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notesMasterIdLst>
    <p:notesMasterId r:id="rId30"/>
  </p:notesMasterIdLst>
  <p:handoutMasterIdLst>
    <p:handoutMasterId r:id="rId31"/>
  </p:handoutMasterIdLst>
  <p:sldIdLst>
    <p:sldId id="286" r:id="rId3"/>
    <p:sldId id="319" r:id="rId4"/>
    <p:sldId id="455" r:id="rId5"/>
    <p:sldId id="445" r:id="rId6"/>
    <p:sldId id="460" r:id="rId7"/>
    <p:sldId id="462" r:id="rId8"/>
    <p:sldId id="463" r:id="rId9"/>
    <p:sldId id="376" r:id="rId10"/>
    <p:sldId id="415" r:id="rId11"/>
    <p:sldId id="416" r:id="rId12"/>
    <p:sldId id="450" r:id="rId13"/>
    <p:sldId id="443" r:id="rId14"/>
    <p:sldId id="434" r:id="rId15"/>
    <p:sldId id="454" r:id="rId16"/>
    <p:sldId id="444" r:id="rId17"/>
    <p:sldId id="464" r:id="rId18"/>
    <p:sldId id="451" r:id="rId19"/>
    <p:sldId id="340" r:id="rId20"/>
    <p:sldId id="430" r:id="rId21"/>
    <p:sldId id="452" r:id="rId22"/>
    <p:sldId id="367" r:id="rId23"/>
    <p:sldId id="448" r:id="rId24"/>
    <p:sldId id="467" r:id="rId25"/>
    <p:sldId id="370" r:id="rId26"/>
    <p:sldId id="465" r:id="rId27"/>
    <p:sldId id="459" r:id="rId28"/>
    <p:sldId id="466" r:id="rId29"/>
  </p:sldIdLst>
  <p:sldSz cx="9144000" cy="6858000" type="screen4x3"/>
  <p:notesSz cx="6888163" cy="100203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57"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YN1" initials="W" lastIdx="1" clrIdx="0">
    <p:extLst>
      <p:ext uri="{19B8F6BF-5375-455C-9EA6-DF929625EA0E}">
        <p15:presenceInfo xmlns:p15="http://schemas.microsoft.com/office/powerpoint/2012/main" userId="S::WYN1@westyorkshirenetball.co.uk::dc8e203c-f3cc-4a07-b1e0-4b988f423b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8004" autoAdjust="0"/>
    <p:restoredTop sz="79482" autoAdjust="0"/>
  </p:normalViewPr>
  <p:slideViewPr>
    <p:cSldViewPr>
      <p:cViewPr varScale="1">
        <p:scale>
          <a:sx n="63" d="100"/>
          <a:sy n="63" d="100"/>
        </p:scale>
        <p:origin x="320" y="56"/>
      </p:cViewPr>
      <p:guideLst>
        <p:guide orient="horz" pos="2160"/>
        <p:guide pos="2880"/>
      </p:guideLst>
    </p:cSldViewPr>
  </p:slideViewPr>
  <p:outlineViewPr>
    <p:cViewPr>
      <p:scale>
        <a:sx n="33" d="100"/>
        <a:sy n="33" d="100"/>
      </p:scale>
      <p:origin x="258" y="0"/>
    </p:cViewPr>
  </p:outlineViewPr>
  <p:notesTextViewPr>
    <p:cViewPr>
      <p:scale>
        <a:sx n="125" d="100"/>
        <a:sy n="125" d="100"/>
      </p:scale>
      <p:origin x="0" y="0"/>
    </p:cViewPr>
  </p:notesTextViewPr>
  <p:sorterViewPr>
    <p:cViewPr varScale="1">
      <p:scale>
        <a:sx n="100" d="100"/>
        <a:sy n="100" d="100"/>
      </p:scale>
      <p:origin x="0" y="0"/>
    </p:cViewPr>
  </p:sorterViewPr>
  <p:notesViewPr>
    <p:cSldViewPr>
      <p:cViewPr>
        <p:scale>
          <a:sx n="125" d="100"/>
          <a:sy n="125" d="100"/>
        </p:scale>
        <p:origin x="1112" y="-2464"/>
      </p:cViewPr>
      <p:guideLst>
        <p:guide orient="horz" pos="3157"/>
        <p:guide pos="217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1B4718-B55E-44BE-AB4B-E9528656FF00}" type="doc">
      <dgm:prSet loTypeId="urn:microsoft.com/office/officeart/2005/8/layout/chart3" loCatId="relationship" qsTypeId="urn:microsoft.com/office/officeart/2005/8/quickstyle/simple1" qsCatId="simple" csTypeId="urn:microsoft.com/office/officeart/2005/8/colors/colorful2" csCatId="colorful" phldr="1"/>
      <dgm:spPr/>
    </dgm:pt>
    <dgm:pt modelId="{264194A3-94E8-417C-A5AD-6F6654AC16DA}" type="pres">
      <dgm:prSet presAssocID="{F81B4718-B55E-44BE-AB4B-E9528656FF00}" presName="compositeShape" presStyleCnt="0">
        <dgm:presLayoutVars>
          <dgm:chMax val="7"/>
          <dgm:dir/>
          <dgm:resizeHandles val="exact"/>
        </dgm:presLayoutVars>
      </dgm:prSet>
      <dgm:spPr/>
    </dgm:pt>
  </dgm:ptLst>
  <dgm:cxnLst>
    <dgm:cxn modelId="{C9FD8C0D-A9CC-419E-83A5-5AA12E972661}" type="presOf" srcId="{F81B4718-B55E-44BE-AB4B-E9528656FF00}" destId="{264194A3-94E8-417C-A5AD-6F6654AC16DA}" srcOrd="0" destOrd="0" presId="urn:microsoft.com/office/officeart/2005/8/layout/char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621" cy="499973"/>
          </a:xfrm>
          <a:prstGeom prst="rect">
            <a:avLst/>
          </a:prstGeom>
        </p:spPr>
        <p:txBody>
          <a:bodyPr vert="horz" lIns="91956" tIns="45978" rIns="91956" bIns="45978" rtlCol="0"/>
          <a:lstStyle>
            <a:lvl1pPr algn="l" eaLnBrk="1" fontAlgn="auto" hangingPunct="1">
              <a:spcBef>
                <a:spcPts val="0"/>
              </a:spcBef>
              <a:spcAft>
                <a:spcPts val="0"/>
              </a:spcAft>
              <a:defRPr sz="1200">
                <a:latin typeface="+mn-lt"/>
                <a:ea typeface="+mn-ea"/>
              </a:defRPr>
            </a:lvl1pPr>
          </a:lstStyle>
          <a:p>
            <a:pPr>
              <a:defRPr/>
            </a:pPr>
            <a:endParaRPr lang="en-GB"/>
          </a:p>
        </p:txBody>
      </p:sp>
      <p:sp>
        <p:nvSpPr>
          <p:cNvPr id="3" name="Date Placeholder 2"/>
          <p:cNvSpPr>
            <a:spLocks noGrp="1"/>
          </p:cNvSpPr>
          <p:nvPr>
            <p:ph type="dt" sz="quarter" idx="1"/>
          </p:nvPr>
        </p:nvSpPr>
        <p:spPr>
          <a:xfrm>
            <a:off x="3902542" y="0"/>
            <a:ext cx="2984013" cy="499973"/>
          </a:xfrm>
          <a:prstGeom prst="rect">
            <a:avLst/>
          </a:prstGeom>
        </p:spPr>
        <p:txBody>
          <a:bodyPr vert="horz" lIns="91956" tIns="45978" rIns="91956" bIns="45978" rtlCol="0"/>
          <a:lstStyle>
            <a:lvl1pPr algn="r" eaLnBrk="1" fontAlgn="auto" hangingPunct="1">
              <a:spcBef>
                <a:spcPts val="0"/>
              </a:spcBef>
              <a:spcAft>
                <a:spcPts val="0"/>
              </a:spcAft>
              <a:defRPr sz="1200">
                <a:latin typeface="+mn-lt"/>
                <a:ea typeface="+mn-ea"/>
              </a:defRPr>
            </a:lvl1pPr>
          </a:lstStyle>
          <a:p>
            <a:pPr>
              <a:defRPr/>
            </a:pPr>
            <a:fld id="{B3CE93AA-C54D-4422-82B8-99D61E8DA90C}" type="datetimeFigureOut">
              <a:rPr lang="en-GB"/>
              <a:pPr>
                <a:defRPr/>
              </a:pPr>
              <a:t>09/05/2023</a:t>
            </a:fld>
            <a:endParaRPr lang="en-GB"/>
          </a:p>
        </p:txBody>
      </p:sp>
      <p:sp>
        <p:nvSpPr>
          <p:cNvPr id="4" name="Footer Placeholder 3"/>
          <p:cNvSpPr>
            <a:spLocks noGrp="1"/>
          </p:cNvSpPr>
          <p:nvPr>
            <p:ph type="ftr" sz="quarter" idx="2"/>
          </p:nvPr>
        </p:nvSpPr>
        <p:spPr>
          <a:xfrm>
            <a:off x="0" y="9518724"/>
            <a:ext cx="2985621" cy="499973"/>
          </a:xfrm>
          <a:prstGeom prst="rect">
            <a:avLst/>
          </a:prstGeom>
        </p:spPr>
        <p:txBody>
          <a:bodyPr vert="horz" lIns="91956" tIns="45978" rIns="91956" bIns="45978" rtlCol="0" anchor="b"/>
          <a:lstStyle>
            <a:lvl1pPr algn="l" eaLnBrk="1" fontAlgn="auto" hangingPunct="1">
              <a:spcBef>
                <a:spcPts val="0"/>
              </a:spcBef>
              <a:spcAft>
                <a:spcPts val="0"/>
              </a:spcAft>
              <a:defRPr sz="1200">
                <a:latin typeface="+mn-lt"/>
                <a:ea typeface="+mn-ea"/>
              </a:defRPr>
            </a:lvl1pPr>
          </a:lstStyle>
          <a:p>
            <a:pPr>
              <a:defRPr/>
            </a:pPr>
            <a:endParaRPr lang="en-GB"/>
          </a:p>
        </p:txBody>
      </p:sp>
      <p:sp>
        <p:nvSpPr>
          <p:cNvPr id="5" name="Slide Number Placeholder 4"/>
          <p:cNvSpPr>
            <a:spLocks noGrp="1"/>
          </p:cNvSpPr>
          <p:nvPr>
            <p:ph type="sldNum" sz="quarter" idx="3"/>
          </p:nvPr>
        </p:nvSpPr>
        <p:spPr>
          <a:xfrm>
            <a:off x="3902542" y="9518724"/>
            <a:ext cx="2984013" cy="499973"/>
          </a:xfrm>
          <a:prstGeom prst="rect">
            <a:avLst/>
          </a:prstGeom>
        </p:spPr>
        <p:txBody>
          <a:bodyPr vert="horz" wrap="square" lIns="91956" tIns="45978" rIns="91956" bIns="45978"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9132326-0282-4439-8125-7DFD70AD0773}" type="slidenum">
              <a:rPr lang="en-GB" altLang="en-US"/>
              <a:pPr>
                <a:defRPr/>
              </a:pPr>
              <a:t>‹#›</a:t>
            </a:fld>
            <a:endParaRPr lang="en-GB" altLang="en-US"/>
          </a:p>
        </p:txBody>
      </p:sp>
    </p:spTree>
    <p:extLst>
      <p:ext uri="{BB962C8B-B14F-4D97-AF65-F5344CB8AC3E}">
        <p14:creationId xmlns:p14="http://schemas.microsoft.com/office/powerpoint/2010/main" val="2257670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621" cy="501576"/>
          </a:xfrm>
          <a:prstGeom prst="rect">
            <a:avLst/>
          </a:prstGeom>
        </p:spPr>
        <p:txBody>
          <a:bodyPr vert="horz" lIns="91956" tIns="45978" rIns="91956" bIns="45978" rtlCol="0"/>
          <a:lstStyle>
            <a:lvl1pPr algn="l" eaLnBrk="1" fontAlgn="auto" hangingPunct="1">
              <a:spcBef>
                <a:spcPts val="0"/>
              </a:spcBef>
              <a:spcAft>
                <a:spcPts val="0"/>
              </a:spcAft>
              <a:defRPr sz="1200">
                <a:latin typeface="+mn-lt"/>
                <a:ea typeface="+mn-ea"/>
              </a:defRPr>
            </a:lvl1pPr>
          </a:lstStyle>
          <a:p>
            <a:pPr>
              <a:defRPr/>
            </a:pPr>
            <a:endParaRPr lang="en-GB"/>
          </a:p>
        </p:txBody>
      </p:sp>
      <p:sp>
        <p:nvSpPr>
          <p:cNvPr id="3" name="Date Placeholder 2"/>
          <p:cNvSpPr>
            <a:spLocks noGrp="1"/>
          </p:cNvSpPr>
          <p:nvPr>
            <p:ph type="dt" idx="1"/>
          </p:nvPr>
        </p:nvSpPr>
        <p:spPr>
          <a:xfrm>
            <a:off x="3900934" y="0"/>
            <a:ext cx="2985621" cy="501576"/>
          </a:xfrm>
          <a:prstGeom prst="rect">
            <a:avLst/>
          </a:prstGeom>
        </p:spPr>
        <p:txBody>
          <a:bodyPr vert="horz" lIns="91956" tIns="45978" rIns="91956" bIns="45978" rtlCol="0"/>
          <a:lstStyle>
            <a:lvl1pPr algn="r" eaLnBrk="1" fontAlgn="auto" hangingPunct="1">
              <a:spcBef>
                <a:spcPts val="0"/>
              </a:spcBef>
              <a:spcAft>
                <a:spcPts val="0"/>
              </a:spcAft>
              <a:defRPr sz="1200">
                <a:latin typeface="+mn-lt"/>
                <a:ea typeface="+mn-ea"/>
              </a:defRPr>
            </a:lvl1pPr>
          </a:lstStyle>
          <a:p>
            <a:pPr>
              <a:defRPr/>
            </a:pPr>
            <a:fld id="{97418F2D-7510-46C0-9621-CF0DE7C9063A}" type="datetimeFigureOut">
              <a:rPr lang="en-GB"/>
              <a:pPr>
                <a:defRPr/>
              </a:pPr>
              <a:t>09/05/2023</a:t>
            </a:fld>
            <a:endParaRPr lang="en-GB"/>
          </a:p>
        </p:txBody>
      </p:sp>
      <p:sp>
        <p:nvSpPr>
          <p:cNvPr id="4" name="Slide Image Placeholder 3"/>
          <p:cNvSpPr>
            <a:spLocks noGrp="1" noRot="1" noChangeAspect="1"/>
          </p:cNvSpPr>
          <p:nvPr>
            <p:ph type="sldImg" idx="2"/>
          </p:nvPr>
        </p:nvSpPr>
        <p:spPr>
          <a:xfrm>
            <a:off x="938213" y="750888"/>
            <a:ext cx="5013325" cy="3759200"/>
          </a:xfrm>
          <a:prstGeom prst="rect">
            <a:avLst/>
          </a:prstGeom>
          <a:noFill/>
          <a:ln w="12700">
            <a:solidFill>
              <a:prstClr val="black"/>
            </a:solidFill>
          </a:ln>
        </p:spPr>
        <p:txBody>
          <a:bodyPr vert="horz" lIns="91956" tIns="45978" rIns="91956" bIns="45978" rtlCol="0" anchor="ctr"/>
          <a:lstStyle/>
          <a:p>
            <a:pPr lvl="0"/>
            <a:endParaRPr lang="en-GB" noProof="0"/>
          </a:p>
        </p:txBody>
      </p:sp>
      <p:sp>
        <p:nvSpPr>
          <p:cNvPr id="5" name="Notes Placeholder 4"/>
          <p:cNvSpPr>
            <a:spLocks noGrp="1"/>
          </p:cNvSpPr>
          <p:nvPr>
            <p:ph type="body" sz="quarter" idx="3"/>
          </p:nvPr>
        </p:nvSpPr>
        <p:spPr>
          <a:xfrm>
            <a:off x="688495" y="4759362"/>
            <a:ext cx="5511174" cy="4509375"/>
          </a:xfrm>
          <a:prstGeom prst="rect">
            <a:avLst/>
          </a:prstGeom>
        </p:spPr>
        <p:txBody>
          <a:bodyPr vert="horz" lIns="91956" tIns="45978" rIns="91956" bIns="45978"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9517122"/>
            <a:ext cx="2985621" cy="501575"/>
          </a:xfrm>
          <a:prstGeom prst="rect">
            <a:avLst/>
          </a:prstGeom>
        </p:spPr>
        <p:txBody>
          <a:bodyPr vert="horz" lIns="91956" tIns="45978" rIns="91956" bIns="45978" rtlCol="0" anchor="b"/>
          <a:lstStyle>
            <a:lvl1pPr algn="l" eaLnBrk="1" fontAlgn="auto" hangingPunct="1">
              <a:spcBef>
                <a:spcPts val="0"/>
              </a:spcBef>
              <a:spcAft>
                <a:spcPts val="0"/>
              </a:spcAft>
              <a:defRPr sz="1200">
                <a:latin typeface="+mn-lt"/>
                <a:ea typeface="+mn-ea"/>
              </a:defRPr>
            </a:lvl1pPr>
          </a:lstStyle>
          <a:p>
            <a:pPr>
              <a:defRPr/>
            </a:pPr>
            <a:endParaRPr lang="en-GB"/>
          </a:p>
        </p:txBody>
      </p:sp>
      <p:sp>
        <p:nvSpPr>
          <p:cNvPr id="7" name="Slide Number Placeholder 6"/>
          <p:cNvSpPr>
            <a:spLocks noGrp="1"/>
          </p:cNvSpPr>
          <p:nvPr>
            <p:ph type="sldNum" sz="quarter" idx="5"/>
          </p:nvPr>
        </p:nvSpPr>
        <p:spPr>
          <a:xfrm>
            <a:off x="3900934" y="9517122"/>
            <a:ext cx="2985621" cy="501575"/>
          </a:xfrm>
          <a:prstGeom prst="rect">
            <a:avLst/>
          </a:prstGeom>
        </p:spPr>
        <p:txBody>
          <a:bodyPr vert="horz" wrap="square" lIns="91956" tIns="45978" rIns="91956" bIns="45978"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6FD73D5-82B0-4F87-ADA3-2A97B4EA04AE}" type="slidenum">
              <a:rPr lang="en-GB" altLang="en-US"/>
              <a:pPr>
                <a:defRPr/>
              </a:pPr>
              <a:t>‹#›</a:t>
            </a:fld>
            <a:endParaRPr lang="en-GB" altLang="en-US"/>
          </a:p>
        </p:txBody>
      </p:sp>
    </p:spTree>
    <p:extLst>
      <p:ext uri="{BB962C8B-B14F-4D97-AF65-F5344CB8AC3E}">
        <p14:creationId xmlns:p14="http://schemas.microsoft.com/office/powerpoint/2010/main" val="4259473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t>Welcome to this years County AGM.   Thank you for your attendance.</a:t>
            </a:r>
          </a:p>
          <a:p>
            <a:pPr eaLnBrk="1" hangingPunct="1">
              <a:spcBef>
                <a:spcPct val="0"/>
              </a:spcBef>
            </a:pPr>
            <a:endParaRPr lang="en-GB" altLang="en-US" dirty="0"/>
          </a:p>
          <a:p>
            <a:pPr eaLnBrk="1" hangingPunct="1">
              <a:spcBef>
                <a:spcPct val="0"/>
              </a:spcBef>
            </a:pPr>
            <a:r>
              <a:rPr lang="en-GB" altLang="en-US" dirty="0"/>
              <a:t>Having taken on the role of interim Chair back in September, I am sorry I cannot be with you tonight, but sadly I am attending a funeral of one of my club members down in Somerset.   A big thank you to Julie for stepping in to chair this meeting</a:t>
            </a:r>
          </a:p>
          <a:p>
            <a:pPr eaLnBrk="1" hangingPunct="1">
              <a:spcBef>
                <a:spcPct val="0"/>
              </a:spcBef>
            </a:pPr>
            <a:endParaRPr lang="en-GB" altLang="en-US" dirty="0"/>
          </a:p>
          <a:p>
            <a:pPr eaLnBrk="1" hangingPunct="1">
              <a:spcBef>
                <a:spcPct val="0"/>
              </a:spcBef>
            </a:pPr>
            <a:r>
              <a:rPr lang="en-GB" altLang="en-US" dirty="0"/>
              <a:t>Tonight is about giving you an overview of what has been happening this last season and to also begin to look forward to 2019/20.  </a:t>
            </a:r>
          </a:p>
          <a:p>
            <a:pPr eaLnBrk="1" hangingPunct="1">
              <a:spcBef>
                <a:spcPct val="0"/>
              </a:spcBef>
            </a:pPr>
            <a:endParaRPr lang="en-GB" altLang="en-US" dirty="0"/>
          </a:p>
          <a:p>
            <a:pPr eaLnBrk="1" hangingPunct="1">
              <a:spcBef>
                <a:spcPct val="0"/>
              </a:spcBef>
            </a:pPr>
            <a:r>
              <a:rPr lang="en-GB" altLang="en-US" dirty="0"/>
              <a:t>This is your opportunity as members to influence how the County operates and moves forward to support you and your clubs.  Netball in West Yorkshire is about you and we need to know what you as members want.</a:t>
            </a:r>
          </a:p>
          <a:p>
            <a:pPr eaLnBrk="1" hangingPunct="1">
              <a:spcBef>
                <a:spcPct val="0"/>
              </a:spcBef>
            </a:pPr>
            <a:endParaRPr lang="en-GB" altLang="en-US" dirty="0"/>
          </a:p>
          <a:p>
            <a:pPr eaLnBrk="1" hangingPunct="1">
              <a:spcBef>
                <a:spcPct val="0"/>
              </a:spcBef>
            </a:pPr>
            <a:r>
              <a:rPr lang="en-GB" altLang="en-US" dirty="0"/>
              <a:t>Both the Senior and Junior League AGMs will follow this meeting.</a:t>
            </a:r>
          </a:p>
          <a:p>
            <a:pPr eaLnBrk="1" hangingPunct="1">
              <a:spcBef>
                <a:spcPct val="0"/>
              </a:spcBef>
            </a:pPr>
            <a:endParaRPr lang="en-GB" altLang="en-US" dirty="0"/>
          </a:p>
          <a:p>
            <a:pPr eaLnBrk="1" hangingPunct="1">
              <a:spcBef>
                <a:spcPct val="0"/>
              </a:spcBef>
            </a:pPr>
            <a:endParaRPr lang="en-GB" altLang="en-US" dirty="0"/>
          </a:p>
          <a:p>
            <a:pPr eaLnBrk="1" hangingPunct="1">
              <a:spcBef>
                <a:spcPct val="0"/>
              </a:spcBef>
            </a:pPr>
            <a:endParaRPr lang="en-GB" altLang="en-US" dirty="0"/>
          </a:p>
          <a:p>
            <a:pPr eaLnBrk="1" hangingPunct="1">
              <a:spcBef>
                <a:spcPct val="0"/>
              </a:spcBef>
            </a:pPr>
            <a:endParaRPr lang="en-GB" altLang="en-US" dirty="0"/>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1122" indent="-288893">
              <a:defRPr>
                <a:solidFill>
                  <a:schemeClr val="tx1"/>
                </a:solidFill>
                <a:latin typeface="Arial" panose="020B0604020202020204" pitchFamily="34" charset="0"/>
                <a:ea typeface="ＭＳ Ｐゴシック" panose="020B0600070205080204" pitchFamily="34" charset="-128"/>
              </a:defRPr>
            </a:lvl2pPr>
            <a:lvl3pPr marL="1155573" indent="-231115">
              <a:defRPr>
                <a:solidFill>
                  <a:schemeClr val="tx1"/>
                </a:solidFill>
                <a:latin typeface="Arial" panose="020B0604020202020204" pitchFamily="34" charset="0"/>
                <a:ea typeface="ＭＳ Ｐゴシック" panose="020B0600070205080204" pitchFamily="34" charset="-128"/>
              </a:defRPr>
            </a:lvl3pPr>
            <a:lvl4pPr marL="1617802" indent="-231115">
              <a:defRPr>
                <a:solidFill>
                  <a:schemeClr val="tx1"/>
                </a:solidFill>
                <a:latin typeface="Arial" panose="020B0604020202020204" pitchFamily="34" charset="0"/>
                <a:ea typeface="ＭＳ Ｐゴシック" panose="020B0600070205080204" pitchFamily="34" charset="-128"/>
              </a:defRPr>
            </a:lvl4pPr>
            <a:lvl5pPr marL="2080031" indent="-231115">
              <a:defRPr>
                <a:solidFill>
                  <a:schemeClr val="tx1"/>
                </a:solidFill>
                <a:latin typeface="Arial" panose="020B0604020202020204" pitchFamily="34" charset="0"/>
                <a:ea typeface="ＭＳ Ｐゴシック" panose="020B0600070205080204" pitchFamily="34" charset="-128"/>
              </a:defRPr>
            </a:lvl5pPr>
            <a:lvl6pPr marL="2542261" indent="-23111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04490" indent="-23111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66719" indent="-23111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28948" indent="-23111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7AFDE11-D867-47BD-B799-39F41F222DD5}" type="slidenum">
              <a:rPr lang="en-GB" altLang="en-US" smtClean="0">
                <a:latin typeface="Calibri" panose="020F0502020204030204" pitchFamily="34" charset="0"/>
              </a:rPr>
              <a:pPr/>
              <a:t>1</a:t>
            </a:fld>
            <a:endParaRPr lang="en-GB" altLang="en-US">
              <a:latin typeface="Calibri" panose="020F0502020204030204" pitchFamily="34" charset="0"/>
            </a:endParaRPr>
          </a:p>
        </p:txBody>
      </p:sp>
    </p:spTree>
    <p:extLst>
      <p:ext uri="{BB962C8B-B14F-4D97-AF65-F5344CB8AC3E}">
        <p14:creationId xmlns:p14="http://schemas.microsoft.com/office/powerpoint/2010/main" val="3536490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11267"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marL="231115" indent="-231115" eaLnBrk="1" hangingPunct="1">
              <a:lnSpc>
                <a:spcPct val="80000"/>
              </a:lnSpc>
              <a:spcBef>
                <a:spcPct val="0"/>
              </a:spcBef>
            </a:pPr>
            <a:endParaRPr lang="en-GB" altLang="en-US" dirty="0">
              <a:latin typeface="Arial" panose="020B0604020202020204" pitchFamily="34" charset="0"/>
              <a:ea typeface="ＭＳ Ｐゴシック" panose="020B0600070205080204" pitchFamily="34" charset="-128"/>
            </a:endParaRPr>
          </a:p>
        </p:txBody>
      </p:sp>
      <p:sp>
        <p:nvSpPr>
          <p:cNvPr id="11268" name="Slide Number Placeholder 3"/>
          <p:cNvSpPr txBox="1">
            <a:spLocks noGrp="1"/>
          </p:cNvSpPr>
          <p:nvPr/>
        </p:nvSpPr>
        <p:spPr bwMode="auto">
          <a:xfrm>
            <a:off x="3902542" y="9518724"/>
            <a:ext cx="2984013" cy="49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56" tIns="45978" rIns="91956" bIns="45978"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3B829154-AB5D-4819-BD56-040F3F947A48}" type="slidenum">
              <a:rPr lang="en-GB" altLang="en-US" sz="1200">
                <a:latin typeface="Calibri" panose="020F0502020204030204" pitchFamily="34" charset="0"/>
              </a:rPr>
              <a:pPr algn="r" eaLnBrk="1" hangingPunct="1"/>
              <a:t>10</a:t>
            </a:fld>
            <a:endParaRPr lang="en-GB" altLang="en-US" sz="1200">
              <a:latin typeface="Calibri" panose="020F0502020204030204" pitchFamily="34" charset="0"/>
            </a:endParaRPr>
          </a:p>
        </p:txBody>
      </p:sp>
    </p:spTree>
    <p:extLst>
      <p:ext uri="{BB962C8B-B14F-4D97-AF65-F5344CB8AC3E}">
        <p14:creationId xmlns:p14="http://schemas.microsoft.com/office/powerpoint/2010/main" val="11704577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9219"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marL="231115" indent="-231115" eaLnBrk="1" hangingPunct="1">
              <a:lnSpc>
                <a:spcPct val="80000"/>
              </a:lnSpc>
              <a:spcBef>
                <a:spcPct val="0"/>
              </a:spcBef>
            </a:pPr>
            <a:endParaRPr lang="en-US" altLang="en-US" b="1" dirty="0">
              <a:latin typeface="Arial" panose="020B0604020202020204" pitchFamily="34" charset="0"/>
              <a:ea typeface="ＭＳ Ｐゴシック" panose="020B0600070205080204" pitchFamily="34" charset="-128"/>
            </a:endParaRPr>
          </a:p>
        </p:txBody>
      </p:sp>
      <p:sp>
        <p:nvSpPr>
          <p:cNvPr id="9220" name="Slide Number Placeholder 3"/>
          <p:cNvSpPr txBox="1">
            <a:spLocks noGrp="1"/>
          </p:cNvSpPr>
          <p:nvPr/>
        </p:nvSpPr>
        <p:spPr bwMode="auto">
          <a:xfrm>
            <a:off x="3902542" y="9518724"/>
            <a:ext cx="2984013" cy="49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56" tIns="45978" rIns="91956" bIns="45978"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ECC7CB6D-DE48-49DA-B3F4-8377A1F1E677}" type="slidenum">
              <a:rPr lang="en-GB" altLang="en-US" sz="1200">
                <a:latin typeface="Calibri" panose="020F0502020204030204" pitchFamily="34" charset="0"/>
              </a:rPr>
              <a:pPr algn="r" eaLnBrk="1" hangingPunct="1"/>
              <a:t>11</a:t>
            </a:fld>
            <a:endParaRPr lang="en-GB" altLang="en-US" sz="1200">
              <a:latin typeface="Calibri" panose="020F0502020204030204" pitchFamily="34" charset="0"/>
            </a:endParaRPr>
          </a:p>
        </p:txBody>
      </p:sp>
    </p:spTree>
    <p:extLst>
      <p:ext uri="{BB962C8B-B14F-4D97-AF65-F5344CB8AC3E}">
        <p14:creationId xmlns:p14="http://schemas.microsoft.com/office/powerpoint/2010/main" val="3144149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31747"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marL="231115" indent="-231115" eaLnBrk="1" hangingPunct="1">
              <a:lnSpc>
                <a:spcPct val="80000"/>
              </a:lnSpc>
              <a:spcBef>
                <a:spcPct val="0"/>
              </a:spcBef>
            </a:pPr>
            <a:endParaRPr lang="en-GB" altLang="en-US" dirty="0">
              <a:latin typeface="Arial" panose="020B0604020202020204" pitchFamily="34" charset="0"/>
              <a:ea typeface="ＭＳ Ｐゴシック" panose="020B0600070205080204" pitchFamily="34" charset="-128"/>
            </a:endParaRPr>
          </a:p>
        </p:txBody>
      </p:sp>
      <p:sp>
        <p:nvSpPr>
          <p:cNvPr id="31748" name="Slide Number Placeholder 3"/>
          <p:cNvSpPr txBox="1">
            <a:spLocks noGrp="1"/>
          </p:cNvSpPr>
          <p:nvPr/>
        </p:nvSpPr>
        <p:spPr bwMode="auto">
          <a:xfrm>
            <a:off x="3902542" y="9518724"/>
            <a:ext cx="2984013" cy="49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56" tIns="45978" rIns="91956" bIns="45978"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D1105F07-FBA8-408B-BFF3-2C9F670266D8}" type="slidenum">
              <a:rPr lang="en-GB" altLang="en-US" sz="1200">
                <a:latin typeface="Calibri" panose="020F0502020204030204" pitchFamily="34" charset="0"/>
              </a:rPr>
              <a:pPr algn="r" eaLnBrk="1" hangingPunct="1"/>
              <a:t>12</a:t>
            </a:fld>
            <a:endParaRPr lang="en-GB" altLang="en-US" sz="1200">
              <a:latin typeface="Calibri" panose="020F0502020204030204" pitchFamily="34" charset="0"/>
            </a:endParaRPr>
          </a:p>
        </p:txBody>
      </p:sp>
    </p:spTree>
    <p:extLst>
      <p:ext uri="{BB962C8B-B14F-4D97-AF65-F5344CB8AC3E}">
        <p14:creationId xmlns:p14="http://schemas.microsoft.com/office/powerpoint/2010/main" val="2917966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3556" name="Slide Number Placeholder 3"/>
          <p:cNvSpPr txBox="1">
            <a:spLocks noGrp="1"/>
          </p:cNvSpPr>
          <p:nvPr/>
        </p:nvSpPr>
        <p:spPr bwMode="auto">
          <a:xfrm>
            <a:off x="3900934" y="9517122"/>
            <a:ext cx="2985621" cy="50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56" tIns="45978" rIns="91956" bIns="45978"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0B686904-7CDB-4FD6-8C42-E37A27984898}" type="slidenum">
              <a:rPr lang="en-GB" altLang="en-US" sz="1200">
                <a:solidFill>
                  <a:srgbClr val="000000"/>
                </a:solidFill>
                <a:latin typeface="Calibri" panose="020F0502020204030204" pitchFamily="34" charset="0"/>
              </a:rPr>
              <a:pPr algn="r" eaLnBrk="1" hangingPunct="1"/>
              <a:t>13</a:t>
            </a:fld>
            <a:endParaRPr lang="en-GB"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1099969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3556" name="Slide Number Placeholder 3"/>
          <p:cNvSpPr txBox="1">
            <a:spLocks noGrp="1"/>
          </p:cNvSpPr>
          <p:nvPr/>
        </p:nvSpPr>
        <p:spPr bwMode="auto">
          <a:xfrm>
            <a:off x="3900934" y="9517122"/>
            <a:ext cx="2985621" cy="50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56" tIns="45978" rIns="91956" bIns="45978"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0B686904-7CDB-4FD6-8C42-E37A27984898}" type="slidenum">
              <a:rPr lang="en-GB" altLang="en-US" sz="1200">
                <a:solidFill>
                  <a:srgbClr val="000000"/>
                </a:solidFill>
                <a:latin typeface="Calibri" panose="020F0502020204030204" pitchFamily="34" charset="0"/>
              </a:rPr>
              <a:pPr algn="r" eaLnBrk="1" hangingPunct="1"/>
              <a:t>14</a:t>
            </a:fld>
            <a:endParaRPr lang="en-GB"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881254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3556" name="Slide Number Placeholder 3"/>
          <p:cNvSpPr txBox="1">
            <a:spLocks noGrp="1"/>
          </p:cNvSpPr>
          <p:nvPr/>
        </p:nvSpPr>
        <p:spPr bwMode="auto">
          <a:xfrm>
            <a:off x="3900934" y="9517122"/>
            <a:ext cx="2985621" cy="50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56" tIns="45978" rIns="91956" bIns="45978"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0B686904-7CDB-4FD6-8C42-E37A27984898}" type="slidenum">
              <a:rPr lang="en-GB" altLang="en-US" sz="1200">
                <a:solidFill>
                  <a:srgbClr val="000000"/>
                </a:solidFill>
                <a:latin typeface="Calibri" panose="020F0502020204030204" pitchFamily="34" charset="0"/>
              </a:rPr>
              <a:pPr algn="r" eaLnBrk="1" hangingPunct="1"/>
              <a:t>15</a:t>
            </a:fld>
            <a:endParaRPr lang="en-GB"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1099969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z="1800" dirty="0">
              <a:latin typeface="Arial" panose="020B0604020202020204" pitchFamily="34" charset="0"/>
              <a:ea typeface="ＭＳ Ｐゴシック" panose="020B0600070205080204" pitchFamily="34" charset="-128"/>
            </a:endParaRPr>
          </a:p>
        </p:txBody>
      </p:sp>
      <p:sp>
        <p:nvSpPr>
          <p:cNvPr id="46084" name="Slide Number Placeholder 3"/>
          <p:cNvSpPr txBox="1">
            <a:spLocks noGrp="1"/>
          </p:cNvSpPr>
          <p:nvPr/>
        </p:nvSpPr>
        <p:spPr bwMode="auto">
          <a:xfrm>
            <a:off x="3900934" y="9517122"/>
            <a:ext cx="2985621" cy="50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56" tIns="45978" rIns="91956" bIns="45978"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D01DCC52-4B7B-4A80-A834-F948578505CB}" type="slidenum">
              <a:rPr lang="en-GB" altLang="en-US" sz="1200">
                <a:latin typeface="Calibri" panose="020F0502020204030204" pitchFamily="34" charset="0"/>
              </a:rPr>
              <a:pPr algn="r" eaLnBrk="1" hangingPunct="1"/>
              <a:t>16</a:t>
            </a:fld>
            <a:endParaRPr lang="en-GB" altLang="en-US" sz="1200">
              <a:latin typeface="Calibri" panose="020F0502020204030204" pitchFamily="34" charset="0"/>
            </a:endParaRPr>
          </a:p>
        </p:txBody>
      </p:sp>
    </p:spTree>
    <p:extLst>
      <p:ext uri="{BB962C8B-B14F-4D97-AF65-F5344CB8AC3E}">
        <p14:creationId xmlns:p14="http://schemas.microsoft.com/office/powerpoint/2010/main" val="29548299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15363"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GB" altLang="en-US" sz="1800" dirty="0">
              <a:latin typeface="Arial" panose="020B0604020202020204" pitchFamily="34" charset="0"/>
              <a:ea typeface="ＭＳ Ｐゴシック" panose="020B0600070205080204" pitchFamily="34" charset="-128"/>
            </a:endParaRPr>
          </a:p>
        </p:txBody>
      </p:sp>
      <p:sp>
        <p:nvSpPr>
          <p:cNvPr id="15364" name="Slide Number Placeholder 3"/>
          <p:cNvSpPr txBox="1">
            <a:spLocks noGrp="1"/>
          </p:cNvSpPr>
          <p:nvPr/>
        </p:nvSpPr>
        <p:spPr bwMode="auto">
          <a:xfrm>
            <a:off x="3902542" y="9518724"/>
            <a:ext cx="2984013" cy="49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56" tIns="45978" rIns="91956" bIns="45978"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17BB9623-A387-4D52-9D20-0E5D87076313}" type="slidenum">
              <a:rPr lang="en-GB" altLang="en-US" sz="1200">
                <a:latin typeface="Calibri" panose="020F0502020204030204" pitchFamily="34" charset="0"/>
              </a:rPr>
              <a:pPr algn="r" eaLnBrk="1" hangingPunct="1"/>
              <a:t>17</a:t>
            </a:fld>
            <a:endParaRPr lang="en-GB" altLang="en-US" sz="1200">
              <a:latin typeface="Calibri" panose="020F0502020204030204" pitchFamily="34" charset="0"/>
            </a:endParaRPr>
          </a:p>
        </p:txBody>
      </p:sp>
    </p:spTree>
    <p:extLst>
      <p:ext uri="{BB962C8B-B14F-4D97-AF65-F5344CB8AC3E}">
        <p14:creationId xmlns:p14="http://schemas.microsoft.com/office/powerpoint/2010/main" val="3285650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15363"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GB" altLang="en-US" sz="1800" dirty="0">
              <a:latin typeface="Arial" panose="020B0604020202020204" pitchFamily="34" charset="0"/>
              <a:ea typeface="ＭＳ Ｐゴシック" panose="020B0600070205080204" pitchFamily="34" charset="-128"/>
            </a:endParaRPr>
          </a:p>
        </p:txBody>
      </p:sp>
      <p:sp>
        <p:nvSpPr>
          <p:cNvPr id="15364" name="Slide Number Placeholder 3"/>
          <p:cNvSpPr txBox="1">
            <a:spLocks noGrp="1"/>
          </p:cNvSpPr>
          <p:nvPr/>
        </p:nvSpPr>
        <p:spPr bwMode="auto">
          <a:xfrm>
            <a:off x="3902542" y="9518724"/>
            <a:ext cx="2984013" cy="49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56" tIns="45978" rIns="91956" bIns="45978"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17BB9623-A387-4D52-9D20-0E5D87076313}" type="slidenum">
              <a:rPr lang="en-GB" altLang="en-US" sz="1200">
                <a:latin typeface="Calibri" panose="020F0502020204030204" pitchFamily="34" charset="0"/>
              </a:rPr>
              <a:pPr algn="r" eaLnBrk="1" hangingPunct="1"/>
              <a:t>18</a:t>
            </a:fld>
            <a:endParaRPr lang="en-GB" altLang="en-US" sz="1200">
              <a:latin typeface="Calibri" panose="020F0502020204030204" pitchFamily="34" charset="0"/>
            </a:endParaRPr>
          </a:p>
        </p:txBody>
      </p:sp>
    </p:spTree>
    <p:extLst>
      <p:ext uri="{BB962C8B-B14F-4D97-AF65-F5344CB8AC3E}">
        <p14:creationId xmlns:p14="http://schemas.microsoft.com/office/powerpoint/2010/main" val="3070640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15363"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GB" altLang="en-US" sz="1800" dirty="0">
              <a:latin typeface="Arial" panose="020B0604020202020204" pitchFamily="34" charset="0"/>
              <a:ea typeface="ＭＳ Ｐゴシック" panose="020B0600070205080204" pitchFamily="34" charset="-128"/>
            </a:endParaRPr>
          </a:p>
        </p:txBody>
      </p:sp>
      <p:sp>
        <p:nvSpPr>
          <p:cNvPr id="15364" name="Slide Number Placeholder 3"/>
          <p:cNvSpPr txBox="1">
            <a:spLocks noGrp="1"/>
          </p:cNvSpPr>
          <p:nvPr/>
        </p:nvSpPr>
        <p:spPr bwMode="auto">
          <a:xfrm>
            <a:off x="3902542" y="9518724"/>
            <a:ext cx="2984013" cy="49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56" tIns="45978" rIns="91956" bIns="45978"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17BB9623-A387-4D52-9D20-0E5D87076313}" type="slidenum">
              <a:rPr lang="en-GB" altLang="en-US" sz="1200">
                <a:latin typeface="Calibri" panose="020F0502020204030204" pitchFamily="34" charset="0"/>
              </a:rPr>
              <a:pPr algn="r" eaLnBrk="1" hangingPunct="1"/>
              <a:t>19</a:t>
            </a:fld>
            <a:endParaRPr lang="en-GB" altLang="en-US" sz="1200">
              <a:latin typeface="Calibri" panose="020F0502020204030204" pitchFamily="34" charset="0"/>
            </a:endParaRPr>
          </a:p>
        </p:txBody>
      </p:sp>
    </p:spTree>
    <p:extLst>
      <p:ext uri="{BB962C8B-B14F-4D97-AF65-F5344CB8AC3E}">
        <p14:creationId xmlns:p14="http://schemas.microsoft.com/office/powerpoint/2010/main" val="3384193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z="1800" dirty="0">
              <a:latin typeface="Arial" panose="020B0604020202020204" pitchFamily="34" charset="0"/>
              <a:ea typeface="ＭＳ Ｐゴシック" panose="020B0600070205080204" pitchFamily="34" charset="-128"/>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51122" indent="-288893">
              <a:defRPr>
                <a:solidFill>
                  <a:schemeClr val="tx1"/>
                </a:solidFill>
                <a:latin typeface="Arial" panose="020B0604020202020204" pitchFamily="34" charset="0"/>
                <a:ea typeface="ＭＳ Ｐゴシック" panose="020B0600070205080204" pitchFamily="34" charset="-128"/>
              </a:defRPr>
            </a:lvl2pPr>
            <a:lvl3pPr marL="1155573" indent="-231115">
              <a:defRPr>
                <a:solidFill>
                  <a:schemeClr val="tx1"/>
                </a:solidFill>
                <a:latin typeface="Arial" panose="020B0604020202020204" pitchFamily="34" charset="0"/>
                <a:ea typeface="ＭＳ Ｐゴシック" panose="020B0600070205080204" pitchFamily="34" charset="-128"/>
              </a:defRPr>
            </a:lvl3pPr>
            <a:lvl4pPr marL="1617802" indent="-231115">
              <a:defRPr>
                <a:solidFill>
                  <a:schemeClr val="tx1"/>
                </a:solidFill>
                <a:latin typeface="Arial" panose="020B0604020202020204" pitchFamily="34" charset="0"/>
                <a:ea typeface="ＭＳ Ｐゴシック" panose="020B0600070205080204" pitchFamily="34" charset="-128"/>
              </a:defRPr>
            </a:lvl4pPr>
            <a:lvl5pPr marL="2080031" indent="-231115">
              <a:defRPr>
                <a:solidFill>
                  <a:schemeClr val="tx1"/>
                </a:solidFill>
                <a:latin typeface="Arial" panose="020B0604020202020204" pitchFamily="34" charset="0"/>
                <a:ea typeface="ＭＳ Ｐゴシック" panose="020B0600070205080204" pitchFamily="34" charset="-128"/>
              </a:defRPr>
            </a:lvl5pPr>
            <a:lvl6pPr marL="2542261" indent="-23111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04490" indent="-23111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66719" indent="-23111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928948" indent="-23111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CF0AC2E-7951-437F-BDD3-CE770DC77135}" type="slidenum">
              <a:rPr lang="en-GB" altLang="en-US" smtClean="0">
                <a:latin typeface="Calibri" panose="020F0502020204030204" pitchFamily="34" charset="0"/>
              </a:rPr>
              <a:pPr/>
              <a:t>2</a:t>
            </a:fld>
            <a:endParaRPr lang="en-GB" altLang="en-US">
              <a:latin typeface="Calibri" panose="020F0502020204030204" pitchFamily="34" charset="0"/>
            </a:endParaRPr>
          </a:p>
        </p:txBody>
      </p:sp>
    </p:spTree>
    <p:extLst>
      <p:ext uri="{BB962C8B-B14F-4D97-AF65-F5344CB8AC3E}">
        <p14:creationId xmlns:p14="http://schemas.microsoft.com/office/powerpoint/2010/main" val="22756207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15363"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GB" altLang="en-US" sz="1800" dirty="0">
              <a:latin typeface="Arial" panose="020B0604020202020204" pitchFamily="34" charset="0"/>
              <a:ea typeface="ＭＳ Ｐゴシック" panose="020B0600070205080204" pitchFamily="34" charset="-128"/>
            </a:endParaRPr>
          </a:p>
        </p:txBody>
      </p:sp>
      <p:sp>
        <p:nvSpPr>
          <p:cNvPr id="15364" name="Slide Number Placeholder 3"/>
          <p:cNvSpPr txBox="1">
            <a:spLocks noGrp="1"/>
          </p:cNvSpPr>
          <p:nvPr/>
        </p:nvSpPr>
        <p:spPr bwMode="auto">
          <a:xfrm>
            <a:off x="3902542" y="9518724"/>
            <a:ext cx="2984013" cy="49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56" tIns="45978" rIns="91956" bIns="45978"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17BB9623-A387-4D52-9D20-0E5D87076313}" type="slidenum">
              <a:rPr lang="en-GB" altLang="en-US" sz="1200">
                <a:latin typeface="Calibri" panose="020F0502020204030204" pitchFamily="34" charset="0"/>
              </a:rPr>
              <a:pPr algn="r" eaLnBrk="1" hangingPunct="1"/>
              <a:t>20</a:t>
            </a:fld>
            <a:endParaRPr lang="en-GB" altLang="en-US" sz="1200">
              <a:latin typeface="Calibri" panose="020F0502020204030204" pitchFamily="34" charset="0"/>
            </a:endParaRPr>
          </a:p>
        </p:txBody>
      </p:sp>
    </p:spTree>
    <p:extLst>
      <p:ext uri="{BB962C8B-B14F-4D97-AF65-F5344CB8AC3E}">
        <p14:creationId xmlns:p14="http://schemas.microsoft.com/office/powerpoint/2010/main" val="34972606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0" dirty="0">
              <a:solidFill>
                <a:srgbClr val="FF0000"/>
              </a:solidFill>
            </a:endParaRPr>
          </a:p>
        </p:txBody>
      </p:sp>
      <p:sp>
        <p:nvSpPr>
          <p:cNvPr id="48132" name="Slide Number Placeholder 3"/>
          <p:cNvSpPr txBox="1">
            <a:spLocks noGrp="1"/>
          </p:cNvSpPr>
          <p:nvPr/>
        </p:nvSpPr>
        <p:spPr bwMode="auto">
          <a:xfrm>
            <a:off x="3900934" y="9517122"/>
            <a:ext cx="2985621" cy="50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56" tIns="45978" rIns="91956" bIns="45978"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69883EAD-DF71-48FB-9FC3-78AFE72D0A5F}" type="slidenum">
              <a:rPr lang="en-GB" altLang="en-US" sz="1200">
                <a:latin typeface="Calibri" panose="020F0502020204030204" pitchFamily="34" charset="0"/>
              </a:rPr>
              <a:pPr algn="r" eaLnBrk="1" hangingPunct="1"/>
              <a:t>21</a:t>
            </a:fld>
            <a:endParaRPr lang="en-GB" altLang="en-US" sz="1200">
              <a:latin typeface="Calibri" panose="020F0502020204030204" pitchFamily="34" charset="0"/>
            </a:endParaRPr>
          </a:p>
        </p:txBody>
      </p:sp>
    </p:spTree>
    <p:extLst>
      <p:ext uri="{BB962C8B-B14F-4D97-AF65-F5344CB8AC3E}">
        <p14:creationId xmlns:p14="http://schemas.microsoft.com/office/powerpoint/2010/main" val="29591198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13315"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GB" altLang="en-US" sz="1800" dirty="0">
              <a:latin typeface="Arial" panose="020B0604020202020204" pitchFamily="34" charset="0"/>
              <a:ea typeface="ＭＳ Ｐゴシック" panose="020B0600070205080204" pitchFamily="34" charset="-128"/>
            </a:endParaRPr>
          </a:p>
        </p:txBody>
      </p:sp>
      <p:sp>
        <p:nvSpPr>
          <p:cNvPr id="13316" name="Slide Number Placeholder 3"/>
          <p:cNvSpPr txBox="1">
            <a:spLocks noGrp="1"/>
          </p:cNvSpPr>
          <p:nvPr/>
        </p:nvSpPr>
        <p:spPr bwMode="auto">
          <a:xfrm>
            <a:off x="3902542" y="9518724"/>
            <a:ext cx="2984013" cy="49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56" tIns="45978" rIns="91956" bIns="45978"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13380C78-6771-4FDB-A9F4-EC110EE77095}" type="slidenum">
              <a:rPr lang="en-GB" altLang="en-US" sz="1200">
                <a:latin typeface="Calibri" panose="020F0502020204030204" pitchFamily="34" charset="0"/>
              </a:rPr>
              <a:pPr algn="r" eaLnBrk="1" hangingPunct="1"/>
              <a:t>22</a:t>
            </a:fld>
            <a:endParaRPr lang="en-GB" altLang="en-US" sz="1200">
              <a:latin typeface="Calibri" panose="020F0502020204030204" pitchFamily="34" charset="0"/>
            </a:endParaRPr>
          </a:p>
        </p:txBody>
      </p:sp>
    </p:spTree>
    <p:extLst>
      <p:ext uri="{BB962C8B-B14F-4D97-AF65-F5344CB8AC3E}">
        <p14:creationId xmlns:p14="http://schemas.microsoft.com/office/powerpoint/2010/main" val="1965079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a:p>
        </p:txBody>
      </p:sp>
      <p:sp>
        <p:nvSpPr>
          <p:cNvPr id="51204" name="Slide Number Placeholder 3"/>
          <p:cNvSpPr txBox="1">
            <a:spLocks noGrp="1"/>
          </p:cNvSpPr>
          <p:nvPr/>
        </p:nvSpPr>
        <p:spPr bwMode="auto">
          <a:xfrm>
            <a:off x="3900934" y="9517122"/>
            <a:ext cx="2985621" cy="50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56" tIns="45978" rIns="91956" bIns="45978"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3AD452D3-BA6F-4094-84DB-E1A21F7B4738}" type="slidenum">
              <a:rPr lang="en-GB" altLang="en-US" sz="1200">
                <a:latin typeface="Calibri" panose="020F0502020204030204" pitchFamily="34" charset="0"/>
              </a:rPr>
              <a:pPr algn="r" eaLnBrk="1" hangingPunct="1"/>
              <a:t>23</a:t>
            </a:fld>
            <a:endParaRPr lang="en-GB" altLang="en-US" sz="1200">
              <a:latin typeface="Calibri" panose="020F0502020204030204" pitchFamily="34" charset="0"/>
            </a:endParaRPr>
          </a:p>
        </p:txBody>
      </p:sp>
    </p:spTree>
    <p:extLst>
      <p:ext uri="{BB962C8B-B14F-4D97-AF65-F5344CB8AC3E}">
        <p14:creationId xmlns:p14="http://schemas.microsoft.com/office/powerpoint/2010/main" val="20173593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a:p>
        </p:txBody>
      </p:sp>
      <p:sp>
        <p:nvSpPr>
          <p:cNvPr id="51204" name="Slide Number Placeholder 3"/>
          <p:cNvSpPr txBox="1">
            <a:spLocks noGrp="1"/>
          </p:cNvSpPr>
          <p:nvPr/>
        </p:nvSpPr>
        <p:spPr bwMode="auto">
          <a:xfrm>
            <a:off x="3900934" y="9517122"/>
            <a:ext cx="2985621" cy="50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56" tIns="45978" rIns="91956" bIns="45978"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3AD452D3-BA6F-4094-84DB-E1A21F7B4738}" type="slidenum">
              <a:rPr lang="en-GB" altLang="en-US" sz="1200">
                <a:latin typeface="Calibri" panose="020F0502020204030204" pitchFamily="34" charset="0"/>
              </a:rPr>
              <a:pPr algn="r" eaLnBrk="1" hangingPunct="1"/>
              <a:t>24</a:t>
            </a:fld>
            <a:endParaRPr lang="en-GB" altLang="en-US" sz="1200">
              <a:latin typeface="Calibri" panose="020F0502020204030204" pitchFamily="34" charset="0"/>
            </a:endParaRPr>
          </a:p>
        </p:txBody>
      </p:sp>
    </p:spTree>
    <p:extLst>
      <p:ext uri="{BB962C8B-B14F-4D97-AF65-F5344CB8AC3E}">
        <p14:creationId xmlns:p14="http://schemas.microsoft.com/office/powerpoint/2010/main" val="10985109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a:p>
        </p:txBody>
      </p:sp>
      <p:sp>
        <p:nvSpPr>
          <p:cNvPr id="51204" name="Slide Number Placeholder 3"/>
          <p:cNvSpPr txBox="1">
            <a:spLocks noGrp="1"/>
          </p:cNvSpPr>
          <p:nvPr/>
        </p:nvSpPr>
        <p:spPr bwMode="auto">
          <a:xfrm>
            <a:off x="3900934" y="9517122"/>
            <a:ext cx="2985621" cy="50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56" tIns="45978" rIns="91956" bIns="45978"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3AD452D3-BA6F-4094-84DB-E1A21F7B4738}" type="slidenum">
              <a:rPr lang="en-GB" altLang="en-US" sz="1200">
                <a:latin typeface="Calibri" panose="020F0502020204030204" pitchFamily="34" charset="0"/>
              </a:rPr>
              <a:pPr algn="r" eaLnBrk="1" hangingPunct="1"/>
              <a:t>25</a:t>
            </a:fld>
            <a:endParaRPr lang="en-GB" altLang="en-US" sz="1200">
              <a:latin typeface="Calibri" panose="020F0502020204030204" pitchFamily="34" charset="0"/>
            </a:endParaRPr>
          </a:p>
        </p:txBody>
      </p:sp>
    </p:spTree>
    <p:extLst>
      <p:ext uri="{BB962C8B-B14F-4D97-AF65-F5344CB8AC3E}">
        <p14:creationId xmlns:p14="http://schemas.microsoft.com/office/powerpoint/2010/main" val="2189367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C6FD73D5-82B0-4F87-ADA3-2A97B4EA04AE}" type="slidenum">
              <a:rPr lang="en-GB" altLang="en-US" smtClean="0"/>
              <a:pPr>
                <a:defRPr/>
              </a:pPr>
              <a:t>26</a:t>
            </a:fld>
            <a:endParaRPr lang="en-GB" altLang="en-US"/>
          </a:p>
        </p:txBody>
      </p:sp>
    </p:spTree>
    <p:extLst>
      <p:ext uri="{BB962C8B-B14F-4D97-AF65-F5344CB8AC3E}">
        <p14:creationId xmlns:p14="http://schemas.microsoft.com/office/powerpoint/2010/main" val="4052237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a:p>
        </p:txBody>
      </p:sp>
      <p:sp>
        <p:nvSpPr>
          <p:cNvPr id="51204" name="Slide Number Placeholder 3"/>
          <p:cNvSpPr txBox="1">
            <a:spLocks noGrp="1"/>
          </p:cNvSpPr>
          <p:nvPr/>
        </p:nvSpPr>
        <p:spPr bwMode="auto">
          <a:xfrm>
            <a:off x="3900934" y="9517122"/>
            <a:ext cx="2985621" cy="50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56" tIns="45978" rIns="91956" bIns="45978"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3AD452D3-BA6F-4094-84DB-E1A21F7B4738}" type="slidenum">
              <a:rPr lang="en-GB" altLang="en-US" sz="1200">
                <a:latin typeface="Calibri" panose="020F0502020204030204" pitchFamily="34" charset="0"/>
              </a:rPr>
              <a:pPr algn="r" eaLnBrk="1" hangingPunct="1"/>
              <a:t>27</a:t>
            </a:fld>
            <a:endParaRPr lang="en-GB" altLang="en-US" sz="1200">
              <a:latin typeface="Calibri" panose="020F0502020204030204" pitchFamily="34" charset="0"/>
            </a:endParaRPr>
          </a:p>
        </p:txBody>
      </p:sp>
    </p:spTree>
    <p:extLst>
      <p:ext uri="{BB962C8B-B14F-4D97-AF65-F5344CB8AC3E}">
        <p14:creationId xmlns:p14="http://schemas.microsoft.com/office/powerpoint/2010/main" val="2464842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29699"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marL="231115" indent="-231115" eaLnBrk="1" hangingPunct="1">
              <a:lnSpc>
                <a:spcPct val="80000"/>
              </a:lnSpc>
              <a:spcBef>
                <a:spcPct val="0"/>
              </a:spcBef>
            </a:pPr>
            <a:endParaRPr lang="en-GB" altLang="en-US">
              <a:latin typeface="Arial" panose="020B0604020202020204" pitchFamily="34" charset="0"/>
              <a:ea typeface="ＭＳ Ｐゴシック" panose="020B0600070205080204" pitchFamily="34" charset="-128"/>
            </a:endParaRPr>
          </a:p>
        </p:txBody>
      </p:sp>
      <p:sp>
        <p:nvSpPr>
          <p:cNvPr id="29700" name="Slide Number Placeholder 3"/>
          <p:cNvSpPr txBox="1">
            <a:spLocks noGrp="1"/>
          </p:cNvSpPr>
          <p:nvPr/>
        </p:nvSpPr>
        <p:spPr bwMode="auto">
          <a:xfrm>
            <a:off x="3902542" y="9518724"/>
            <a:ext cx="2984013" cy="49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56" tIns="45978" rIns="91956" bIns="45978"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8C5E29C0-C72F-47FA-ABE2-CF2D26108126}" type="slidenum">
              <a:rPr lang="en-GB" altLang="en-US" sz="1200">
                <a:latin typeface="Calibri" panose="020F0502020204030204" pitchFamily="34" charset="0"/>
              </a:rPr>
              <a:pPr algn="r" eaLnBrk="1" hangingPunct="1"/>
              <a:t>3</a:t>
            </a:fld>
            <a:endParaRPr lang="en-GB" altLang="en-US" sz="1200">
              <a:latin typeface="Calibri" panose="020F0502020204030204" pitchFamily="34" charset="0"/>
            </a:endParaRPr>
          </a:p>
        </p:txBody>
      </p:sp>
    </p:spTree>
    <p:extLst>
      <p:ext uri="{BB962C8B-B14F-4D97-AF65-F5344CB8AC3E}">
        <p14:creationId xmlns:p14="http://schemas.microsoft.com/office/powerpoint/2010/main" val="299405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29699"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marL="231115" indent="-231115" eaLnBrk="1" hangingPunct="1">
              <a:lnSpc>
                <a:spcPct val="80000"/>
              </a:lnSpc>
              <a:spcBef>
                <a:spcPct val="0"/>
              </a:spcBef>
            </a:pPr>
            <a:endParaRPr lang="en-GB" altLang="en-US" dirty="0">
              <a:latin typeface="Arial" panose="020B0604020202020204" pitchFamily="34" charset="0"/>
              <a:ea typeface="ＭＳ Ｐゴシック" panose="020B0600070205080204" pitchFamily="34" charset="-128"/>
            </a:endParaRPr>
          </a:p>
        </p:txBody>
      </p:sp>
      <p:sp>
        <p:nvSpPr>
          <p:cNvPr id="29700" name="Slide Number Placeholder 3"/>
          <p:cNvSpPr txBox="1">
            <a:spLocks noGrp="1"/>
          </p:cNvSpPr>
          <p:nvPr/>
        </p:nvSpPr>
        <p:spPr bwMode="auto">
          <a:xfrm>
            <a:off x="3902542" y="9518724"/>
            <a:ext cx="2984013" cy="49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56" tIns="45978" rIns="91956" bIns="45978"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8C5E29C0-C72F-47FA-ABE2-CF2D26108126}" type="slidenum">
              <a:rPr lang="en-GB" altLang="en-US" sz="1200">
                <a:latin typeface="Calibri" panose="020F0502020204030204" pitchFamily="34" charset="0"/>
              </a:rPr>
              <a:pPr algn="r" eaLnBrk="1" hangingPunct="1"/>
              <a:t>4</a:t>
            </a:fld>
            <a:endParaRPr lang="en-GB" altLang="en-US" sz="1200">
              <a:latin typeface="Calibri" panose="020F0502020204030204" pitchFamily="34" charset="0"/>
            </a:endParaRPr>
          </a:p>
        </p:txBody>
      </p:sp>
    </p:spTree>
    <p:extLst>
      <p:ext uri="{BB962C8B-B14F-4D97-AF65-F5344CB8AC3E}">
        <p14:creationId xmlns:p14="http://schemas.microsoft.com/office/powerpoint/2010/main" val="1056185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29699"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marL="231115" indent="-231115" eaLnBrk="1" hangingPunct="1">
              <a:lnSpc>
                <a:spcPct val="80000"/>
              </a:lnSpc>
              <a:spcBef>
                <a:spcPct val="0"/>
              </a:spcBef>
            </a:pPr>
            <a:endParaRPr lang="en-GB" altLang="en-US" dirty="0">
              <a:latin typeface="Arial" panose="020B0604020202020204" pitchFamily="34" charset="0"/>
              <a:ea typeface="ＭＳ Ｐゴシック" panose="020B0600070205080204" pitchFamily="34" charset="-128"/>
            </a:endParaRPr>
          </a:p>
        </p:txBody>
      </p:sp>
      <p:sp>
        <p:nvSpPr>
          <p:cNvPr id="29700" name="Slide Number Placeholder 3"/>
          <p:cNvSpPr txBox="1">
            <a:spLocks noGrp="1"/>
          </p:cNvSpPr>
          <p:nvPr/>
        </p:nvSpPr>
        <p:spPr bwMode="auto">
          <a:xfrm>
            <a:off x="3902542" y="9518724"/>
            <a:ext cx="2984013" cy="49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56" tIns="45978" rIns="91956" bIns="45978"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8C5E29C0-C72F-47FA-ABE2-CF2D26108126}" type="slidenum">
              <a:rPr lang="en-GB" altLang="en-US" sz="1200">
                <a:latin typeface="Calibri" panose="020F0502020204030204" pitchFamily="34" charset="0"/>
              </a:rPr>
              <a:pPr algn="r" eaLnBrk="1" hangingPunct="1"/>
              <a:t>5</a:t>
            </a:fld>
            <a:endParaRPr lang="en-GB" altLang="en-US" sz="1200">
              <a:latin typeface="Calibri" panose="020F0502020204030204" pitchFamily="34" charset="0"/>
            </a:endParaRPr>
          </a:p>
        </p:txBody>
      </p:sp>
    </p:spTree>
    <p:extLst>
      <p:ext uri="{BB962C8B-B14F-4D97-AF65-F5344CB8AC3E}">
        <p14:creationId xmlns:p14="http://schemas.microsoft.com/office/powerpoint/2010/main" val="1293795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29699"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marL="231115" indent="-231115" eaLnBrk="1" hangingPunct="1">
              <a:lnSpc>
                <a:spcPct val="80000"/>
              </a:lnSpc>
              <a:spcBef>
                <a:spcPct val="0"/>
              </a:spcBef>
            </a:pPr>
            <a:endParaRPr lang="en-GB" altLang="en-US" dirty="0">
              <a:latin typeface="Arial" panose="020B0604020202020204" pitchFamily="34" charset="0"/>
              <a:ea typeface="ＭＳ Ｐゴシック" panose="020B0600070205080204" pitchFamily="34" charset="-128"/>
            </a:endParaRPr>
          </a:p>
        </p:txBody>
      </p:sp>
      <p:sp>
        <p:nvSpPr>
          <p:cNvPr id="29700" name="Slide Number Placeholder 3"/>
          <p:cNvSpPr txBox="1">
            <a:spLocks noGrp="1"/>
          </p:cNvSpPr>
          <p:nvPr/>
        </p:nvSpPr>
        <p:spPr bwMode="auto">
          <a:xfrm>
            <a:off x="3902542" y="9518724"/>
            <a:ext cx="2984013" cy="49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56" tIns="45978" rIns="91956" bIns="45978"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8C5E29C0-C72F-47FA-ABE2-CF2D26108126}" type="slidenum">
              <a:rPr lang="en-GB" altLang="en-US" sz="1200">
                <a:latin typeface="Calibri" panose="020F0502020204030204" pitchFamily="34" charset="0"/>
              </a:rPr>
              <a:pPr algn="r" eaLnBrk="1" hangingPunct="1"/>
              <a:t>6</a:t>
            </a:fld>
            <a:endParaRPr lang="en-GB" altLang="en-US" sz="1200">
              <a:latin typeface="Calibri" panose="020F0502020204030204" pitchFamily="34" charset="0"/>
            </a:endParaRPr>
          </a:p>
        </p:txBody>
      </p:sp>
    </p:spTree>
    <p:extLst>
      <p:ext uri="{BB962C8B-B14F-4D97-AF65-F5344CB8AC3E}">
        <p14:creationId xmlns:p14="http://schemas.microsoft.com/office/powerpoint/2010/main" val="158212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29699" name="Notes Placeholder 2"/>
          <p:cNvSpPr>
            <a:spLocks noGrp="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marL="231115" indent="-231115" eaLnBrk="1" hangingPunct="1">
              <a:lnSpc>
                <a:spcPct val="80000"/>
              </a:lnSpc>
              <a:spcBef>
                <a:spcPct val="0"/>
              </a:spcBef>
            </a:pPr>
            <a:endParaRPr lang="en-GB" altLang="en-US" dirty="0">
              <a:latin typeface="Arial" panose="020B0604020202020204" pitchFamily="34" charset="0"/>
              <a:ea typeface="ＭＳ Ｐゴシック" panose="020B0600070205080204" pitchFamily="34" charset="-128"/>
            </a:endParaRPr>
          </a:p>
        </p:txBody>
      </p:sp>
      <p:sp>
        <p:nvSpPr>
          <p:cNvPr id="29700" name="Slide Number Placeholder 3"/>
          <p:cNvSpPr txBox="1">
            <a:spLocks noGrp="1"/>
          </p:cNvSpPr>
          <p:nvPr/>
        </p:nvSpPr>
        <p:spPr bwMode="auto">
          <a:xfrm>
            <a:off x="3902542" y="9518724"/>
            <a:ext cx="2984013" cy="49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56" tIns="45978" rIns="91956" bIns="45978"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8C5E29C0-C72F-47FA-ABE2-CF2D26108126}" type="slidenum">
              <a:rPr lang="en-GB" altLang="en-US" sz="1200">
                <a:latin typeface="Calibri" panose="020F0502020204030204" pitchFamily="34" charset="0"/>
              </a:rPr>
              <a:pPr algn="r" eaLnBrk="1" hangingPunct="1"/>
              <a:t>7</a:t>
            </a:fld>
            <a:endParaRPr lang="en-GB" altLang="en-US" sz="1200">
              <a:latin typeface="Calibri" panose="020F0502020204030204" pitchFamily="34" charset="0"/>
            </a:endParaRPr>
          </a:p>
        </p:txBody>
      </p:sp>
    </p:spTree>
    <p:extLst>
      <p:ext uri="{BB962C8B-B14F-4D97-AF65-F5344CB8AC3E}">
        <p14:creationId xmlns:p14="http://schemas.microsoft.com/office/powerpoint/2010/main" val="3972544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p:txBody>
      </p:sp>
      <p:sp>
        <p:nvSpPr>
          <p:cNvPr id="25604" name="Slide Number Placeholder 3"/>
          <p:cNvSpPr txBox="1">
            <a:spLocks noGrp="1"/>
          </p:cNvSpPr>
          <p:nvPr/>
        </p:nvSpPr>
        <p:spPr bwMode="auto">
          <a:xfrm>
            <a:off x="3900934" y="9517122"/>
            <a:ext cx="2985621" cy="50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56" tIns="45978" rIns="91956" bIns="45978"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CBEB6557-AA8B-4417-926D-F4B6D93E2AFE}" type="slidenum">
              <a:rPr lang="en-GB" altLang="en-US" sz="1200">
                <a:solidFill>
                  <a:srgbClr val="000000"/>
                </a:solidFill>
                <a:latin typeface="Calibri" panose="020F0502020204030204" pitchFamily="34" charset="0"/>
              </a:rPr>
              <a:pPr algn="r" eaLnBrk="1" hangingPunct="1"/>
              <a:t>8</a:t>
            </a:fld>
            <a:endParaRPr lang="en-GB" altLang="en-US" sz="1200">
              <a:solidFill>
                <a:srgbClr val="000000"/>
              </a:solidFill>
              <a:latin typeface="Calibri" panose="020F0502020204030204" pitchFamily="34" charset="0"/>
            </a:endParaRPr>
          </a:p>
        </p:txBody>
      </p:sp>
    </p:spTree>
    <p:extLst>
      <p:ext uri="{BB962C8B-B14F-4D97-AF65-F5344CB8AC3E}">
        <p14:creationId xmlns:p14="http://schemas.microsoft.com/office/powerpoint/2010/main" val="1019373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solidFill>
            <a:srgbClr val="FFFFFF"/>
          </a:solidFill>
          <a:ln>
            <a:solidFill>
              <a:srgbClr val="000000"/>
            </a:solidFill>
            <a:miter lim="800000"/>
            <a:headEnd/>
            <a:tailEnd/>
          </a:ln>
        </p:spPr>
      </p:sp>
      <p:sp>
        <p:nvSpPr>
          <p:cNvPr id="9219" name="Notes Placeholder 2"/>
          <p:cNvSpPr>
            <a:spLocks noGrp="1"/>
          </p:cNvSpPr>
          <p:nvPr>
            <p:ph type="body" idx="1"/>
          </p:nvPr>
        </p:nvSpPr>
        <p:spPr bwMode="auto">
          <a:xfrm>
            <a:off x="688494" y="4759362"/>
            <a:ext cx="5511174" cy="4509375"/>
          </a:xfrm>
          <a:solidFill>
            <a:srgbClr val="FFFFFF"/>
          </a:solidFill>
          <a:ln>
            <a:solidFill>
              <a:srgbClr val="000000"/>
            </a:solidFill>
            <a:miter lim="800000"/>
            <a:headEnd/>
            <a:tailEnd/>
          </a:ln>
        </p:spPr>
        <p:txBody>
          <a:bodyPr wrap="square" numCol="1" anchor="t" anchorCtr="0" compatLnSpc="1">
            <a:prstTxWarp prst="textNoShape">
              <a:avLst/>
            </a:prstTxWarp>
          </a:bodyPr>
          <a:lstStyle/>
          <a:p>
            <a:pPr marL="231115" indent="-231115" eaLnBrk="1" hangingPunct="1">
              <a:lnSpc>
                <a:spcPct val="80000"/>
              </a:lnSpc>
              <a:spcBef>
                <a:spcPct val="0"/>
              </a:spcBef>
            </a:pPr>
            <a:endParaRPr lang="en-US" altLang="en-US" b="1" dirty="0">
              <a:latin typeface="Arial" panose="020B0604020202020204" pitchFamily="34" charset="0"/>
              <a:ea typeface="ＭＳ Ｐゴシック" panose="020B0600070205080204" pitchFamily="34" charset="-128"/>
            </a:endParaRPr>
          </a:p>
        </p:txBody>
      </p:sp>
      <p:sp>
        <p:nvSpPr>
          <p:cNvPr id="9220" name="Slide Number Placeholder 3"/>
          <p:cNvSpPr txBox="1">
            <a:spLocks noGrp="1"/>
          </p:cNvSpPr>
          <p:nvPr/>
        </p:nvSpPr>
        <p:spPr bwMode="auto">
          <a:xfrm>
            <a:off x="3902542" y="9518724"/>
            <a:ext cx="2984013" cy="499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956" tIns="45978" rIns="91956" bIns="45978" anchor="b"/>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ECC7CB6D-DE48-49DA-B3F4-8377A1F1E677}" type="slidenum">
              <a:rPr lang="en-GB" altLang="en-US" sz="1200">
                <a:latin typeface="Calibri" panose="020F0502020204030204" pitchFamily="34" charset="0"/>
              </a:rPr>
              <a:pPr algn="r" eaLnBrk="1" hangingPunct="1"/>
              <a:t>9</a:t>
            </a:fld>
            <a:endParaRPr lang="en-GB" altLang="en-US" sz="1200">
              <a:latin typeface="Calibri" panose="020F0502020204030204" pitchFamily="34" charset="0"/>
            </a:endParaRPr>
          </a:p>
        </p:txBody>
      </p:sp>
    </p:spTree>
    <p:extLst>
      <p:ext uri="{BB962C8B-B14F-4D97-AF65-F5344CB8AC3E}">
        <p14:creationId xmlns:p14="http://schemas.microsoft.com/office/powerpoint/2010/main" val="3474412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78"/>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92E17A-57B2-4763-9BEB-4E1ECB0FAD77}" type="slidenum">
              <a:rPr lang="en-GB" altLang="en-US"/>
              <a:pPr>
                <a:defRPr/>
              </a:pPr>
              <a:t>‹#›</a:t>
            </a:fld>
            <a:endParaRPr lang="en-GB" altLang="en-US"/>
          </a:p>
        </p:txBody>
      </p:sp>
    </p:spTree>
    <p:extLst>
      <p:ext uri="{BB962C8B-B14F-4D97-AF65-F5344CB8AC3E}">
        <p14:creationId xmlns:p14="http://schemas.microsoft.com/office/powerpoint/2010/main" val="387925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58A2091-80EC-4EBB-B6CD-5A3862D2D5AD}" type="slidenum">
              <a:rPr lang="en-GB" altLang="en-US"/>
              <a:pPr>
                <a:defRPr/>
              </a:pPr>
              <a:t>‹#›</a:t>
            </a:fld>
            <a:endParaRPr lang="en-GB" altLang="en-US"/>
          </a:p>
        </p:txBody>
      </p:sp>
    </p:spTree>
    <p:extLst>
      <p:ext uri="{BB962C8B-B14F-4D97-AF65-F5344CB8AC3E}">
        <p14:creationId xmlns:p14="http://schemas.microsoft.com/office/powerpoint/2010/main" val="110581056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NetballpowerpointEnglandNew.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defRPr>
            </a:lvl1pPr>
          </a:lstStyle>
          <a:p>
            <a:pPr>
              <a:defRPr/>
            </a:pPr>
            <a:fld id="{71EE2C18-6849-4B70-A1BA-2CCC9B6C257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defRPr>
      </a:lvl5pPr>
      <a:lvl6pPr marL="457200" algn="ctr" rtl="0" eaLnBrk="0" fontAlgn="base" hangingPunct="0">
        <a:spcBef>
          <a:spcPct val="0"/>
        </a:spcBef>
        <a:spcAft>
          <a:spcPct val="0"/>
        </a:spcAft>
        <a:defRPr sz="4400">
          <a:solidFill>
            <a:schemeClr val="tx2"/>
          </a:solidFill>
          <a:latin typeface="Arial" charset="0"/>
          <a:ea typeface="ＭＳ Ｐゴシック" pitchFamily="-112" charset="-128"/>
        </a:defRPr>
      </a:lvl6pPr>
      <a:lvl7pPr marL="914400" algn="ctr" rtl="0" eaLnBrk="0" fontAlgn="base" hangingPunct="0">
        <a:spcBef>
          <a:spcPct val="0"/>
        </a:spcBef>
        <a:spcAft>
          <a:spcPct val="0"/>
        </a:spcAft>
        <a:defRPr sz="4400">
          <a:solidFill>
            <a:schemeClr val="tx2"/>
          </a:solidFill>
          <a:latin typeface="Arial" charset="0"/>
          <a:ea typeface="ＭＳ Ｐゴシック" pitchFamily="-112" charset="-128"/>
        </a:defRPr>
      </a:lvl7pPr>
      <a:lvl8pPr marL="1371600" algn="ctr" rtl="0" eaLnBrk="0" fontAlgn="base" hangingPunct="0">
        <a:spcBef>
          <a:spcPct val="0"/>
        </a:spcBef>
        <a:spcAft>
          <a:spcPct val="0"/>
        </a:spcAft>
        <a:defRPr sz="4400">
          <a:solidFill>
            <a:schemeClr val="tx2"/>
          </a:solidFill>
          <a:latin typeface="Arial" charset="0"/>
          <a:ea typeface="ＭＳ Ｐゴシック" pitchFamily="-112" charset="-128"/>
        </a:defRPr>
      </a:lvl8pPr>
      <a:lvl9pPr marL="1828800" algn="ctr" rtl="0" eaLnBrk="0" fontAlgn="base" hangingPunct="0">
        <a:spcBef>
          <a:spcPct val="0"/>
        </a:spcBef>
        <a:spcAft>
          <a:spcPct val="0"/>
        </a:spcAft>
        <a:defRPr sz="4400">
          <a:solidFill>
            <a:schemeClr val="tx2"/>
          </a:solidFill>
          <a:latin typeface="Arial" charset="0"/>
          <a:ea typeface="ＭＳ Ｐゴシック" pitchFamily="-11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9"/>
          <p:cNvSpPr>
            <a:spLocks noChangeArrowheads="1"/>
          </p:cNvSpPr>
          <p:nvPr/>
        </p:nvSpPr>
        <p:spPr bwMode="auto">
          <a:xfrm>
            <a:off x="355600" y="1797050"/>
            <a:ext cx="8432800" cy="4514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endParaRPr lang="en-GB" altLang="en-US" sz="2400">
              <a:solidFill>
                <a:srgbClr val="000000"/>
              </a:solidFill>
            </a:endParaRPr>
          </a:p>
        </p:txBody>
      </p:sp>
      <p:sp>
        <p:nvSpPr>
          <p:cNvPr id="2051" name="Rectangle 3"/>
          <p:cNvSpPr>
            <a:spLocks noGrp="1" noChangeArrowheads="1"/>
          </p:cNvSpPr>
          <p:nvPr>
            <p:ph type="body" idx="1"/>
          </p:nvPr>
        </p:nvSpPr>
        <p:spPr bwMode="auto">
          <a:xfrm>
            <a:off x="241300" y="1927225"/>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p:txBody>
      </p:sp>
      <p:sp>
        <p:nvSpPr>
          <p:cNvPr id="2052" name="Line 14"/>
          <p:cNvSpPr>
            <a:spLocks noChangeShapeType="1"/>
          </p:cNvSpPr>
          <p:nvPr/>
        </p:nvSpPr>
        <p:spPr bwMode="auto">
          <a:xfrm>
            <a:off x="355600" y="1800225"/>
            <a:ext cx="8432800" cy="0"/>
          </a:xfrm>
          <a:prstGeom prst="line">
            <a:avLst/>
          </a:prstGeom>
          <a:noFill/>
          <a:ln w="12700">
            <a:solidFill>
              <a:srgbClr val="003F6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53" name="Rectangle 23"/>
          <p:cNvSpPr>
            <a:spLocks noGrp="1" noChangeArrowheads="1"/>
          </p:cNvSpPr>
          <p:nvPr>
            <p:ph type="title"/>
          </p:nvPr>
        </p:nvSpPr>
        <p:spPr bwMode="auto">
          <a:xfrm>
            <a:off x="254000" y="825500"/>
            <a:ext cx="77724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2054" name="Line 26"/>
          <p:cNvSpPr>
            <a:spLocks noChangeShapeType="1"/>
          </p:cNvSpPr>
          <p:nvPr/>
        </p:nvSpPr>
        <p:spPr bwMode="auto">
          <a:xfrm>
            <a:off x="355600" y="428625"/>
            <a:ext cx="8432800" cy="0"/>
          </a:xfrm>
          <a:prstGeom prst="line">
            <a:avLst/>
          </a:prstGeom>
          <a:noFill/>
          <a:ln w="38100">
            <a:solidFill>
              <a:srgbClr val="003F69"/>
            </a:solidFill>
            <a:round/>
            <a:headEnd/>
            <a:tailEnd/>
          </a:ln>
          <a:extLst>
            <a:ext uri="{909E8E84-426E-40DD-AFC4-6F175D3DCCD1}">
              <a14:hiddenFill xmlns:a14="http://schemas.microsoft.com/office/drawing/2010/main">
                <a:noFill/>
              </a14:hiddenFill>
            </a:ext>
          </a:extLst>
        </p:spPr>
        <p:txBody>
          <a:bodyPr/>
          <a:lstStyle/>
          <a:p>
            <a:endParaRPr lang="en-GB"/>
          </a:p>
        </p:txBody>
      </p:sp>
      <p:pic>
        <p:nvPicPr>
          <p:cNvPr id="2055" name="Picture 30"/>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0" y="6083300"/>
            <a:ext cx="697547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txStyles>
    <p:titleStyle>
      <a:lvl1pPr algn="l" rtl="0" eaLnBrk="0" fontAlgn="base" hangingPunct="0">
        <a:spcBef>
          <a:spcPct val="0"/>
        </a:spcBef>
        <a:spcAft>
          <a:spcPct val="0"/>
        </a:spcAft>
        <a:defRPr sz="3300" b="1">
          <a:solidFill>
            <a:srgbClr val="003F69"/>
          </a:solidFill>
          <a:latin typeface="+mj-lt"/>
          <a:ea typeface="+mj-ea"/>
          <a:cs typeface="+mj-cs"/>
        </a:defRPr>
      </a:lvl1pPr>
      <a:lvl2pPr algn="l" rtl="0" eaLnBrk="0" fontAlgn="base" hangingPunct="0">
        <a:spcBef>
          <a:spcPct val="0"/>
        </a:spcBef>
        <a:spcAft>
          <a:spcPct val="0"/>
        </a:spcAft>
        <a:defRPr sz="3300" b="1">
          <a:solidFill>
            <a:srgbClr val="003F69"/>
          </a:solidFill>
          <a:latin typeface="Arial" charset="0"/>
          <a:ea typeface="ＭＳ Ｐゴシック" pitchFamily="-112" charset="-128"/>
        </a:defRPr>
      </a:lvl2pPr>
      <a:lvl3pPr algn="l" rtl="0" eaLnBrk="0" fontAlgn="base" hangingPunct="0">
        <a:spcBef>
          <a:spcPct val="0"/>
        </a:spcBef>
        <a:spcAft>
          <a:spcPct val="0"/>
        </a:spcAft>
        <a:defRPr sz="3300" b="1">
          <a:solidFill>
            <a:srgbClr val="003F69"/>
          </a:solidFill>
          <a:latin typeface="Arial" charset="0"/>
          <a:ea typeface="ＭＳ Ｐゴシック" pitchFamily="-112" charset="-128"/>
        </a:defRPr>
      </a:lvl3pPr>
      <a:lvl4pPr algn="l" rtl="0" eaLnBrk="0" fontAlgn="base" hangingPunct="0">
        <a:spcBef>
          <a:spcPct val="0"/>
        </a:spcBef>
        <a:spcAft>
          <a:spcPct val="0"/>
        </a:spcAft>
        <a:defRPr sz="3300" b="1">
          <a:solidFill>
            <a:srgbClr val="003F69"/>
          </a:solidFill>
          <a:latin typeface="Arial" charset="0"/>
          <a:ea typeface="ＭＳ Ｐゴシック" pitchFamily="-112" charset="-128"/>
        </a:defRPr>
      </a:lvl4pPr>
      <a:lvl5pPr algn="l" rtl="0" eaLnBrk="0" fontAlgn="base" hangingPunct="0">
        <a:spcBef>
          <a:spcPct val="0"/>
        </a:spcBef>
        <a:spcAft>
          <a:spcPct val="0"/>
        </a:spcAft>
        <a:defRPr sz="3300" b="1">
          <a:solidFill>
            <a:srgbClr val="003F69"/>
          </a:solidFill>
          <a:latin typeface="Arial" charset="0"/>
          <a:ea typeface="ＭＳ Ｐゴシック" pitchFamily="-112" charset="-128"/>
        </a:defRPr>
      </a:lvl5pPr>
      <a:lvl6pPr marL="457200" algn="l" rtl="0" fontAlgn="base">
        <a:spcBef>
          <a:spcPct val="0"/>
        </a:spcBef>
        <a:spcAft>
          <a:spcPct val="0"/>
        </a:spcAft>
        <a:defRPr sz="3300" b="1">
          <a:solidFill>
            <a:srgbClr val="003F69"/>
          </a:solidFill>
          <a:latin typeface="Arial" charset="0"/>
          <a:ea typeface="ＭＳ Ｐゴシック" pitchFamily="-112" charset="-128"/>
        </a:defRPr>
      </a:lvl6pPr>
      <a:lvl7pPr marL="914400" algn="l" rtl="0" fontAlgn="base">
        <a:spcBef>
          <a:spcPct val="0"/>
        </a:spcBef>
        <a:spcAft>
          <a:spcPct val="0"/>
        </a:spcAft>
        <a:defRPr sz="3300" b="1">
          <a:solidFill>
            <a:srgbClr val="003F69"/>
          </a:solidFill>
          <a:latin typeface="Arial" charset="0"/>
          <a:ea typeface="ＭＳ Ｐゴシック" pitchFamily="-112" charset="-128"/>
        </a:defRPr>
      </a:lvl7pPr>
      <a:lvl8pPr marL="1371600" algn="l" rtl="0" fontAlgn="base">
        <a:spcBef>
          <a:spcPct val="0"/>
        </a:spcBef>
        <a:spcAft>
          <a:spcPct val="0"/>
        </a:spcAft>
        <a:defRPr sz="3300" b="1">
          <a:solidFill>
            <a:srgbClr val="003F69"/>
          </a:solidFill>
          <a:latin typeface="Arial" charset="0"/>
          <a:ea typeface="ＭＳ Ｐゴシック" pitchFamily="-112" charset="-128"/>
        </a:defRPr>
      </a:lvl8pPr>
      <a:lvl9pPr marL="1828800" algn="l" rtl="0" fontAlgn="base">
        <a:spcBef>
          <a:spcPct val="0"/>
        </a:spcBef>
        <a:spcAft>
          <a:spcPct val="0"/>
        </a:spcAft>
        <a:defRPr sz="3300" b="1">
          <a:solidFill>
            <a:srgbClr val="003F69"/>
          </a:solidFill>
          <a:latin typeface="Arial" charset="0"/>
          <a:ea typeface="ＭＳ Ｐゴシック" pitchFamily="-112" charset="-128"/>
        </a:defRPr>
      </a:lvl9pPr>
    </p:titleStyle>
    <p:bodyStyle>
      <a:lvl1pPr marL="342900" indent="-342900" algn="l" rtl="0" eaLnBrk="0" fontAlgn="base" hangingPunct="0">
        <a:lnSpc>
          <a:spcPct val="115000"/>
        </a:lnSpc>
        <a:spcBef>
          <a:spcPct val="20000"/>
        </a:spcBef>
        <a:spcAft>
          <a:spcPct val="0"/>
        </a:spcAft>
        <a:buChar char="•"/>
        <a:defRPr sz="2200">
          <a:solidFill>
            <a:srgbClr val="003F69"/>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engage.englandnetball.co.uk/Home" TargetMode="Externa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jpeg"/><Relationship Id="rId7" Type="http://schemas.openxmlformats.org/officeDocument/2006/relationships/diagramQuickStyle" Target="../diagrams/quickStyle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3.pn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7.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7" descr="Final W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1024" y="-27399"/>
            <a:ext cx="2603103" cy="17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Subtitle 8"/>
          <p:cNvSpPr>
            <a:spLocks noGrp="1"/>
          </p:cNvSpPr>
          <p:nvPr>
            <p:ph type="subTitle" idx="1"/>
          </p:nvPr>
        </p:nvSpPr>
        <p:spPr>
          <a:xfrm>
            <a:off x="1118736" y="5085184"/>
            <a:ext cx="7127875" cy="792162"/>
          </a:xfrm>
        </p:spPr>
        <p:txBody>
          <a:bodyPr/>
          <a:lstStyle/>
          <a:p>
            <a:pPr>
              <a:lnSpc>
                <a:spcPct val="80000"/>
              </a:lnSpc>
            </a:pPr>
            <a:r>
              <a:rPr lang="en-GB" altLang="en-US" sz="2400" b="1" dirty="0">
                <a:latin typeface="Verdana" panose="020B0604030504040204" pitchFamily="34" charset="0"/>
              </a:rPr>
              <a:t>West Yorkshire County AGM</a:t>
            </a:r>
          </a:p>
          <a:p>
            <a:pPr>
              <a:lnSpc>
                <a:spcPct val="80000"/>
              </a:lnSpc>
            </a:pPr>
            <a:r>
              <a:rPr lang="en-GB" altLang="en-US" sz="2400" b="1" dirty="0">
                <a:latin typeface="Verdana" panose="020B0604030504040204" pitchFamily="34" charset="0"/>
              </a:rPr>
              <a:t>Tuesday, 21st JUNE 2022</a:t>
            </a:r>
          </a:p>
        </p:txBody>
      </p:sp>
      <p:pic>
        <p:nvPicPr>
          <p:cNvPr id="1026" name="28E0A37D-AEE1-4D72-8129-5A02391371B9" descr="IMG_5829.JPG">
            <a:extLst>
              <a:ext uri="{FF2B5EF4-FFF2-40B4-BE49-F238E27FC236}">
                <a16:creationId xmlns:a16="http://schemas.microsoft.com/office/drawing/2014/main" id="{468E8265-D9A8-3364-06A4-39F62BE9FE8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54714" y="1484784"/>
            <a:ext cx="4255918" cy="3278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150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11"/>
          <p:cNvGrpSpPr>
            <a:grpSpLocks noChangeAspect="1"/>
          </p:cNvGrpSpPr>
          <p:nvPr/>
        </p:nvGrpSpPr>
        <p:grpSpPr bwMode="auto">
          <a:xfrm>
            <a:off x="77788" y="0"/>
            <a:ext cx="9423400" cy="6858000"/>
            <a:chOff x="49" y="0"/>
            <a:chExt cx="5936" cy="4320"/>
          </a:xfrm>
        </p:grpSpPr>
        <p:sp>
          <p:nvSpPr>
            <p:cNvPr id="10250" name="AutoShape 10"/>
            <p:cNvSpPr>
              <a:spLocks noChangeAspect="1" noChangeArrowheads="1" noTextEdit="1"/>
            </p:cNvSpPr>
            <p:nvPr/>
          </p:nvSpPr>
          <p:spPr bwMode="auto">
            <a:xfrm>
              <a:off x="49" y="4"/>
              <a:ext cx="5760" cy="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251" name="Freeform 12"/>
            <p:cNvSpPr>
              <a:spLocks/>
            </p:cNvSpPr>
            <p:nvPr/>
          </p:nvSpPr>
          <p:spPr bwMode="auto">
            <a:xfrm>
              <a:off x="49" y="0"/>
              <a:ext cx="5766" cy="910"/>
            </a:xfrm>
            <a:custGeom>
              <a:avLst/>
              <a:gdLst>
                <a:gd name="T0" fmla="*/ 138 w 9599"/>
                <a:gd name="T1" fmla="*/ 28 h 2905"/>
                <a:gd name="T2" fmla="*/ 138 w 9599"/>
                <a:gd name="T3" fmla="*/ 28 h 2905"/>
                <a:gd name="T4" fmla="*/ 512 w 9599"/>
                <a:gd name="T5" fmla="*/ 27 h 2905"/>
                <a:gd name="T6" fmla="*/ 615 w 9599"/>
                <a:gd name="T7" fmla="*/ 28 h 2905"/>
                <a:gd name="T8" fmla="*/ 735 w 9599"/>
                <a:gd name="T9" fmla="*/ 27 h 2905"/>
                <a:gd name="T10" fmla="*/ 807 w 9599"/>
                <a:gd name="T11" fmla="*/ 27 h 2905"/>
                <a:gd name="T12" fmla="*/ 897 w 9599"/>
                <a:gd name="T13" fmla="*/ 28 h 2905"/>
                <a:gd name="T14" fmla="*/ 985 w 9599"/>
                <a:gd name="T15" fmla="*/ 28 h 2905"/>
                <a:gd name="T16" fmla="*/ 1112 w 9599"/>
                <a:gd name="T17" fmla="*/ 28 h 2905"/>
                <a:gd name="T18" fmla="*/ 1220 w 9599"/>
                <a:gd name="T19" fmla="*/ 28 h 2905"/>
                <a:gd name="T20" fmla="*/ 1236 w 9599"/>
                <a:gd name="T21" fmla="*/ 28 h 2905"/>
                <a:gd name="T22" fmla="*/ 1250 w 9599"/>
                <a:gd name="T23" fmla="*/ 28 h 2905"/>
                <a:gd name="T24" fmla="*/ 1250 w 9599"/>
                <a:gd name="T25" fmla="*/ 0 h 2905"/>
                <a:gd name="T26" fmla="*/ 0 w 9599"/>
                <a:gd name="T27" fmla="*/ 0 h 2905"/>
                <a:gd name="T28" fmla="*/ 0 w 9599"/>
                <a:gd name="T29" fmla="*/ 28 h 2905"/>
                <a:gd name="T30" fmla="*/ 138 w 9599"/>
                <a:gd name="T31" fmla="*/ 28 h 29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99"/>
                <a:gd name="T49" fmla="*/ 0 h 2905"/>
                <a:gd name="T50" fmla="*/ 9599 w 9599"/>
                <a:gd name="T51" fmla="*/ 2905 h 29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99" h="2905">
                  <a:moveTo>
                    <a:pt x="1057" y="2871"/>
                  </a:moveTo>
                  <a:lnTo>
                    <a:pt x="1057" y="2871"/>
                  </a:lnTo>
                  <a:cubicBezTo>
                    <a:pt x="1057" y="2871"/>
                    <a:pt x="3791" y="2791"/>
                    <a:pt x="3930" y="2829"/>
                  </a:cubicBezTo>
                  <a:cubicBezTo>
                    <a:pt x="4068" y="2867"/>
                    <a:pt x="4648" y="2879"/>
                    <a:pt x="4723" y="2879"/>
                  </a:cubicBezTo>
                  <a:cubicBezTo>
                    <a:pt x="4799" y="2879"/>
                    <a:pt x="5504" y="2829"/>
                    <a:pt x="5643" y="2829"/>
                  </a:cubicBezTo>
                  <a:lnTo>
                    <a:pt x="6197" y="2829"/>
                  </a:lnTo>
                  <a:cubicBezTo>
                    <a:pt x="6348" y="2829"/>
                    <a:pt x="6688" y="2867"/>
                    <a:pt x="6889" y="2867"/>
                  </a:cubicBezTo>
                  <a:lnTo>
                    <a:pt x="7569" y="2867"/>
                  </a:lnTo>
                  <a:cubicBezTo>
                    <a:pt x="7834" y="2867"/>
                    <a:pt x="8539" y="2905"/>
                    <a:pt x="8539" y="2905"/>
                  </a:cubicBezTo>
                  <a:lnTo>
                    <a:pt x="9370" y="2879"/>
                  </a:lnTo>
                  <a:cubicBezTo>
                    <a:pt x="9370" y="2879"/>
                    <a:pt x="9408" y="2867"/>
                    <a:pt x="9496" y="2867"/>
                  </a:cubicBezTo>
                  <a:lnTo>
                    <a:pt x="9599" y="2867"/>
                  </a:lnTo>
                  <a:lnTo>
                    <a:pt x="9599" y="0"/>
                  </a:lnTo>
                  <a:lnTo>
                    <a:pt x="0" y="0"/>
                  </a:lnTo>
                  <a:lnTo>
                    <a:pt x="0" y="2879"/>
                  </a:lnTo>
                  <a:lnTo>
                    <a:pt x="1057" y="2871"/>
                  </a:lnTo>
                  <a:close/>
                </a:path>
              </a:pathLst>
            </a:custGeom>
            <a:solidFill>
              <a:srgbClr val="0070C0"/>
            </a:solidFill>
            <a:ln w="0">
              <a:solidFill>
                <a:srgbClr val="000000"/>
              </a:solidFill>
              <a:round/>
              <a:headEnd/>
              <a:tailEnd/>
            </a:ln>
          </p:spPr>
          <p:txBody>
            <a:bodyPr/>
            <a:lstStyle/>
            <a:p>
              <a:endParaRPr lang="en-GB"/>
            </a:p>
          </p:txBody>
        </p:sp>
        <p:sp>
          <p:nvSpPr>
            <p:cNvPr id="10252" name="Freeform 13"/>
            <p:cNvSpPr>
              <a:spLocks noEditPoints="1"/>
            </p:cNvSpPr>
            <p:nvPr/>
          </p:nvSpPr>
          <p:spPr bwMode="auto">
            <a:xfrm>
              <a:off x="5266" y="841"/>
              <a:ext cx="672" cy="34"/>
            </a:xfrm>
            <a:custGeom>
              <a:avLst/>
              <a:gdLst>
                <a:gd name="T0" fmla="*/ 146 w 1118"/>
                <a:gd name="T1" fmla="*/ 0 h 56"/>
                <a:gd name="T2" fmla="*/ 146 w 1118"/>
                <a:gd name="T3" fmla="*/ 0 h 56"/>
                <a:gd name="T4" fmla="*/ 142 w 1118"/>
                <a:gd name="T5" fmla="*/ 1 h 56"/>
                <a:gd name="T6" fmla="*/ 139 w 1118"/>
                <a:gd name="T7" fmla="*/ 1 h 56"/>
                <a:gd name="T8" fmla="*/ 132 w 1118"/>
                <a:gd name="T9" fmla="*/ 1 h 56"/>
                <a:gd name="T10" fmla="*/ 132 w 1118"/>
                <a:gd name="T11" fmla="*/ 1 h 56"/>
                <a:gd name="T12" fmla="*/ 130 w 1118"/>
                <a:gd name="T13" fmla="*/ 1 h 56"/>
                <a:gd name="T14" fmla="*/ 125 w 1118"/>
                <a:gd name="T15" fmla="*/ 2 h 56"/>
                <a:gd name="T16" fmla="*/ 118 w 1118"/>
                <a:gd name="T17" fmla="*/ 2 h 56"/>
                <a:gd name="T18" fmla="*/ 118 w 1118"/>
                <a:gd name="T19" fmla="*/ 2 h 56"/>
                <a:gd name="T20" fmla="*/ 117 w 1118"/>
                <a:gd name="T21" fmla="*/ 2 h 56"/>
                <a:gd name="T22" fmla="*/ 111 w 1118"/>
                <a:gd name="T23" fmla="*/ 3 h 56"/>
                <a:gd name="T24" fmla="*/ 105 w 1118"/>
                <a:gd name="T25" fmla="*/ 3 h 56"/>
                <a:gd name="T26" fmla="*/ 105 w 1118"/>
                <a:gd name="T27" fmla="*/ 3 h 56"/>
                <a:gd name="T28" fmla="*/ 101 w 1118"/>
                <a:gd name="T29" fmla="*/ 4 h 56"/>
                <a:gd name="T30" fmla="*/ 97 w 1118"/>
                <a:gd name="T31" fmla="*/ 4 h 56"/>
                <a:gd name="T32" fmla="*/ 91 w 1118"/>
                <a:gd name="T33" fmla="*/ 4 h 56"/>
                <a:gd name="T34" fmla="*/ 91 w 1118"/>
                <a:gd name="T35" fmla="*/ 4 h 56"/>
                <a:gd name="T36" fmla="*/ 84 w 1118"/>
                <a:gd name="T37" fmla="*/ 5 h 56"/>
                <a:gd name="T38" fmla="*/ 76 w 1118"/>
                <a:gd name="T39" fmla="*/ 5 h 56"/>
                <a:gd name="T40" fmla="*/ 76 w 1118"/>
                <a:gd name="T41" fmla="*/ 5 h 56"/>
                <a:gd name="T42" fmla="*/ 74 w 1118"/>
                <a:gd name="T43" fmla="*/ 5 h 56"/>
                <a:gd name="T44" fmla="*/ 69 w 1118"/>
                <a:gd name="T45" fmla="*/ 5 h 56"/>
                <a:gd name="T46" fmla="*/ 63 w 1118"/>
                <a:gd name="T47" fmla="*/ 5 h 56"/>
                <a:gd name="T48" fmla="*/ 63 w 1118"/>
                <a:gd name="T49" fmla="*/ 5 h 56"/>
                <a:gd name="T50" fmla="*/ 56 w 1118"/>
                <a:gd name="T51" fmla="*/ 6 h 56"/>
                <a:gd name="T52" fmla="*/ 49 w 1118"/>
                <a:gd name="T53" fmla="*/ 6 h 56"/>
                <a:gd name="T54" fmla="*/ 49 w 1118"/>
                <a:gd name="T55" fmla="*/ 6 h 56"/>
                <a:gd name="T56" fmla="*/ 42 w 1118"/>
                <a:gd name="T57" fmla="*/ 7 h 56"/>
                <a:gd name="T58" fmla="*/ 41 w 1118"/>
                <a:gd name="T59" fmla="*/ 7 h 56"/>
                <a:gd name="T60" fmla="*/ 35 w 1118"/>
                <a:gd name="T61" fmla="*/ 7 h 56"/>
                <a:gd name="T62" fmla="*/ 35 w 1118"/>
                <a:gd name="T63" fmla="*/ 7 h 56"/>
                <a:gd name="T64" fmla="*/ 31 w 1118"/>
                <a:gd name="T65" fmla="*/ 7 h 56"/>
                <a:gd name="T66" fmla="*/ 28 w 1118"/>
                <a:gd name="T67" fmla="*/ 7 h 56"/>
                <a:gd name="T68" fmla="*/ 21 w 1118"/>
                <a:gd name="T69" fmla="*/ 7 h 56"/>
                <a:gd name="T70" fmla="*/ 21 w 1118"/>
                <a:gd name="T71" fmla="*/ 7 h 56"/>
                <a:gd name="T72" fmla="*/ 20 w 1118"/>
                <a:gd name="T73" fmla="*/ 7 h 56"/>
                <a:gd name="T74" fmla="*/ 14 w 1118"/>
                <a:gd name="T75" fmla="*/ 7 h 56"/>
                <a:gd name="T76" fmla="*/ 7 w 1118"/>
                <a:gd name="T77" fmla="*/ 7 h 56"/>
                <a:gd name="T78" fmla="*/ 7 w 1118"/>
                <a:gd name="T79" fmla="*/ 7 h 56"/>
                <a:gd name="T80" fmla="*/ 0 w 1118"/>
                <a:gd name="T81" fmla="*/ 8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18"/>
                <a:gd name="T124" fmla="*/ 0 h 56"/>
                <a:gd name="T125" fmla="*/ 1118 w 1118"/>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18" h="56">
                  <a:moveTo>
                    <a:pt x="1118" y="0"/>
                  </a:moveTo>
                  <a:lnTo>
                    <a:pt x="1118" y="0"/>
                  </a:lnTo>
                  <a:lnTo>
                    <a:pt x="1084" y="3"/>
                  </a:lnTo>
                  <a:lnTo>
                    <a:pt x="1065" y="5"/>
                  </a:lnTo>
                  <a:moveTo>
                    <a:pt x="1011" y="9"/>
                  </a:moveTo>
                  <a:lnTo>
                    <a:pt x="1011" y="9"/>
                  </a:lnTo>
                  <a:lnTo>
                    <a:pt x="1000" y="10"/>
                  </a:lnTo>
                  <a:lnTo>
                    <a:pt x="958" y="13"/>
                  </a:lnTo>
                  <a:moveTo>
                    <a:pt x="905" y="17"/>
                  </a:moveTo>
                  <a:lnTo>
                    <a:pt x="905" y="17"/>
                  </a:lnTo>
                  <a:lnTo>
                    <a:pt x="896" y="18"/>
                  </a:lnTo>
                  <a:lnTo>
                    <a:pt x="852" y="21"/>
                  </a:lnTo>
                  <a:moveTo>
                    <a:pt x="799" y="24"/>
                  </a:moveTo>
                  <a:lnTo>
                    <a:pt x="799" y="24"/>
                  </a:lnTo>
                  <a:lnTo>
                    <a:pt x="775" y="26"/>
                  </a:lnTo>
                  <a:lnTo>
                    <a:pt x="746" y="28"/>
                  </a:lnTo>
                  <a:moveTo>
                    <a:pt x="693" y="31"/>
                  </a:moveTo>
                  <a:lnTo>
                    <a:pt x="693" y="31"/>
                  </a:lnTo>
                  <a:lnTo>
                    <a:pt x="639" y="34"/>
                  </a:lnTo>
                  <a:moveTo>
                    <a:pt x="586" y="36"/>
                  </a:moveTo>
                  <a:lnTo>
                    <a:pt x="586" y="36"/>
                  </a:lnTo>
                  <a:lnTo>
                    <a:pt x="564" y="37"/>
                  </a:lnTo>
                  <a:lnTo>
                    <a:pt x="533" y="39"/>
                  </a:lnTo>
                  <a:moveTo>
                    <a:pt x="480" y="41"/>
                  </a:moveTo>
                  <a:lnTo>
                    <a:pt x="480" y="41"/>
                  </a:lnTo>
                  <a:lnTo>
                    <a:pt x="426" y="44"/>
                  </a:lnTo>
                  <a:moveTo>
                    <a:pt x="373" y="46"/>
                  </a:moveTo>
                  <a:lnTo>
                    <a:pt x="373" y="46"/>
                  </a:lnTo>
                  <a:lnTo>
                    <a:pt x="325" y="48"/>
                  </a:lnTo>
                  <a:lnTo>
                    <a:pt x="320" y="48"/>
                  </a:lnTo>
                  <a:moveTo>
                    <a:pt x="267" y="49"/>
                  </a:moveTo>
                  <a:lnTo>
                    <a:pt x="267" y="49"/>
                  </a:lnTo>
                  <a:lnTo>
                    <a:pt x="240" y="50"/>
                  </a:lnTo>
                  <a:lnTo>
                    <a:pt x="213" y="51"/>
                  </a:lnTo>
                  <a:moveTo>
                    <a:pt x="160" y="53"/>
                  </a:moveTo>
                  <a:lnTo>
                    <a:pt x="160" y="53"/>
                  </a:lnTo>
                  <a:lnTo>
                    <a:pt x="153" y="53"/>
                  </a:lnTo>
                  <a:lnTo>
                    <a:pt x="107" y="54"/>
                  </a:lnTo>
                  <a:moveTo>
                    <a:pt x="54" y="55"/>
                  </a:moveTo>
                  <a:lnTo>
                    <a:pt x="54" y="55"/>
                  </a:lnTo>
                  <a:lnTo>
                    <a:pt x="0" y="56"/>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53" name="Freeform 14"/>
            <p:cNvSpPr>
              <a:spLocks noEditPoints="1"/>
            </p:cNvSpPr>
            <p:nvPr/>
          </p:nvSpPr>
          <p:spPr bwMode="auto">
            <a:xfrm>
              <a:off x="4675" y="855"/>
              <a:ext cx="494" cy="20"/>
            </a:xfrm>
            <a:custGeom>
              <a:avLst/>
              <a:gdLst>
                <a:gd name="T0" fmla="*/ 107 w 823"/>
                <a:gd name="T1" fmla="*/ 4 h 33"/>
                <a:gd name="T2" fmla="*/ 107 w 823"/>
                <a:gd name="T3" fmla="*/ 4 h 33"/>
                <a:gd name="T4" fmla="*/ 100 w 823"/>
                <a:gd name="T5" fmla="*/ 4 h 33"/>
                <a:gd name="T6" fmla="*/ 92 w 823"/>
                <a:gd name="T7" fmla="*/ 4 h 33"/>
                <a:gd name="T8" fmla="*/ 92 w 823"/>
                <a:gd name="T9" fmla="*/ 4 h 33"/>
                <a:gd name="T10" fmla="*/ 85 w 823"/>
                <a:gd name="T11" fmla="*/ 4 h 33"/>
                <a:gd name="T12" fmla="*/ 78 w 823"/>
                <a:gd name="T13" fmla="*/ 4 h 33"/>
                <a:gd name="T14" fmla="*/ 78 w 823"/>
                <a:gd name="T15" fmla="*/ 4 h 33"/>
                <a:gd name="T16" fmla="*/ 71 w 823"/>
                <a:gd name="T17" fmla="*/ 3 h 33"/>
                <a:gd name="T18" fmla="*/ 64 w 823"/>
                <a:gd name="T19" fmla="*/ 3 h 33"/>
                <a:gd name="T20" fmla="*/ 64 w 823"/>
                <a:gd name="T21" fmla="*/ 3 h 33"/>
                <a:gd name="T22" fmla="*/ 63 w 823"/>
                <a:gd name="T23" fmla="*/ 3 h 33"/>
                <a:gd name="T24" fmla="*/ 57 w 823"/>
                <a:gd name="T25" fmla="*/ 2 h 33"/>
                <a:gd name="T26" fmla="*/ 50 w 823"/>
                <a:gd name="T27" fmla="*/ 2 h 33"/>
                <a:gd name="T28" fmla="*/ 50 w 823"/>
                <a:gd name="T29" fmla="*/ 2 h 33"/>
                <a:gd name="T30" fmla="*/ 43 w 823"/>
                <a:gd name="T31" fmla="*/ 2 h 33"/>
                <a:gd name="T32" fmla="*/ 35 w 823"/>
                <a:gd name="T33" fmla="*/ 1 h 33"/>
                <a:gd name="T34" fmla="*/ 35 w 823"/>
                <a:gd name="T35" fmla="*/ 1 h 33"/>
                <a:gd name="T36" fmla="*/ 28 w 823"/>
                <a:gd name="T37" fmla="*/ 1 h 33"/>
                <a:gd name="T38" fmla="*/ 21 w 823"/>
                <a:gd name="T39" fmla="*/ 1 h 33"/>
                <a:gd name="T40" fmla="*/ 21 w 823"/>
                <a:gd name="T41" fmla="*/ 1 h 33"/>
                <a:gd name="T42" fmla="*/ 19 w 823"/>
                <a:gd name="T43" fmla="*/ 1 h 33"/>
                <a:gd name="T44" fmla="*/ 14 w 823"/>
                <a:gd name="T45" fmla="*/ 1 h 33"/>
                <a:gd name="T46" fmla="*/ 7 w 823"/>
                <a:gd name="T47" fmla="*/ 1 h 33"/>
                <a:gd name="T48" fmla="*/ 7 w 823"/>
                <a:gd name="T49" fmla="*/ 1 h 33"/>
                <a:gd name="T50" fmla="*/ 0 w 823"/>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3"/>
                <a:gd name="T79" fmla="*/ 0 h 33"/>
                <a:gd name="T80" fmla="*/ 823 w 823"/>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3" h="33">
                  <a:moveTo>
                    <a:pt x="823" y="33"/>
                  </a:moveTo>
                  <a:lnTo>
                    <a:pt x="823" y="33"/>
                  </a:lnTo>
                  <a:lnTo>
                    <a:pt x="768" y="32"/>
                  </a:lnTo>
                  <a:moveTo>
                    <a:pt x="713" y="30"/>
                  </a:moveTo>
                  <a:lnTo>
                    <a:pt x="713" y="30"/>
                  </a:lnTo>
                  <a:lnTo>
                    <a:pt x="658" y="29"/>
                  </a:lnTo>
                  <a:moveTo>
                    <a:pt x="603" y="27"/>
                  </a:moveTo>
                  <a:lnTo>
                    <a:pt x="603" y="27"/>
                  </a:lnTo>
                  <a:lnTo>
                    <a:pt x="548" y="24"/>
                  </a:lnTo>
                  <a:moveTo>
                    <a:pt x="494" y="22"/>
                  </a:moveTo>
                  <a:lnTo>
                    <a:pt x="494" y="22"/>
                  </a:lnTo>
                  <a:lnTo>
                    <a:pt x="486" y="22"/>
                  </a:lnTo>
                  <a:lnTo>
                    <a:pt x="439" y="19"/>
                  </a:lnTo>
                  <a:moveTo>
                    <a:pt x="384" y="16"/>
                  </a:moveTo>
                  <a:lnTo>
                    <a:pt x="384" y="16"/>
                  </a:lnTo>
                  <a:lnTo>
                    <a:pt x="329" y="13"/>
                  </a:lnTo>
                  <a:moveTo>
                    <a:pt x="274" y="11"/>
                  </a:moveTo>
                  <a:lnTo>
                    <a:pt x="274" y="11"/>
                  </a:lnTo>
                  <a:lnTo>
                    <a:pt x="219" y="8"/>
                  </a:lnTo>
                  <a:moveTo>
                    <a:pt x="164" y="5"/>
                  </a:moveTo>
                  <a:lnTo>
                    <a:pt x="164" y="5"/>
                  </a:lnTo>
                  <a:lnTo>
                    <a:pt x="144" y="4"/>
                  </a:lnTo>
                  <a:lnTo>
                    <a:pt x="109" y="3"/>
                  </a:lnTo>
                  <a:moveTo>
                    <a:pt x="54" y="2"/>
                  </a:moveTo>
                  <a:lnTo>
                    <a:pt x="54" y="2"/>
                  </a:lnTo>
                  <a:lnTo>
                    <a:pt x="0" y="0"/>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54" name="Freeform 15"/>
            <p:cNvSpPr>
              <a:spLocks noEditPoints="1"/>
            </p:cNvSpPr>
            <p:nvPr/>
          </p:nvSpPr>
          <p:spPr bwMode="auto">
            <a:xfrm>
              <a:off x="3843" y="823"/>
              <a:ext cx="734" cy="31"/>
            </a:xfrm>
            <a:custGeom>
              <a:avLst/>
              <a:gdLst>
                <a:gd name="T0" fmla="*/ 159 w 1222"/>
                <a:gd name="T1" fmla="*/ 7 h 52"/>
                <a:gd name="T2" fmla="*/ 159 w 1222"/>
                <a:gd name="T3" fmla="*/ 7 h 52"/>
                <a:gd name="T4" fmla="*/ 152 w 1222"/>
                <a:gd name="T5" fmla="*/ 7 h 52"/>
                <a:gd name="T6" fmla="*/ 145 w 1222"/>
                <a:gd name="T7" fmla="*/ 7 h 52"/>
                <a:gd name="T8" fmla="*/ 145 w 1222"/>
                <a:gd name="T9" fmla="*/ 7 h 52"/>
                <a:gd name="T10" fmla="*/ 138 w 1222"/>
                <a:gd name="T11" fmla="*/ 7 h 52"/>
                <a:gd name="T12" fmla="*/ 132 w 1222"/>
                <a:gd name="T13" fmla="*/ 6 h 52"/>
                <a:gd name="T14" fmla="*/ 132 w 1222"/>
                <a:gd name="T15" fmla="*/ 6 h 52"/>
                <a:gd name="T16" fmla="*/ 124 w 1222"/>
                <a:gd name="T17" fmla="*/ 6 h 52"/>
                <a:gd name="T18" fmla="*/ 118 w 1222"/>
                <a:gd name="T19" fmla="*/ 6 h 52"/>
                <a:gd name="T20" fmla="*/ 118 w 1222"/>
                <a:gd name="T21" fmla="*/ 6 h 52"/>
                <a:gd name="T22" fmla="*/ 111 w 1222"/>
                <a:gd name="T23" fmla="*/ 6 h 52"/>
                <a:gd name="T24" fmla="*/ 104 w 1222"/>
                <a:gd name="T25" fmla="*/ 6 h 52"/>
                <a:gd name="T26" fmla="*/ 104 w 1222"/>
                <a:gd name="T27" fmla="*/ 6 h 52"/>
                <a:gd name="T28" fmla="*/ 97 w 1222"/>
                <a:gd name="T29" fmla="*/ 6 h 52"/>
                <a:gd name="T30" fmla="*/ 90 w 1222"/>
                <a:gd name="T31" fmla="*/ 5 h 52"/>
                <a:gd name="T32" fmla="*/ 90 w 1222"/>
                <a:gd name="T33" fmla="*/ 5 h 52"/>
                <a:gd name="T34" fmla="*/ 83 w 1222"/>
                <a:gd name="T35" fmla="*/ 5 h 52"/>
                <a:gd name="T36" fmla="*/ 76 w 1222"/>
                <a:gd name="T37" fmla="*/ 5 h 52"/>
                <a:gd name="T38" fmla="*/ 76 w 1222"/>
                <a:gd name="T39" fmla="*/ 5 h 52"/>
                <a:gd name="T40" fmla="*/ 70 w 1222"/>
                <a:gd name="T41" fmla="*/ 5 h 52"/>
                <a:gd name="T42" fmla="*/ 69 w 1222"/>
                <a:gd name="T43" fmla="*/ 5 h 52"/>
                <a:gd name="T44" fmla="*/ 62 w 1222"/>
                <a:gd name="T45" fmla="*/ 4 h 52"/>
                <a:gd name="T46" fmla="*/ 62 w 1222"/>
                <a:gd name="T47" fmla="*/ 4 h 52"/>
                <a:gd name="T48" fmla="*/ 58 w 1222"/>
                <a:gd name="T49" fmla="*/ 4 h 52"/>
                <a:gd name="T50" fmla="*/ 55 w 1222"/>
                <a:gd name="T51" fmla="*/ 4 h 52"/>
                <a:gd name="T52" fmla="*/ 48 w 1222"/>
                <a:gd name="T53" fmla="*/ 4 h 52"/>
                <a:gd name="T54" fmla="*/ 48 w 1222"/>
                <a:gd name="T55" fmla="*/ 4 h 52"/>
                <a:gd name="T56" fmla="*/ 47 w 1222"/>
                <a:gd name="T57" fmla="*/ 4 h 52"/>
                <a:gd name="T58" fmla="*/ 41 w 1222"/>
                <a:gd name="T59" fmla="*/ 4 h 52"/>
                <a:gd name="T60" fmla="*/ 35 w 1222"/>
                <a:gd name="T61" fmla="*/ 3 h 52"/>
                <a:gd name="T62" fmla="*/ 35 w 1222"/>
                <a:gd name="T63" fmla="*/ 3 h 52"/>
                <a:gd name="T64" fmla="*/ 28 w 1222"/>
                <a:gd name="T65" fmla="*/ 2 h 52"/>
                <a:gd name="T66" fmla="*/ 28 w 1222"/>
                <a:gd name="T67" fmla="*/ 2 h 52"/>
                <a:gd name="T68" fmla="*/ 21 w 1222"/>
                <a:gd name="T69" fmla="*/ 2 h 52"/>
                <a:gd name="T70" fmla="*/ 21 w 1222"/>
                <a:gd name="T71" fmla="*/ 2 h 52"/>
                <a:gd name="T72" fmla="*/ 19 w 1222"/>
                <a:gd name="T73" fmla="*/ 2 h 52"/>
                <a:gd name="T74" fmla="*/ 14 w 1222"/>
                <a:gd name="T75" fmla="*/ 1 h 52"/>
                <a:gd name="T76" fmla="*/ 7 w 1222"/>
                <a:gd name="T77" fmla="*/ 1 h 52"/>
                <a:gd name="T78" fmla="*/ 7 w 1222"/>
                <a:gd name="T79" fmla="*/ 1 h 52"/>
                <a:gd name="T80" fmla="*/ 3 w 1222"/>
                <a:gd name="T81" fmla="*/ 1 h 52"/>
                <a:gd name="T82" fmla="*/ 0 w 1222"/>
                <a:gd name="T83" fmla="*/ 0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2"/>
                <a:gd name="T127" fmla="*/ 0 h 52"/>
                <a:gd name="T128" fmla="*/ 1222 w 1222"/>
                <a:gd name="T129" fmla="*/ 52 h 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2" h="52">
                  <a:moveTo>
                    <a:pt x="1222" y="52"/>
                  </a:moveTo>
                  <a:lnTo>
                    <a:pt x="1222" y="52"/>
                  </a:lnTo>
                  <a:lnTo>
                    <a:pt x="1169" y="51"/>
                  </a:lnTo>
                  <a:moveTo>
                    <a:pt x="1116" y="51"/>
                  </a:moveTo>
                  <a:lnTo>
                    <a:pt x="1116" y="51"/>
                  </a:lnTo>
                  <a:lnTo>
                    <a:pt x="1063" y="50"/>
                  </a:lnTo>
                  <a:moveTo>
                    <a:pt x="1009" y="49"/>
                  </a:moveTo>
                  <a:lnTo>
                    <a:pt x="1009" y="49"/>
                  </a:lnTo>
                  <a:lnTo>
                    <a:pt x="956" y="48"/>
                  </a:lnTo>
                  <a:moveTo>
                    <a:pt x="903" y="47"/>
                  </a:moveTo>
                  <a:lnTo>
                    <a:pt x="903" y="47"/>
                  </a:lnTo>
                  <a:lnTo>
                    <a:pt x="850" y="46"/>
                  </a:lnTo>
                  <a:moveTo>
                    <a:pt x="797" y="45"/>
                  </a:moveTo>
                  <a:lnTo>
                    <a:pt x="797" y="45"/>
                  </a:lnTo>
                  <a:lnTo>
                    <a:pt x="743" y="43"/>
                  </a:lnTo>
                  <a:moveTo>
                    <a:pt x="690" y="42"/>
                  </a:moveTo>
                  <a:lnTo>
                    <a:pt x="690" y="42"/>
                  </a:lnTo>
                  <a:lnTo>
                    <a:pt x="637" y="40"/>
                  </a:lnTo>
                  <a:moveTo>
                    <a:pt x="584" y="39"/>
                  </a:moveTo>
                  <a:lnTo>
                    <a:pt x="584" y="39"/>
                  </a:lnTo>
                  <a:lnTo>
                    <a:pt x="535" y="37"/>
                  </a:lnTo>
                  <a:lnTo>
                    <a:pt x="531" y="37"/>
                  </a:lnTo>
                  <a:moveTo>
                    <a:pt x="477" y="34"/>
                  </a:moveTo>
                  <a:lnTo>
                    <a:pt x="477" y="34"/>
                  </a:lnTo>
                  <a:lnTo>
                    <a:pt x="449" y="33"/>
                  </a:lnTo>
                  <a:lnTo>
                    <a:pt x="424" y="32"/>
                  </a:lnTo>
                  <a:moveTo>
                    <a:pt x="371" y="30"/>
                  </a:moveTo>
                  <a:lnTo>
                    <a:pt x="371" y="30"/>
                  </a:lnTo>
                  <a:lnTo>
                    <a:pt x="367" y="29"/>
                  </a:lnTo>
                  <a:lnTo>
                    <a:pt x="318" y="27"/>
                  </a:lnTo>
                  <a:moveTo>
                    <a:pt x="265" y="23"/>
                  </a:moveTo>
                  <a:lnTo>
                    <a:pt x="265" y="23"/>
                  </a:lnTo>
                  <a:lnTo>
                    <a:pt x="215" y="20"/>
                  </a:lnTo>
                  <a:lnTo>
                    <a:pt x="212" y="20"/>
                  </a:lnTo>
                  <a:moveTo>
                    <a:pt x="159" y="16"/>
                  </a:moveTo>
                  <a:lnTo>
                    <a:pt x="159" y="16"/>
                  </a:lnTo>
                  <a:lnTo>
                    <a:pt x="147" y="15"/>
                  </a:lnTo>
                  <a:lnTo>
                    <a:pt x="106" y="11"/>
                  </a:lnTo>
                  <a:moveTo>
                    <a:pt x="53" y="6"/>
                  </a:moveTo>
                  <a:lnTo>
                    <a:pt x="53" y="6"/>
                  </a:lnTo>
                  <a:lnTo>
                    <a:pt x="25" y="3"/>
                  </a:lnTo>
                  <a:lnTo>
                    <a:pt x="0" y="0"/>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55" name="Freeform 16"/>
            <p:cNvSpPr>
              <a:spLocks noEditPoints="1"/>
            </p:cNvSpPr>
            <p:nvPr/>
          </p:nvSpPr>
          <p:spPr bwMode="auto">
            <a:xfrm>
              <a:off x="3599" y="815"/>
              <a:ext cx="151" cy="6"/>
            </a:xfrm>
            <a:custGeom>
              <a:avLst/>
              <a:gdLst>
                <a:gd name="T0" fmla="*/ 33 w 251"/>
                <a:gd name="T1" fmla="*/ 0 h 10"/>
                <a:gd name="T2" fmla="*/ 33 w 251"/>
                <a:gd name="T3" fmla="*/ 0 h 10"/>
                <a:gd name="T4" fmla="*/ 28 w 251"/>
                <a:gd name="T5" fmla="*/ 1 h 10"/>
                <a:gd name="T6" fmla="*/ 26 w 251"/>
                <a:gd name="T7" fmla="*/ 1 h 10"/>
                <a:gd name="T8" fmla="*/ 20 w 251"/>
                <a:gd name="T9" fmla="*/ 1 h 10"/>
                <a:gd name="T10" fmla="*/ 20 w 251"/>
                <a:gd name="T11" fmla="*/ 1 h 10"/>
                <a:gd name="T12" fmla="*/ 17 w 251"/>
                <a:gd name="T13" fmla="*/ 1 h 10"/>
                <a:gd name="T14" fmla="*/ 13 w 251"/>
                <a:gd name="T15" fmla="*/ 1 h 10"/>
                <a:gd name="T16" fmla="*/ 7 w 251"/>
                <a:gd name="T17" fmla="*/ 1 h 10"/>
                <a:gd name="T18" fmla="*/ 7 w 251"/>
                <a:gd name="T19" fmla="*/ 1 h 10"/>
                <a:gd name="T20" fmla="*/ 6 w 251"/>
                <a:gd name="T21" fmla="*/ 1 h 10"/>
                <a:gd name="T22" fmla="*/ 1 w 251"/>
                <a:gd name="T23" fmla="*/ 1 h 10"/>
                <a:gd name="T24" fmla="*/ 0 w 251"/>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1"/>
                <a:gd name="T40" fmla="*/ 0 h 10"/>
                <a:gd name="T41" fmla="*/ 251 w 25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1" h="10">
                  <a:moveTo>
                    <a:pt x="251" y="0"/>
                  </a:moveTo>
                  <a:lnTo>
                    <a:pt x="251" y="0"/>
                  </a:lnTo>
                  <a:lnTo>
                    <a:pt x="215" y="1"/>
                  </a:lnTo>
                  <a:lnTo>
                    <a:pt x="201" y="1"/>
                  </a:lnTo>
                  <a:moveTo>
                    <a:pt x="151" y="3"/>
                  </a:moveTo>
                  <a:lnTo>
                    <a:pt x="151" y="3"/>
                  </a:lnTo>
                  <a:lnTo>
                    <a:pt x="132" y="4"/>
                  </a:lnTo>
                  <a:lnTo>
                    <a:pt x="101" y="5"/>
                  </a:lnTo>
                  <a:moveTo>
                    <a:pt x="50" y="8"/>
                  </a:moveTo>
                  <a:lnTo>
                    <a:pt x="50" y="8"/>
                  </a:lnTo>
                  <a:lnTo>
                    <a:pt x="48" y="8"/>
                  </a:lnTo>
                  <a:lnTo>
                    <a:pt x="9" y="9"/>
                  </a:lnTo>
                  <a:lnTo>
                    <a:pt x="0" y="10"/>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56" name="Freeform 17"/>
            <p:cNvSpPr>
              <a:spLocks noEditPoints="1"/>
            </p:cNvSpPr>
            <p:nvPr/>
          </p:nvSpPr>
          <p:spPr bwMode="auto">
            <a:xfrm>
              <a:off x="3418" y="822"/>
              <a:ext cx="90" cy="1"/>
            </a:xfrm>
            <a:custGeom>
              <a:avLst/>
              <a:gdLst>
                <a:gd name="T0" fmla="*/ 19 w 150"/>
                <a:gd name="T1" fmla="*/ 0 h 1"/>
                <a:gd name="T2" fmla="*/ 19 w 150"/>
                <a:gd name="T3" fmla="*/ 0 h 1"/>
                <a:gd name="T4" fmla="*/ 13 w 150"/>
                <a:gd name="T5" fmla="*/ 1 h 1"/>
                <a:gd name="T6" fmla="*/ 7 w 150"/>
                <a:gd name="T7" fmla="*/ 1 h 1"/>
                <a:gd name="T8" fmla="*/ 7 w 150"/>
                <a:gd name="T9" fmla="*/ 1 h 1"/>
                <a:gd name="T10" fmla="*/ 5 w 150"/>
                <a:gd name="T11" fmla="*/ 1 h 1"/>
                <a:gd name="T12" fmla="*/ 0 w 150"/>
                <a:gd name="T13" fmla="*/ 1 h 1"/>
                <a:gd name="T14" fmla="*/ 0 60000 65536"/>
                <a:gd name="T15" fmla="*/ 0 60000 65536"/>
                <a:gd name="T16" fmla="*/ 0 60000 65536"/>
                <a:gd name="T17" fmla="*/ 0 60000 65536"/>
                <a:gd name="T18" fmla="*/ 0 60000 65536"/>
                <a:gd name="T19" fmla="*/ 0 60000 65536"/>
                <a:gd name="T20" fmla="*/ 0 60000 65536"/>
                <a:gd name="T21" fmla="*/ 0 w 150"/>
                <a:gd name="T22" fmla="*/ 0 h 1"/>
                <a:gd name="T23" fmla="*/ 150 w 150"/>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
                  <a:moveTo>
                    <a:pt x="150" y="0"/>
                  </a:moveTo>
                  <a:lnTo>
                    <a:pt x="150" y="0"/>
                  </a:lnTo>
                  <a:lnTo>
                    <a:pt x="100" y="1"/>
                  </a:lnTo>
                  <a:moveTo>
                    <a:pt x="50" y="1"/>
                  </a:moveTo>
                  <a:lnTo>
                    <a:pt x="50" y="1"/>
                  </a:lnTo>
                  <a:lnTo>
                    <a:pt x="38" y="1"/>
                  </a:lnTo>
                  <a:lnTo>
                    <a:pt x="0" y="1"/>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57" name="Freeform 18"/>
            <p:cNvSpPr>
              <a:spLocks noEditPoints="1"/>
            </p:cNvSpPr>
            <p:nvPr/>
          </p:nvSpPr>
          <p:spPr bwMode="auto">
            <a:xfrm>
              <a:off x="2905" y="825"/>
              <a:ext cx="419" cy="30"/>
            </a:xfrm>
            <a:custGeom>
              <a:avLst/>
              <a:gdLst>
                <a:gd name="T0" fmla="*/ 91 w 697"/>
                <a:gd name="T1" fmla="*/ 0 h 50"/>
                <a:gd name="T2" fmla="*/ 91 w 697"/>
                <a:gd name="T3" fmla="*/ 0 h 50"/>
                <a:gd name="T4" fmla="*/ 87 w 697"/>
                <a:gd name="T5" fmla="*/ 1 h 50"/>
                <a:gd name="T6" fmla="*/ 84 w 697"/>
                <a:gd name="T7" fmla="*/ 1 h 50"/>
                <a:gd name="T8" fmla="*/ 77 w 697"/>
                <a:gd name="T9" fmla="*/ 1 h 50"/>
                <a:gd name="T10" fmla="*/ 77 w 697"/>
                <a:gd name="T11" fmla="*/ 1 h 50"/>
                <a:gd name="T12" fmla="*/ 75 w 697"/>
                <a:gd name="T13" fmla="*/ 1 h 50"/>
                <a:gd name="T14" fmla="*/ 70 w 697"/>
                <a:gd name="T15" fmla="*/ 1 h 50"/>
                <a:gd name="T16" fmla="*/ 63 w 697"/>
                <a:gd name="T17" fmla="*/ 2 h 50"/>
                <a:gd name="T18" fmla="*/ 63 w 697"/>
                <a:gd name="T19" fmla="*/ 2 h 50"/>
                <a:gd name="T20" fmla="*/ 63 w 697"/>
                <a:gd name="T21" fmla="*/ 2 h 50"/>
                <a:gd name="T22" fmla="*/ 56 w 697"/>
                <a:gd name="T23" fmla="*/ 2 h 50"/>
                <a:gd name="T24" fmla="*/ 49 w 697"/>
                <a:gd name="T25" fmla="*/ 3 h 50"/>
                <a:gd name="T26" fmla="*/ 49 w 697"/>
                <a:gd name="T27" fmla="*/ 3 h 50"/>
                <a:gd name="T28" fmla="*/ 42 w 697"/>
                <a:gd name="T29" fmla="*/ 4 h 50"/>
                <a:gd name="T30" fmla="*/ 42 w 697"/>
                <a:gd name="T31" fmla="*/ 4 h 50"/>
                <a:gd name="T32" fmla="*/ 35 w 697"/>
                <a:gd name="T33" fmla="*/ 4 h 50"/>
                <a:gd name="T34" fmla="*/ 35 w 697"/>
                <a:gd name="T35" fmla="*/ 4 h 50"/>
                <a:gd name="T36" fmla="*/ 29 w 697"/>
                <a:gd name="T37" fmla="*/ 4 h 50"/>
                <a:gd name="T38" fmla="*/ 28 w 697"/>
                <a:gd name="T39" fmla="*/ 5 h 50"/>
                <a:gd name="T40" fmla="*/ 21 w 697"/>
                <a:gd name="T41" fmla="*/ 5 h 50"/>
                <a:gd name="T42" fmla="*/ 21 w 697"/>
                <a:gd name="T43" fmla="*/ 5 h 50"/>
                <a:gd name="T44" fmla="*/ 17 w 697"/>
                <a:gd name="T45" fmla="*/ 5 h 50"/>
                <a:gd name="T46" fmla="*/ 14 w 697"/>
                <a:gd name="T47" fmla="*/ 6 h 50"/>
                <a:gd name="T48" fmla="*/ 7 w 697"/>
                <a:gd name="T49" fmla="*/ 6 h 50"/>
                <a:gd name="T50" fmla="*/ 7 w 697"/>
                <a:gd name="T51" fmla="*/ 6 h 50"/>
                <a:gd name="T52" fmla="*/ 5 w 697"/>
                <a:gd name="T53" fmla="*/ 6 h 50"/>
                <a:gd name="T54" fmla="*/ 1 w 697"/>
                <a:gd name="T55" fmla="*/ 7 h 50"/>
                <a:gd name="T56" fmla="*/ 0 w 697"/>
                <a:gd name="T57" fmla="*/ 7 h 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97"/>
                <a:gd name="T88" fmla="*/ 0 h 50"/>
                <a:gd name="T89" fmla="*/ 697 w 697"/>
                <a:gd name="T90" fmla="*/ 50 h 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97" h="50">
                  <a:moveTo>
                    <a:pt x="697" y="0"/>
                  </a:moveTo>
                  <a:lnTo>
                    <a:pt x="697" y="0"/>
                  </a:lnTo>
                  <a:lnTo>
                    <a:pt x="660" y="3"/>
                  </a:lnTo>
                  <a:lnTo>
                    <a:pt x="643" y="4"/>
                  </a:lnTo>
                  <a:moveTo>
                    <a:pt x="590" y="7"/>
                  </a:moveTo>
                  <a:lnTo>
                    <a:pt x="590" y="7"/>
                  </a:lnTo>
                  <a:lnTo>
                    <a:pt x="575" y="8"/>
                  </a:lnTo>
                  <a:lnTo>
                    <a:pt x="536" y="11"/>
                  </a:lnTo>
                  <a:moveTo>
                    <a:pt x="483" y="15"/>
                  </a:moveTo>
                  <a:lnTo>
                    <a:pt x="483" y="15"/>
                  </a:lnTo>
                  <a:lnTo>
                    <a:pt x="479" y="15"/>
                  </a:lnTo>
                  <a:lnTo>
                    <a:pt x="429" y="19"/>
                  </a:lnTo>
                  <a:moveTo>
                    <a:pt x="375" y="23"/>
                  </a:moveTo>
                  <a:lnTo>
                    <a:pt x="375" y="23"/>
                  </a:lnTo>
                  <a:lnTo>
                    <a:pt x="324" y="27"/>
                  </a:lnTo>
                  <a:lnTo>
                    <a:pt x="322" y="27"/>
                  </a:lnTo>
                  <a:moveTo>
                    <a:pt x="268" y="31"/>
                  </a:moveTo>
                  <a:lnTo>
                    <a:pt x="268" y="31"/>
                  </a:lnTo>
                  <a:lnTo>
                    <a:pt x="222" y="34"/>
                  </a:lnTo>
                  <a:lnTo>
                    <a:pt x="215" y="35"/>
                  </a:lnTo>
                  <a:moveTo>
                    <a:pt x="161" y="39"/>
                  </a:moveTo>
                  <a:lnTo>
                    <a:pt x="161" y="39"/>
                  </a:lnTo>
                  <a:lnTo>
                    <a:pt x="126" y="41"/>
                  </a:lnTo>
                  <a:lnTo>
                    <a:pt x="107" y="43"/>
                  </a:lnTo>
                  <a:moveTo>
                    <a:pt x="54" y="46"/>
                  </a:moveTo>
                  <a:lnTo>
                    <a:pt x="54" y="46"/>
                  </a:lnTo>
                  <a:lnTo>
                    <a:pt x="41" y="47"/>
                  </a:lnTo>
                  <a:lnTo>
                    <a:pt x="5" y="50"/>
                  </a:lnTo>
                  <a:lnTo>
                    <a:pt x="0" y="50"/>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58" name="Freeform 19"/>
            <p:cNvSpPr>
              <a:spLocks noEditPoints="1"/>
            </p:cNvSpPr>
            <p:nvPr/>
          </p:nvSpPr>
          <p:spPr bwMode="auto">
            <a:xfrm>
              <a:off x="2407" y="818"/>
              <a:ext cx="404" cy="36"/>
            </a:xfrm>
            <a:custGeom>
              <a:avLst/>
              <a:gdLst>
                <a:gd name="T0" fmla="*/ 88 w 672"/>
                <a:gd name="T1" fmla="*/ 8 h 60"/>
                <a:gd name="T2" fmla="*/ 88 w 672"/>
                <a:gd name="T3" fmla="*/ 8 h 60"/>
                <a:gd name="T4" fmla="*/ 83 w 672"/>
                <a:gd name="T5" fmla="*/ 7 h 60"/>
                <a:gd name="T6" fmla="*/ 81 w 672"/>
                <a:gd name="T7" fmla="*/ 7 h 60"/>
                <a:gd name="T8" fmla="*/ 75 w 672"/>
                <a:gd name="T9" fmla="*/ 7 h 60"/>
                <a:gd name="T10" fmla="*/ 75 w 672"/>
                <a:gd name="T11" fmla="*/ 7 h 60"/>
                <a:gd name="T12" fmla="*/ 70 w 672"/>
                <a:gd name="T13" fmla="*/ 6 h 60"/>
                <a:gd name="T14" fmla="*/ 67 w 672"/>
                <a:gd name="T15" fmla="*/ 6 h 60"/>
                <a:gd name="T16" fmla="*/ 61 w 672"/>
                <a:gd name="T17" fmla="*/ 5 h 60"/>
                <a:gd name="T18" fmla="*/ 61 w 672"/>
                <a:gd name="T19" fmla="*/ 5 h 60"/>
                <a:gd name="T20" fmla="*/ 57 w 672"/>
                <a:gd name="T21" fmla="*/ 5 h 60"/>
                <a:gd name="T22" fmla="*/ 54 w 672"/>
                <a:gd name="T23" fmla="*/ 5 h 60"/>
                <a:gd name="T24" fmla="*/ 47 w 672"/>
                <a:gd name="T25" fmla="*/ 4 h 60"/>
                <a:gd name="T26" fmla="*/ 47 w 672"/>
                <a:gd name="T27" fmla="*/ 4 h 60"/>
                <a:gd name="T28" fmla="*/ 41 w 672"/>
                <a:gd name="T29" fmla="*/ 4 h 60"/>
                <a:gd name="T30" fmla="*/ 40 w 672"/>
                <a:gd name="T31" fmla="*/ 4 h 60"/>
                <a:gd name="T32" fmla="*/ 34 w 672"/>
                <a:gd name="T33" fmla="*/ 3 h 60"/>
                <a:gd name="T34" fmla="*/ 34 w 672"/>
                <a:gd name="T35" fmla="*/ 3 h 60"/>
                <a:gd name="T36" fmla="*/ 27 w 672"/>
                <a:gd name="T37" fmla="*/ 2 h 60"/>
                <a:gd name="T38" fmla="*/ 27 w 672"/>
                <a:gd name="T39" fmla="*/ 2 h 60"/>
                <a:gd name="T40" fmla="*/ 20 w 672"/>
                <a:gd name="T41" fmla="*/ 1 h 60"/>
                <a:gd name="T42" fmla="*/ 20 w 672"/>
                <a:gd name="T43" fmla="*/ 1 h 60"/>
                <a:gd name="T44" fmla="*/ 20 w 672"/>
                <a:gd name="T45" fmla="*/ 1 h 60"/>
                <a:gd name="T46" fmla="*/ 13 w 672"/>
                <a:gd name="T47" fmla="*/ 1 h 60"/>
                <a:gd name="T48" fmla="*/ 7 w 672"/>
                <a:gd name="T49" fmla="*/ 1 h 60"/>
                <a:gd name="T50" fmla="*/ 7 w 672"/>
                <a:gd name="T51" fmla="*/ 1 h 60"/>
                <a:gd name="T52" fmla="*/ 1 w 672"/>
                <a:gd name="T53" fmla="*/ 1 h 60"/>
                <a:gd name="T54" fmla="*/ 0 w 672"/>
                <a:gd name="T55" fmla="*/ 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2"/>
                <a:gd name="T85" fmla="*/ 0 h 60"/>
                <a:gd name="T86" fmla="*/ 672 w 67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2" h="60">
                  <a:moveTo>
                    <a:pt x="672" y="60"/>
                  </a:moveTo>
                  <a:lnTo>
                    <a:pt x="672" y="60"/>
                  </a:lnTo>
                  <a:lnTo>
                    <a:pt x="633" y="57"/>
                  </a:lnTo>
                  <a:lnTo>
                    <a:pt x="620" y="56"/>
                  </a:lnTo>
                  <a:moveTo>
                    <a:pt x="569" y="51"/>
                  </a:moveTo>
                  <a:lnTo>
                    <a:pt x="569" y="51"/>
                  </a:lnTo>
                  <a:lnTo>
                    <a:pt x="540" y="48"/>
                  </a:lnTo>
                  <a:lnTo>
                    <a:pt x="517" y="46"/>
                  </a:lnTo>
                  <a:moveTo>
                    <a:pt x="465" y="41"/>
                  </a:moveTo>
                  <a:lnTo>
                    <a:pt x="465" y="41"/>
                  </a:lnTo>
                  <a:lnTo>
                    <a:pt x="433" y="38"/>
                  </a:lnTo>
                  <a:lnTo>
                    <a:pt x="414" y="36"/>
                  </a:lnTo>
                  <a:moveTo>
                    <a:pt x="362" y="32"/>
                  </a:moveTo>
                  <a:lnTo>
                    <a:pt x="362" y="32"/>
                  </a:lnTo>
                  <a:lnTo>
                    <a:pt x="320" y="28"/>
                  </a:lnTo>
                  <a:lnTo>
                    <a:pt x="310" y="27"/>
                  </a:lnTo>
                  <a:moveTo>
                    <a:pt x="258" y="22"/>
                  </a:moveTo>
                  <a:lnTo>
                    <a:pt x="258" y="22"/>
                  </a:lnTo>
                  <a:lnTo>
                    <a:pt x="207" y="17"/>
                  </a:lnTo>
                  <a:moveTo>
                    <a:pt x="155" y="12"/>
                  </a:moveTo>
                  <a:lnTo>
                    <a:pt x="155" y="12"/>
                  </a:lnTo>
                  <a:lnTo>
                    <a:pt x="154" y="12"/>
                  </a:lnTo>
                  <a:lnTo>
                    <a:pt x="103" y="8"/>
                  </a:lnTo>
                  <a:moveTo>
                    <a:pt x="52" y="4"/>
                  </a:moveTo>
                  <a:lnTo>
                    <a:pt x="52" y="4"/>
                  </a:lnTo>
                  <a:lnTo>
                    <a:pt x="12" y="1"/>
                  </a:lnTo>
                  <a:lnTo>
                    <a:pt x="0" y="0"/>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59" name="Freeform 20"/>
            <p:cNvSpPr>
              <a:spLocks noEditPoints="1"/>
            </p:cNvSpPr>
            <p:nvPr/>
          </p:nvSpPr>
          <p:spPr bwMode="auto">
            <a:xfrm>
              <a:off x="2096" y="811"/>
              <a:ext cx="218" cy="5"/>
            </a:xfrm>
            <a:custGeom>
              <a:avLst/>
              <a:gdLst>
                <a:gd name="T0" fmla="*/ 48 w 362"/>
                <a:gd name="T1" fmla="*/ 1 h 8"/>
                <a:gd name="T2" fmla="*/ 48 w 362"/>
                <a:gd name="T3" fmla="*/ 1 h 8"/>
                <a:gd name="T4" fmla="*/ 42 w 362"/>
                <a:gd name="T5" fmla="*/ 1 h 8"/>
                <a:gd name="T6" fmla="*/ 41 w 362"/>
                <a:gd name="T7" fmla="*/ 1 h 8"/>
                <a:gd name="T8" fmla="*/ 34 w 362"/>
                <a:gd name="T9" fmla="*/ 1 h 8"/>
                <a:gd name="T10" fmla="*/ 34 w 362"/>
                <a:gd name="T11" fmla="*/ 1 h 8"/>
                <a:gd name="T12" fmla="*/ 28 w 362"/>
                <a:gd name="T13" fmla="*/ 1 h 8"/>
                <a:gd name="T14" fmla="*/ 27 w 362"/>
                <a:gd name="T15" fmla="*/ 1 h 8"/>
                <a:gd name="T16" fmla="*/ 20 w 362"/>
                <a:gd name="T17" fmla="*/ 1 h 8"/>
                <a:gd name="T18" fmla="*/ 20 w 362"/>
                <a:gd name="T19" fmla="*/ 1 h 8"/>
                <a:gd name="T20" fmla="*/ 14 w 362"/>
                <a:gd name="T21" fmla="*/ 1 h 8"/>
                <a:gd name="T22" fmla="*/ 13 w 362"/>
                <a:gd name="T23" fmla="*/ 1 h 8"/>
                <a:gd name="T24" fmla="*/ 7 w 362"/>
                <a:gd name="T25" fmla="*/ 1 h 8"/>
                <a:gd name="T26" fmla="*/ 7 w 362"/>
                <a:gd name="T27" fmla="*/ 1 h 8"/>
                <a:gd name="T28" fmla="*/ 2 w 362"/>
                <a:gd name="T29" fmla="*/ 0 h 8"/>
                <a:gd name="T30" fmla="*/ 0 w 362"/>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2"/>
                <a:gd name="T49" fmla="*/ 0 h 8"/>
                <a:gd name="T50" fmla="*/ 362 w 362"/>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2" h="8">
                  <a:moveTo>
                    <a:pt x="362" y="8"/>
                  </a:moveTo>
                  <a:lnTo>
                    <a:pt x="362" y="8"/>
                  </a:lnTo>
                  <a:lnTo>
                    <a:pt x="314" y="7"/>
                  </a:lnTo>
                  <a:lnTo>
                    <a:pt x="310" y="7"/>
                  </a:lnTo>
                  <a:moveTo>
                    <a:pt x="258" y="6"/>
                  </a:moveTo>
                  <a:lnTo>
                    <a:pt x="258" y="6"/>
                  </a:lnTo>
                  <a:lnTo>
                    <a:pt x="212" y="5"/>
                  </a:lnTo>
                  <a:lnTo>
                    <a:pt x="207" y="5"/>
                  </a:lnTo>
                  <a:moveTo>
                    <a:pt x="155" y="3"/>
                  </a:moveTo>
                  <a:lnTo>
                    <a:pt x="155" y="3"/>
                  </a:lnTo>
                  <a:lnTo>
                    <a:pt x="109" y="2"/>
                  </a:lnTo>
                  <a:lnTo>
                    <a:pt x="103" y="2"/>
                  </a:lnTo>
                  <a:moveTo>
                    <a:pt x="52" y="1"/>
                  </a:moveTo>
                  <a:lnTo>
                    <a:pt x="52" y="1"/>
                  </a:lnTo>
                  <a:lnTo>
                    <a:pt x="15" y="0"/>
                  </a:lnTo>
                  <a:lnTo>
                    <a:pt x="0" y="0"/>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60" name="Freeform 21"/>
            <p:cNvSpPr>
              <a:spLocks noEditPoints="1"/>
            </p:cNvSpPr>
            <p:nvPr/>
          </p:nvSpPr>
          <p:spPr bwMode="auto">
            <a:xfrm>
              <a:off x="1518" y="811"/>
              <a:ext cx="483" cy="15"/>
            </a:xfrm>
            <a:custGeom>
              <a:avLst/>
              <a:gdLst>
                <a:gd name="T0" fmla="*/ 105 w 804"/>
                <a:gd name="T1" fmla="*/ 0 h 26"/>
                <a:gd name="T2" fmla="*/ 105 w 804"/>
                <a:gd name="T3" fmla="*/ 0 h 26"/>
                <a:gd name="T4" fmla="*/ 99 w 804"/>
                <a:gd name="T5" fmla="*/ 1 h 26"/>
                <a:gd name="T6" fmla="*/ 98 w 804"/>
                <a:gd name="T7" fmla="*/ 1 h 26"/>
                <a:gd name="T8" fmla="*/ 91 w 804"/>
                <a:gd name="T9" fmla="*/ 1 h 26"/>
                <a:gd name="T10" fmla="*/ 91 w 804"/>
                <a:gd name="T11" fmla="*/ 1 h 26"/>
                <a:gd name="T12" fmla="*/ 87 w 804"/>
                <a:gd name="T13" fmla="*/ 1 h 26"/>
                <a:gd name="T14" fmla="*/ 84 w 804"/>
                <a:gd name="T15" fmla="*/ 1 h 26"/>
                <a:gd name="T16" fmla="*/ 77 w 804"/>
                <a:gd name="T17" fmla="*/ 1 h 26"/>
                <a:gd name="T18" fmla="*/ 77 w 804"/>
                <a:gd name="T19" fmla="*/ 1 h 26"/>
                <a:gd name="T20" fmla="*/ 73 w 804"/>
                <a:gd name="T21" fmla="*/ 1 h 26"/>
                <a:gd name="T22" fmla="*/ 70 w 804"/>
                <a:gd name="T23" fmla="*/ 1 h 26"/>
                <a:gd name="T24" fmla="*/ 63 w 804"/>
                <a:gd name="T25" fmla="*/ 1 h 26"/>
                <a:gd name="T26" fmla="*/ 63 w 804"/>
                <a:gd name="T27" fmla="*/ 1 h 26"/>
                <a:gd name="T28" fmla="*/ 58 w 804"/>
                <a:gd name="T29" fmla="*/ 1 h 26"/>
                <a:gd name="T30" fmla="*/ 56 w 804"/>
                <a:gd name="T31" fmla="*/ 1 h 26"/>
                <a:gd name="T32" fmla="*/ 49 w 804"/>
                <a:gd name="T33" fmla="*/ 2 h 26"/>
                <a:gd name="T34" fmla="*/ 49 w 804"/>
                <a:gd name="T35" fmla="*/ 2 h 26"/>
                <a:gd name="T36" fmla="*/ 42 w 804"/>
                <a:gd name="T37" fmla="*/ 2 h 26"/>
                <a:gd name="T38" fmla="*/ 42 w 804"/>
                <a:gd name="T39" fmla="*/ 2 h 26"/>
                <a:gd name="T40" fmla="*/ 35 w 804"/>
                <a:gd name="T41" fmla="*/ 2 h 26"/>
                <a:gd name="T42" fmla="*/ 35 w 804"/>
                <a:gd name="T43" fmla="*/ 2 h 26"/>
                <a:gd name="T44" fmla="*/ 35 w 804"/>
                <a:gd name="T45" fmla="*/ 2 h 26"/>
                <a:gd name="T46" fmla="*/ 28 w 804"/>
                <a:gd name="T47" fmla="*/ 2 h 26"/>
                <a:gd name="T48" fmla="*/ 21 w 804"/>
                <a:gd name="T49" fmla="*/ 2 h 26"/>
                <a:gd name="T50" fmla="*/ 21 w 804"/>
                <a:gd name="T51" fmla="*/ 2 h 26"/>
                <a:gd name="T52" fmla="*/ 20 w 804"/>
                <a:gd name="T53" fmla="*/ 2 h 26"/>
                <a:gd name="T54" fmla="*/ 14 w 804"/>
                <a:gd name="T55" fmla="*/ 2 h 26"/>
                <a:gd name="T56" fmla="*/ 7 w 804"/>
                <a:gd name="T57" fmla="*/ 3 h 26"/>
                <a:gd name="T58" fmla="*/ 7 w 804"/>
                <a:gd name="T59" fmla="*/ 3 h 26"/>
                <a:gd name="T60" fmla="*/ 1 w 804"/>
                <a:gd name="T61" fmla="*/ 3 h 26"/>
                <a:gd name="T62" fmla="*/ 0 w 804"/>
                <a:gd name="T63" fmla="*/ 3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4"/>
                <a:gd name="T97" fmla="*/ 0 h 26"/>
                <a:gd name="T98" fmla="*/ 804 w 804"/>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4" h="26">
                  <a:moveTo>
                    <a:pt x="804" y="0"/>
                  </a:moveTo>
                  <a:lnTo>
                    <a:pt x="804" y="0"/>
                  </a:lnTo>
                  <a:lnTo>
                    <a:pt x="762" y="1"/>
                  </a:lnTo>
                  <a:lnTo>
                    <a:pt x="750" y="2"/>
                  </a:lnTo>
                  <a:moveTo>
                    <a:pt x="697" y="3"/>
                  </a:moveTo>
                  <a:lnTo>
                    <a:pt x="697" y="3"/>
                  </a:lnTo>
                  <a:lnTo>
                    <a:pt x="666" y="4"/>
                  </a:lnTo>
                  <a:lnTo>
                    <a:pt x="643" y="5"/>
                  </a:lnTo>
                  <a:moveTo>
                    <a:pt x="590" y="7"/>
                  </a:moveTo>
                  <a:lnTo>
                    <a:pt x="590" y="7"/>
                  </a:lnTo>
                  <a:lnTo>
                    <a:pt x="557" y="8"/>
                  </a:lnTo>
                  <a:lnTo>
                    <a:pt x="536" y="9"/>
                  </a:lnTo>
                  <a:moveTo>
                    <a:pt x="482" y="10"/>
                  </a:moveTo>
                  <a:lnTo>
                    <a:pt x="482" y="10"/>
                  </a:lnTo>
                  <a:lnTo>
                    <a:pt x="441" y="12"/>
                  </a:lnTo>
                  <a:lnTo>
                    <a:pt x="429" y="12"/>
                  </a:lnTo>
                  <a:moveTo>
                    <a:pt x="375" y="14"/>
                  </a:moveTo>
                  <a:lnTo>
                    <a:pt x="375" y="14"/>
                  </a:lnTo>
                  <a:lnTo>
                    <a:pt x="322" y="16"/>
                  </a:lnTo>
                  <a:moveTo>
                    <a:pt x="268" y="18"/>
                  </a:moveTo>
                  <a:lnTo>
                    <a:pt x="268" y="18"/>
                  </a:lnTo>
                  <a:lnTo>
                    <a:pt x="264" y="18"/>
                  </a:lnTo>
                  <a:lnTo>
                    <a:pt x="214" y="20"/>
                  </a:lnTo>
                  <a:moveTo>
                    <a:pt x="161" y="22"/>
                  </a:moveTo>
                  <a:lnTo>
                    <a:pt x="161" y="22"/>
                  </a:lnTo>
                  <a:lnTo>
                    <a:pt x="153" y="22"/>
                  </a:lnTo>
                  <a:lnTo>
                    <a:pt x="107" y="23"/>
                  </a:lnTo>
                  <a:moveTo>
                    <a:pt x="54" y="25"/>
                  </a:moveTo>
                  <a:lnTo>
                    <a:pt x="54" y="25"/>
                  </a:lnTo>
                  <a:lnTo>
                    <a:pt x="11" y="26"/>
                  </a:lnTo>
                  <a:lnTo>
                    <a:pt x="0" y="26"/>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61" name="Freeform 22"/>
            <p:cNvSpPr>
              <a:spLocks noEditPoints="1"/>
            </p:cNvSpPr>
            <p:nvPr/>
          </p:nvSpPr>
          <p:spPr bwMode="auto">
            <a:xfrm>
              <a:off x="1068" y="828"/>
              <a:ext cx="354" cy="10"/>
            </a:xfrm>
            <a:custGeom>
              <a:avLst/>
              <a:gdLst>
                <a:gd name="T0" fmla="*/ 77 w 588"/>
                <a:gd name="T1" fmla="*/ 0 h 17"/>
                <a:gd name="T2" fmla="*/ 77 w 588"/>
                <a:gd name="T3" fmla="*/ 0 h 17"/>
                <a:gd name="T4" fmla="*/ 72 w 588"/>
                <a:gd name="T5" fmla="*/ 1 h 17"/>
                <a:gd name="T6" fmla="*/ 70 w 588"/>
                <a:gd name="T7" fmla="*/ 1 h 17"/>
                <a:gd name="T8" fmla="*/ 63 w 588"/>
                <a:gd name="T9" fmla="*/ 1 h 17"/>
                <a:gd name="T10" fmla="*/ 63 w 588"/>
                <a:gd name="T11" fmla="*/ 1 h 17"/>
                <a:gd name="T12" fmla="*/ 59 w 588"/>
                <a:gd name="T13" fmla="*/ 1 h 17"/>
                <a:gd name="T14" fmla="*/ 56 w 588"/>
                <a:gd name="T15" fmla="*/ 1 h 17"/>
                <a:gd name="T16" fmla="*/ 49 w 588"/>
                <a:gd name="T17" fmla="*/ 1 h 17"/>
                <a:gd name="T18" fmla="*/ 49 w 588"/>
                <a:gd name="T19" fmla="*/ 1 h 17"/>
                <a:gd name="T20" fmla="*/ 44 w 588"/>
                <a:gd name="T21" fmla="*/ 1 h 17"/>
                <a:gd name="T22" fmla="*/ 42 w 588"/>
                <a:gd name="T23" fmla="*/ 1 h 17"/>
                <a:gd name="T24" fmla="*/ 35 w 588"/>
                <a:gd name="T25" fmla="*/ 1 h 17"/>
                <a:gd name="T26" fmla="*/ 35 w 588"/>
                <a:gd name="T27" fmla="*/ 1 h 17"/>
                <a:gd name="T28" fmla="*/ 28 w 588"/>
                <a:gd name="T29" fmla="*/ 1 h 17"/>
                <a:gd name="T30" fmla="*/ 28 w 588"/>
                <a:gd name="T31" fmla="*/ 1 h 17"/>
                <a:gd name="T32" fmla="*/ 21 w 588"/>
                <a:gd name="T33" fmla="*/ 2 h 17"/>
                <a:gd name="T34" fmla="*/ 21 w 588"/>
                <a:gd name="T35" fmla="*/ 2 h 17"/>
                <a:gd name="T36" fmla="*/ 20 w 588"/>
                <a:gd name="T37" fmla="*/ 2 h 17"/>
                <a:gd name="T38" fmla="*/ 14 w 588"/>
                <a:gd name="T39" fmla="*/ 2 h 17"/>
                <a:gd name="T40" fmla="*/ 7 w 588"/>
                <a:gd name="T41" fmla="*/ 2 h 17"/>
                <a:gd name="T42" fmla="*/ 7 w 588"/>
                <a:gd name="T43" fmla="*/ 2 h 17"/>
                <a:gd name="T44" fmla="*/ 4 w 588"/>
                <a:gd name="T45" fmla="*/ 2 h 17"/>
                <a:gd name="T46" fmla="*/ 0 w 588"/>
                <a:gd name="T47" fmla="*/ 2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8"/>
                <a:gd name="T73" fmla="*/ 0 h 17"/>
                <a:gd name="T74" fmla="*/ 588 w 588"/>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8" h="17">
                  <a:moveTo>
                    <a:pt x="588" y="0"/>
                  </a:moveTo>
                  <a:lnTo>
                    <a:pt x="588" y="0"/>
                  </a:lnTo>
                  <a:lnTo>
                    <a:pt x="546" y="1"/>
                  </a:lnTo>
                  <a:lnTo>
                    <a:pt x="535" y="2"/>
                  </a:lnTo>
                  <a:moveTo>
                    <a:pt x="481" y="4"/>
                  </a:moveTo>
                  <a:lnTo>
                    <a:pt x="481" y="4"/>
                  </a:lnTo>
                  <a:lnTo>
                    <a:pt x="448" y="5"/>
                  </a:lnTo>
                  <a:lnTo>
                    <a:pt x="428" y="5"/>
                  </a:lnTo>
                  <a:moveTo>
                    <a:pt x="375" y="7"/>
                  </a:moveTo>
                  <a:lnTo>
                    <a:pt x="375" y="7"/>
                  </a:lnTo>
                  <a:lnTo>
                    <a:pt x="336" y="9"/>
                  </a:lnTo>
                  <a:lnTo>
                    <a:pt x="321" y="9"/>
                  </a:lnTo>
                  <a:moveTo>
                    <a:pt x="268" y="11"/>
                  </a:moveTo>
                  <a:lnTo>
                    <a:pt x="268" y="11"/>
                  </a:lnTo>
                  <a:lnTo>
                    <a:pt x="216" y="12"/>
                  </a:lnTo>
                  <a:lnTo>
                    <a:pt x="214" y="12"/>
                  </a:lnTo>
                  <a:moveTo>
                    <a:pt x="161" y="14"/>
                  </a:moveTo>
                  <a:lnTo>
                    <a:pt x="161" y="14"/>
                  </a:lnTo>
                  <a:lnTo>
                    <a:pt x="155" y="14"/>
                  </a:lnTo>
                  <a:lnTo>
                    <a:pt x="107" y="15"/>
                  </a:lnTo>
                  <a:moveTo>
                    <a:pt x="54" y="16"/>
                  </a:moveTo>
                  <a:lnTo>
                    <a:pt x="54" y="16"/>
                  </a:lnTo>
                  <a:lnTo>
                    <a:pt x="33" y="16"/>
                  </a:lnTo>
                  <a:lnTo>
                    <a:pt x="0" y="17"/>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62" name="Freeform 23"/>
            <p:cNvSpPr>
              <a:spLocks noEditPoints="1"/>
            </p:cNvSpPr>
            <p:nvPr/>
          </p:nvSpPr>
          <p:spPr bwMode="auto">
            <a:xfrm>
              <a:off x="594" y="839"/>
              <a:ext cx="375" cy="14"/>
            </a:xfrm>
            <a:custGeom>
              <a:avLst/>
              <a:gdLst>
                <a:gd name="T0" fmla="*/ 81 w 624"/>
                <a:gd name="T1" fmla="*/ 0 h 24"/>
                <a:gd name="T2" fmla="*/ 81 w 624"/>
                <a:gd name="T3" fmla="*/ 0 h 24"/>
                <a:gd name="T4" fmla="*/ 74 w 624"/>
                <a:gd name="T5" fmla="*/ 1 h 24"/>
                <a:gd name="T6" fmla="*/ 67 w 624"/>
                <a:gd name="T7" fmla="*/ 1 h 24"/>
                <a:gd name="T8" fmla="*/ 67 w 624"/>
                <a:gd name="T9" fmla="*/ 1 h 24"/>
                <a:gd name="T10" fmla="*/ 66 w 624"/>
                <a:gd name="T11" fmla="*/ 1 h 24"/>
                <a:gd name="T12" fmla="*/ 59 w 624"/>
                <a:gd name="T13" fmla="*/ 1 h 24"/>
                <a:gd name="T14" fmla="*/ 52 w 624"/>
                <a:gd name="T15" fmla="*/ 1 h 24"/>
                <a:gd name="T16" fmla="*/ 52 w 624"/>
                <a:gd name="T17" fmla="*/ 1 h 24"/>
                <a:gd name="T18" fmla="*/ 50 w 624"/>
                <a:gd name="T19" fmla="*/ 1 h 24"/>
                <a:gd name="T20" fmla="*/ 44 w 624"/>
                <a:gd name="T21" fmla="*/ 1 h 24"/>
                <a:gd name="T22" fmla="*/ 37 w 624"/>
                <a:gd name="T23" fmla="*/ 1 h 24"/>
                <a:gd name="T24" fmla="*/ 37 w 624"/>
                <a:gd name="T25" fmla="*/ 1 h 24"/>
                <a:gd name="T26" fmla="*/ 35 w 624"/>
                <a:gd name="T27" fmla="*/ 1 h 24"/>
                <a:gd name="T28" fmla="*/ 29 w 624"/>
                <a:gd name="T29" fmla="*/ 2 h 24"/>
                <a:gd name="T30" fmla="*/ 22 w 624"/>
                <a:gd name="T31" fmla="*/ 2 h 24"/>
                <a:gd name="T32" fmla="*/ 22 w 624"/>
                <a:gd name="T33" fmla="*/ 2 h 24"/>
                <a:gd name="T34" fmla="*/ 20 w 624"/>
                <a:gd name="T35" fmla="*/ 2 h 24"/>
                <a:gd name="T36" fmla="*/ 15 w 624"/>
                <a:gd name="T37" fmla="*/ 2 h 24"/>
                <a:gd name="T38" fmla="*/ 7 w 624"/>
                <a:gd name="T39" fmla="*/ 2 h 24"/>
                <a:gd name="T40" fmla="*/ 7 w 624"/>
                <a:gd name="T41" fmla="*/ 2 h 24"/>
                <a:gd name="T42" fmla="*/ 7 w 624"/>
                <a:gd name="T43" fmla="*/ 2 h 24"/>
                <a:gd name="T44" fmla="*/ 1 w 624"/>
                <a:gd name="T45" fmla="*/ 3 h 24"/>
                <a:gd name="T46" fmla="*/ 0 w 624"/>
                <a:gd name="T47" fmla="*/ 3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4"/>
                <a:gd name="T73" fmla="*/ 0 h 24"/>
                <a:gd name="T74" fmla="*/ 624 w 624"/>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4" h="24">
                  <a:moveTo>
                    <a:pt x="624" y="0"/>
                  </a:moveTo>
                  <a:lnTo>
                    <a:pt x="624" y="0"/>
                  </a:lnTo>
                  <a:lnTo>
                    <a:pt x="567" y="1"/>
                  </a:lnTo>
                  <a:moveTo>
                    <a:pt x="511" y="3"/>
                  </a:moveTo>
                  <a:lnTo>
                    <a:pt x="511" y="3"/>
                  </a:lnTo>
                  <a:lnTo>
                    <a:pt x="507" y="3"/>
                  </a:lnTo>
                  <a:lnTo>
                    <a:pt x="454" y="5"/>
                  </a:lnTo>
                  <a:moveTo>
                    <a:pt x="397" y="7"/>
                  </a:moveTo>
                  <a:lnTo>
                    <a:pt x="397" y="7"/>
                  </a:lnTo>
                  <a:lnTo>
                    <a:pt x="385" y="7"/>
                  </a:lnTo>
                  <a:lnTo>
                    <a:pt x="341" y="9"/>
                  </a:lnTo>
                  <a:moveTo>
                    <a:pt x="284" y="11"/>
                  </a:moveTo>
                  <a:lnTo>
                    <a:pt x="284" y="11"/>
                  </a:lnTo>
                  <a:lnTo>
                    <a:pt x="265" y="12"/>
                  </a:lnTo>
                  <a:lnTo>
                    <a:pt x="227" y="14"/>
                  </a:lnTo>
                  <a:moveTo>
                    <a:pt x="170" y="16"/>
                  </a:moveTo>
                  <a:lnTo>
                    <a:pt x="170" y="16"/>
                  </a:lnTo>
                  <a:lnTo>
                    <a:pt x="153" y="17"/>
                  </a:lnTo>
                  <a:lnTo>
                    <a:pt x="114" y="19"/>
                  </a:lnTo>
                  <a:moveTo>
                    <a:pt x="57" y="21"/>
                  </a:moveTo>
                  <a:lnTo>
                    <a:pt x="57" y="21"/>
                  </a:lnTo>
                  <a:lnTo>
                    <a:pt x="53" y="21"/>
                  </a:lnTo>
                  <a:lnTo>
                    <a:pt x="10" y="23"/>
                  </a:lnTo>
                  <a:lnTo>
                    <a:pt x="0" y="24"/>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63" name="Freeform 24"/>
            <p:cNvSpPr>
              <a:spLocks noEditPoints="1"/>
            </p:cNvSpPr>
            <p:nvPr/>
          </p:nvSpPr>
          <p:spPr bwMode="auto">
            <a:xfrm>
              <a:off x="264" y="852"/>
              <a:ext cx="230" cy="2"/>
            </a:xfrm>
            <a:custGeom>
              <a:avLst/>
              <a:gdLst>
                <a:gd name="T0" fmla="*/ 50 w 383"/>
                <a:gd name="T1" fmla="*/ 1 h 3"/>
                <a:gd name="T2" fmla="*/ 50 w 383"/>
                <a:gd name="T3" fmla="*/ 1 h 3"/>
                <a:gd name="T4" fmla="*/ 44 w 383"/>
                <a:gd name="T5" fmla="*/ 1 h 3"/>
                <a:gd name="T6" fmla="*/ 43 w 383"/>
                <a:gd name="T7" fmla="*/ 1 h 3"/>
                <a:gd name="T8" fmla="*/ 35 w 383"/>
                <a:gd name="T9" fmla="*/ 1 h 3"/>
                <a:gd name="T10" fmla="*/ 35 w 383"/>
                <a:gd name="T11" fmla="*/ 1 h 3"/>
                <a:gd name="T12" fmla="*/ 32 w 383"/>
                <a:gd name="T13" fmla="*/ 1 h 3"/>
                <a:gd name="T14" fmla="*/ 28 w 383"/>
                <a:gd name="T15" fmla="*/ 1 h 3"/>
                <a:gd name="T16" fmla="*/ 21 w 383"/>
                <a:gd name="T17" fmla="*/ 1 h 3"/>
                <a:gd name="T18" fmla="*/ 21 w 383"/>
                <a:gd name="T19" fmla="*/ 1 h 3"/>
                <a:gd name="T20" fmla="*/ 19 w 383"/>
                <a:gd name="T21" fmla="*/ 1 h 3"/>
                <a:gd name="T22" fmla="*/ 14 w 383"/>
                <a:gd name="T23" fmla="*/ 1 h 3"/>
                <a:gd name="T24" fmla="*/ 7 w 383"/>
                <a:gd name="T25" fmla="*/ 1 h 3"/>
                <a:gd name="T26" fmla="*/ 7 w 383"/>
                <a:gd name="T27" fmla="*/ 1 h 3"/>
                <a:gd name="T28" fmla="*/ 7 w 383"/>
                <a:gd name="T29" fmla="*/ 1 h 3"/>
                <a:gd name="T30" fmla="*/ 1 w 383"/>
                <a:gd name="T31" fmla="*/ 1 h 3"/>
                <a:gd name="T32" fmla="*/ 0 w 383"/>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3"/>
                <a:gd name="T52" fmla="*/ 0 h 3"/>
                <a:gd name="T53" fmla="*/ 383 w 383"/>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3" h="3">
                  <a:moveTo>
                    <a:pt x="383" y="3"/>
                  </a:moveTo>
                  <a:lnTo>
                    <a:pt x="383" y="3"/>
                  </a:lnTo>
                  <a:lnTo>
                    <a:pt x="341" y="3"/>
                  </a:lnTo>
                  <a:lnTo>
                    <a:pt x="328" y="3"/>
                  </a:lnTo>
                  <a:moveTo>
                    <a:pt x="274" y="3"/>
                  </a:moveTo>
                  <a:lnTo>
                    <a:pt x="274" y="3"/>
                  </a:lnTo>
                  <a:lnTo>
                    <a:pt x="246" y="2"/>
                  </a:lnTo>
                  <a:lnTo>
                    <a:pt x="219" y="2"/>
                  </a:lnTo>
                  <a:moveTo>
                    <a:pt x="164" y="2"/>
                  </a:moveTo>
                  <a:lnTo>
                    <a:pt x="164" y="2"/>
                  </a:lnTo>
                  <a:lnTo>
                    <a:pt x="147" y="2"/>
                  </a:lnTo>
                  <a:lnTo>
                    <a:pt x="109" y="1"/>
                  </a:lnTo>
                  <a:moveTo>
                    <a:pt x="54" y="1"/>
                  </a:moveTo>
                  <a:lnTo>
                    <a:pt x="54" y="1"/>
                  </a:lnTo>
                  <a:lnTo>
                    <a:pt x="52" y="1"/>
                  </a:lnTo>
                  <a:lnTo>
                    <a:pt x="10" y="1"/>
                  </a:lnTo>
                  <a:lnTo>
                    <a:pt x="0" y="0"/>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64" name="Freeform 25"/>
            <p:cNvSpPr>
              <a:spLocks/>
            </p:cNvSpPr>
            <p:nvPr/>
          </p:nvSpPr>
          <p:spPr bwMode="auto">
            <a:xfrm>
              <a:off x="117" y="852"/>
              <a:ext cx="40" cy="1"/>
            </a:xfrm>
            <a:custGeom>
              <a:avLst/>
              <a:gdLst>
                <a:gd name="T0" fmla="*/ 9 w 65"/>
                <a:gd name="T1" fmla="*/ 0 h 1"/>
                <a:gd name="T2" fmla="*/ 9 w 65"/>
                <a:gd name="T3" fmla="*/ 0 h 1"/>
                <a:gd name="T4" fmla="*/ 2 w 65"/>
                <a:gd name="T5" fmla="*/ 1 h 1"/>
                <a:gd name="T6" fmla="*/ 0 w 65"/>
                <a:gd name="T7" fmla="*/ 1 h 1"/>
                <a:gd name="T8" fmla="*/ 0 60000 65536"/>
                <a:gd name="T9" fmla="*/ 0 60000 65536"/>
                <a:gd name="T10" fmla="*/ 0 60000 65536"/>
                <a:gd name="T11" fmla="*/ 0 60000 65536"/>
                <a:gd name="T12" fmla="*/ 0 w 65"/>
                <a:gd name="T13" fmla="*/ 0 h 1"/>
                <a:gd name="T14" fmla="*/ 65 w 65"/>
                <a:gd name="T15" fmla="*/ 1 h 1"/>
              </a:gdLst>
              <a:ahLst/>
              <a:cxnLst>
                <a:cxn ang="T8">
                  <a:pos x="T0" y="T1"/>
                </a:cxn>
                <a:cxn ang="T9">
                  <a:pos x="T2" y="T3"/>
                </a:cxn>
                <a:cxn ang="T10">
                  <a:pos x="T4" y="T5"/>
                </a:cxn>
                <a:cxn ang="T11">
                  <a:pos x="T6" y="T7"/>
                </a:cxn>
              </a:cxnLst>
              <a:rect l="T12" t="T13" r="T14" b="T15"/>
              <a:pathLst>
                <a:path w="65" h="1">
                  <a:moveTo>
                    <a:pt x="65" y="0"/>
                  </a:moveTo>
                  <a:lnTo>
                    <a:pt x="65" y="0"/>
                  </a:lnTo>
                  <a:lnTo>
                    <a:pt x="14" y="1"/>
                  </a:lnTo>
                  <a:lnTo>
                    <a:pt x="0" y="1"/>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65" name="Freeform 26"/>
            <p:cNvSpPr>
              <a:spLocks noEditPoints="1"/>
            </p:cNvSpPr>
            <p:nvPr/>
          </p:nvSpPr>
          <p:spPr bwMode="auto">
            <a:xfrm>
              <a:off x="59" y="810"/>
              <a:ext cx="5926" cy="65"/>
            </a:xfrm>
            <a:custGeom>
              <a:avLst/>
              <a:gdLst>
                <a:gd name="T0" fmla="*/ 1285 w 9865"/>
                <a:gd name="T1" fmla="*/ 6 h 108"/>
                <a:gd name="T2" fmla="*/ 1285 w 9865"/>
                <a:gd name="T3" fmla="*/ 6 h 108"/>
                <a:gd name="T4" fmla="*/ 1281 w 9865"/>
                <a:gd name="T5" fmla="*/ 6 h 108"/>
                <a:gd name="T6" fmla="*/ 1122 w 9865"/>
                <a:gd name="T7" fmla="*/ 14 h 108"/>
                <a:gd name="T8" fmla="*/ 1122 w 9865"/>
                <a:gd name="T9" fmla="*/ 14 h 108"/>
                <a:gd name="T10" fmla="*/ 1119 w 9865"/>
                <a:gd name="T11" fmla="*/ 14 h 108"/>
                <a:gd name="T12" fmla="*/ 1115 w 9865"/>
                <a:gd name="T13" fmla="*/ 14 h 108"/>
                <a:gd name="T14" fmla="*/ 993 w 9865"/>
                <a:gd name="T15" fmla="*/ 10 h 108"/>
                <a:gd name="T16" fmla="*/ 993 w 9865"/>
                <a:gd name="T17" fmla="*/ 10 h 108"/>
                <a:gd name="T18" fmla="*/ 989 w 9865"/>
                <a:gd name="T19" fmla="*/ 10 h 108"/>
                <a:gd name="T20" fmla="*/ 986 w 9865"/>
                <a:gd name="T21" fmla="*/ 10 h 108"/>
                <a:gd name="T22" fmla="*/ 813 w 9865"/>
                <a:gd name="T23" fmla="*/ 2 h 108"/>
                <a:gd name="T24" fmla="*/ 813 w 9865"/>
                <a:gd name="T25" fmla="*/ 2 h 108"/>
                <a:gd name="T26" fmla="*/ 810 w 9865"/>
                <a:gd name="T27" fmla="*/ 1 h 108"/>
                <a:gd name="T28" fmla="*/ 807 w 9865"/>
                <a:gd name="T29" fmla="*/ 1 h 108"/>
                <a:gd name="T30" fmla="*/ 760 w 9865"/>
                <a:gd name="T31" fmla="*/ 2 h 108"/>
                <a:gd name="T32" fmla="*/ 760 w 9865"/>
                <a:gd name="T33" fmla="*/ 2 h 108"/>
                <a:gd name="T34" fmla="*/ 757 w 9865"/>
                <a:gd name="T35" fmla="*/ 2 h 108"/>
                <a:gd name="T36" fmla="*/ 754 w 9865"/>
                <a:gd name="T37" fmla="*/ 2 h 108"/>
                <a:gd name="T38" fmla="*/ 721 w 9865"/>
                <a:gd name="T39" fmla="*/ 3 h 108"/>
                <a:gd name="T40" fmla="*/ 721 w 9865"/>
                <a:gd name="T41" fmla="*/ 3 h 108"/>
                <a:gd name="T42" fmla="*/ 718 w 9865"/>
                <a:gd name="T43" fmla="*/ 3 h 108"/>
                <a:gd name="T44" fmla="*/ 715 w 9865"/>
                <a:gd name="T45" fmla="*/ 3 h 108"/>
                <a:gd name="T46" fmla="*/ 610 w 9865"/>
                <a:gd name="T47" fmla="*/ 10 h 108"/>
                <a:gd name="T48" fmla="*/ 610 w 9865"/>
                <a:gd name="T49" fmla="*/ 10 h 108"/>
                <a:gd name="T50" fmla="*/ 607 w 9865"/>
                <a:gd name="T51" fmla="*/ 10 h 108"/>
                <a:gd name="T52" fmla="*/ 603 w 9865"/>
                <a:gd name="T53" fmla="*/ 10 h 108"/>
                <a:gd name="T54" fmla="*/ 502 w 9865"/>
                <a:gd name="T55" fmla="*/ 1 h 108"/>
                <a:gd name="T56" fmla="*/ 502 w 9865"/>
                <a:gd name="T57" fmla="*/ 1 h 108"/>
                <a:gd name="T58" fmla="*/ 499 w 9865"/>
                <a:gd name="T59" fmla="*/ 1 h 108"/>
                <a:gd name="T60" fmla="*/ 496 w 9865"/>
                <a:gd name="T61" fmla="*/ 1 h 108"/>
                <a:gd name="T62" fmla="*/ 435 w 9865"/>
                <a:gd name="T63" fmla="*/ 0 h 108"/>
                <a:gd name="T64" fmla="*/ 435 w 9865"/>
                <a:gd name="T65" fmla="*/ 0 h 108"/>
                <a:gd name="T66" fmla="*/ 431 w 9865"/>
                <a:gd name="T67" fmla="*/ 0 h 108"/>
                <a:gd name="T68" fmla="*/ 428 w 9865"/>
                <a:gd name="T69" fmla="*/ 0 h 108"/>
                <a:gd name="T70" fmla="*/ 309 w 9865"/>
                <a:gd name="T71" fmla="*/ 4 h 108"/>
                <a:gd name="T72" fmla="*/ 309 w 9865"/>
                <a:gd name="T73" fmla="*/ 4 h 108"/>
                <a:gd name="T74" fmla="*/ 306 w 9865"/>
                <a:gd name="T75" fmla="*/ 4 h 108"/>
                <a:gd name="T76" fmla="*/ 302 w 9865"/>
                <a:gd name="T77" fmla="*/ 4 h 108"/>
                <a:gd name="T78" fmla="*/ 212 w 9865"/>
                <a:gd name="T79" fmla="*/ 6 h 108"/>
                <a:gd name="T80" fmla="*/ 212 w 9865"/>
                <a:gd name="T81" fmla="*/ 6 h 108"/>
                <a:gd name="T82" fmla="*/ 208 w 9865"/>
                <a:gd name="T83" fmla="*/ 6 h 108"/>
                <a:gd name="T84" fmla="*/ 205 w 9865"/>
                <a:gd name="T85" fmla="*/ 6 h 108"/>
                <a:gd name="T86" fmla="*/ 109 w 9865"/>
                <a:gd name="T87" fmla="*/ 10 h 108"/>
                <a:gd name="T88" fmla="*/ 109 w 9865"/>
                <a:gd name="T89" fmla="*/ 10 h 108"/>
                <a:gd name="T90" fmla="*/ 105 w 9865"/>
                <a:gd name="T91" fmla="*/ 10 h 108"/>
                <a:gd name="T92" fmla="*/ 102 w 9865"/>
                <a:gd name="T93" fmla="*/ 10 h 108"/>
                <a:gd name="T94" fmla="*/ 37 w 9865"/>
                <a:gd name="T95" fmla="*/ 9 h 108"/>
                <a:gd name="T96" fmla="*/ 37 w 9865"/>
                <a:gd name="T97" fmla="*/ 9 h 108"/>
                <a:gd name="T98" fmla="*/ 34 w 9865"/>
                <a:gd name="T99" fmla="*/ 9 h 108"/>
                <a:gd name="T100" fmla="*/ 29 w 9865"/>
                <a:gd name="T101" fmla="*/ 9 h 108"/>
                <a:gd name="T102" fmla="*/ 4 w 9865"/>
                <a:gd name="T103" fmla="*/ 10 h 108"/>
                <a:gd name="T104" fmla="*/ 4 w 9865"/>
                <a:gd name="T105" fmla="*/ 10 h 108"/>
                <a:gd name="T106" fmla="*/ 0 w 9865"/>
                <a:gd name="T107" fmla="*/ 10 h 1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65"/>
                <a:gd name="T163" fmla="*/ 0 h 108"/>
                <a:gd name="T164" fmla="*/ 9865 w 9865"/>
                <a:gd name="T165" fmla="*/ 108 h 1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65" h="108">
                  <a:moveTo>
                    <a:pt x="9865" y="43"/>
                  </a:moveTo>
                  <a:lnTo>
                    <a:pt x="9865" y="43"/>
                  </a:lnTo>
                  <a:cubicBezTo>
                    <a:pt x="9862" y="43"/>
                    <a:pt x="9853" y="45"/>
                    <a:pt x="9839" y="46"/>
                  </a:cubicBezTo>
                  <a:moveTo>
                    <a:pt x="8615" y="108"/>
                  </a:moveTo>
                  <a:lnTo>
                    <a:pt x="8615" y="108"/>
                  </a:lnTo>
                  <a:cubicBezTo>
                    <a:pt x="8606" y="108"/>
                    <a:pt x="8597" y="108"/>
                    <a:pt x="8588" y="108"/>
                  </a:cubicBezTo>
                  <a:cubicBezTo>
                    <a:pt x="8579" y="108"/>
                    <a:pt x="8570" y="108"/>
                    <a:pt x="8561" y="108"/>
                  </a:cubicBezTo>
                  <a:moveTo>
                    <a:pt x="7628" y="74"/>
                  </a:moveTo>
                  <a:lnTo>
                    <a:pt x="7628" y="74"/>
                  </a:lnTo>
                  <a:cubicBezTo>
                    <a:pt x="7619" y="74"/>
                    <a:pt x="7609" y="74"/>
                    <a:pt x="7600" y="73"/>
                  </a:cubicBezTo>
                  <a:cubicBezTo>
                    <a:pt x="7591" y="73"/>
                    <a:pt x="7582" y="73"/>
                    <a:pt x="7574" y="73"/>
                  </a:cubicBezTo>
                  <a:moveTo>
                    <a:pt x="6245" y="14"/>
                  </a:moveTo>
                  <a:lnTo>
                    <a:pt x="6245" y="14"/>
                  </a:lnTo>
                  <a:cubicBezTo>
                    <a:pt x="6236" y="13"/>
                    <a:pt x="6227" y="11"/>
                    <a:pt x="6219" y="10"/>
                  </a:cubicBezTo>
                  <a:cubicBezTo>
                    <a:pt x="6214" y="9"/>
                    <a:pt x="6205" y="8"/>
                    <a:pt x="6194" y="8"/>
                  </a:cubicBezTo>
                  <a:moveTo>
                    <a:pt x="5842" y="20"/>
                  </a:moveTo>
                  <a:lnTo>
                    <a:pt x="5842" y="20"/>
                  </a:lnTo>
                  <a:cubicBezTo>
                    <a:pt x="5832" y="20"/>
                    <a:pt x="5823" y="20"/>
                    <a:pt x="5817" y="20"/>
                  </a:cubicBezTo>
                  <a:cubicBezTo>
                    <a:pt x="5809" y="20"/>
                    <a:pt x="5801" y="20"/>
                    <a:pt x="5792" y="20"/>
                  </a:cubicBezTo>
                  <a:moveTo>
                    <a:pt x="5541" y="21"/>
                  </a:moveTo>
                  <a:lnTo>
                    <a:pt x="5541" y="21"/>
                  </a:lnTo>
                  <a:cubicBezTo>
                    <a:pt x="5532" y="21"/>
                    <a:pt x="5524" y="21"/>
                    <a:pt x="5515" y="21"/>
                  </a:cubicBezTo>
                  <a:cubicBezTo>
                    <a:pt x="5508" y="21"/>
                    <a:pt x="5499" y="22"/>
                    <a:pt x="5489" y="22"/>
                  </a:cubicBezTo>
                  <a:moveTo>
                    <a:pt x="4685" y="77"/>
                  </a:moveTo>
                  <a:lnTo>
                    <a:pt x="4685" y="77"/>
                  </a:lnTo>
                  <a:cubicBezTo>
                    <a:pt x="4673" y="77"/>
                    <a:pt x="4664" y="78"/>
                    <a:pt x="4658" y="78"/>
                  </a:cubicBezTo>
                  <a:cubicBezTo>
                    <a:pt x="4651" y="78"/>
                    <a:pt x="4643" y="77"/>
                    <a:pt x="4632" y="77"/>
                  </a:cubicBezTo>
                  <a:moveTo>
                    <a:pt x="3856" y="10"/>
                  </a:moveTo>
                  <a:lnTo>
                    <a:pt x="3856" y="10"/>
                  </a:lnTo>
                  <a:cubicBezTo>
                    <a:pt x="3846" y="10"/>
                    <a:pt x="3837" y="10"/>
                    <a:pt x="3830" y="10"/>
                  </a:cubicBezTo>
                  <a:cubicBezTo>
                    <a:pt x="3822" y="10"/>
                    <a:pt x="3813" y="10"/>
                    <a:pt x="3804" y="9"/>
                  </a:cubicBezTo>
                  <a:moveTo>
                    <a:pt x="3339" y="0"/>
                  </a:moveTo>
                  <a:lnTo>
                    <a:pt x="3339" y="0"/>
                  </a:lnTo>
                  <a:cubicBezTo>
                    <a:pt x="3330" y="0"/>
                    <a:pt x="3321" y="0"/>
                    <a:pt x="3313" y="0"/>
                  </a:cubicBezTo>
                  <a:cubicBezTo>
                    <a:pt x="3306" y="0"/>
                    <a:pt x="3297" y="0"/>
                    <a:pt x="3287" y="0"/>
                  </a:cubicBezTo>
                  <a:moveTo>
                    <a:pt x="2375" y="28"/>
                  </a:moveTo>
                  <a:lnTo>
                    <a:pt x="2375" y="28"/>
                  </a:lnTo>
                  <a:cubicBezTo>
                    <a:pt x="2365" y="28"/>
                    <a:pt x="2356" y="28"/>
                    <a:pt x="2348" y="28"/>
                  </a:cubicBezTo>
                  <a:cubicBezTo>
                    <a:pt x="2341" y="28"/>
                    <a:pt x="2332" y="29"/>
                    <a:pt x="2322" y="29"/>
                  </a:cubicBezTo>
                  <a:moveTo>
                    <a:pt x="1627" y="47"/>
                  </a:moveTo>
                  <a:lnTo>
                    <a:pt x="1627" y="47"/>
                  </a:lnTo>
                  <a:cubicBezTo>
                    <a:pt x="1618" y="47"/>
                    <a:pt x="1609" y="47"/>
                    <a:pt x="1600" y="47"/>
                  </a:cubicBezTo>
                  <a:cubicBezTo>
                    <a:pt x="1591" y="47"/>
                    <a:pt x="1581" y="47"/>
                    <a:pt x="1572" y="47"/>
                  </a:cubicBezTo>
                  <a:moveTo>
                    <a:pt x="835" y="73"/>
                  </a:moveTo>
                  <a:lnTo>
                    <a:pt x="835" y="73"/>
                  </a:lnTo>
                  <a:cubicBezTo>
                    <a:pt x="824" y="74"/>
                    <a:pt x="814" y="74"/>
                    <a:pt x="806" y="74"/>
                  </a:cubicBezTo>
                  <a:cubicBezTo>
                    <a:pt x="798" y="74"/>
                    <a:pt x="789" y="74"/>
                    <a:pt x="779" y="74"/>
                  </a:cubicBezTo>
                  <a:moveTo>
                    <a:pt x="286" y="70"/>
                  </a:moveTo>
                  <a:lnTo>
                    <a:pt x="286" y="70"/>
                  </a:lnTo>
                  <a:cubicBezTo>
                    <a:pt x="275" y="70"/>
                    <a:pt x="266" y="70"/>
                    <a:pt x="258" y="70"/>
                  </a:cubicBezTo>
                  <a:cubicBezTo>
                    <a:pt x="248" y="70"/>
                    <a:pt x="238" y="70"/>
                    <a:pt x="226" y="70"/>
                  </a:cubicBezTo>
                  <a:moveTo>
                    <a:pt x="33" y="72"/>
                  </a:moveTo>
                  <a:lnTo>
                    <a:pt x="33" y="72"/>
                  </a:lnTo>
                  <a:cubicBezTo>
                    <a:pt x="13" y="72"/>
                    <a:pt x="0" y="72"/>
                    <a:pt x="0" y="72"/>
                  </a:cubicBez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66" name="Freeform 27"/>
            <p:cNvSpPr>
              <a:spLocks/>
            </p:cNvSpPr>
            <p:nvPr/>
          </p:nvSpPr>
          <p:spPr bwMode="auto">
            <a:xfrm>
              <a:off x="3890" y="3972"/>
              <a:ext cx="1339" cy="14"/>
            </a:xfrm>
            <a:custGeom>
              <a:avLst/>
              <a:gdLst>
                <a:gd name="T0" fmla="*/ 290 w 2229"/>
                <a:gd name="T1" fmla="*/ 1 h 23"/>
                <a:gd name="T2" fmla="*/ 290 w 2229"/>
                <a:gd name="T3" fmla="*/ 1 h 23"/>
                <a:gd name="T4" fmla="*/ 281 w 2229"/>
                <a:gd name="T5" fmla="*/ 0 h 23"/>
                <a:gd name="T6" fmla="*/ 2 w 2229"/>
                <a:gd name="T7" fmla="*/ 3 h 23"/>
                <a:gd name="T8" fmla="*/ 0 w 2229"/>
                <a:gd name="T9" fmla="*/ 2 h 23"/>
                <a:gd name="T10" fmla="*/ 275 w 2229"/>
                <a:gd name="T11" fmla="*/ 2 h 23"/>
                <a:gd name="T12" fmla="*/ 0 60000 65536"/>
                <a:gd name="T13" fmla="*/ 0 60000 65536"/>
                <a:gd name="T14" fmla="*/ 0 60000 65536"/>
                <a:gd name="T15" fmla="*/ 0 60000 65536"/>
                <a:gd name="T16" fmla="*/ 0 60000 65536"/>
                <a:gd name="T17" fmla="*/ 0 60000 65536"/>
                <a:gd name="T18" fmla="*/ 0 w 2229"/>
                <a:gd name="T19" fmla="*/ 0 h 23"/>
                <a:gd name="T20" fmla="*/ 2229 w 22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229" h="23">
                  <a:moveTo>
                    <a:pt x="2229" y="9"/>
                  </a:moveTo>
                  <a:lnTo>
                    <a:pt x="2229" y="9"/>
                  </a:lnTo>
                  <a:lnTo>
                    <a:pt x="2153" y="0"/>
                  </a:lnTo>
                  <a:lnTo>
                    <a:pt x="17" y="23"/>
                  </a:lnTo>
                  <a:lnTo>
                    <a:pt x="0" y="14"/>
                  </a:lnTo>
                  <a:lnTo>
                    <a:pt x="2108" y="13"/>
                  </a:lnTo>
                </a:path>
              </a:pathLst>
            </a:custGeom>
            <a:solidFill>
              <a:srgbClr val="000000"/>
            </a:solidFill>
            <a:ln w="0">
              <a:solidFill>
                <a:srgbClr val="000000"/>
              </a:solidFill>
              <a:round/>
              <a:headEnd/>
              <a:tailEnd/>
            </a:ln>
          </p:spPr>
          <p:txBody>
            <a:bodyPr/>
            <a:lstStyle/>
            <a:p>
              <a:endParaRPr lang="en-GB"/>
            </a:p>
          </p:txBody>
        </p:sp>
        <p:sp>
          <p:nvSpPr>
            <p:cNvPr id="10267" name="Freeform 28"/>
            <p:cNvSpPr>
              <a:spLocks/>
            </p:cNvSpPr>
            <p:nvPr/>
          </p:nvSpPr>
          <p:spPr bwMode="auto">
            <a:xfrm>
              <a:off x="913" y="277"/>
              <a:ext cx="2001" cy="8"/>
            </a:xfrm>
            <a:custGeom>
              <a:avLst/>
              <a:gdLst>
                <a:gd name="T0" fmla="*/ 82 w 3331"/>
                <a:gd name="T1" fmla="*/ 1 h 13"/>
                <a:gd name="T2" fmla="*/ 82 w 3331"/>
                <a:gd name="T3" fmla="*/ 1 h 13"/>
                <a:gd name="T4" fmla="*/ 72 w 3331"/>
                <a:gd name="T5" fmla="*/ 1 h 13"/>
                <a:gd name="T6" fmla="*/ 0 w 3331"/>
                <a:gd name="T7" fmla="*/ 1 h 13"/>
                <a:gd name="T8" fmla="*/ 0 w 3331"/>
                <a:gd name="T9" fmla="*/ 1 h 13"/>
                <a:gd name="T10" fmla="*/ 82 w 3331"/>
                <a:gd name="T11" fmla="*/ 0 h 13"/>
                <a:gd name="T12" fmla="*/ 116 w 3331"/>
                <a:gd name="T13" fmla="*/ 1 h 13"/>
                <a:gd name="T14" fmla="*/ 182 w 3331"/>
                <a:gd name="T15" fmla="*/ 2 h 13"/>
                <a:gd name="T16" fmla="*/ 300 w 3331"/>
                <a:gd name="T17" fmla="*/ 2 h 13"/>
                <a:gd name="T18" fmla="*/ 334 w 3331"/>
                <a:gd name="T19" fmla="*/ 1 h 13"/>
                <a:gd name="T20" fmla="*/ 357 w 3331"/>
                <a:gd name="T21" fmla="*/ 1 h 13"/>
                <a:gd name="T22" fmla="*/ 406 w 3331"/>
                <a:gd name="T23" fmla="*/ 2 h 13"/>
                <a:gd name="T24" fmla="*/ 408 w 3331"/>
                <a:gd name="T25" fmla="*/ 1 h 13"/>
                <a:gd name="T26" fmla="*/ 434 w 3331"/>
                <a:gd name="T27" fmla="*/ 1 h 13"/>
                <a:gd name="T28" fmla="*/ 427 w 3331"/>
                <a:gd name="T29" fmla="*/ 1 h 13"/>
                <a:gd name="T30" fmla="*/ 407 w 3331"/>
                <a:gd name="T31" fmla="*/ 1 h 13"/>
                <a:gd name="T32" fmla="*/ 142 w 3331"/>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31"/>
                <a:gd name="T52" fmla="*/ 0 h 13"/>
                <a:gd name="T53" fmla="*/ 3331 w 3331"/>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31" h="13">
                  <a:moveTo>
                    <a:pt x="631" y="9"/>
                  </a:moveTo>
                  <a:lnTo>
                    <a:pt x="631" y="9"/>
                  </a:lnTo>
                  <a:lnTo>
                    <a:pt x="553" y="9"/>
                  </a:lnTo>
                  <a:lnTo>
                    <a:pt x="0" y="12"/>
                  </a:lnTo>
                  <a:lnTo>
                    <a:pt x="0" y="6"/>
                  </a:lnTo>
                  <a:lnTo>
                    <a:pt x="631" y="0"/>
                  </a:lnTo>
                  <a:lnTo>
                    <a:pt x="893" y="4"/>
                  </a:lnTo>
                  <a:lnTo>
                    <a:pt x="1399" y="13"/>
                  </a:lnTo>
                  <a:lnTo>
                    <a:pt x="2299" y="13"/>
                  </a:lnTo>
                  <a:lnTo>
                    <a:pt x="2566" y="7"/>
                  </a:lnTo>
                  <a:lnTo>
                    <a:pt x="2736" y="8"/>
                  </a:lnTo>
                  <a:lnTo>
                    <a:pt x="3119" y="13"/>
                  </a:lnTo>
                  <a:lnTo>
                    <a:pt x="3136" y="8"/>
                  </a:lnTo>
                  <a:lnTo>
                    <a:pt x="3331" y="7"/>
                  </a:lnTo>
                  <a:lnTo>
                    <a:pt x="3280" y="3"/>
                  </a:lnTo>
                  <a:lnTo>
                    <a:pt x="3128" y="4"/>
                  </a:lnTo>
                  <a:cubicBezTo>
                    <a:pt x="2450" y="4"/>
                    <a:pt x="1774" y="5"/>
                    <a:pt x="1096" y="0"/>
                  </a:cubicBezTo>
                </a:path>
              </a:pathLst>
            </a:custGeom>
            <a:solidFill>
              <a:srgbClr val="000000"/>
            </a:solidFill>
            <a:ln w="0">
              <a:solidFill>
                <a:srgbClr val="000000"/>
              </a:solidFill>
              <a:round/>
              <a:headEnd/>
              <a:tailEnd/>
            </a:ln>
          </p:spPr>
          <p:txBody>
            <a:bodyPr/>
            <a:lstStyle/>
            <a:p>
              <a:endParaRPr lang="en-GB"/>
            </a:p>
          </p:txBody>
        </p:sp>
        <p:sp>
          <p:nvSpPr>
            <p:cNvPr id="10268" name="Freeform 29"/>
            <p:cNvSpPr>
              <a:spLocks/>
            </p:cNvSpPr>
            <p:nvPr/>
          </p:nvSpPr>
          <p:spPr bwMode="auto">
            <a:xfrm>
              <a:off x="281" y="461"/>
              <a:ext cx="3598" cy="3527"/>
            </a:xfrm>
            <a:custGeom>
              <a:avLst/>
              <a:gdLst>
                <a:gd name="T0" fmla="*/ 8 w 5989"/>
                <a:gd name="T1" fmla="*/ 38 h 5859"/>
                <a:gd name="T2" fmla="*/ 8 w 5989"/>
                <a:gd name="T3" fmla="*/ 38 h 5859"/>
                <a:gd name="T4" fmla="*/ 5 w 5989"/>
                <a:gd name="T5" fmla="*/ 199 h 5859"/>
                <a:gd name="T6" fmla="*/ 5 w 5989"/>
                <a:gd name="T7" fmla="*/ 178 h 5859"/>
                <a:gd name="T8" fmla="*/ 8 w 5989"/>
                <a:gd name="T9" fmla="*/ 244 h 5859"/>
                <a:gd name="T10" fmla="*/ 7 w 5989"/>
                <a:gd name="T11" fmla="*/ 311 h 5859"/>
                <a:gd name="T12" fmla="*/ 4 w 5989"/>
                <a:gd name="T13" fmla="*/ 377 h 5859"/>
                <a:gd name="T14" fmla="*/ 7 w 5989"/>
                <a:gd name="T15" fmla="*/ 443 h 5859"/>
                <a:gd name="T16" fmla="*/ 6 w 5989"/>
                <a:gd name="T17" fmla="*/ 577 h 5859"/>
                <a:gd name="T18" fmla="*/ 8 w 5989"/>
                <a:gd name="T19" fmla="*/ 626 h 5859"/>
                <a:gd name="T20" fmla="*/ 10 w 5989"/>
                <a:gd name="T21" fmla="*/ 692 h 5859"/>
                <a:gd name="T22" fmla="*/ 10 w 5989"/>
                <a:gd name="T23" fmla="*/ 728 h 5859"/>
                <a:gd name="T24" fmla="*/ 10 w 5989"/>
                <a:gd name="T25" fmla="*/ 742 h 5859"/>
                <a:gd name="T26" fmla="*/ 10 w 5989"/>
                <a:gd name="T27" fmla="*/ 765 h 5859"/>
                <a:gd name="T28" fmla="*/ 44 w 5989"/>
                <a:gd name="T29" fmla="*/ 766 h 5859"/>
                <a:gd name="T30" fmla="*/ 57 w 5989"/>
                <a:gd name="T31" fmla="*/ 766 h 5859"/>
                <a:gd name="T32" fmla="*/ 58 w 5989"/>
                <a:gd name="T33" fmla="*/ 766 h 5859"/>
                <a:gd name="T34" fmla="*/ 268 w 5989"/>
                <a:gd name="T35" fmla="*/ 768 h 5859"/>
                <a:gd name="T36" fmla="*/ 312 w 5989"/>
                <a:gd name="T37" fmla="*/ 769 h 5859"/>
                <a:gd name="T38" fmla="*/ 361 w 5989"/>
                <a:gd name="T39" fmla="*/ 768 h 5859"/>
                <a:gd name="T40" fmla="*/ 431 w 5989"/>
                <a:gd name="T41" fmla="*/ 768 h 5859"/>
                <a:gd name="T42" fmla="*/ 432 w 5989"/>
                <a:gd name="T43" fmla="*/ 769 h 5859"/>
                <a:gd name="T44" fmla="*/ 660 w 5989"/>
                <a:gd name="T45" fmla="*/ 766 h 5859"/>
                <a:gd name="T46" fmla="*/ 720 w 5989"/>
                <a:gd name="T47" fmla="*/ 766 h 5859"/>
                <a:gd name="T48" fmla="*/ 774 w 5989"/>
                <a:gd name="T49" fmla="*/ 767 h 5859"/>
                <a:gd name="T50" fmla="*/ 775 w 5989"/>
                <a:gd name="T51" fmla="*/ 768 h 5859"/>
                <a:gd name="T52" fmla="*/ 779 w 5989"/>
                <a:gd name="T53" fmla="*/ 768 h 5859"/>
                <a:gd name="T54" fmla="*/ 780 w 5989"/>
                <a:gd name="T55" fmla="*/ 768 h 5859"/>
                <a:gd name="T56" fmla="*/ 725 w 5989"/>
                <a:gd name="T57" fmla="*/ 767 h 5859"/>
                <a:gd name="T58" fmla="*/ 667 w 5989"/>
                <a:gd name="T59" fmla="*/ 767 h 5859"/>
                <a:gd name="T60" fmla="*/ 552 w 5989"/>
                <a:gd name="T61" fmla="*/ 768 h 5859"/>
                <a:gd name="T62" fmla="*/ 318 w 5989"/>
                <a:gd name="T63" fmla="*/ 769 h 5859"/>
                <a:gd name="T64" fmla="*/ 259 w 5989"/>
                <a:gd name="T65" fmla="*/ 769 h 5859"/>
                <a:gd name="T66" fmla="*/ 258 w 5989"/>
                <a:gd name="T67" fmla="*/ 769 h 5859"/>
                <a:gd name="T68" fmla="*/ 183 w 5989"/>
                <a:gd name="T69" fmla="*/ 769 h 5859"/>
                <a:gd name="T70" fmla="*/ 137 w 5989"/>
                <a:gd name="T71" fmla="*/ 768 h 5859"/>
                <a:gd name="T72" fmla="*/ 8 w 5989"/>
                <a:gd name="T73" fmla="*/ 767 h 5859"/>
                <a:gd name="T74" fmla="*/ 10 w 5989"/>
                <a:gd name="T75" fmla="*/ 745 h 5859"/>
                <a:gd name="T76" fmla="*/ 8 w 5989"/>
                <a:gd name="T77" fmla="*/ 721 h 5859"/>
                <a:gd name="T78" fmla="*/ 5 w 5989"/>
                <a:gd name="T79" fmla="*/ 656 h 5859"/>
                <a:gd name="T80" fmla="*/ 5 w 5989"/>
                <a:gd name="T81" fmla="*/ 584 h 5859"/>
                <a:gd name="T82" fmla="*/ 6 w 5989"/>
                <a:gd name="T83" fmla="*/ 527 h 5859"/>
                <a:gd name="T84" fmla="*/ 6 w 5989"/>
                <a:gd name="T85" fmla="*/ 471 h 5859"/>
                <a:gd name="T86" fmla="*/ 1 w 5989"/>
                <a:gd name="T87" fmla="*/ 395 h 5859"/>
                <a:gd name="T88" fmla="*/ 5 w 5989"/>
                <a:gd name="T89" fmla="*/ 317 h 5859"/>
                <a:gd name="T90" fmla="*/ 2 w 5989"/>
                <a:gd name="T91" fmla="*/ 222 h 5859"/>
                <a:gd name="T92" fmla="*/ 2 w 5989"/>
                <a:gd name="T93" fmla="*/ 196 h 5859"/>
                <a:gd name="T94" fmla="*/ 7 w 5989"/>
                <a:gd name="T95" fmla="*/ 68 h 5859"/>
                <a:gd name="T96" fmla="*/ 6 w 5989"/>
                <a:gd name="T97" fmla="*/ 1 h 5859"/>
                <a:gd name="T98" fmla="*/ 6 w 5989"/>
                <a:gd name="T99" fmla="*/ 1 h 5859"/>
                <a:gd name="T100" fmla="*/ 7 w 5989"/>
                <a:gd name="T101" fmla="*/ 0 h 5859"/>
                <a:gd name="T102" fmla="*/ 7 w 5989"/>
                <a:gd name="T103" fmla="*/ 2 h 5859"/>
                <a:gd name="T104" fmla="*/ 7 w 5989"/>
                <a:gd name="T105" fmla="*/ 5 h 5859"/>
                <a:gd name="T106" fmla="*/ 7 w 5989"/>
                <a:gd name="T107" fmla="*/ 31 h 5859"/>
                <a:gd name="T108" fmla="*/ 8 w 5989"/>
                <a:gd name="T109" fmla="*/ 38 h 58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89"/>
                <a:gd name="T166" fmla="*/ 0 h 5859"/>
                <a:gd name="T167" fmla="*/ 5989 w 5989"/>
                <a:gd name="T168" fmla="*/ 5859 h 58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89" h="5859">
                  <a:moveTo>
                    <a:pt x="58" y="286"/>
                  </a:moveTo>
                  <a:lnTo>
                    <a:pt x="58" y="286"/>
                  </a:lnTo>
                  <a:cubicBezTo>
                    <a:pt x="81" y="892"/>
                    <a:pt x="37" y="906"/>
                    <a:pt x="37" y="1511"/>
                  </a:cubicBezTo>
                  <a:lnTo>
                    <a:pt x="37" y="1358"/>
                  </a:lnTo>
                  <a:cubicBezTo>
                    <a:pt x="37" y="1527"/>
                    <a:pt x="57" y="1690"/>
                    <a:pt x="64" y="1858"/>
                  </a:cubicBezTo>
                  <a:cubicBezTo>
                    <a:pt x="71" y="2025"/>
                    <a:pt x="61" y="2203"/>
                    <a:pt x="55" y="2371"/>
                  </a:cubicBezTo>
                  <a:cubicBezTo>
                    <a:pt x="50" y="2538"/>
                    <a:pt x="29" y="2704"/>
                    <a:pt x="28" y="2871"/>
                  </a:cubicBezTo>
                  <a:cubicBezTo>
                    <a:pt x="27" y="3041"/>
                    <a:pt x="52" y="3207"/>
                    <a:pt x="55" y="3376"/>
                  </a:cubicBezTo>
                  <a:cubicBezTo>
                    <a:pt x="60" y="3714"/>
                    <a:pt x="72" y="4055"/>
                    <a:pt x="46" y="4393"/>
                  </a:cubicBezTo>
                  <a:cubicBezTo>
                    <a:pt x="34" y="4560"/>
                    <a:pt x="78" y="4599"/>
                    <a:pt x="62" y="4769"/>
                  </a:cubicBezTo>
                  <a:cubicBezTo>
                    <a:pt x="47" y="4938"/>
                    <a:pt x="73" y="5104"/>
                    <a:pt x="73" y="5274"/>
                  </a:cubicBezTo>
                  <a:lnTo>
                    <a:pt x="80" y="5542"/>
                  </a:lnTo>
                  <a:cubicBezTo>
                    <a:pt x="80" y="5642"/>
                    <a:pt x="82" y="5596"/>
                    <a:pt x="82" y="5653"/>
                  </a:cubicBezTo>
                  <a:cubicBezTo>
                    <a:pt x="75" y="5699"/>
                    <a:pt x="78" y="5774"/>
                    <a:pt x="81" y="5827"/>
                  </a:cubicBezTo>
                  <a:lnTo>
                    <a:pt x="340" y="5833"/>
                  </a:lnTo>
                  <a:lnTo>
                    <a:pt x="438" y="5833"/>
                  </a:lnTo>
                  <a:lnTo>
                    <a:pt x="439" y="5834"/>
                  </a:lnTo>
                  <a:lnTo>
                    <a:pt x="2059" y="5851"/>
                  </a:lnTo>
                  <a:lnTo>
                    <a:pt x="2398" y="5852"/>
                  </a:lnTo>
                  <a:lnTo>
                    <a:pt x="2772" y="5846"/>
                  </a:lnTo>
                  <a:lnTo>
                    <a:pt x="3307" y="5846"/>
                  </a:lnTo>
                  <a:lnTo>
                    <a:pt x="3316" y="5852"/>
                  </a:lnTo>
                  <a:lnTo>
                    <a:pt x="5062" y="5833"/>
                  </a:lnTo>
                  <a:lnTo>
                    <a:pt x="5526" y="5831"/>
                  </a:lnTo>
                  <a:lnTo>
                    <a:pt x="5944" y="5842"/>
                  </a:lnTo>
                  <a:lnTo>
                    <a:pt x="5951" y="5847"/>
                  </a:lnTo>
                  <a:lnTo>
                    <a:pt x="5981" y="5846"/>
                  </a:lnTo>
                  <a:lnTo>
                    <a:pt x="5989" y="5851"/>
                  </a:lnTo>
                  <a:cubicBezTo>
                    <a:pt x="5854" y="5851"/>
                    <a:pt x="5706" y="5842"/>
                    <a:pt x="5561" y="5842"/>
                  </a:cubicBezTo>
                  <a:cubicBezTo>
                    <a:pt x="5418" y="5842"/>
                    <a:pt x="5266" y="5843"/>
                    <a:pt x="5125" y="5842"/>
                  </a:cubicBezTo>
                  <a:cubicBezTo>
                    <a:pt x="4827" y="5841"/>
                    <a:pt x="4534" y="5851"/>
                    <a:pt x="4233" y="5851"/>
                  </a:cubicBezTo>
                  <a:cubicBezTo>
                    <a:pt x="3640" y="5850"/>
                    <a:pt x="3036" y="5859"/>
                    <a:pt x="2442" y="5859"/>
                  </a:cubicBezTo>
                  <a:lnTo>
                    <a:pt x="1988" y="5859"/>
                  </a:lnTo>
                  <a:lnTo>
                    <a:pt x="1979" y="5859"/>
                  </a:lnTo>
                  <a:cubicBezTo>
                    <a:pt x="1818" y="5859"/>
                    <a:pt x="1564" y="5859"/>
                    <a:pt x="1405" y="5855"/>
                  </a:cubicBezTo>
                  <a:cubicBezTo>
                    <a:pt x="1261" y="5852"/>
                    <a:pt x="1184" y="5852"/>
                    <a:pt x="1054" y="5844"/>
                  </a:cubicBezTo>
                  <a:cubicBezTo>
                    <a:pt x="754" y="5825"/>
                    <a:pt x="380" y="5840"/>
                    <a:pt x="66" y="5840"/>
                  </a:cubicBezTo>
                  <a:cubicBezTo>
                    <a:pt x="67" y="5744"/>
                    <a:pt x="70" y="5755"/>
                    <a:pt x="71" y="5670"/>
                  </a:cubicBezTo>
                  <a:cubicBezTo>
                    <a:pt x="71" y="5670"/>
                    <a:pt x="70" y="5587"/>
                    <a:pt x="65" y="5490"/>
                  </a:cubicBezTo>
                  <a:cubicBezTo>
                    <a:pt x="55" y="5306"/>
                    <a:pt x="69" y="5179"/>
                    <a:pt x="42" y="4997"/>
                  </a:cubicBezTo>
                  <a:cubicBezTo>
                    <a:pt x="16" y="4823"/>
                    <a:pt x="66" y="4630"/>
                    <a:pt x="37" y="4449"/>
                  </a:cubicBezTo>
                  <a:cubicBezTo>
                    <a:pt x="10" y="4274"/>
                    <a:pt x="46" y="4200"/>
                    <a:pt x="46" y="4019"/>
                  </a:cubicBezTo>
                  <a:lnTo>
                    <a:pt x="46" y="3589"/>
                  </a:lnTo>
                  <a:cubicBezTo>
                    <a:pt x="46" y="3391"/>
                    <a:pt x="23" y="3202"/>
                    <a:pt x="12" y="3005"/>
                  </a:cubicBezTo>
                  <a:cubicBezTo>
                    <a:pt x="0" y="2808"/>
                    <a:pt x="22" y="2611"/>
                    <a:pt x="35" y="2414"/>
                  </a:cubicBezTo>
                  <a:cubicBezTo>
                    <a:pt x="62" y="2018"/>
                    <a:pt x="19" y="2085"/>
                    <a:pt x="19" y="1690"/>
                  </a:cubicBezTo>
                  <a:lnTo>
                    <a:pt x="19" y="1494"/>
                  </a:lnTo>
                  <a:cubicBezTo>
                    <a:pt x="19" y="1169"/>
                    <a:pt x="51" y="845"/>
                    <a:pt x="55" y="520"/>
                  </a:cubicBezTo>
                  <a:cubicBezTo>
                    <a:pt x="57" y="356"/>
                    <a:pt x="26" y="174"/>
                    <a:pt x="46" y="9"/>
                  </a:cubicBezTo>
                  <a:cubicBezTo>
                    <a:pt x="48" y="8"/>
                    <a:pt x="45" y="2"/>
                    <a:pt x="48" y="1"/>
                  </a:cubicBezTo>
                  <a:cubicBezTo>
                    <a:pt x="51" y="0"/>
                    <a:pt x="48" y="1"/>
                    <a:pt x="51" y="0"/>
                  </a:cubicBezTo>
                  <a:lnTo>
                    <a:pt x="51" y="14"/>
                  </a:lnTo>
                  <a:cubicBezTo>
                    <a:pt x="48" y="18"/>
                    <a:pt x="50" y="31"/>
                    <a:pt x="50" y="41"/>
                  </a:cubicBezTo>
                  <a:cubicBezTo>
                    <a:pt x="47" y="77"/>
                    <a:pt x="44" y="124"/>
                    <a:pt x="55" y="237"/>
                  </a:cubicBezTo>
                  <a:lnTo>
                    <a:pt x="58" y="286"/>
                  </a:lnTo>
                  <a:close/>
                </a:path>
              </a:pathLst>
            </a:custGeom>
            <a:solidFill>
              <a:srgbClr val="000000"/>
            </a:solidFill>
            <a:ln w="0">
              <a:solidFill>
                <a:srgbClr val="000000"/>
              </a:solidFill>
              <a:round/>
              <a:headEnd/>
              <a:tailEnd/>
            </a:ln>
          </p:spPr>
          <p:txBody>
            <a:bodyPr/>
            <a:lstStyle/>
            <a:p>
              <a:endParaRPr lang="en-GB"/>
            </a:p>
          </p:txBody>
        </p:sp>
        <p:sp>
          <p:nvSpPr>
            <p:cNvPr id="10269" name="Freeform 30"/>
            <p:cNvSpPr>
              <a:spLocks/>
            </p:cNvSpPr>
            <p:nvPr/>
          </p:nvSpPr>
          <p:spPr bwMode="auto">
            <a:xfrm>
              <a:off x="2904" y="267"/>
              <a:ext cx="2729" cy="3549"/>
            </a:xfrm>
            <a:custGeom>
              <a:avLst/>
              <a:gdLst>
                <a:gd name="T0" fmla="*/ 572 w 4542"/>
                <a:gd name="T1" fmla="*/ 773 h 5895"/>
                <a:gd name="T2" fmla="*/ 572 w 4542"/>
                <a:gd name="T3" fmla="*/ 773 h 5895"/>
                <a:gd name="T4" fmla="*/ 572 w 4542"/>
                <a:gd name="T5" fmla="*/ 756 h 5895"/>
                <a:gd name="T6" fmla="*/ 572 w 4542"/>
                <a:gd name="T7" fmla="*/ 709 h 5895"/>
                <a:gd name="T8" fmla="*/ 574 w 4542"/>
                <a:gd name="T9" fmla="*/ 633 h 5895"/>
                <a:gd name="T10" fmla="*/ 573 w 4542"/>
                <a:gd name="T11" fmla="*/ 541 h 5895"/>
                <a:gd name="T12" fmla="*/ 575 w 4542"/>
                <a:gd name="T13" fmla="*/ 448 h 5895"/>
                <a:gd name="T14" fmla="*/ 574 w 4542"/>
                <a:gd name="T15" fmla="*/ 400 h 5895"/>
                <a:gd name="T16" fmla="*/ 571 w 4542"/>
                <a:gd name="T17" fmla="*/ 356 h 5895"/>
                <a:gd name="T18" fmla="*/ 572 w 4542"/>
                <a:gd name="T19" fmla="*/ 311 h 5895"/>
                <a:gd name="T20" fmla="*/ 571 w 4542"/>
                <a:gd name="T21" fmla="*/ 264 h 5895"/>
                <a:gd name="T22" fmla="*/ 573 w 4542"/>
                <a:gd name="T23" fmla="*/ 231 h 5895"/>
                <a:gd name="T24" fmla="*/ 573 w 4542"/>
                <a:gd name="T25" fmla="*/ 152 h 5895"/>
                <a:gd name="T26" fmla="*/ 572 w 4542"/>
                <a:gd name="T27" fmla="*/ 29 h 5895"/>
                <a:gd name="T28" fmla="*/ 573 w 4542"/>
                <a:gd name="T29" fmla="*/ 14 h 5895"/>
                <a:gd name="T30" fmla="*/ 572 w 4542"/>
                <a:gd name="T31" fmla="*/ 6 h 5895"/>
                <a:gd name="T32" fmla="*/ 533 w 4542"/>
                <a:gd name="T33" fmla="*/ 2 h 5895"/>
                <a:gd name="T34" fmla="*/ 549 w 4542"/>
                <a:gd name="T35" fmla="*/ 2 h 5895"/>
                <a:gd name="T36" fmla="*/ 263 w 4542"/>
                <a:gd name="T37" fmla="*/ 1 h 5895"/>
                <a:gd name="T38" fmla="*/ 8 w 4542"/>
                <a:gd name="T39" fmla="*/ 2 h 5895"/>
                <a:gd name="T40" fmla="*/ 6 w 4542"/>
                <a:gd name="T41" fmla="*/ 3 h 5895"/>
                <a:gd name="T42" fmla="*/ 2 w 4542"/>
                <a:gd name="T43" fmla="*/ 2 h 5895"/>
                <a:gd name="T44" fmla="*/ 0 w 4542"/>
                <a:gd name="T45" fmla="*/ 3 h 5895"/>
                <a:gd name="T46" fmla="*/ 186 w 4542"/>
                <a:gd name="T47" fmla="*/ 2 h 5895"/>
                <a:gd name="T48" fmla="*/ 336 w 4542"/>
                <a:gd name="T49" fmla="*/ 2 h 5895"/>
                <a:gd name="T50" fmla="*/ 568 w 4542"/>
                <a:gd name="T51" fmla="*/ 4 h 5895"/>
                <a:gd name="T52" fmla="*/ 571 w 4542"/>
                <a:gd name="T53" fmla="*/ 135 h 5895"/>
                <a:gd name="T54" fmla="*/ 570 w 4542"/>
                <a:gd name="T55" fmla="*/ 249 h 5895"/>
                <a:gd name="T56" fmla="*/ 570 w 4542"/>
                <a:gd name="T57" fmla="*/ 274 h 5895"/>
                <a:gd name="T58" fmla="*/ 570 w 4542"/>
                <a:gd name="T59" fmla="*/ 315 h 5895"/>
                <a:gd name="T60" fmla="*/ 570 w 4542"/>
                <a:gd name="T61" fmla="*/ 356 h 5895"/>
                <a:gd name="T62" fmla="*/ 572 w 4542"/>
                <a:gd name="T63" fmla="*/ 397 h 5895"/>
                <a:gd name="T64" fmla="*/ 573 w 4542"/>
                <a:gd name="T65" fmla="*/ 439 h 5895"/>
                <a:gd name="T66" fmla="*/ 571 w 4542"/>
                <a:gd name="T67" fmla="*/ 523 h 5895"/>
                <a:gd name="T68" fmla="*/ 573 w 4542"/>
                <a:gd name="T69" fmla="*/ 607 h 5895"/>
                <a:gd name="T70" fmla="*/ 570 w 4542"/>
                <a:gd name="T71" fmla="*/ 674 h 5895"/>
                <a:gd name="T72" fmla="*/ 573 w 4542"/>
                <a:gd name="T73" fmla="*/ 744 h 5895"/>
                <a:gd name="T74" fmla="*/ 571 w 4542"/>
                <a:gd name="T75" fmla="*/ 770 h 58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42"/>
                <a:gd name="T115" fmla="*/ 0 h 5895"/>
                <a:gd name="T116" fmla="*/ 4542 w 4542"/>
                <a:gd name="T117" fmla="*/ 5895 h 58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42" h="5895">
                  <a:moveTo>
                    <a:pt x="4387" y="5884"/>
                  </a:moveTo>
                  <a:lnTo>
                    <a:pt x="4387" y="5884"/>
                  </a:lnTo>
                  <a:cubicBezTo>
                    <a:pt x="4377" y="5895"/>
                    <a:pt x="4380" y="5877"/>
                    <a:pt x="4390" y="5750"/>
                  </a:cubicBezTo>
                  <a:cubicBezTo>
                    <a:pt x="4413" y="5638"/>
                    <a:pt x="4393" y="5510"/>
                    <a:pt x="4388" y="5396"/>
                  </a:cubicBezTo>
                  <a:cubicBezTo>
                    <a:pt x="4377" y="5163"/>
                    <a:pt x="4383" y="5055"/>
                    <a:pt x="4400" y="4822"/>
                  </a:cubicBezTo>
                  <a:cubicBezTo>
                    <a:pt x="4418" y="4589"/>
                    <a:pt x="4395" y="4354"/>
                    <a:pt x="4396" y="4120"/>
                  </a:cubicBezTo>
                  <a:cubicBezTo>
                    <a:pt x="4397" y="3881"/>
                    <a:pt x="4416" y="3646"/>
                    <a:pt x="4414" y="3407"/>
                  </a:cubicBezTo>
                  <a:cubicBezTo>
                    <a:pt x="4412" y="3287"/>
                    <a:pt x="4413" y="3170"/>
                    <a:pt x="4404" y="3050"/>
                  </a:cubicBezTo>
                  <a:cubicBezTo>
                    <a:pt x="4395" y="2939"/>
                    <a:pt x="4387" y="2824"/>
                    <a:pt x="4385" y="2715"/>
                  </a:cubicBezTo>
                  <a:cubicBezTo>
                    <a:pt x="4383" y="2601"/>
                    <a:pt x="4388" y="2485"/>
                    <a:pt x="4387" y="2367"/>
                  </a:cubicBezTo>
                  <a:cubicBezTo>
                    <a:pt x="4387" y="2247"/>
                    <a:pt x="4390" y="2127"/>
                    <a:pt x="4384" y="2008"/>
                  </a:cubicBezTo>
                  <a:cubicBezTo>
                    <a:pt x="4373" y="1772"/>
                    <a:pt x="4396" y="1996"/>
                    <a:pt x="4396" y="1759"/>
                  </a:cubicBezTo>
                  <a:lnTo>
                    <a:pt x="4396" y="1159"/>
                  </a:lnTo>
                  <a:cubicBezTo>
                    <a:pt x="4396" y="846"/>
                    <a:pt x="4396" y="531"/>
                    <a:pt x="4389" y="218"/>
                  </a:cubicBezTo>
                  <a:cubicBezTo>
                    <a:pt x="4392" y="156"/>
                    <a:pt x="4388" y="137"/>
                    <a:pt x="4396" y="106"/>
                  </a:cubicBezTo>
                  <a:cubicBezTo>
                    <a:pt x="4400" y="86"/>
                    <a:pt x="4390" y="54"/>
                    <a:pt x="4390" y="43"/>
                  </a:cubicBezTo>
                  <a:cubicBezTo>
                    <a:pt x="4391" y="0"/>
                    <a:pt x="4364" y="13"/>
                    <a:pt x="4089" y="15"/>
                  </a:cubicBezTo>
                  <a:cubicBezTo>
                    <a:pt x="3763" y="12"/>
                    <a:pt x="4542" y="16"/>
                    <a:pt x="4216" y="16"/>
                  </a:cubicBezTo>
                  <a:cubicBezTo>
                    <a:pt x="3562" y="16"/>
                    <a:pt x="2676" y="7"/>
                    <a:pt x="2021" y="8"/>
                  </a:cubicBezTo>
                  <a:cubicBezTo>
                    <a:pt x="1367" y="8"/>
                    <a:pt x="716" y="16"/>
                    <a:pt x="62" y="16"/>
                  </a:cubicBezTo>
                  <a:lnTo>
                    <a:pt x="45" y="21"/>
                  </a:lnTo>
                  <a:lnTo>
                    <a:pt x="18" y="20"/>
                  </a:lnTo>
                  <a:lnTo>
                    <a:pt x="0" y="24"/>
                  </a:lnTo>
                  <a:lnTo>
                    <a:pt x="1425" y="17"/>
                  </a:lnTo>
                  <a:lnTo>
                    <a:pt x="2581" y="16"/>
                  </a:lnTo>
                  <a:lnTo>
                    <a:pt x="4362" y="27"/>
                  </a:lnTo>
                  <a:lnTo>
                    <a:pt x="4380" y="1033"/>
                  </a:lnTo>
                  <a:lnTo>
                    <a:pt x="4378" y="1899"/>
                  </a:lnTo>
                  <a:cubicBezTo>
                    <a:pt x="4378" y="2114"/>
                    <a:pt x="4367" y="1868"/>
                    <a:pt x="4369" y="2085"/>
                  </a:cubicBezTo>
                  <a:cubicBezTo>
                    <a:pt x="4370" y="2189"/>
                    <a:pt x="4382" y="2299"/>
                    <a:pt x="4371" y="2403"/>
                  </a:cubicBezTo>
                  <a:cubicBezTo>
                    <a:pt x="4361" y="2502"/>
                    <a:pt x="4373" y="2617"/>
                    <a:pt x="4371" y="2716"/>
                  </a:cubicBezTo>
                  <a:cubicBezTo>
                    <a:pt x="4370" y="2816"/>
                    <a:pt x="4381" y="2917"/>
                    <a:pt x="4389" y="3018"/>
                  </a:cubicBezTo>
                  <a:cubicBezTo>
                    <a:pt x="4398" y="3127"/>
                    <a:pt x="4396" y="3233"/>
                    <a:pt x="4396" y="3341"/>
                  </a:cubicBezTo>
                  <a:cubicBezTo>
                    <a:pt x="4396" y="3555"/>
                    <a:pt x="4401" y="3762"/>
                    <a:pt x="4380" y="3977"/>
                  </a:cubicBezTo>
                  <a:cubicBezTo>
                    <a:pt x="4360" y="4177"/>
                    <a:pt x="4386" y="4420"/>
                    <a:pt x="4396" y="4624"/>
                  </a:cubicBezTo>
                  <a:cubicBezTo>
                    <a:pt x="4407" y="4832"/>
                    <a:pt x="4369" y="4919"/>
                    <a:pt x="4369" y="5131"/>
                  </a:cubicBezTo>
                  <a:cubicBezTo>
                    <a:pt x="4369" y="5331"/>
                    <a:pt x="4438" y="5462"/>
                    <a:pt x="4394" y="5657"/>
                  </a:cubicBezTo>
                  <a:cubicBezTo>
                    <a:pt x="4394" y="5657"/>
                    <a:pt x="4390" y="5664"/>
                    <a:pt x="4380" y="5863"/>
                  </a:cubicBezTo>
                </a:path>
              </a:pathLst>
            </a:custGeom>
            <a:solidFill>
              <a:srgbClr val="000000"/>
            </a:solidFill>
            <a:ln w="0">
              <a:solidFill>
                <a:srgbClr val="000000"/>
              </a:solidFill>
              <a:round/>
              <a:headEnd/>
              <a:tailEnd/>
            </a:ln>
          </p:spPr>
          <p:txBody>
            <a:bodyPr/>
            <a:lstStyle/>
            <a:p>
              <a:endParaRPr lang="en-GB"/>
            </a:p>
          </p:txBody>
        </p:sp>
        <p:sp>
          <p:nvSpPr>
            <p:cNvPr id="10270" name="Freeform 31"/>
            <p:cNvSpPr>
              <a:spLocks/>
            </p:cNvSpPr>
            <p:nvPr/>
          </p:nvSpPr>
          <p:spPr bwMode="auto">
            <a:xfrm>
              <a:off x="306" y="210"/>
              <a:ext cx="186" cy="205"/>
            </a:xfrm>
            <a:custGeom>
              <a:avLst/>
              <a:gdLst>
                <a:gd name="T0" fmla="*/ 7 w 310"/>
                <a:gd name="T1" fmla="*/ 0 h 340"/>
                <a:gd name="T2" fmla="*/ 7 w 310"/>
                <a:gd name="T3" fmla="*/ 0 h 340"/>
                <a:gd name="T4" fmla="*/ 11 w 310"/>
                <a:gd name="T5" fmla="*/ 18 h 340"/>
                <a:gd name="T6" fmla="*/ 16 w 310"/>
                <a:gd name="T7" fmla="*/ 4 h 340"/>
                <a:gd name="T8" fmla="*/ 21 w 310"/>
                <a:gd name="T9" fmla="*/ 22 h 340"/>
                <a:gd name="T10" fmla="*/ 26 w 310"/>
                <a:gd name="T11" fmla="*/ 10 h 340"/>
                <a:gd name="T12" fmla="*/ 29 w 310"/>
                <a:gd name="T13" fmla="*/ 25 h 340"/>
                <a:gd name="T14" fmla="*/ 36 w 310"/>
                <a:gd name="T15" fmla="*/ 10 h 340"/>
                <a:gd name="T16" fmla="*/ 37 w 310"/>
                <a:gd name="T17" fmla="*/ 22 h 340"/>
                <a:gd name="T18" fmla="*/ 38 w 310"/>
                <a:gd name="T19" fmla="*/ 37 h 340"/>
                <a:gd name="T20" fmla="*/ 37 w 310"/>
                <a:gd name="T21" fmla="*/ 45 h 340"/>
                <a:gd name="T22" fmla="*/ 36 w 310"/>
                <a:gd name="T23" fmla="*/ 44 h 340"/>
                <a:gd name="T24" fmla="*/ 35 w 310"/>
                <a:gd name="T25" fmla="*/ 16 h 340"/>
                <a:gd name="T26" fmla="*/ 29 w 310"/>
                <a:gd name="T27" fmla="*/ 29 h 340"/>
                <a:gd name="T28" fmla="*/ 26 w 310"/>
                <a:gd name="T29" fmla="*/ 14 h 340"/>
                <a:gd name="T30" fmla="*/ 21 w 310"/>
                <a:gd name="T31" fmla="*/ 27 h 340"/>
                <a:gd name="T32" fmla="*/ 17 w 310"/>
                <a:gd name="T33" fmla="*/ 8 h 340"/>
                <a:gd name="T34" fmla="*/ 11 w 310"/>
                <a:gd name="T35" fmla="*/ 25 h 340"/>
                <a:gd name="T36" fmla="*/ 8 w 310"/>
                <a:gd name="T37" fmla="*/ 4 h 340"/>
                <a:gd name="T38" fmla="*/ 4 w 310"/>
                <a:gd name="T39" fmla="*/ 21 h 340"/>
                <a:gd name="T40" fmla="*/ 2 w 310"/>
                <a:gd name="T41" fmla="*/ 27 h 340"/>
                <a:gd name="T42" fmla="*/ 1 w 310"/>
                <a:gd name="T43" fmla="*/ 6 h 340"/>
                <a:gd name="T44" fmla="*/ 2 w 310"/>
                <a:gd name="T45" fmla="*/ 19 h 340"/>
                <a:gd name="T46" fmla="*/ 7 w 310"/>
                <a:gd name="T47" fmla="*/ 0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0"/>
                <a:gd name="T73" fmla="*/ 0 h 340"/>
                <a:gd name="T74" fmla="*/ 310 w 310"/>
                <a:gd name="T75" fmla="*/ 340 h 3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0" h="340">
                  <a:moveTo>
                    <a:pt x="57" y="0"/>
                  </a:moveTo>
                  <a:lnTo>
                    <a:pt x="57" y="0"/>
                  </a:lnTo>
                  <a:cubicBezTo>
                    <a:pt x="91" y="22"/>
                    <a:pt x="78" y="90"/>
                    <a:pt x="90" y="135"/>
                  </a:cubicBezTo>
                  <a:cubicBezTo>
                    <a:pt x="99" y="99"/>
                    <a:pt x="108" y="63"/>
                    <a:pt x="122" y="33"/>
                  </a:cubicBezTo>
                  <a:cubicBezTo>
                    <a:pt x="157" y="56"/>
                    <a:pt x="157" y="113"/>
                    <a:pt x="163" y="164"/>
                  </a:cubicBezTo>
                  <a:cubicBezTo>
                    <a:pt x="181" y="140"/>
                    <a:pt x="186" y="102"/>
                    <a:pt x="207" y="80"/>
                  </a:cubicBezTo>
                  <a:cubicBezTo>
                    <a:pt x="232" y="104"/>
                    <a:pt x="217" y="155"/>
                    <a:pt x="229" y="190"/>
                  </a:cubicBezTo>
                  <a:cubicBezTo>
                    <a:pt x="248" y="157"/>
                    <a:pt x="254" y="110"/>
                    <a:pt x="276" y="80"/>
                  </a:cubicBezTo>
                  <a:cubicBezTo>
                    <a:pt x="293" y="100"/>
                    <a:pt x="285" y="135"/>
                    <a:pt x="283" y="164"/>
                  </a:cubicBezTo>
                  <a:cubicBezTo>
                    <a:pt x="282" y="200"/>
                    <a:pt x="292" y="242"/>
                    <a:pt x="294" y="278"/>
                  </a:cubicBezTo>
                  <a:cubicBezTo>
                    <a:pt x="296" y="297"/>
                    <a:pt x="310" y="329"/>
                    <a:pt x="283" y="340"/>
                  </a:cubicBezTo>
                  <a:cubicBezTo>
                    <a:pt x="285" y="334"/>
                    <a:pt x="281" y="333"/>
                    <a:pt x="276" y="333"/>
                  </a:cubicBezTo>
                  <a:cubicBezTo>
                    <a:pt x="293" y="281"/>
                    <a:pt x="267" y="188"/>
                    <a:pt x="269" y="117"/>
                  </a:cubicBezTo>
                  <a:cubicBezTo>
                    <a:pt x="253" y="150"/>
                    <a:pt x="250" y="196"/>
                    <a:pt x="225" y="219"/>
                  </a:cubicBezTo>
                  <a:cubicBezTo>
                    <a:pt x="204" y="188"/>
                    <a:pt x="216" y="148"/>
                    <a:pt x="207" y="106"/>
                  </a:cubicBezTo>
                  <a:cubicBezTo>
                    <a:pt x="182" y="130"/>
                    <a:pt x="184" y="181"/>
                    <a:pt x="163" y="208"/>
                  </a:cubicBezTo>
                  <a:cubicBezTo>
                    <a:pt x="142" y="167"/>
                    <a:pt x="153" y="94"/>
                    <a:pt x="126" y="58"/>
                  </a:cubicBezTo>
                  <a:cubicBezTo>
                    <a:pt x="101" y="89"/>
                    <a:pt x="113" y="158"/>
                    <a:pt x="86" y="186"/>
                  </a:cubicBezTo>
                  <a:cubicBezTo>
                    <a:pt x="77" y="142"/>
                    <a:pt x="73" y="82"/>
                    <a:pt x="64" y="29"/>
                  </a:cubicBezTo>
                  <a:cubicBezTo>
                    <a:pt x="43" y="56"/>
                    <a:pt x="37" y="112"/>
                    <a:pt x="31" y="157"/>
                  </a:cubicBezTo>
                  <a:cubicBezTo>
                    <a:pt x="29" y="172"/>
                    <a:pt x="40" y="198"/>
                    <a:pt x="16" y="201"/>
                  </a:cubicBezTo>
                  <a:cubicBezTo>
                    <a:pt x="9" y="156"/>
                    <a:pt x="0" y="93"/>
                    <a:pt x="5" y="47"/>
                  </a:cubicBezTo>
                  <a:cubicBezTo>
                    <a:pt x="25" y="78"/>
                    <a:pt x="4" y="117"/>
                    <a:pt x="20" y="146"/>
                  </a:cubicBezTo>
                  <a:cubicBezTo>
                    <a:pt x="31" y="96"/>
                    <a:pt x="41" y="45"/>
                    <a:pt x="57" y="0"/>
                  </a:cubicBezTo>
                  <a:close/>
                </a:path>
              </a:pathLst>
            </a:custGeom>
            <a:solidFill>
              <a:srgbClr val="000000"/>
            </a:solidFill>
            <a:ln w="0">
              <a:solidFill>
                <a:srgbClr val="000000"/>
              </a:solidFill>
              <a:round/>
              <a:headEnd/>
              <a:tailEnd/>
            </a:ln>
          </p:spPr>
          <p:txBody>
            <a:bodyPr/>
            <a:lstStyle/>
            <a:p>
              <a:endParaRPr lang="en-GB"/>
            </a:p>
          </p:txBody>
        </p:sp>
        <p:sp>
          <p:nvSpPr>
            <p:cNvPr id="10271" name="Freeform 32"/>
            <p:cNvSpPr>
              <a:spLocks/>
            </p:cNvSpPr>
            <p:nvPr/>
          </p:nvSpPr>
          <p:spPr bwMode="auto">
            <a:xfrm>
              <a:off x="490" y="165"/>
              <a:ext cx="88" cy="170"/>
            </a:xfrm>
            <a:custGeom>
              <a:avLst/>
              <a:gdLst>
                <a:gd name="T0" fmla="*/ 15 w 146"/>
                <a:gd name="T1" fmla="*/ 13 h 282"/>
                <a:gd name="T2" fmla="*/ 15 w 146"/>
                <a:gd name="T3" fmla="*/ 13 h 282"/>
                <a:gd name="T4" fmla="*/ 10 w 146"/>
                <a:gd name="T5" fmla="*/ 11 h 282"/>
                <a:gd name="T6" fmla="*/ 4 w 146"/>
                <a:gd name="T7" fmla="*/ 35 h 282"/>
                <a:gd name="T8" fmla="*/ 17 w 146"/>
                <a:gd name="T9" fmla="*/ 20 h 282"/>
                <a:gd name="T10" fmla="*/ 19 w 146"/>
                <a:gd name="T11" fmla="*/ 36 h 282"/>
                <a:gd name="T12" fmla="*/ 16 w 146"/>
                <a:gd name="T13" fmla="*/ 36 h 282"/>
                <a:gd name="T14" fmla="*/ 16 w 146"/>
                <a:gd name="T15" fmla="*/ 24 h 282"/>
                <a:gd name="T16" fmla="*/ 3 w 146"/>
                <a:gd name="T17" fmla="*/ 37 h 282"/>
                <a:gd name="T18" fmla="*/ 15 w 146"/>
                <a:gd name="T19" fmla="*/ 13 h 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282"/>
                <a:gd name="T32" fmla="*/ 146 w 146"/>
                <a:gd name="T33" fmla="*/ 282 h 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282">
                  <a:moveTo>
                    <a:pt x="113" y="103"/>
                  </a:moveTo>
                  <a:lnTo>
                    <a:pt x="113" y="103"/>
                  </a:lnTo>
                  <a:cubicBezTo>
                    <a:pt x="96" y="103"/>
                    <a:pt x="100" y="82"/>
                    <a:pt x="80" y="85"/>
                  </a:cubicBezTo>
                  <a:cubicBezTo>
                    <a:pt x="41" y="124"/>
                    <a:pt x="24" y="197"/>
                    <a:pt x="32" y="264"/>
                  </a:cubicBezTo>
                  <a:cubicBezTo>
                    <a:pt x="73" y="237"/>
                    <a:pt x="80" y="178"/>
                    <a:pt x="127" y="158"/>
                  </a:cubicBezTo>
                  <a:cubicBezTo>
                    <a:pt x="144" y="189"/>
                    <a:pt x="124" y="248"/>
                    <a:pt x="146" y="268"/>
                  </a:cubicBezTo>
                  <a:cubicBezTo>
                    <a:pt x="138" y="270"/>
                    <a:pt x="135" y="277"/>
                    <a:pt x="124" y="275"/>
                  </a:cubicBezTo>
                  <a:cubicBezTo>
                    <a:pt x="121" y="237"/>
                    <a:pt x="123" y="219"/>
                    <a:pt x="120" y="180"/>
                  </a:cubicBezTo>
                  <a:cubicBezTo>
                    <a:pt x="75" y="201"/>
                    <a:pt x="76" y="267"/>
                    <a:pt x="25" y="282"/>
                  </a:cubicBezTo>
                  <a:cubicBezTo>
                    <a:pt x="0" y="219"/>
                    <a:pt x="47" y="0"/>
                    <a:pt x="113" y="103"/>
                  </a:cubicBezTo>
                  <a:close/>
                </a:path>
              </a:pathLst>
            </a:custGeom>
            <a:solidFill>
              <a:srgbClr val="000000"/>
            </a:solidFill>
            <a:ln w="0">
              <a:solidFill>
                <a:srgbClr val="000000"/>
              </a:solidFill>
              <a:round/>
              <a:headEnd/>
              <a:tailEnd/>
            </a:ln>
          </p:spPr>
          <p:txBody>
            <a:bodyPr/>
            <a:lstStyle/>
            <a:p>
              <a:endParaRPr lang="en-GB"/>
            </a:p>
          </p:txBody>
        </p:sp>
        <p:sp>
          <p:nvSpPr>
            <p:cNvPr id="10272" name="Freeform 33"/>
            <p:cNvSpPr>
              <a:spLocks noEditPoints="1"/>
            </p:cNvSpPr>
            <p:nvPr/>
          </p:nvSpPr>
          <p:spPr bwMode="auto">
            <a:xfrm>
              <a:off x="580" y="251"/>
              <a:ext cx="240" cy="88"/>
            </a:xfrm>
            <a:custGeom>
              <a:avLst/>
              <a:gdLst>
                <a:gd name="T0" fmla="*/ 46 w 400"/>
                <a:gd name="T1" fmla="*/ 5 h 146"/>
                <a:gd name="T2" fmla="*/ 46 w 400"/>
                <a:gd name="T3" fmla="*/ 5 h 146"/>
                <a:gd name="T4" fmla="*/ 44 w 400"/>
                <a:gd name="T5" fmla="*/ 8 h 146"/>
                <a:gd name="T6" fmla="*/ 46 w 400"/>
                <a:gd name="T7" fmla="*/ 5 h 146"/>
                <a:gd name="T8" fmla="*/ 3 w 400"/>
                <a:gd name="T9" fmla="*/ 15 h 146"/>
                <a:gd name="T10" fmla="*/ 3 w 400"/>
                <a:gd name="T11" fmla="*/ 15 h 146"/>
                <a:gd name="T12" fmla="*/ 8 w 400"/>
                <a:gd name="T13" fmla="*/ 5 h 146"/>
                <a:gd name="T14" fmla="*/ 3 w 400"/>
                <a:gd name="T15" fmla="*/ 15 h 146"/>
                <a:gd name="T16" fmla="*/ 49 w 400"/>
                <a:gd name="T17" fmla="*/ 0 h 146"/>
                <a:gd name="T18" fmla="*/ 49 w 400"/>
                <a:gd name="T19" fmla="*/ 0 h 146"/>
                <a:gd name="T20" fmla="*/ 43 w 400"/>
                <a:gd name="T21" fmla="*/ 14 h 146"/>
                <a:gd name="T22" fmla="*/ 52 w 400"/>
                <a:gd name="T23" fmla="*/ 14 h 146"/>
                <a:gd name="T24" fmla="*/ 41 w 400"/>
                <a:gd name="T25" fmla="*/ 16 h 146"/>
                <a:gd name="T26" fmla="*/ 36 w 400"/>
                <a:gd name="T27" fmla="*/ 17 h 146"/>
                <a:gd name="T28" fmla="*/ 35 w 400"/>
                <a:gd name="T29" fmla="*/ 4 h 146"/>
                <a:gd name="T30" fmla="*/ 26 w 400"/>
                <a:gd name="T31" fmla="*/ 17 h 146"/>
                <a:gd name="T32" fmla="*/ 26 w 400"/>
                <a:gd name="T33" fmla="*/ 6 h 146"/>
                <a:gd name="T34" fmla="*/ 20 w 400"/>
                <a:gd name="T35" fmla="*/ 19 h 146"/>
                <a:gd name="T36" fmla="*/ 20 w 400"/>
                <a:gd name="T37" fmla="*/ 6 h 146"/>
                <a:gd name="T38" fmla="*/ 10 w 400"/>
                <a:gd name="T39" fmla="*/ 17 h 146"/>
                <a:gd name="T40" fmla="*/ 10 w 400"/>
                <a:gd name="T41" fmla="*/ 7 h 146"/>
                <a:gd name="T42" fmla="*/ 1 w 400"/>
                <a:gd name="T43" fmla="*/ 18 h 146"/>
                <a:gd name="T44" fmla="*/ 4 w 400"/>
                <a:gd name="T45" fmla="*/ 2 h 146"/>
                <a:gd name="T46" fmla="*/ 9 w 400"/>
                <a:gd name="T47" fmla="*/ 4 h 146"/>
                <a:gd name="T48" fmla="*/ 12 w 400"/>
                <a:gd name="T49" fmla="*/ 3 h 146"/>
                <a:gd name="T50" fmla="*/ 11 w 400"/>
                <a:gd name="T51" fmla="*/ 13 h 146"/>
                <a:gd name="T52" fmla="*/ 20 w 400"/>
                <a:gd name="T53" fmla="*/ 2 h 146"/>
                <a:gd name="T54" fmla="*/ 21 w 400"/>
                <a:gd name="T55" fmla="*/ 13 h 146"/>
                <a:gd name="T56" fmla="*/ 28 w 400"/>
                <a:gd name="T57" fmla="*/ 2 h 146"/>
                <a:gd name="T58" fmla="*/ 28 w 400"/>
                <a:gd name="T59" fmla="*/ 12 h 146"/>
                <a:gd name="T60" fmla="*/ 37 w 400"/>
                <a:gd name="T61" fmla="*/ 1 h 146"/>
                <a:gd name="T62" fmla="*/ 37 w 400"/>
                <a:gd name="T63" fmla="*/ 16 h 146"/>
                <a:gd name="T64" fmla="*/ 49 w 400"/>
                <a:gd name="T65" fmla="*/ 0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0"/>
                <a:gd name="T100" fmla="*/ 0 h 146"/>
                <a:gd name="T101" fmla="*/ 400 w 400"/>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0" h="146">
                  <a:moveTo>
                    <a:pt x="358" y="37"/>
                  </a:moveTo>
                  <a:lnTo>
                    <a:pt x="358" y="37"/>
                  </a:lnTo>
                  <a:cubicBezTo>
                    <a:pt x="352" y="46"/>
                    <a:pt x="341" y="52"/>
                    <a:pt x="340" y="66"/>
                  </a:cubicBezTo>
                  <a:cubicBezTo>
                    <a:pt x="352" y="63"/>
                    <a:pt x="353" y="48"/>
                    <a:pt x="358" y="37"/>
                  </a:cubicBezTo>
                  <a:close/>
                  <a:moveTo>
                    <a:pt x="21" y="114"/>
                  </a:moveTo>
                  <a:lnTo>
                    <a:pt x="21" y="114"/>
                  </a:lnTo>
                  <a:cubicBezTo>
                    <a:pt x="36" y="88"/>
                    <a:pt x="55" y="67"/>
                    <a:pt x="65" y="37"/>
                  </a:cubicBezTo>
                  <a:cubicBezTo>
                    <a:pt x="30" y="2"/>
                    <a:pt x="11" y="80"/>
                    <a:pt x="21" y="114"/>
                  </a:cubicBezTo>
                  <a:close/>
                  <a:moveTo>
                    <a:pt x="376" y="0"/>
                  </a:moveTo>
                  <a:lnTo>
                    <a:pt x="376" y="0"/>
                  </a:lnTo>
                  <a:cubicBezTo>
                    <a:pt x="392" y="38"/>
                    <a:pt x="344" y="72"/>
                    <a:pt x="332" y="106"/>
                  </a:cubicBezTo>
                  <a:cubicBezTo>
                    <a:pt x="338" y="133"/>
                    <a:pt x="384" y="118"/>
                    <a:pt x="398" y="110"/>
                  </a:cubicBezTo>
                  <a:cubicBezTo>
                    <a:pt x="400" y="146"/>
                    <a:pt x="328" y="144"/>
                    <a:pt x="318" y="117"/>
                  </a:cubicBezTo>
                  <a:cubicBezTo>
                    <a:pt x="304" y="122"/>
                    <a:pt x="297" y="133"/>
                    <a:pt x="277" y="132"/>
                  </a:cubicBezTo>
                  <a:cubicBezTo>
                    <a:pt x="266" y="108"/>
                    <a:pt x="276" y="71"/>
                    <a:pt x="270" y="33"/>
                  </a:cubicBezTo>
                  <a:cubicBezTo>
                    <a:pt x="239" y="56"/>
                    <a:pt x="241" y="111"/>
                    <a:pt x="204" y="128"/>
                  </a:cubicBezTo>
                  <a:cubicBezTo>
                    <a:pt x="201" y="110"/>
                    <a:pt x="207" y="64"/>
                    <a:pt x="204" y="48"/>
                  </a:cubicBezTo>
                  <a:cubicBezTo>
                    <a:pt x="183" y="75"/>
                    <a:pt x="182" y="123"/>
                    <a:pt x="153" y="143"/>
                  </a:cubicBezTo>
                  <a:cubicBezTo>
                    <a:pt x="148" y="112"/>
                    <a:pt x="149" y="71"/>
                    <a:pt x="153" y="44"/>
                  </a:cubicBezTo>
                  <a:cubicBezTo>
                    <a:pt x="115" y="58"/>
                    <a:pt x="112" y="127"/>
                    <a:pt x="73" y="128"/>
                  </a:cubicBezTo>
                  <a:cubicBezTo>
                    <a:pt x="74" y="104"/>
                    <a:pt x="78" y="83"/>
                    <a:pt x="76" y="55"/>
                  </a:cubicBezTo>
                  <a:cubicBezTo>
                    <a:pt x="50" y="64"/>
                    <a:pt x="48" y="129"/>
                    <a:pt x="7" y="136"/>
                  </a:cubicBezTo>
                  <a:cubicBezTo>
                    <a:pt x="0" y="92"/>
                    <a:pt x="9" y="40"/>
                    <a:pt x="32" y="15"/>
                  </a:cubicBezTo>
                  <a:cubicBezTo>
                    <a:pt x="50" y="15"/>
                    <a:pt x="68" y="13"/>
                    <a:pt x="69" y="29"/>
                  </a:cubicBezTo>
                  <a:cubicBezTo>
                    <a:pt x="82" y="32"/>
                    <a:pt x="81" y="12"/>
                    <a:pt x="91" y="22"/>
                  </a:cubicBezTo>
                  <a:cubicBezTo>
                    <a:pt x="91" y="57"/>
                    <a:pt x="86" y="65"/>
                    <a:pt x="87" y="103"/>
                  </a:cubicBezTo>
                  <a:cubicBezTo>
                    <a:pt x="112" y="76"/>
                    <a:pt x="126" y="39"/>
                    <a:pt x="157" y="18"/>
                  </a:cubicBezTo>
                  <a:cubicBezTo>
                    <a:pt x="171" y="33"/>
                    <a:pt x="161" y="73"/>
                    <a:pt x="164" y="99"/>
                  </a:cubicBezTo>
                  <a:cubicBezTo>
                    <a:pt x="186" y="75"/>
                    <a:pt x="187" y="31"/>
                    <a:pt x="219" y="18"/>
                  </a:cubicBezTo>
                  <a:cubicBezTo>
                    <a:pt x="220" y="52"/>
                    <a:pt x="218" y="68"/>
                    <a:pt x="215" y="92"/>
                  </a:cubicBezTo>
                  <a:cubicBezTo>
                    <a:pt x="242" y="70"/>
                    <a:pt x="244" y="22"/>
                    <a:pt x="281" y="11"/>
                  </a:cubicBezTo>
                  <a:cubicBezTo>
                    <a:pt x="290" y="40"/>
                    <a:pt x="279" y="89"/>
                    <a:pt x="288" y="117"/>
                  </a:cubicBezTo>
                  <a:cubicBezTo>
                    <a:pt x="337" y="97"/>
                    <a:pt x="323" y="15"/>
                    <a:pt x="376" y="0"/>
                  </a:cubicBezTo>
                  <a:close/>
                </a:path>
              </a:pathLst>
            </a:custGeom>
            <a:solidFill>
              <a:srgbClr val="000000"/>
            </a:solidFill>
            <a:ln w="0">
              <a:solidFill>
                <a:srgbClr val="000000"/>
              </a:solidFill>
              <a:round/>
              <a:headEnd/>
              <a:tailEnd/>
            </a:ln>
          </p:spPr>
          <p:txBody>
            <a:bodyPr/>
            <a:lstStyle/>
            <a:p>
              <a:endParaRPr lang="en-GB"/>
            </a:p>
          </p:txBody>
        </p:sp>
        <p:sp>
          <p:nvSpPr>
            <p:cNvPr id="10273" name="Freeform 34"/>
            <p:cNvSpPr>
              <a:spLocks/>
            </p:cNvSpPr>
            <p:nvPr/>
          </p:nvSpPr>
          <p:spPr bwMode="auto">
            <a:xfrm>
              <a:off x="5419" y="4046"/>
              <a:ext cx="26" cy="49"/>
            </a:xfrm>
            <a:custGeom>
              <a:avLst/>
              <a:gdLst>
                <a:gd name="T0" fmla="*/ 0 w 44"/>
                <a:gd name="T1" fmla="*/ 11 h 81"/>
                <a:gd name="T2" fmla="*/ 0 w 44"/>
                <a:gd name="T3" fmla="*/ 11 h 81"/>
                <a:gd name="T4" fmla="*/ 0 w 44"/>
                <a:gd name="T5" fmla="*/ 0 h 81"/>
                <a:gd name="T6" fmla="*/ 5 w 44"/>
                <a:gd name="T7" fmla="*/ 0 h 81"/>
                <a:gd name="T8" fmla="*/ 5 w 44"/>
                <a:gd name="T9" fmla="*/ 2 h 81"/>
                <a:gd name="T10" fmla="*/ 2 w 44"/>
                <a:gd name="T11" fmla="*/ 2 h 81"/>
                <a:gd name="T12" fmla="*/ 2 w 44"/>
                <a:gd name="T13" fmla="*/ 4 h 81"/>
                <a:gd name="T14" fmla="*/ 5 w 44"/>
                <a:gd name="T15" fmla="*/ 4 h 81"/>
                <a:gd name="T16" fmla="*/ 5 w 44"/>
                <a:gd name="T17" fmla="*/ 7 h 81"/>
                <a:gd name="T18" fmla="*/ 2 w 44"/>
                <a:gd name="T19" fmla="*/ 7 h 81"/>
                <a:gd name="T20" fmla="*/ 2 w 44"/>
                <a:gd name="T21" fmla="*/ 8 h 81"/>
                <a:gd name="T22" fmla="*/ 5 w 44"/>
                <a:gd name="T23" fmla="*/ 8 h 81"/>
                <a:gd name="T24" fmla="*/ 5 w 44"/>
                <a:gd name="T25" fmla="*/ 11 h 81"/>
                <a:gd name="T26" fmla="*/ 0 w 44"/>
                <a:gd name="T27" fmla="*/ 1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81"/>
                <a:gd name="T44" fmla="*/ 44 w 4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81">
                  <a:moveTo>
                    <a:pt x="0" y="81"/>
                  </a:moveTo>
                  <a:lnTo>
                    <a:pt x="0" y="81"/>
                  </a:lnTo>
                  <a:lnTo>
                    <a:pt x="0" y="0"/>
                  </a:lnTo>
                  <a:lnTo>
                    <a:pt x="44" y="0"/>
                  </a:lnTo>
                  <a:lnTo>
                    <a:pt x="44" y="18"/>
                  </a:lnTo>
                  <a:lnTo>
                    <a:pt x="20" y="18"/>
                  </a:lnTo>
                  <a:lnTo>
                    <a:pt x="20" y="31"/>
                  </a:lnTo>
                  <a:lnTo>
                    <a:pt x="44" y="31"/>
                  </a:lnTo>
                  <a:lnTo>
                    <a:pt x="44" y="49"/>
                  </a:lnTo>
                  <a:lnTo>
                    <a:pt x="20" y="49"/>
                  </a:lnTo>
                  <a:lnTo>
                    <a:pt x="20" y="63"/>
                  </a:lnTo>
                  <a:lnTo>
                    <a:pt x="44" y="63"/>
                  </a:lnTo>
                  <a:lnTo>
                    <a:pt x="44" y="81"/>
                  </a:lnTo>
                  <a:lnTo>
                    <a:pt x="0" y="81"/>
                  </a:lnTo>
                  <a:close/>
                </a:path>
              </a:pathLst>
            </a:custGeom>
            <a:solidFill>
              <a:srgbClr val="B42E34"/>
            </a:solidFill>
            <a:ln w="0">
              <a:solidFill>
                <a:srgbClr val="000000"/>
              </a:solidFill>
              <a:round/>
              <a:headEnd/>
              <a:tailEnd/>
            </a:ln>
          </p:spPr>
          <p:txBody>
            <a:bodyPr/>
            <a:lstStyle/>
            <a:p>
              <a:endParaRPr lang="en-GB"/>
            </a:p>
          </p:txBody>
        </p:sp>
        <p:sp>
          <p:nvSpPr>
            <p:cNvPr id="10274" name="Freeform 35"/>
            <p:cNvSpPr>
              <a:spLocks/>
            </p:cNvSpPr>
            <p:nvPr/>
          </p:nvSpPr>
          <p:spPr bwMode="auto">
            <a:xfrm>
              <a:off x="5453" y="4057"/>
              <a:ext cx="33" cy="38"/>
            </a:xfrm>
            <a:custGeom>
              <a:avLst/>
              <a:gdLst>
                <a:gd name="T0" fmla="*/ 0 w 55"/>
                <a:gd name="T1" fmla="*/ 9 h 62"/>
                <a:gd name="T2" fmla="*/ 0 w 55"/>
                <a:gd name="T3" fmla="*/ 9 h 62"/>
                <a:gd name="T4" fmla="*/ 0 w 55"/>
                <a:gd name="T5" fmla="*/ 1 h 62"/>
                <a:gd name="T6" fmla="*/ 2 w 55"/>
                <a:gd name="T7" fmla="*/ 1 h 62"/>
                <a:gd name="T8" fmla="*/ 2 w 55"/>
                <a:gd name="T9" fmla="*/ 1 h 62"/>
                <a:gd name="T10" fmla="*/ 4 w 55"/>
                <a:gd name="T11" fmla="*/ 0 h 62"/>
                <a:gd name="T12" fmla="*/ 7 w 55"/>
                <a:gd name="T13" fmla="*/ 3 h 62"/>
                <a:gd name="T14" fmla="*/ 7 w 55"/>
                <a:gd name="T15" fmla="*/ 9 h 62"/>
                <a:gd name="T16" fmla="*/ 5 w 55"/>
                <a:gd name="T17" fmla="*/ 9 h 62"/>
                <a:gd name="T18" fmla="*/ 5 w 55"/>
                <a:gd name="T19" fmla="*/ 4 h 62"/>
                <a:gd name="T20" fmla="*/ 4 w 55"/>
                <a:gd name="T21" fmla="*/ 2 h 62"/>
                <a:gd name="T22" fmla="*/ 2 w 55"/>
                <a:gd name="T23" fmla="*/ 4 h 62"/>
                <a:gd name="T24" fmla="*/ 2 w 55"/>
                <a:gd name="T25" fmla="*/ 9 h 62"/>
                <a:gd name="T26" fmla="*/ 0 w 55"/>
                <a:gd name="T27" fmla="*/ 9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1" y="3"/>
                    <a:pt x="26" y="0"/>
                    <a:pt x="34" y="0"/>
                  </a:cubicBezTo>
                  <a:cubicBezTo>
                    <a:pt x="47" y="0"/>
                    <a:pt x="55" y="8"/>
                    <a:pt x="55" y="22"/>
                  </a:cubicBezTo>
                  <a:lnTo>
                    <a:pt x="55" y="62"/>
                  </a:lnTo>
                  <a:lnTo>
                    <a:pt x="37" y="62"/>
                  </a:lnTo>
                  <a:lnTo>
                    <a:pt x="37" y="29"/>
                  </a:lnTo>
                  <a:cubicBezTo>
                    <a:pt x="37" y="20"/>
                    <a:pt x="35" y="17"/>
                    <a:pt x="28" y="17"/>
                  </a:cubicBezTo>
                  <a:cubicBezTo>
                    <a:pt x="21" y="17"/>
                    <a:pt x="18" y="21"/>
                    <a:pt x="18" y="29"/>
                  </a:cubicBezTo>
                  <a:lnTo>
                    <a:pt x="18" y="62"/>
                  </a:lnTo>
                  <a:lnTo>
                    <a:pt x="0" y="62"/>
                  </a:lnTo>
                  <a:close/>
                </a:path>
              </a:pathLst>
            </a:custGeom>
            <a:solidFill>
              <a:srgbClr val="B42E34"/>
            </a:solidFill>
            <a:ln w="0">
              <a:solidFill>
                <a:srgbClr val="000000"/>
              </a:solidFill>
              <a:round/>
              <a:headEnd/>
              <a:tailEnd/>
            </a:ln>
          </p:spPr>
          <p:txBody>
            <a:bodyPr/>
            <a:lstStyle/>
            <a:p>
              <a:endParaRPr lang="en-GB"/>
            </a:p>
          </p:txBody>
        </p:sp>
        <p:sp>
          <p:nvSpPr>
            <p:cNvPr id="10275" name="Freeform 36"/>
            <p:cNvSpPr>
              <a:spLocks noEditPoints="1"/>
            </p:cNvSpPr>
            <p:nvPr/>
          </p:nvSpPr>
          <p:spPr bwMode="auto">
            <a:xfrm>
              <a:off x="5492" y="4057"/>
              <a:ext cx="38" cy="53"/>
            </a:xfrm>
            <a:custGeom>
              <a:avLst/>
              <a:gdLst>
                <a:gd name="T0" fmla="*/ 4 w 62"/>
                <a:gd name="T1" fmla="*/ 8 h 88"/>
                <a:gd name="T2" fmla="*/ 4 w 62"/>
                <a:gd name="T3" fmla="*/ 8 h 88"/>
                <a:gd name="T4" fmla="*/ 0 w 62"/>
                <a:gd name="T5" fmla="*/ 4 h 88"/>
                <a:gd name="T6" fmla="*/ 1 w 62"/>
                <a:gd name="T7" fmla="*/ 1 h 88"/>
                <a:gd name="T8" fmla="*/ 4 w 62"/>
                <a:gd name="T9" fmla="*/ 0 h 88"/>
                <a:gd name="T10" fmla="*/ 6 w 62"/>
                <a:gd name="T11" fmla="*/ 1 h 88"/>
                <a:gd name="T12" fmla="*/ 6 w 62"/>
                <a:gd name="T13" fmla="*/ 1 h 88"/>
                <a:gd name="T14" fmla="*/ 9 w 62"/>
                <a:gd name="T15" fmla="*/ 1 h 88"/>
                <a:gd name="T16" fmla="*/ 9 w 62"/>
                <a:gd name="T17" fmla="*/ 7 h 88"/>
                <a:gd name="T18" fmla="*/ 8 w 62"/>
                <a:gd name="T19" fmla="*/ 10 h 88"/>
                <a:gd name="T20" fmla="*/ 4 w 62"/>
                <a:gd name="T21" fmla="*/ 11 h 88"/>
                <a:gd name="T22" fmla="*/ 1 w 62"/>
                <a:gd name="T23" fmla="*/ 8 h 88"/>
                <a:gd name="T24" fmla="*/ 3 w 62"/>
                <a:gd name="T25" fmla="*/ 8 h 88"/>
                <a:gd name="T26" fmla="*/ 4 w 62"/>
                <a:gd name="T27" fmla="*/ 10 h 88"/>
                <a:gd name="T28" fmla="*/ 6 w 62"/>
                <a:gd name="T29" fmla="*/ 8 h 88"/>
                <a:gd name="T30" fmla="*/ 6 w 62"/>
                <a:gd name="T31" fmla="*/ 7 h 88"/>
                <a:gd name="T32" fmla="*/ 4 w 62"/>
                <a:gd name="T33" fmla="*/ 8 h 88"/>
                <a:gd name="T34" fmla="*/ 4 w 62"/>
                <a:gd name="T35" fmla="*/ 6 h 88"/>
                <a:gd name="T36" fmla="*/ 4 w 62"/>
                <a:gd name="T37" fmla="*/ 6 h 88"/>
                <a:gd name="T38" fmla="*/ 6 w 62"/>
                <a:gd name="T39" fmla="*/ 4 h 88"/>
                <a:gd name="T40" fmla="*/ 4 w 62"/>
                <a:gd name="T41" fmla="*/ 2 h 88"/>
                <a:gd name="T42" fmla="*/ 2 w 62"/>
                <a:gd name="T43" fmla="*/ 4 h 88"/>
                <a:gd name="T44" fmla="*/ 4 w 62"/>
                <a:gd name="T45" fmla="*/ 6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
                <a:gd name="T70" fmla="*/ 0 h 88"/>
                <a:gd name="T71" fmla="*/ 62 w 62"/>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 h="88">
                  <a:moveTo>
                    <a:pt x="28" y="62"/>
                  </a:moveTo>
                  <a:lnTo>
                    <a:pt x="28" y="62"/>
                  </a:lnTo>
                  <a:cubicBezTo>
                    <a:pt x="12" y="62"/>
                    <a:pt x="0" y="49"/>
                    <a:pt x="0" y="31"/>
                  </a:cubicBezTo>
                  <a:cubicBezTo>
                    <a:pt x="0" y="22"/>
                    <a:pt x="3" y="15"/>
                    <a:pt x="9" y="9"/>
                  </a:cubicBezTo>
                  <a:cubicBezTo>
                    <a:pt x="15" y="3"/>
                    <a:pt x="21" y="0"/>
                    <a:pt x="29" y="0"/>
                  </a:cubicBezTo>
                  <a:cubicBezTo>
                    <a:pt x="36" y="0"/>
                    <a:pt x="41" y="3"/>
                    <a:pt x="45" y="8"/>
                  </a:cubicBezTo>
                  <a:lnTo>
                    <a:pt x="45" y="1"/>
                  </a:lnTo>
                  <a:lnTo>
                    <a:pt x="62" y="1"/>
                  </a:lnTo>
                  <a:lnTo>
                    <a:pt x="62" y="56"/>
                  </a:lnTo>
                  <a:cubicBezTo>
                    <a:pt x="62" y="64"/>
                    <a:pt x="62" y="70"/>
                    <a:pt x="57" y="76"/>
                  </a:cubicBezTo>
                  <a:cubicBezTo>
                    <a:pt x="52" y="84"/>
                    <a:pt x="43" y="88"/>
                    <a:pt x="32" y="88"/>
                  </a:cubicBezTo>
                  <a:cubicBezTo>
                    <a:pt x="16" y="88"/>
                    <a:pt x="5" y="79"/>
                    <a:pt x="2" y="67"/>
                  </a:cubicBezTo>
                  <a:lnTo>
                    <a:pt x="22" y="67"/>
                  </a:lnTo>
                  <a:cubicBezTo>
                    <a:pt x="23" y="71"/>
                    <a:pt x="27" y="73"/>
                    <a:pt x="32" y="73"/>
                  </a:cubicBezTo>
                  <a:cubicBezTo>
                    <a:pt x="40" y="73"/>
                    <a:pt x="45" y="68"/>
                    <a:pt x="45" y="59"/>
                  </a:cubicBezTo>
                  <a:cubicBezTo>
                    <a:pt x="45" y="58"/>
                    <a:pt x="45" y="57"/>
                    <a:pt x="45" y="56"/>
                  </a:cubicBezTo>
                  <a:cubicBezTo>
                    <a:pt x="40" y="60"/>
                    <a:pt x="35" y="62"/>
                    <a:pt x="28" y="62"/>
                  </a:cubicBezTo>
                  <a:close/>
                  <a:moveTo>
                    <a:pt x="31" y="46"/>
                  </a:moveTo>
                  <a:lnTo>
                    <a:pt x="31" y="46"/>
                  </a:lnTo>
                  <a:cubicBezTo>
                    <a:pt x="39" y="46"/>
                    <a:pt x="46" y="40"/>
                    <a:pt x="46" y="31"/>
                  </a:cubicBezTo>
                  <a:cubicBezTo>
                    <a:pt x="46" y="22"/>
                    <a:pt x="39" y="16"/>
                    <a:pt x="32" y="16"/>
                  </a:cubicBezTo>
                  <a:cubicBezTo>
                    <a:pt x="23" y="16"/>
                    <a:pt x="17" y="23"/>
                    <a:pt x="17" y="31"/>
                  </a:cubicBezTo>
                  <a:cubicBezTo>
                    <a:pt x="17" y="40"/>
                    <a:pt x="23" y="46"/>
                    <a:pt x="31" y="46"/>
                  </a:cubicBezTo>
                  <a:close/>
                </a:path>
              </a:pathLst>
            </a:custGeom>
            <a:solidFill>
              <a:srgbClr val="B42E34"/>
            </a:solidFill>
            <a:ln w="0">
              <a:solidFill>
                <a:srgbClr val="000000"/>
              </a:solidFill>
              <a:round/>
              <a:headEnd/>
              <a:tailEnd/>
            </a:ln>
          </p:spPr>
          <p:txBody>
            <a:bodyPr/>
            <a:lstStyle/>
            <a:p>
              <a:endParaRPr lang="en-GB"/>
            </a:p>
          </p:txBody>
        </p:sp>
        <p:sp>
          <p:nvSpPr>
            <p:cNvPr id="10276" name="Freeform 37"/>
            <p:cNvSpPr>
              <a:spLocks/>
            </p:cNvSpPr>
            <p:nvPr/>
          </p:nvSpPr>
          <p:spPr bwMode="auto">
            <a:xfrm>
              <a:off x="5537" y="4046"/>
              <a:ext cx="11" cy="49"/>
            </a:xfrm>
            <a:custGeom>
              <a:avLst/>
              <a:gdLst>
                <a:gd name="T0" fmla="*/ 2 w 18"/>
                <a:gd name="T1" fmla="*/ 0 h 81"/>
                <a:gd name="T2" fmla="*/ 2 w 18"/>
                <a:gd name="T3" fmla="*/ 0 h 81"/>
                <a:gd name="T4" fmla="*/ 2 w 18"/>
                <a:gd name="T5" fmla="*/ 11 h 81"/>
                <a:gd name="T6" fmla="*/ 0 w 18"/>
                <a:gd name="T7" fmla="*/ 11 h 81"/>
                <a:gd name="T8" fmla="*/ 0 w 18"/>
                <a:gd name="T9" fmla="*/ 0 h 81"/>
                <a:gd name="T10" fmla="*/ 2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round/>
              <a:headEnd/>
              <a:tailEnd/>
            </a:ln>
          </p:spPr>
          <p:txBody>
            <a:bodyPr/>
            <a:lstStyle/>
            <a:p>
              <a:endParaRPr lang="en-GB"/>
            </a:p>
          </p:txBody>
        </p:sp>
        <p:sp>
          <p:nvSpPr>
            <p:cNvPr id="10277" name="Freeform 38"/>
            <p:cNvSpPr>
              <a:spLocks noEditPoints="1"/>
            </p:cNvSpPr>
            <p:nvPr/>
          </p:nvSpPr>
          <p:spPr bwMode="auto">
            <a:xfrm>
              <a:off x="5554" y="4057"/>
              <a:ext cx="39" cy="38"/>
            </a:xfrm>
            <a:custGeom>
              <a:avLst/>
              <a:gdLst>
                <a:gd name="T0" fmla="*/ 6 w 65"/>
                <a:gd name="T1" fmla="*/ 8 h 62"/>
                <a:gd name="T2" fmla="*/ 6 w 65"/>
                <a:gd name="T3" fmla="*/ 8 h 62"/>
                <a:gd name="T4" fmla="*/ 4 w 65"/>
                <a:gd name="T5" fmla="*/ 9 h 62"/>
                <a:gd name="T6" fmla="*/ 1 w 65"/>
                <a:gd name="T7" fmla="*/ 8 h 62"/>
                <a:gd name="T8" fmla="*/ 0 w 65"/>
                <a:gd name="T9" fmla="*/ 4 h 62"/>
                <a:gd name="T10" fmla="*/ 1 w 65"/>
                <a:gd name="T11" fmla="*/ 1 h 62"/>
                <a:gd name="T12" fmla="*/ 4 w 65"/>
                <a:gd name="T13" fmla="*/ 0 h 62"/>
                <a:gd name="T14" fmla="*/ 6 w 65"/>
                <a:gd name="T15" fmla="*/ 1 h 62"/>
                <a:gd name="T16" fmla="*/ 6 w 65"/>
                <a:gd name="T17" fmla="*/ 1 h 62"/>
                <a:gd name="T18" fmla="*/ 8 w 65"/>
                <a:gd name="T19" fmla="*/ 1 h 62"/>
                <a:gd name="T20" fmla="*/ 8 w 65"/>
                <a:gd name="T21" fmla="*/ 9 h 62"/>
                <a:gd name="T22" fmla="*/ 6 w 65"/>
                <a:gd name="T23" fmla="*/ 9 h 62"/>
                <a:gd name="T24" fmla="*/ 6 w 65"/>
                <a:gd name="T25" fmla="*/ 8 h 62"/>
                <a:gd name="T26" fmla="*/ 4 w 65"/>
                <a:gd name="T27" fmla="*/ 6 h 62"/>
                <a:gd name="T28" fmla="*/ 4 w 65"/>
                <a:gd name="T29" fmla="*/ 6 h 62"/>
                <a:gd name="T30" fmla="*/ 6 w 65"/>
                <a:gd name="T31" fmla="*/ 4 h 62"/>
                <a:gd name="T32" fmla="*/ 4 w 65"/>
                <a:gd name="T33" fmla="*/ 2 h 62"/>
                <a:gd name="T34" fmla="*/ 2 w 65"/>
                <a:gd name="T35" fmla="*/ 4 h 62"/>
                <a:gd name="T36" fmla="*/ 4 w 65"/>
                <a:gd name="T37" fmla="*/ 6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8" y="55"/>
                  </a:moveTo>
                  <a:lnTo>
                    <a:pt x="48" y="55"/>
                  </a:lnTo>
                  <a:cubicBezTo>
                    <a:pt x="42" y="60"/>
                    <a:pt x="37" y="62"/>
                    <a:pt x="30" y="62"/>
                  </a:cubicBezTo>
                  <a:cubicBezTo>
                    <a:pt x="22" y="62"/>
                    <a:pt x="16" y="60"/>
                    <a:pt x="11" y="55"/>
                  </a:cubicBezTo>
                  <a:cubicBezTo>
                    <a:pt x="4" y="49"/>
                    <a:pt x="0" y="41"/>
                    <a:pt x="0" y="31"/>
                  </a:cubicBezTo>
                  <a:cubicBezTo>
                    <a:pt x="0" y="22"/>
                    <a:pt x="3" y="15"/>
                    <a:pt x="10" y="8"/>
                  </a:cubicBezTo>
                  <a:cubicBezTo>
                    <a:pt x="15" y="3"/>
                    <a:pt x="22" y="0"/>
                    <a:pt x="30" y="0"/>
                  </a:cubicBezTo>
                  <a:cubicBezTo>
                    <a:pt x="37" y="0"/>
                    <a:pt x="43" y="3"/>
                    <a:pt x="47" y="8"/>
                  </a:cubicBezTo>
                  <a:lnTo>
                    <a:pt x="47" y="1"/>
                  </a:lnTo>
                  <a:lnTo>
                    <a:pt x="65" y="1"/>
                  </a:lnTo>
                  <a:lnTo>
                    <a:pt x="65" y="62"/>
                  </a:lnTo>
                  <a:lnTo>
                    <a:pt x="48" y="62"/>
                  </a:lnTo>
                  <a:lnTo>
                    <a:pt x="48" y="55"/>
                  </a:lnTo>
                  <a:close/>
                  <a:moveTo>
                    <a:pt x="34" y="46"/>
                  </a:moveTo>
                  <a:lnTo>
                    <a:pt x="34" y="46"/>
                  </a:lnTo>
                  <a:cubicBezTo>
                    <a:pt x="41" y="46"/>
                    <a:pt x="48" y="40"/>
                    <a:pt x="48" y="31"/>
                  </a:cubicBezTo>
                  <a:cubicBezTo>
                    <a:pt x="48" y="22"/>
                    <a:pt x="41" y="16"/>
                    <a:pt x="33" y="16"/>
                  </a:cubicBezTo>
                  <a:cubicBezTo>
                    <a:pt x="24" y="16"/>
                    <a:pt x="18" y="23"/>
                    <a:pt x="18" y="31"/>
                  </a:cubicBezTo>
                  <a:cubicBezTo>
                    <a:pt x="18" y="40"/>
                    <a:pt x="24" y="46"/>
                    <a:pt x="34" y="46"/>
                  </a:cubicBezTo>
                  <a:close/>
                </a:path>
              </a:pathLst>
            </a:custGeom>
            <a:solidFill>
              <a:srgbClr val="B42E34"/>
            </a:solidFill>
            <a:ln w="0">
              <a:solidFill>
                <a:srgbClr val="000000"/>
              </a:solidFill>
              <a:round/>
              <a:headEnd/>
              <a:tailEnd/>
            </a:ln>
          </p:spPr>
          <p:txBody>
            <a:bodyPr/>
            <a:lstStyle/>
            <a:p>
              <a:endParaRPr lang="en-GB"/>
            </a:p>
          </p:txBody>
        </p:sp>
        <p:sp>
          <p:nvSpPr>
            <p:cNvPr id="10278" name="Freeform 39"/>
            <p:cNvSpPr>
              <a:spLocks/>
            </p:cNvSpPr>
            <p:nvPr/>
          </p:nvSpPr>
          <p:spPr bwMode="auto">
            <a:xfrm>
              <a:off x="5600" y="4057"/>
              <a:ext cx="33" cy="38"/>
            </a:xfrm>
            <a:custGeom>
              <a:avLst/>
              <a:gdLst>
                <a:gd name="T0" fmla="*/ 0 w 55"/>
                <a:gd name="T1" fmla="*/ 9 h 62"/>
                <a:gd name="T2" fmla="*/ 0 w 55"/>
                <a:gd name="T3" fmla="*/ 9 h 62"/>
                <a:gd name="T4" fmla="*/ 0 w 55"/>
                <a:gd name="T5" fmla="*/ 1 h 62"/>
                <a:gd name="T6" fmla="*/ 2 w 55"/>
                <a:gd name="T7" fmla="*/ 1 h 62"/>
                <a:gd name="T8" fmla="*/ 2 w 55"/>
                <a:gd name="T9" fmla="*/ 1 h 62"/>
                <a:gd name="T10" fmla="*/ 4 w 55"/>
                <a:gd name="T11" fmla="*/ 0 h 62"/>
                <a:gd name="T12" fmla="*/ 7 w 55"/>
                <a:gd name="T13" fmla="*/ 3 h 62"/>
                <a:gd name="T14" fmla="*/ 7 w 55"/>
                <a:gd name="T15" fmla="*/ 9 h 62"/>
                <a:gd name="T16" fmla="*/ 5 w 55"/>
                <a:gd name="T17" fmla="*/ 9 h 62"/>
                <a:gd name="T18" fmla="*/ 5 w 55"/>
                <a:gd name="T19" fmla="*/ 4 h 62"/>
                <a:gd name="T20" fmla="*/ 4 w 55"/>
                <a:gd name="T21" fmla="*/ 2 h 62"/>
                <a:gd name="T22" fmla="*/ 2 w 55"/>
                <a:gd name="T23" fmla="*/ 4 h 62"/>
                <a:gd name="T24" fmla="*/ 2 w 55"/>
                <a:gd name="T25" fmla="*/ 9 h 62"/>
                <a:gd name="T26" fmla="*/ 0 w 55"/>
                <a:gd name="T27" fmla="*/ 9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6"/>
                    <a:pt x="28" y="16"/>
                  </a:cubicBezTo>
                  <a:cubicBezTo>
                    <a:pt x="21" y="16"/>
                    <a:pt x="17" y="21"/>
                    <a:pt x="17" y="29"/>
                  </a:cubicBezTo>
                  <a:lnTo>
                    <a:pt x="17" y="62"/>
                  </a:lnTo>
                  <a:lnTo>
                    <a:pt x="0" y="62"/>
                  </a:lnTo>
                  <a:close/>
                </a:path>
              </a:pathLst>
            </a:custGeom>
            <a:solidFill>
              <a:srgbClr val="B42E34"/>
            </a:solidFill>
            <a:ln w="0">
              <a:solidFill>
                <a:srgbClr val="000000"/>
              </a:solidFill>
              <a:round/>
              <a:headEnd/>
              <a:tailEnd/>
            </a:ln>
          </p:spPr>
          <p:txBody>
            <a:bodyPr/>
            <a:lstStyle/>
            <a:p>
              <a:endParaRPr lang="en-GB"/>
            </a:p>
          </p:txBody>
        </p:sp>
        <p:sp>
          <p:nvSpPr>
            <p:cNvPr id="10279" name="Freeform 40"/>
            <p:cNvSpPr>
              <a:spLocks noEditPoints="1"/>
            </p:cNvSpPr>
            <p:nvPr/>
          </p:nvSpPr>
          <p:spPr bwMode="auto">
            <a:xfrm>
              <a:off x="5638" y="4046"/>
              <a:ext cx="39" cy="49"/>
            </a:xfrm>
            <a:custGeom>
              <a:avLst/>
              <a:gdLst>
                <a:gd name="T0" fmla="*/ 6 w 65"/>
                <a:gd name="T1" fmla="*/ 10 h 81"/>
                <a:gd name="T2" fmla="*/ 6 w 65"/>
                <a:gd name="T3" fmla="*/ 10 h 81"/>
                <a:gd name="T4" fmla="*/ 4 w 65"/>
                <a:gd name="T5" fmla="*/ 11 h 81"/>
                <a:gd name="T6" fmla="*/ 1 w 65"/>
                <a:gd name="T7" fmla="*/ 10 h 81"/>
                <a:gd name="T8" fmla="*/ 0 w 65"/>
                <a:gd name="T9" fmla="*/ 7 h 81"/>
                <a:gd name="T10" fmla="*/ 1 w 65"/>
                <a:gd name="T11" fmla="*/ 4 h 81"/>
                <a:gd name="T12" fmla="*/ 4 w 65"/>
                <a:gd name="T13" fmla="*/ 2 h 81"/>
                <a:gd name="T14" fmla="*/ 6 w 65"/>
                <a:gd name="T15" fmla="*/ 4 h 81"/>
                <a:gd name="T16" fmla="*/ 6 w 65"/>
                <a:gd name="T17" fmla="*/ 0 h 81"/>
                <a:gd name="T18" fmla="*/ 8 w 65"/>
                <a:gd name="T19" fmla="*/ 0 h 81"/>
                <a:gd name="T20" fmla="*/ 8 w 65"/>
                <a:gd name="T21" fmla="*/ 11 h 81"/>
                <a:gd name="T22" fmla="*/ 6 w 65"/>
                <a:gd name="T23" fmla="*/ 11 h 81"/>
                <a:gd name="T24" fmla="*/ 6 w 65"/>
                <a:gd name="T25" fmla="*/ 10 h 81"/>
                <a:gd name="T26" fmla="*/ 4 w 65"/>
                <a:gd name="T27" fmla="*/ 9 h 81"/>
                <a:gd name="T28" fmla="*/ 4 w 65"/>
                <a:gd name="T29" fmla="*/ 9 h 81"/>
                <a:gd name="T30" fmla="*/ 6 w 65"/>
                <a:gd name="T31" fmla="*/ 7 h 81"/>
                <a:gd name="T32" fmla="*/ 4 w 65"/>
                <a:gd name="T33" fmla="*/ 5 h 81"/>
                <a:gd name="T34" fmla="*/ 2 w 65"/>
                <a:gd name="T35" fmla="*/ 7 h 81"/>
                <a:gd name="T36" fmla="*/ 4 w 65"/>
                <a:gd name="T37" fmla="*/ 9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48" y="74"/>
                  </a:moveTo>
                  <a:lnTo>
                    <a:pt x="48" y="74"/>
                  </a:lnTo>
                  <a:cubicBezTo>
                    <a:pt x="42" y="79"/>
                    <a:pt x="37" y="81"/>
                    <a:pt x="30" y="81"/>
                  </a:cubicBezTo>
                  <a:cubicBezTo>
                    <a:pt x="22" y="81"/>
                    <a:pt x="16" y="79"/>
                    <a:pt x="11" y="74"/>
                  </a:cubicBezTo>
                  <a:cubicBezTo>
                    <a:pt x="4" y="68"/>
                    <a:pt x="0" y="60"/>
                    <a:pt x="0" y="50"/>
                  </a:cubicBezTo>
                  <a:cubicBezTo>
                    <a:pt x="0" y="41"/>
                    <a:pt x="3" y="33"/>
                    <a:pt x="10" y="27"/>
                  </a:cubicBezTo>
                  <a:cubicBezTo>
                    <a:pt x="15" y="22"/>
                    <a:pt x="22" y="19"/>
                    <a:pt x="30" y="19"/>
                  </a:cubicBezTo>
                  <a:cubicBezTo>
                    <a:pt x="37" y="19"/>
                    <a:pt x="43" y="21"/>
                    <a:pt x="47" y="27"/>
                  </a:cubicBezTo>
                  <a:lnTo>
                    <a:pt x="47" y="0"/>
                  </a:lnTo>
                  <a:lnTo>
                    <a:pt x="65" y="0"/>
                  </a:lnTo>
                  <a:lnTo>
                    <a:pt x="65" y="81"/>
                  </a:lnTo>
                  <a:lnTo>
                    <a:pt x="48" y="81"/>
                  </a:lnTo>
                  <a:lnTo>
                    <a:pt x="48" y="74"/>
                  </a:lnTo>
                  <a:close/>
                  <a:moveTo>
                    <a:pt x="34" y="65"/>
                  </a:moveTo>
                  <a:lnTo>
                    <a:pt x="34" y="65"/>
                  </a:lnTo>
                  <a:cubicBezTo>
                    <a:pt x="41" y="65"/>
                    <a:pt x="48" y="58"/>
                    <a:pt x="48" y="50"/>
                  </a:cubicBezTo>
                  <a:cubicBezTo>
                    <a:pt x="48" y="41"/>
                    <a:pt x="41" y="35"/>
                    <a:pt x="33" y="35"/>
                  </a:cubicBezTo>
                  <a:cubicBezTo>
                    <a:pt x="24" y="35"/>
                    <a:pt x="18" y="42"/>
                    <a:pt x="18" y="50"/>
                  </a:cubicBezTo>
                  <a:cubicBezTo>
                    <a:pt x="18" y="58"/>
                    <a:pt x="24" y="65"/>
                    <a:pt x="34" y="65"/>
                  </a:cubicBezTo>
                  <a:close/>
                </a:path>
              </a:pathLst>
            </a:custGeom>
            <a:solidFill>
              <a:srgbClr val="B42E34"/>
            </a:solidFill>
            <a:ln w="0">
              <a:solidFill>
                <a:srgbClr val="000000"/>
              </a:solidFill>
              <a:round/>
              <a:headEnd/>
              <a:tailEnd/>
            </a:ln>
          </p:spPr>
          <p:txBody>
            <a:bodyPr/>
            <a:lstStyle/>
            <a:p>
              <a:endParaRPr lang="en-GB"/>
            </a:p>
          </p:txBody>
        </p:sp>
        <p:sp>
          <p:nvSpPr>
            <p:cNvPr id="10280" name="Freeform 41"/>
            <p:cNvSpPr>
              <a:spLocks/>
            </p:cNvSpPr>
            <p:nvPr/>
          </p:nvSpPr>
          <p:spPr bwMode="auto">
            <a:xfrm>
              <a:off x="5453" y="4114"/>
              <a:ext cx="33" cy="37"/>
            </a:xfrm>
            <a:custGeom>
              <a:avLst/>
              <a:gdLst>
                <a:gd name="T0" fmla="*/ 0 w 55"/>
                <a:gd name="T1" fmla="*/ 8 h 62"/>
                <a:gd name="T2" fmla="*/ 0 w 55"/>
                <a:gd name="T3" fmla="*/ 8 h 62"/>
                <a:gd name="T4" fmla="*/ 0 w 55"/>
                <a:gd name="T5" fmla="*/ 1 h 62"/>
                <a:gd name="T6" fmla="*/ 2 w 55"/>
                <a:gd name="T7" fmla="*/ 1 h 62"/>
                <a:gd name="T8" fmla="*/ 2 w 55"/>
                <a:gd name="T9" fmla="*/ 1 h 62"/>
                <a:gd name="T10" fmla="*/ 4 w 55"/>
                <a:gd name="T11" fmla="*/ 0 h 62"/>
                <a:gd name="T12" fmla="*/ 7 w 55"/>
                <a:gd name="T13" fmla="*/ 3 h 62"/>
                <a:gd name="T14" fmla="*/ 7 w 55"/>
                <a:gd name="T15" fmla="*/ 8 h 62"/>
                <a:gd name="T16" fmla="*/ 5 w 55"/>
                <a:gd name="T17" fmla="*/ 8 h 62"/>
                <a:gd name="T18" fmla="*/ 5 w 55"/>
                <a:gd name="T19" fmla="*/ 4 h 62"/>
                <a:gd name="T20" fmla="*/ 4 w 55"/>
                <a:gd name="T21" fmla="*/ 2 h 62"/>
                <a:gd name="T22" fmla="*/ 2 w 55"/>
                <a:gd name="T23" fmla="*/ 4 h 62"/>
                <a:gd name="T24" fmla="*/ 2 w 55"/>
                <a:gd name="T25" fmla="*/ 8 h 62"/>
                <a:gd name="T26" fmla="*/ 0 w 55"/>
                <a:gd name="T27" fmla="*/ 8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7"/>
                    <a:pt x="28" y="17"/>
                  </a:cubicBezTo>
                  <a:cubicBezTo>
                    <a:pt x="21" y="17"/>
                    <a:pt x="17" y="21"/>
                    <a:pt x="17" y="29"/>
                  </a:cubicBezTo>
                  <a:lnTo>
                    <a:pt x="17" y="62"/>
                  </a:lnTo>
                  <a:lnTo>
                    <a:pt x="0" y="62"/>
                  </a:lnTo>
                  <a:close/>
                </a:path>
              </a:pathLst>
            </a:custGeom>
            <a:solidFill>
              <a:srgbClr val="B42E34"/>
            </a:solidFill>
            <a:ln w="0">
              <a:solidFill>
                <a:srgbClr val="000000"/>
              </a:solidFill>
              <a:round/>
              <a:headEnd/>
              <a:tailEnd/>
            </a:ln>
          </p:spPr>
          <p:txBody>
            <a:bodyPr/>
            <a:lstStyle/>
            <a:p>
              <a:endParaRPr lang="en-GB"/>
            </a:p>
          </p:txBody>
        </p:sp>
        <p:sp>
          <p:nvSpPr>
            <p:cNvPr id="10281" name="Freeform 42"/>
            <p:cNvSpPr>
              <a:spLocks noEditPoints="1"/>
            </p:cNvSpPr>
            <p:nvPr/>
          </p:nvSpPr>
          <p:spPr bwMode="auto">
            <a:xfrm>
              <a:off x="5492" y="4113"/>
              <a:ext cx="38" cy="39"/>
            </a:xfrm>
            <a:custGeom>
              <a:avLst/>
              <a:gdLst>
                <a:gd name="T0" fmla="*/ 7 w 64"/>
                <a:gd name="T1" fmla="*/ 6 h 64"/>
                <a:gd name="T2" fmla="*/ 7 w 64"/>
                <a:gd name="T3" fmla="*/ 6 h 64"/>
                <a:gd name="T4" fmla="*/ 4 w 64"/>
                <a:gd name="T5" fmla="*/ 9 h 64"/>
                <a:gd name="T6" fmla="*/ 1 w 64"/>
                <a:gd name="T7" fmla="*/ 8 h 64"/>
                <a:gd name="T8" fmla="*/ 0 w 64"/>
                <a:gd name="T9" fmla="*/ 4 h 64"/>
                <a:gd name="T10" fmla="*/ 1 w 64"/>
                <a:gd name="T11" fmla="*/ 1 h 64"/>
                <a:gd name="T12" fmla="*/ 4 w 64"/>
                <a:gd name="T13" fmla="*/ 0 h 64"/>
                <a:gd name="T14" fmla="*/ 8 w 64"/>
                <a:gd name="T15" fmla="*/ 5 h 64"/>
                <a:gd name="T16" fmla="*/ 8 w 64"/>
                <a:gd name="T17" fmla="*/ 5 h 64"/>
                <a:gd name="T18" fmla="*/ 2 w 64"/>
                <a:gd name="T19" fmla="*/ 5 h 64"/>
                <a:gd name="T20" fmla="*/ 4 w 64"/>
                <a:gd name="T21" fmla="*/ 7 h 64"/>
                <a:gd name="T22" fmla="*/ 5 w 64"/>
                <a:gd name="T23" fmla="*/ 6 h 64"/>
                <a:gd name="T24" fmla="*/ 7 w 64"/>
                <a:gd name="T25" fmla="*/ 6 h 64"/>
                <a:gd name="T26" fmla="*/ 6 w 64"/>
                <a:gd name="T27" fmla="*/ 4 h 64"/>
                <a:gd name="T28" fmla="*/ 6 w 64"/>
                <a:gd name="T29" fmla="*/ 4 h 64"/>
                <a:gd name="T30" fmla="*/ 4 w 64"/>
                <a:gd name="T31" fmla="*/ 2 h 64"/>
                <a:gd name="T32" fmla="*/ 2 w 64"/>
                <a:gd name="T33" fmla="*/ 4 h 64"/>
                <a:gd name="T34" fmla="*/ 6 w 64"/>
                <a:gd name="T35" fmla="*/ 4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64"/>
                <a:gd name="T56" fmla="*/ 64 w 64"/>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64">
                  <a:moveTo>
                    <a:pt x="61" y="45"/>
                  </a:moveTo>
                  <a:lnTo>
                    <a:pt x="61" y="45"/>
                  </a:lnTo>
                  <a:cubicBezTo>
                    <a:pt x="55" y="58"/>
                    <a:pt x="45" y="64"/>
                    <a:pt x="32" y="64"/>
                  </a:cubicBezTo>
                  <a:cubicBezTo>
                    <a:pt x="22" y="64"/>
                    <a:pt x="15" y="61"/>
                    <a:pt x="9" y="55"/>
                  </a:cubicBezTo>
                  <a:cubicBezTo>
                    <a:pt x="3" y="48"/>
                    <a:pt x="0" y="41"/>
                    <a:pt x="0" y="32"/>
                  </a:cubicBezTo>
                  <a:cubicBezTo>
                    <a:pt x="0" y="24"/>
                    <a:pt x="3" y="16"/>
                    <a:pt x="9" y="10"/>
                  </a:cubicBezTo>
                  <a:cubicBezTo>
                    <a:pt x="15" y="4"/>
                    <a:pt x="23" y="0"/>
                    <a:pt x="31" y="0"/>
                  </a:cubicBezTo>
                  <a:cubicBezTo>
                    <a:pt x="51" y="0"/>
                    <a:pt x="64" y="14"/>
                    <a:pt x="64" y="37"/>
                  </a:cubicBezTo>
                  <a:lnTo>
                    <a:pt x="64" y="39"/>
                  </a:lnTo>
                  <a:lnTo>
                    <a:pt x="18" y="39"/>
                  </a:lnTo>
                  <a:cubicBezTo>
                    <a:pt x="20" y="45"/>
                    <a:pt x="24" y="49"/>
                    <a:pt x="32" y="49"/>
                  </a:cubicBezTo>
                  <a:cubicBezTo>
                    <a:pt x="36" y="49"/>
                    <a:pt x="39" y="48"/>
                    <a:pt x="41" y="45"/>
                  </a:cubicBezTo>
                  <a:lnTo>
                    <a:pt x="61" y="45"/>
                  </a:lnTo>
                  <a:close/>
                  <a:moveTo>
                    <a:pt x="46" y="26"/>
                  </a:moveTo>
                  <a:lnTo>
                    <a:pt x="46" y="26"/>
                  </a:lnTo>
                  <a:cubicBezTo>
                    <a:pt x="44" y="20"/>
                    <a:pt x="39" y="16"/>
                    <a:pt x="32" y="16"/>
                  </a:cubicBezTo>
                  <a:cubicBezTo>
                    <a:pt x="24" y="16"/>
                    <a:pt x="19" y="20"/>
                    <a:pt x="18" y="26"/>
                  </a:cubicBezTo>
                  <a:lnTo>
                    <a:pt x="46" y="26"/>
                  </a:lnTo>
                  <a:close/>
                </a:path>
              </a:pathLst>
            </a:custGeom>
            <a:solidFill>
              <a:srgbClr val="B42E34"/>
            </a:solidFill>
            <a:ln w="0">
              <a:solidFill>
                <a:srgbClr val="000000"/>
              </a:solidFill>
              <a:round/>
              <a:headEnd/>
              <a:tailEnd/>
            </a:ln>
          </p:spPr>
          <p:txBody>
            <a:bodyPr/>
            <a:lstStyle/>
            <a:p>
              <a:endParaRPr lang="en-GB"/>
            </a:p>
          </p:txBody>
        </p:sp>
        <p:sp>
          <p:nvSpPr>
            <p:cNvPr id="10282" name="Freeform 43"/>
            <p:cNvSpPr>
              <a:spLocks/>
            </p:cNvSpPr>
            <p:nvPr/>
          </p:nvSpPr>
          <p:spPr bwMode="auto">
            <a:xfrm>
              <a:off x="5533" y="4103"/>
              <a:ext cx="20" cy="48"/>
            </a:xfrm>
            <a:custGeom>
              <a:avLst/>
              <a:gdLst>
                <a:gd name="T0" fmla="*/ 0 w 34"/>
                <a:gd name="T1" fmla="*/ 4 h 81"/>
                <a:gd name="T2" fmla="*/ 0 w 34"/>
                <a:gd name="T3" fmla="*/ 4 h 81"/>
                <a:gd name="T4" fmla="*/ 0 w 34"/>
                <a:gd name="T5" fmla="*/ 2 h 81"/>
                <a:gd name="T6" fmla="*/ 1 w 34"/>
                <a:gd name="T7" fmla="*/ 2 h 81"/>
                <a:gd name="T8" fmla="*/ 1 w 34"/>
                <a:gd name="T9" fmla="*/ 0 h 81"/>
                <a:gd name="T10" fmla="*/ 3 w 34"/>
                <a:gd name="T11" fmla="*/ 0 h 81"/>
                <a:gd name="T12" fmla="*/ 3 w 34"/>
                <a:gd name="T13" fmla="*/ 2 h 81"/>
                <a:gd name="T14" fmla="*/ 4 w 34"/>
                <a:gd name="T15" fmla="*/ 2 h 81"/>
                <a:gd name="T16" fmla="*/ 4 w 34"/>
                <a:gd name="T17" fmla="*/ 4 h 81"/>
                <a:gd name="T18" fmla="*/ 3 w 34"/>
                <a:gd name="T19" fmla="*/ 4 h 81"/>
                <a:gd name="T20" fmla="*/ 3 w 34"/>
                <a:gd name="T21" fmla="*/ 10 h 81"/>
                <a:gd name="T22" fmla="*/ 1 w 34"/>
                <a:gd name="T23" fmla="*/ 10 h 81"/>
                <a:gd name="T24" fmla="*/ 1 w 34"/>
                <a:gd name="T25" fmla="*/ 4 h 81"/>
                <a:gd name="T26" fmla="*/ 0 w 34"/>
                <a:gd name="T27" fmla="*/ 4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81"/>
                <a:gd name="T44" fmla="*/ 34 w 3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81">
                  <a:moveTo>
                    <a:pt x="0" y="33"/>
                  </a:moveTo>
                  <a:lnTo>
                    <a:pt x="0" y="33"/>
                  </a:lnTo>
                  <a:lnTo>
                    <a:pt x="0" y="20"/>
                  </a:lnTo>
                  <a:lnTo>
                    <a:pt x="8" y="20"/>
                  </a:lnTo>
                  <a:lnTo>
                    <a:pt x="8" y="0"/>
                  </a:lnTo>
                  <a:lnTo>
                    <a:pt x="26" y="0"/>
                  </a:lnTo>
                  <a:lnTo>
                    <a:pt x="26" y="20"/>
                  </a:lnTo>
                  <a:lnTo>
                    <a:pt x="34" y="20"/>
                  </a:lnTo>
                  <a:lnTo>
                    <a:pt x="34" y="33"/>
                  </a:lnTo>
                  <a:lnTo>
                    <a:pt x="26" y="33"/>
                  </a:lnTo>
                  <a:lnTo>
                    <a:pt x="26" y="81"/>
                  </a:lnTo>
                  <a:lnTo>
                    <a:pt x="8" y="81"/>
                  </a:lnTo>
                  <a:lnTo>
                    <a:pt x="8" y="33"/>
                  </a:lnTo>
                  <a:lnTo>
                    <a:pt x="0" y="33"/>
                  </a:lnTo>
                  <a:close/>
                </a:path>
              </a:pathLst>
            </a:custGeom>
            <a:solidFill>
              <a:srgbClr val="B42E34"/>
            </a:solidFill>
            <a:ln w="0">
              <a:solidFill>
                <a:srgbClr val="000000"/>
              </a:solidFill>
              <a:round/>
              <a:headEnd/>
              <a:tailEnd/>
            </a:ln>
          </p:spPr>
          <p:txBody>
            <a:bodyPr/>
            <a:lstStyle/>
            <a:p>
              <a:endParaRPr lang="en-GB"/>
            </a:p>
          </p:txBody>
        </p:sp>
        <p:sp>
          <p:nvSpPr>
            <p:cNvPr id="10283" name="Freeform 44"/>
            <p:cNvSpPr>
              <a:spLocks noEditPoints="1"/>
            </p:cNvSpPr>
            <p:nvPr/>
          </p:nvSpPr>
          <p:spPr bwMode="auto">
            <a:xfrm>
              <a:off x="5556" y="4103"/>
              <a:ext cx="39" cy="48"/>
            </a:xfrm>
            <a:custGeom>
              <a:avLst/>
              <a:gdLst>
                <a:gd name="T0" fmla="*/ 2 w 65"/>
                <a:gd name="T1" fmla="*/ 10 h 81"/>
                <a:gd name="T2" fmla="*/ 2 w 65"/>
                <a:gd name="T3" fmla="*/ 10 h 81"/>
                <a:gd name="T4" fmla="*/ 0 w 65"/>
                <a:gd name="T5" fmla="*/ 10 h 81"/>
                <a:gd name="T6" fmla="*/ 0 w 65"/>
                <a:gd name="T7" fmla="*/ 0 h 81"/>
                <a:gd name="T8" fmla="*/ 2 w 65"/>
                <a:gd name="T9" fmla="*/ 0 h 81"/>
                <a:gd name="T10" fmla="*/ 2 w 65"/>
                <a:gd name="T11" fmla="*/ 3 h 81"/>
                <a:gd name="T12" fmla="*/ 5 w 65"/>
                <a:gd name="T13" fmla="*/ 2 h 81"/>
                <a:gd name="T14" fmla="*/ 7 w 65"/>
                <a:gd name="T15" fmla="*/ 3 h 81"/>
                <a:gd name="T16" fmla="*/ 8 w 65"/>
                <a:gd name="T17" fmla="*/ 7 h 81"/>
                <a:gd name="T18" fmla="*/ 7 w 65"/>
                <a:gd name="T19" fmla="*/ 9 h 81"/>
                <a:gd name="T20" fmla="*/ 5 w 65"/>
                <a:gd name="T21" fmla="*/ 10 h 81"/>
                <a:gd name="T22" fmla="*/ 2 w 65"/>
                <a:gd name="T23" fmla="*/ 9 h 81"/>
                <a:gd name="T24" fmla="*/ 2 w 65"/>
                <a:gd name="T25" fmla="*/ 10 h 81"/>
                <a:gd name="T26" fmla="*/ 4 w 65"/>
                <a:gd name="T27" fmla="*/ 8 h 81"/>
                <a:gd name="T28" fmla="*/ 4 w 65"/>
                <a:gd name="T29" fmla="*/ 8 h 81"/>
                <a:gd name="T30" fmla="*/ 6 w 65"/>
                <a:gd name="T31" fmla="*/ 7 h 81"/>
                <a:gd name="T32" fmla="*/ 4 w 65"/>
                <a:gd name="T33" fmla="*/ 4 h 81"/>
                <a:gd name="T34" fmla="*/ 2 w 65"/>
                <a:gd name="T35" fmla="*/ 7 h 81"/>
                <a:gd name="T36" fmla="*/ 4 w 65"/>
                <a:gd name="T37" fmla="*/ 8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17" y="81"/>
                  </a:moveTo>
                  <a:lnTo>
                    <a:pt x="17" y="81"/>
                  </a:lnTo>
                  <a:lnTo>
                    <a:pt x="0" y="81"/>
                  </a:lnTo>
                  <a:lnTo>
                    <a:pt x="0" y="0"/>
                  </a:lnTo>
                  <a:lnTo>
                    <a:pt x="18" y="0"/>
                  </a:lnTo>
                  <a:lnTo>
                    <a:pt x="18" y="27"/>
                  </a:lnTo>
                  <a:cubicBezTo>
                    <a:pt x="22" y="22"/>
                    <a:pt x="27" y="19"/>
                    <a:pt x="35" y="19"/>
                  </a:cubicBezTo>
                  <a:cubicBezTo>
                    <a:pt x="43" y="19"/>
                    <a:pt x="50" y="22"/>
                    <a:pt x="55" y="27"/>
                  </a:cubicBezTo>
                  <a:cubicBezTo>
                    <a:pt x="62" y="34"/>
                    <a:pt x="65" y="41"/>
                    <a:pt x="65" y="50"/>
                  </a:cubicBezTo>
                  <a:cubicBezTo>
                    <a:pt x="65" y="60"/>
                    <a:pt x="61" y="68"/>
                    <a:pt x="54" y="74"/>
                  </a:cubicBezTo>
                  <a:cubicBezTo>
                    <a:pt x="49" y="79"/>
                    <a:pt x="43" y="81"/>
                    <a:pt x="35" y="81"/>
                  </a:cubicBezTo>
                  <a:cubicBezTo>
                    <a:pt x="28" y="81"/>
                    <a:pt x="23" y="79"/>
                    <a:pt x="17" y="74"/>
                  </a:cubicBezTo>
                  <a:lnTo>
                    <a:pt x="17" y="81"/>
                  </a:lnTo>
                  <a:close/>
                  <a:moveTo>
                    <a:pt x="31" y="65"/>
                  </a:moveTo>
                  <a:lnTo>
                    <a:pt x="31" y="65"/>
                  </a:lnTo>
                  <a:cubicBezTo>
                    <a:pt x="41" y="65"/>
                    <a:pt x="47" y="58"/>
                    <a:pt x="47" y="50"/>
                  </a:cubicBezTo>
                  <a:cubicBezTo>
                    <a:pt x="47" y="42"/>
                    <a:pt x="40" y="35"/>
                    <a:pt x="32" y="35"/>
                  </a:cubicBezTo>
                  <a:cubicBezTo>
                    <a:pt x="24" y="35"/>
                    <a:pt x="17" y="41"/>
                    <a:pt x="17" y="50"/>
                  </a:cubicBezTo>
                  <a:cubicBezTo>
                    <a:pt x="17" y="59"/>
                    <a:pt x="24" y="65"/>
                    <a:pt x="31" y="65"/>
                  </a:cubicBezTo>
                  <a:close/>
                </a:path>
              </a:pathLst>
            </a:custGeom>
            <a:solidFill>
              <a:srgbClr val="B42E34"/>
            </a:solidFill>
            <a:ln w="0">
              <a:solidFill>
                <a:srgbClr val="000000"/>
              </a:solidFill>
              <a:round/>
              <a:headEnd/>
              <a:tailEnd/>
            </a:ln>
          </p:spPr>
          <p:txBody>
            <a:bodyPr/>
            <a:lstStyle/>
            <a:p>
              <a:endParaRPr lang="en-GB"/>
            </a:p>
          </p:txBody>
        </p:sp>
        <p:sp>
          <p:nvSpPr>
            <p:cNvPr id="10284" name="Freeform 45"/>
            <p:cNvSpPr>
              <a:spLocks noEditPoints="1"/>
            </p:cNvSpPr>
            <p:nvPr/>
          </p:nvSpPr>
          <p:spPr bwMode="auto">
            <a:xfrm>
              <a:off x="5599" y="4114"/>
              <a:ext cx="39" cy="37"/>
            </a:xfrm>
            <a:custGeom>
              <a:avLst/>
              <a:gdLst>
                <a:gd name="T0" fmla="*/ 6 w 65"/>
                <a:gd name="T1" fmla="*/ 7 h 62"/>
                <a:gd name="T2" fmla="*/ 6 w 65"/>
                <a:gd name="T3" fmla="*/ 7 h 62"/>
                <a:gd name="T4" fmla="*/ 4 w 65"/>
                <a:gd name="T5" fmla="*/ 8 h 62"/>
                <a:gd name="T6" fmla="*/ 1 w 65"/>
                <a:gd name="T7" fmla="*/ 7 h 62"/>
                <a:gd name="T8" fmla="*/ 0 w 65"/>
                <a:gd name="T9" fmla="*/ 4 h 62"/>
                <a:gd name="T10" fmla="*/ 1 w 65"/>
                <a:gd name="T11" fmla="*/ 1 h 62"/>
                <a:gd name="T12" fmla="*/ 4 w 65"/>
                <a:gd name="T13" fmla="*/ 0 h 62"/>
                <a:gd name="T14" fmla="*/ 6 w 65"/>
                <a:gd name="T15" fmla="*/ 1 h 62"/>
                <a:gd name="T16" fmla="*/ 6 w 65"/>
                <a:gd name="T17" fmla="*/ 1 h 62"/>
                <a:gd name="T18" fmla="*/ 8 w 65"/>
                <a:gd name="T19" fmla="*/ 1 h 62"/>
                <a:gd name="T20" fmla="*/ 8 w 65"/>
                <a:gd name="T21" fmla="*/ 8 h 62"/>
                <a:gd name="T22" fmla="*/ 6 w 65"/>
                <a:gd name="T23" fmla="*/ 8 h 62"/>
                <a:gd name="T24" fmla="*/ 6 w 65"/>
                <a:gd name="T25" fmla="*/ 7 h 62"/>
                <a:gd name="T26" fmla="*/ 4 w 65"/>
                <a:gd name="T27" fmla="*/ 6 h 62"/>
                <a:gd name="T28" fmla="*/ 4 w 65"/>
                <a:gd name="T29" fmla="*/ 6 h 62"/>
                <a:gd name="T30" fmla="*/ 6 w 65"/>
                <a:gd name="T31" fmla="*/ 4 h 62"/>
                <a:gd name="T32" fmla="*/ 4 w 65"/>
                <a:gd name="T33" fmla="*/ 2 h 62"/>
                <a:gd name="T34" fmla="*/ 2 w 65"/>
                <a:gd name="T35" fmla="*/ 4 h 62"/>
                <a:gd name="T36" fmla="*/ 4 w 65"/>
                <a:gd name="T37" fmla="*/ 6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7" y="55"/>
                  </a:moveTo>
                  <a:lnTo>
                    <a:pt x="47" y="55"/>
                  </a:lnTo>
                  <a:cubicBezTo>
                    <a:pt x="42" y="60"/>
                    <a:pt x="37" y="62"/>
                    <a:pt x="29" y="62"/>
                  </a:cubicBezTo>
                  <a:cubicBezTo>
                    <a:pt x="22" y="62"/>
                    <a:pt x="16" y="60"/>
                    <a:pt x="10" y="55"/>
                  </a:cubicBezTo>
                  <a:cubicBezTo>
                    <a:pt x="3" y="49"/>
                    <a:pt x="0" y="41"/>
                    <a:pt x="0" y="31"/>
                  </a:cubicBezTo>
                  <a:cubicBezTo>
                    <a:pt x="0" y="22"/>
                    <a:pt x="3" y="14"/>
                    <a:pt x="9" y="8"/>
                  </a:cubicBezTo>
                  <a:cubicBezTo>
                    <a:pt x="15" y="3"/>
                    <a:pt x="22" y="0"/>
                    <a:pt x="30" y="0"/>
                  </a:cubicBezTo>
                  <a:cubicBezTo>
                    <a:pt x="37" y="0"/>
                    <a:pt x="43" y="2"/>
                    <a:pt x="47" y="8"/>
                  </a:cubicBezTo>
                  <a:lnTo>
                    <a:pt x="47" y="1"/>
                  </a:lnTo>
                  <a:lnTo>
                    <a:pt x="65" y="1"/>
                  </a:lnTo>
                  <a:lnTo>
                    <a:pt x="65" y="62"/>
                  </a:lnTo>
                  <a:lnTo>
                    <a:pt x="47" y="62"/>
                  </a:lnTo>
                  <a:lnTo>
                    <a:pt x="47" y="55"/>
                  </a:lnTo>
                  <a:close/>
                  <a:moveTo>
                    <a:pt x="33" y="46"/>
                  </a:moveTo>
                  <a:lnTo>
                    <a:pt x="33" y="46"/>
                  </a:lnTo>
                  <a:cubicBezTo>
                    <a:pt x="41" y="46"/>
                    <a:pt x="47" y="39"/>
                    <a:pt x="47" y="31"/>
                  </a:cubicBezTo>
                  <a:cubicBezTo>
                    <a:pt x="47" y="22"/>
                    <a:pt x="41" y="16"/>
                    <a:pt x="33" y="16"/>
                  </a:cubicBezTo>
                  <a:cubicBezTo>
                    <a:pt x="24" y="16"/>
                    <a:pt x="18" y="23"/>
                    <a:pt x="18" y="31"/>
                  </a:cubicBezTo>
                  <a:cubicBezTo>
                    <a:pt x="18" y="39"/>
                    <a:pt x="24" y="46"/>
                    <a:pt x="33" y="46"/>
                  </a:cubicBezTo>
                  <a:close/>
                </a:path>
              </a:pathLst>
            </a:custGeom>
            <a:solidFill>
              <a:srgbClr val="B42E34"/>
            </a:solidFill>
            <a:ln w="0">
              <a:solidFill>
                <a:srgbClr val="000000"/>
              </a:solidFill>
              <a:round/>
              <a:headEnd/>
              <a:tailEnd/>
            </a:ln>
          </p:spPr>
          <p:txBody>
            <a:bodyPr/>
            <a:lstStyle/>
            <a:p>
              <a:endParaRPr lang="en-GB"/>
            </a:p>
          </p:txBody>
        </p:sp>
        <p:sp>
          <p:nvSpPr>
            <p:cNvPr id="10285" name="Freeform 46"/>
            <p:cNvSpPr>
              <a:spLocks/>
            </p:cNvSpPr>
            <p:nvPr/>
          </p:nvSpPr>
          <p:spPr bwMode="auto">
            <a:xfrm>
              <a:off x="5646" y="4103"/>
              <a:ext cx="11" cy="48"/>
            </a:xfrm>
            <a:custGeom>
              <a:avLst/>
              <a:gdLst>
                <a:gd name="T0" fmla="*/ 2 w 18"/>
                <a:gd name="T1" fmla="*/ 0 h 81"/>
                <a:gd name="T2" fmla="*/ 2 w 18"/>
                <a:gd name="T3" fmla="*/ 0 h 81"/>
                <a:gd name="T4" fmla="*/ 2 w 18"/>
                <a:gd name="T5" fmla="*/ 10 h 81"/>
                <a:gd name="T6" fmla="*/ 0 w 18"/>
                <a:gd name="T7" fmla="*/ 10 h 81"/>
                <a:gd name="T8" fmla="*/ 0 w 18"/>
                <a:gd name="T9" fmla="*/ 0 h 81"/>
                <a:gd name="T10" fmla="*/ 2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round/>
              <a:headEnd/>
              <a:tailEnd/>
            </a:ln>
          </p:spPr>
          <p:txBody>
            <a:bodyPr/>
            <a:lstStyle/>
            <a:p>
              <a:endParaRPr lang="en-GB"/>
            </a:p>
          </p:txBody>
        </p:sp>
        <p:sp>
          <p:nvSpPr>
            <p:cNvPr id="10286" name="Freeform 47"/>
            <p:cNvSpPr>
              <a:spLocks/>
            </p:cNvSpPr>
            <p:nvPr/>
          </p:nvSpPr>
          <p:spPr bwMode="auto">
            <a:xfrm>
              <a:off x="5666" y="4103"/>
              <a:ext cx="11" cy="48"/>
            </a:xfrm>
            <a:custGeom>
              <a:avLst/>
              <a:gdLst>
                <a:gd name="T0" fmla="*/ 2 w 18"/>
                <a:gd name="T1" fmla="*/ 0 h 81"/>
                <a:gd name="T2" fmla="*/ 2 w 18"/>
                <a:gd name="T3" fmla="*/ 0 h 81"/>
                <a:gd name="T4" fmla="*/ 2 w 18"/>
                <a:gd name="T5" fmla="*/ 10 h 81"/>
                <a:gd name="T6" fmla="*/ 1 w 18"/>
                <a:gd name="T7" fmla="*/ 10 h 81"/>
                <a:gd name="T8" fmla="*/ 0 w 18"/>
                <a:gd name="T9" fmla="*/ 0 h 81"/>
                <a:gd name="T10" fmla="*/ 2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1" y="81"/>
                  </a:lnTo>
                  <a:lnTo>
                    <a:pt x="0" y="0"/>
                  </a:lnTo>
                  <a:lnTo>
                    <a:pt x="18" y="0"/>
                  </a:lnTo>
                  <a:close/>
                </a:path>
              </a:pathLst>
            </a:custGeom>
            <a:solidFill>
              <a:srgbClr val="B42E34"/>
            </a:solidFill>
            <a:ln w="0">
              <a:solidFill>
                <a:srgbClr val="000000"/>
              </a:solidFill>
              <a:round/>
              <a:headEnd/>
              <a:tailEnd/>
            </a:ln>
          </p:spPr>
          <p:txBody>
            <a:bodyPr/>
            <a:lstStyle/>
            <a:p>
              <a:endParaRPr lang="en-GB"/>
            </a:p>
          </p:txBody>
        </p:sp>
        <p:sp>
          <p:nvSpPr>
            <p:cNvPr id="10287" name="Freeform 48"/>
            <p:cNvSpPr>
              <a:spLocks/>
            </p:cNvSpPr>
            <p:nvPr/>
          </p:nvSpPr>
          <p:spPr bwMode="auto">
            <a:xfrm>
              <a:off x="5308" y="3953"/>
              <a:ext cx="202" cy="72"/>
            </a:xfrm>
            <a:custGeom>
              <a:avLst/>
              <a:gdLst>
                <a:gd name="T0" fmla="*/ 8 w 336"/>
                <a:gd name="T1" fmla="*/ 3 h 120"/>
                <a:gd name="T2" fmla="*/ 8 w 336"/>
                <a:gd name="T3" fmla="*/ 3 h 120"/>
                <a:gd name="T4" fmla="*/ 7 w 336"/>
                <a:gd name="T5" fmla="*/ 6 h 120"/>
                <a:gd name="T6" fmla="*/ 42 w 336"/>
                <a:gd name="T7" fmla="*/ 16 h 120"/>
                <a:gd name="T8" fmla="*/ 44 w 336"/>
                <a:gd name="T9" fmla="*/ 16 h 120"/>
                <a:gd name="T10" fmla="*/ 39 w 336"/>
                <a:gd name="T11" fmla="*/ 16 h 120"/>
                <a:gd name="T12" fmla="*/ 0 w 336"/>
                <a:gd name="T13" fmla="*/ 6 h 120"/>
                <a:gd name="T14" fmla="*/ 7 w 336"/>
                <a:gd name="T15" fmla="*/ 0 h 120"/>
                <a:gd name="T16" fmla="*/ 8 w 336"/>
                <a:gd name="T17" fmla="*/ 3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6"/>
                <a:gd name="T28" fmla="*/ 0 h 120"/>
                <a:gd name="T29" fmla="*/ 336 w 33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6" h="120">
                  <a:moveTo>
                    <a:pt x="66" y="24"/>
                  </a:moveTo>
                  <a:lnTo>
                    <a:pt x="66" y="24"/>
                  </a:lnTo>
                  <a:cubicBezTo>
                    <a:pt x="56" y="31"/>
                    <a:pt x="50" y="39"/>
                    <a:pt x="50" y="48"/>
                  </a:cubicBezTo>
                  <a:cubicBezTo>
                    <a:pt x="50" y="86"/>
                    <a:pt x="170" y="117"/>
                    <a:pt x="322" y="119"/>
                  </a:cubicBezTo>
                  <a:cubicBezTo>
                    <a:pt x="326" y="119"/>
                    <a:pt x="331" y="119"/>
                    <a:pt x="336" y="119"/>
                  </a:cubicBezTo>
                  <a:lnTo>
                    <a:pt x="300" y="119"/>
                  </a:lnTo>
                  <a:cubicBezTo>
                    <a:pt x="134" y="120"/>
                    <a:pt x="0" y="86"/>
                    <a:pt x="0" y="44"/>
                  </a:cubicBezTo>
                  <a:cubicBezTo>
                    <a:pt x="0" y="28"/>
                    <a:pt x="19" y="13"/>
                    <a:pt x="52" y="0"/>
                  </a:cubicBezTo>
                  <a:lnTo>
                    <a:pt x="66" y="24"/>
                  </a:lnTo>
                  <a:close/>
                </a:path>
              </a:pathLst>
            </a:custGeom>
            <a:solidFill>
              <a:srgbClr val="B42E34"/>
            </a:solidFill>
            <a:ln w="0">
              <a:solidFill>
                <a:srgbClr val="000000"/>
              </a:solidFill>
              <a:round/>
              <a:headEnd/>
              <a:tailEnd/>
            </a:ln>
          </p:spPr>
          <p:txBody>
            <a:bodyPr/>
            <a:lstStyle/>
            <a:p>
              <a:endParaRPr lang="en-GB"/>
            </a:p>
          </p:txBody>
        </p:sp>
        <p:sp>
          <p:nvSpPr>
            <p:cNvPr id="10288" name="Freeform 49"/>
            <p:cNvSpPr>
              <a:spLocks/>
            </p:cNvSpPr>
            <p:nvPr/>
          </p:nvSpPr>
          <p:spPr bwMode="auto">
            <a:xfrm>
              <a:off x="5534" y="3934"/>
              <a:ext cx="96" cy="16"/>
            </a:xfrm>
            <a:custGeom>
              <a:avLst/>
              <a:gdLst>
                <a:gd name="T0" fmla="*/ 0 w 161"/>
                <a:gd name="T1" fmla="*/ 1 h 26"/>
                <a:gd name="T2" fmla="*/ 0 w 161"/>
                <a:gd name="T3" fmla="*/ 1 h 26"/>
                <a:gd name="T4" fmla="*/ 20 w 161"/>
                <a:gd name="T5" fmla="*/ 4 h 26"/>
                <a:gd name="T6" fmla="*/ 20 w 161"/>
                <a:gd name="T7" fmla="*/ 4 h 26"/>
                <a:gd name="T8" fmla="*/ 0 w 161"/>
                <a:gd name="T9" fmla="*/ 0 h 26"/>
                <a:gd name="T10" fmla="*/ 0 w 161"/>
                <a:gd name="T11" fmla="*/ 1 h 26"/>
                <a:gd name="T12" fmla="*/ 0 60000 65536"/>
                <a:gd name="T13" fmla="*/ 0 60000 65536"/>
                <a:gd name="T14" fmla="*/ 0 60000 65536"/>
                <a:gd name="T15" fmla="*/ 0 60000 65536"/>
                <a:gd name="T16" fmla="*/ 0 60000 65536"/>
                <a:gd name="T17" fmla="*/ 0 60000 65536"/>
                <a:gd name="T18" fmla="*/ 0 w 161"/>
                <a:gd name="T19" fmla="*/ 0 h 26"/>
                <a:gd name="T20" fmla="*/ 161 w 16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61" h="26">
                  <a:moveTo>
                    <a:pt x="0" y="7"/>
                  </a:moveTo>
                  <a:lnTo>
                    <a:pt x="0" y="7"/>
                  </a:lnTo>
                  <a:cubicBezTo>
                    <a:pt x="62" y="9"/>
                    <a:pt x="118" y="16"/>
                    <a:pt x="161" y="26"/>
                  </a:cubicBezTo>
                  <a:lnTo>
                    <a:pt x="157" y="25"/>
                  </a:lnTo>
                  <a:cubicBezTo>
                    <a:pt x="117" y="12"/>
                    <a:pt x="62" y="4"/>
                    <a:pt x="0" y="0"/>
                  </a:cubicBezTo>
                  <a:lnTo>
                    <a:pt x="0" y="7"/>
                  </a:lnTo>
                  <a:close/>
                </a:path>
              </a:pathLst>
            </a:custGeom>
            <a:solidFill>
              <a:srgbClr val="B42E34"/>
            </a:solidFill>
            <a:ln w="0">
              <a:solidFill>
                <a:srgbClr val="000000"/>
              </a:solidFill>
              <a:round/>
              <a:headEnd/>
              <a:tailEnd/>
            </a:ln>
          </p:spPr>
          <p:txBody>
            <a:bodyPr/>
            <a:lstStyle/>
            <a:p>
              <a:endParaRPr lang="en-GB"/>
            </a:p>
          </p:txBody>
        </p:sp>
        <p:sp>
          <p:nvSpPr>
            <p:cNvPr id="10289" name="Freeform 50"/>
            <p:cNvSpPr>
              <a:spLocks/>
            </p:cNvSpPr>
            <p:nvPr/>
          </p:nvSpPr>
          <p:spPr bwMode="auto">
            <a:xfrm>
              <a:off x="5331" y="3865"/>
              <a:ext cx="212" cy="148"/>
            </a:xfrm>
            <a:custGeom>
              <a:avLst/>
              <a:gdLst>
                <a:gd name="T0" fmla="*/ 45 w 352"/>
                <a:gd name="T1" fmla="*/ 0 h 247"/>
                <a:gd name="T2" fmla="*/ 45 w 352"/>
                <a:gd name="T3" fmla="*/ 0 h 247"/>
                <a:gd name="T4" fmla="*/ 45 w 352"/>
                <a:gd name="T5" fmla="*/ 6 h 247"/>
                <a:gd name="T6" fmla="*/ 22 w 352"/>
                <a:gd name="T7" fmla="*/ 29 h 247"/>
                <a:gd name="T8" fmla="*/ 0 w 352"/>
                <a:gd name="T9" fmla="*/ 14 h 247"/>
                <a:gd name="T10" fmla="*/ 1 w 352"/>
                <a:gd name="T11" fmla="*/ 16 h 247"/>
                <a:gd name="T12" fmla="*/ 23 w 352"/>
                <a:gd name="T13" fmla="*/ 32 h 247"/>
                <a:gd name="T14" fmla="*/ 46 w 352"/>
                <a:gd name="T15" fmla="*/ 8 h 247"/>
                <a:gd name="T16" fmla="*/ 45 w 352"/>
                <a:gd name="T17" fmla="*/ 1 h 247"/>
                <a:gd name="T18" fmla="*/ 45 w 352"/>
                <a:gd name="T19" fmla="*/ 0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247"/>
                <a:gd name="T32" fmla="*/ 352 w 352"/>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247">
                  <a:moveTo>
                    <a:pt x="338" y="0"/>
                  </a:moveTo>
                  <a:lnTo>
                    <a:pt x="338" y="0"/>
                  </a:lnTo>
                  <a:cubicBezTo>
                    <a:pt x="342" y="14"/>
                    <a:pt x="344" y="28"/>
                    <a:pt x="344" y="43"/>
                  </a:cubicBezTo>
                  <a:cubicBezTo>
                    <a:pt x="344" y="141"/>
                    <a:pt x="265" y="222"/>
                    <a:pt x="166" y="222"/>
                  </a:cubicBezTo>
                  <a:cubicBezTo>
                    <a:pt x="91" y="223"/>
                    <a:pt x="27" y="177"/>
                    <a:pt x="0" y="112"/>
                  </a:cubicBezTo>
                  <a:lnTo>
                    <a:pt x="2" y="118"/>
                  </a:lnTo>
                  <a:cubicBezTo>
                    <a:pt x="23" y="193"/>
                    <a:pt x="92" y="247"/>
                    <a:pt x="174" y="247"/>
                  </a:cubicBezTo>
                  <a:cubicBezTo>
                    <a:pt x="273" y="246"/>
                    <a:pt x="352" y="166"/>
                    <a:pt x="352" y="67"/>
                  </a:cubicBezTo>
                  <a:cubicBezTo>
                    <a:pt x="352" y="46"/>
                    <a:pt x="348" y="26"/>
                    <a:pt x="341" y="7"/>
                  </a:cubicBezTo>
                  <a:lnTo>
                    <a:pt x="338" y="0"/>
                  </a:lnTo>
                  <a:close/>
                </a:path>
              </a:pathLst>
            </a:custGeom>
            <a:solidFill>
              <a:srgbClr val="B42E34"/>
            </a:solidFill>
            <a:ln w="0">
              <a:solidFill>
                <a:srgbClr val="000000"/>
              </a:solidFill>
              <a:round/>
              <a:headEnd/>
              <a:tailEnd/>
            </a:ln>
          </p:spPr>
          <p:txBody>
            <a:bodyPr/>
            <a:lstStyle/>
            <a:p>
              <a:endParaRPr lang="en-GB"/>
            </a:p>
          </p:txBody>
        </p:sp>
        <p:sp>
          <p:nvSpPr>
            <p:cNvPr id="10290" name="Freeform 51"/>
            <p:cNvSpPr>
              <a:spLocks/>
            </p:cNvSpPr>
            <p:nvPr/>
          </p:nvSpPr>
          <p:spPr bwMode="auto">
            <a:xfrm>
              <a:off x="5299" y="3996"/>
              <a:ext cx="184" cy="149"/>
            </a:xfrm>
            <a:custGeom>
              <a:avLst/>
              <a:gdLst>
                <a:gd name="T0" fmla="*/ 40 w 305"/>
                <a:gd name="T1" fmla="*/ 7 h 247"/>
                <a:gd name="T2" fmla="*/ 40 w 305"/>
                <a:gd name="T3" fmla="*/ 7 h 247"/>
                <a:gd name="T4" fmla="*/ 6 w 305"/>
                <a:gd name="T5" fmla="*/ 1 h 247"/>
                <a:gd name="T6" fmla="*/ 8 w 305"/>
                <a:gd name="T7" fmla="*/ 10 h 247"/>
                <a:gd name="T8" fmla="*/ 25 w 305"/>
                <a:gd name="T9" fmla="*/ 33 h 247"/>
                <a:gd name="T10" fmla="*/ 13 w 305"/>
                <a:gd name="T11" fmla="*/ 10 h 247"/>
                <a:gd name="T12" fmla="*/ 15 w 305"/>
                <a:gd name="T13" fmla="*/ 6 h 247"/>
                <a:gd name="T14" fmla="*/ 40 w 305"/>
                <a:gd name="T15" fmla="*/ 7 h 247"/>
                <a:gd name="T16" fmla="*/ 0 60000 65536"/>
                <a:gd name="T17" fmla="*/ 0 60000 65536"/>
                <a:gd name="T18" fmla="*/ 0 60000 65536"/>
                <a:gd name="T19" fmla="*/ 0 60000 65536"/>
                <a:gd name="T20" fmla="*/ 0 60000 65536"/>
                <a:gd name="T21" fmla="*/ 0 60000 65536"/>
                <a:gd name="T22" fmla="*/ 0 60000 65536"/>
                <a:gd name="T23" fmla="*/ 0 60000 65536"/>
                <a:gd name="T24" fmla="*/ 0 w 305"/>
                <a:gd name="T25" fmla="*/ 0 h 247"/>
                <a:gd name="T26" fmla="*/ 305 w 305"/>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 h="247">
                  <a:moveTo>
                    <a:pt x="305" y="51"/>
                  </a:moveTo>
                  <a:lnTo>
                    <a:pt x="305" y="51"/>
                  </a:lnTo>
                  <a:cubicBezTo>
                    <a:pt x="305" y="51"/>
                    <a:pt x="123" y="52"/>
                    <a:pt x="48" y="12"/>
                  </a:cubicBezTo>
                  <a:cubicBezTo>
                    <a:pt x="48" y="12"/>
                    <a:pt x="0" y="0"/>
                    <a:pt x="62" y="72"/>
                  </a:cubicBezTo>
                  <a:cubicBezTo>
                    <a:pt x="123" y="145"/>
                    <a:pt x="185" y="247"/>
                    <a:pt x="185" y="247"/>
                  </a:cubicBezTo>
                  <a:lnTo>
                    <a:pt x="92" y="77"/>
                  </a:lnTo>
                  <a:cubicBezTo>
                    <a:pt x="92" y="77"/>
                    <a:pt x="77" y="40"/>
                    <a:pt x="116" y="46"/>
                  </a:cubicBezTo>
                  <a:cubicBezTo>
                    <a:pt x="179" y="56"/>
                    <a:pt x="305" y="51"/>
                    <a:pt x="305" y="51"/>
                  </a:cubicBezTo>
                  <a:close/>
                </a:path>
              </a:pathLst>
            </a:custGeom>
            <a:solidFill>
              <a:srgbClr val="B42E34"/>
            </a:solidFill>
            <a:ln w="0">
              <a:solidFill>
                <a:srgbClr val="000000"/>
              </a:solidFill>
              <a:round/>
              <a:headEnd/>
              <a:tailEnd/>
            </a:ln>
          </p:spPr>
          <p:txBody>
            <a:bodyPr/>
            <a:lstStyle/>
            <a:p>
              <a:endParaRPr lang="en-GB"/>
            </a:p>
          </p:txBody>
        </p:sp>
      </p:grpSp>
      <p:sp>
        <p:nvSpPr>
          <p:cNvPr id="10243" name="TextBox 4"/>
          <p:cNvSpPr txBox="1">
            <a:spLocks noChangeArrowheads="1"/>
          </p:cNvSpPr>
          <p:nvPr/>
        </p:nvSpPr>
        <p:spPr bwMode="auto">
          <a:xfrm>
            <a:off x="77788" y="519113"/>
            <a:ext cx="7589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b="1" dirty="0">
                <a:solidFill>
                  <a:srgbClr val="000000"/>
                </a:solidFill>
                <a:latin typeface="Verdana" panose="020B0604030504040204" pitchFamily="34" charset="0"/>
                <a:cs typeface="Arial" panose="020B0604020202020204" pitchFamily="34" charset="0"/>
              </a:rPr>
              <a:t> </a:t>
            </a:r>
            <a:r>
              <a:rPr lang="en-US" altLang="en-US" sz="3000" b="1" dirty="0">
                <a:solidFill>
                  <a:schemeClr val="bg1"/>
                </a:solidFill>
                <a:latin typeface="Verdana" panose="020B0604030504040204" pitchFamily="34" charset="0"/>
                <a:cs typeface="Arial" panose="020B0604020202020204" pitchFamily="34" charset="0"/>
              </a:rPr>
              <a:t>Officiating– Key Information (1) </a:t>
            </a:r>
            <a:endParaRPr lang="en-US" altLang="en-US" sz="3000" b="1" dirty="0">
              <a:solidFill>
                <a:schemeClr val="bg1"/>
              </a:solidFill>
              <a:cs typeface="Arial" panose="020B0604020202020204" pitchFamily="34" charset="0"/>
            </a:endParaRPr>
          </a:p>
        </p:txBody>
      </p:sp>
      <p:sp>
        <p:nvSpPr>
          <p:cNvPr id="10244" name="Rectangle 5"/>
          <p:cNvSpPr>
            <a:spLocks noChangeArrowheads="1"/>
          </p:cNvSpPr>
          <p:nvPr/>
        </p:nvSpPr>
        <p:spPr bwMode="auto">
          <a:xfrm>
            <a:off x="7239000" y="457200"/>
            <a:ext cx="1600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5400" b="1">
              <a:solidFill>
                <a:srgbClr val="000000"/>
              </a:solidFill>
              <a:latin typeface="Arial Bold" panose="020B0704020202020204" pitchFamily="34" charset="0"/>
              <a:cs typeface="Arial Bold" panose="020B0704020202020204" pitchFamily="34" charset="0"/>
            </a:endParaRPr>
          </a:p>
        </p:txBody>
      </p:sp>
      <p:sp>
        <p:nvSpPr>
          <p:cNvPr id="14341" name="Rectangle 1"/>
          <p:cNvSpPr>
            <a:spLocks noChangeArrowheads="1"/>
          </p:cNvSpPr>
          <p:nvPr/>
        </p:nvSpPr>
        <p:spPr bwMode="auto">
          <a:xfrm>
            <a:off x="684213" y="1304925"/>
            <a:ext cx="7991475" cy="615950"/>
          </a:xfrm>
          <a:prstGeom prst="rect">
            <a:avLst/>
          </a:prstGeom>
          <a:noFill/>
          <a:ln>
            <a:noFill/>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indent="-285750" eaLnBrk="1" fontAlgn="auto" hangingPunct="1">
              <a:spcBef>
                <a:spcPct val="0"/>
              </a:spcBef>
              <a:spcAft>
                <a:spcPts val="0"/>
              </a:spcAft>
              <a:defRPr/>
            </a:pPr>
            <a:endParaRPr lang="en-GB" altLang="en-US" sz="1600" dirty="0">
              <a:ea typeface="+mn-ea"/>
            </a:endParaRPr>
          </a:p>
          <a:p>
            <a:pPr eaLnBrk="1" fontAlgn="auto" hangingPunct="1">
              <a:spcBef>
                <a:spcPct val="0"/>
              </a:spcBef>
              <a:spcAft>
                <a:spcPts val="0"/>
              </a:spcAft>
              <a:buFontTx/>
              <a:buNone/>
              <a:defRPr/>
            </a:pPr>
            <a:endParaRPr lang="en-GB" altLang="en-US" sz="1800" dirty="0">
              <a:ea typeface="+mn-ea"/>
            </a:endParaRPr>
          </a:p>
        </p:txBody>
      </p:sp>
      <p:pic>
        <p:nvPicPr>
          <p:cNvPr id="102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7222" y="406400"/>
            <a:ext cx="1103716" cy="1006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2788" y="6069013"/>
            <a:ext cx="6683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51" descr="Final W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088" y="5975350"/>
            <a:ext cx="1152525"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9" name="Rectangle 53"/>
          <p:cNvSpPr>
            <a:spLocks noChangeArrowheads="1"/>
          </p:cNvSpPr>
          <p:nvPr/>
        </p:nvSpPr>
        <p:spPr bwMode="auto">
          <a:xfrm>
            <a:off x="574478" y="1557338"/>
            <a:ext cx="8129785"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342900" indent="-342900">
              <a:spcBef>
                <a:spcPct val="0"/>
              </a:spcBef>
            </a:pPr>
            <a:r>
              <a:rPr lang="en-GB" altLang="en-US" sz="2000" b="1" dirty="0">
                <a:solidFill>
                  <a:srgbClr val="0070C0"/>
                </a:solidFill>
                <a:latin typeface="Verdana" panose="020B0604030504040204" pitchFamily="34" charset="0"/>
              </a:rPr>
              <a:t>MENTORS </a:t>
            </a:r>
            <a:r>
              <a:rPr lang="en-GB" altLang="en-US" sz="2000" dirty="0">
                <a:latin typeface="Verdana" panose="020B0604030504040204" pitchFamily="34" charset="0"/>
              </a:rPr>
              <a:t>– </a:t>
            </a:r>
            <a:r>
              <a:rPr lang="en-GB" altLang="en-US" sz="1800" dirty="0">
                <a:latin typeface="Verdana" panose="020B0604030504040204" pitchFamily="34" charset="0"/>
              </a:rPr>
              <a:t>WYN has a group of qualified mentors that support our learner umpires.  They are crucial part of the learners journey and unfortunately we do not have enough to support learner demands across INTO &amp; C Award courses.</a:t>
            </a:r>
          </a:p>
          <a:p>
            <a:pPr marL="342900" indent="-342900">
              <a:spcBef>
                <a:spcPct val="0"/>
              </a:spcBef>
            </a:pPr>
            <a:r>
              <a:rPr lang="en-GB" altLang="en-US" sz="1800" dirty="0">
                <a:latin typeface="Verdana" panose="020B0604030504040204" pitchFamily="34" charset="0"/>
              </a:rPr>
              <a:t>Can you offer your support?  Training &amp; support will be given.</a:t>
            </a:r>
          </a:p>
          <a:p>
            <a:pPr>
              <a:spcBef>
                <a:spcPct val="0"/>
              </a:spcBef>
              <a:buNone/>
            </a:pPr>
            <a:endParaRPr lang="en-GB" altLang="en-US" sz="1800" dirty="0">
              <a:latin typeface="Verdana" panose="020B0604030504040204" pitchFamily="34" charset="0"/>
            </a:endParaRPr>
          </a:p>
          <a:p>
            <a:pPr marL="342900" indent="-342900">
              <a:spcBef>
                <a:spcPct val="0"/>
              </a:spcBef>
            </a:pPr>
            <a:endParaRPr lang="en-GB" altLang="en-US" sz="600" dirty="0">
              <a:latin typeface="Verdana" panose="020B0604030504040204" pitchFamily="34" charset="0"/>
            </a:endParaRPr>
          </a:p>
          <a:p>
            <a:pPr marL="285750" indent="-285750">
              <a:spcBef>
                <a:spcPct val="0"/>
              </a:spcBef>
            </a:pPr>
            <a:r>
              <a:rPr lang="en-GB" altLang="en-US" sz="2000" b="1" dirty="0">
                <a:solidFill>
                  <a:srgbClr val="0070C0"/>
                </a:solidFill>
                <a:latin typeface="Verdana" panose="020B0604030504040204" pitchFamily="34" charset="0"/>
              </a:rPr>
              <a:t>NEW LEARNER UMPIRE PATHWAY </a:t>
            </a:r>
            <a:r>
              <a:rPr lang="en-GB" altLang="en-US" sz="2000" dirty="0">
                <a:latin typeface="Verdana" panose="020B0604030504040204" pitchFamily="34" charset="0"/>
              </a:rPr>
              <a:t>– </a:t>
            </a:r>
            <a:r>
              <a:rPr lang="en-GB" altLang="en-US" sz="1800" dirty="0">
                <a:latin typeface="Verdana" panose="020B0604030504040204" pitchFamily="34" charset="0"/>
              </a:rPr>
              <a:t>WYN is working with the Junior League to support INTO &amp; C Award learners</a:t>
            </a:r>
          </a:p>
          <a:p>
            <a:pPr marL="285750" indent="-285750">
              <a:spcBef>
                <a:spcPct val="0"/>
              </a:spcBef>
            </a:pPr>
            <a:r>
              <a:rPr lang="en-GB" altLang="en-US" sz="1800" dirty="0">
                <a:latin typeface="Verdana" panose="020B0604030504040204" pitchFamily="34" charset="0"/>
              </a:rPr>
              <a:t>The pathway is designed to give umpires the opportunity to practice, with the support from mentors</a:t>
            </a:r>
          </a:p>
          <a:p>
            <a:pPr marL="285750" indent="-285750">
              <a:spcBef>
                <a:spcPct val="0"/>
              </a:spcBef>
            </a:pPr>
            <a:r>
              <a:rPr lang="en-GB" altLang="en-US" sz="1800" dirty="0">
                <a:latin typeface="Verdana" panose="020B0604030504040204" pitchFamily="34" charset="0"/>
              </a:rPr>
              <a:t>This structure will provide 1 on 1 feedback and growth, with the opportunity to work up through the league divisions as you become more competent</a:t>
            </a:r>
          </a:p>
        </p:txBody>
      </p:sp>
    </p:spTree>
    <p:extLst>
      <p:ext uri="{BB962C8B-B14F-4D97-AF65-F5344CB8AC3E}">
        <p14:creationId xmlns:p14="http://schemas.microsoft.com/office/powerpoint/2010/main" val="1231772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11"/>
          <p:cNvGrpSpPr>
            <a:grpSpLocks noChangeAspect="1"/>
          </p:cNvGrpSpPr>
          <p:nvPr/>
        </p:nvGrpSpPr>
        <p:grpSpPr bwMode="auto">
          <a:xfrm>
            <a:off x="77788" y="0"/>
            <a:ext cx="9423400" cy="6858000"/>
            <a:chOff x="49" y="0"/>
            <a:chExt cx="5936" cy="4320"/>
          </a:xfrm>
        </p:grpSpPr>
        <p:sp>
          <p:nvSpPr>
            <p:cNvPr id="8202" name="AutoShape 10"/>
            <p:cNvSpPr>
              <a:spLocks noChangeAspect="1" noChangeArrowheads="1" noTextEdit="1"/>
            </p:cNvSpPr>
            <p:nvPr/>
          </p:nvSpPr>
          <p:spPr bwMode="auto">
            <a:xfrm>
              <a:off x="49" y="4"/>
              <a:ext cx="5760" cy="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203" name="Freeform 12"/>
            <p:cNvSpPr>
              <a:spLocks/>
            </p:cNvSpPr>
            <p:nvPr/>
          </p:nvSpPr>
          <p:spPr bwMode="auto">
            <a:xfrm>
              <a:off x="49" y="0"/>
              <a:ext cx="5766" cy="910"/>
            </a:xfrm>
            <a:custGeom>
              <a:avLst/>
              <a:gdLst>
                <a:gd name="T0" fmla="*/ 138 w 9599"/>
                <a:gd name="T1" fmla="*/ 28 h 2905"/>
                <a:gd name="T2" fmla="*/ 138 w 9599"/>
                <a:gd name="T3" fmla="*/ 28 h 2905"/>
                <a:gd name="T4" fmla="*/ 512 w 9599"/>
                <a:gd name="T5" fmla="*/ 27 h 2905"/>
                <a:gd name="T6" fmla="*/ 615 w 9599"/>
                <a:gd name="T7" fmla="*/ 28 h 2905"/>
                <a:gd name="T8" fmla="*/ 735 w 9599"/>
                <a:gd name="T9" fmla="*/ 27 h 2905"/>
                <a:gd name="T10" fmla="*/ 807 w 9599"/>
                <a:gd name="T11" fmla="*/ 27 h 2905"/>
                <a:gd name="T12" fmla="*/ 897 w 9599"/>
                <a:gd name="T13" fmla="*/ 28 h 2905"/>
                <a:gd name="T14" fmla="*/ 985 w 9599"/>
                <a:gd name="T15" fmla="*/ 28 h 2905"/>
                <a:gd name="T16" fmla="*/ 1112 w 9599"/>
                <a:gd name="T17" fmla="*/ 28 h 2905"/>
                <a:gd name="T18" fmla="*/ 1220 w 9599"/>
                <a:gd name="T19" fmla="*/ 28 h 2905"/>
                <a:gd name="T20" fmla="*/ 1236 w 9599"/>
                <a:gd name="T21" fmla="*/ 28 h 2905"/>
                <a:gd name="T22" fmla="*/ 1250 w 9599"/>
                <a:gd name="T23" fmla="*/ 28 h 2905"/>
                <a:gd name="T24" fmla="*/ 1250 w 9599"/>
                <a:gd name="T25" fmla="*/ 0 h 2905"/>
                <a:gd name="T26" fmla="*/ 0 w 9599"/>
                <a:gd name="T27" fmla="*/ 0 h 2905"/>
                <a:gd name="T28" fmla="*/ 0 w 9599"/>
                <a:gd name="T29" fmla="*/ 28 h 2905"/>
                <a:gd name="T30" fmla="*/ 138 w 9599"/>
                <a:gd name="T31" fmla="*/ 28 h 29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99"/>
                <a:gd name="T49" fmla="*/ 0 h 2905"/>
                <a:gd name="T50" fmla="*/ 9599 w 9599"/>
                <a:gd name="T51" fmla="*/ 2905 h 29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99" h="2905">
                  <a:moveTo>
                    <a:pt x="1057" y="2871"/>
                  </a:moveTo>
                  <a:lnTo>
                    <a:pt x="1057" y="2871"/>
                  </a:lnTo>
                  <a:cubicBezTo>
                    <a:pt x="1057" y="2871"/>
                    <a:pt x="3791" y="2791"/>
                    <a:pt x="3930" y="2829"/>
                  </a:cubicBezTo>
                  <a:cubicBezTo>
                    <a:pt x="4068" y="2867"/>
                    <a:pt x="4648" y="2879"/>
                    <a:pt x="4723" y="2879"/>
                  </a:cubicBezTo>
                  <a:cubicBezTo>
                    <a:pt x="4799" y="2879"/>
                    <a:pt x="5504" y="2829"/>
                    <a:pt x="5643" y="2829"/>
                  </a:cubicBezTo>
                  <a:lnTo>
                    <a:pt x="6197" y="2829"/>
                  </a:lnTo>
                  <a:cubicBezTo>
                    <a:pt x="6348" y="2829"/>
                    <a:pt x="6688" y="2867"/>
                    <a:pt x="6889" y="2867"/>
                  </a:cubicBezTo>
                  <a:lnTo>
                    <a:pt x="7569" y="2867"/>
                  </a:lnTo>
                  <a:cubicBezTo>
                    <a:pt x="7834" y="2867"/>
                    <a:pt x="8539" y="2905"/>
                    <a:pt x="8539" y="2905"/>
                  </a:cubicBezTo>
                  <a:lnTo>
                    <a:pt x="9370" y="2879"/>
                  </a:lnTo>
                  <a:cubicBezTo>
                    <a:pt x="9370" y="2879"/>
                    <a:pt x="9408" y="2867"/>
                    <a:pt x="9496" y="2867"/>
                  </a:cubicBezTo>
                  <a:lnTo>
                    <a:pt x="9599" y="2867"/>
                  </a:lnTo>
                  <a:lnTo>
                    <a:pt x="9599" y="0"/>
                  </a:lnTo>
                  <a:lnTo>
                    <a:pt x="0" y="0"/>
                  </a:lnTo>
                  <a:lnTo>
                    <a:pt x="0" y="2879"/>
                  </a:lnTo>
                  <a:lnTo>
                    <a:pt x="1057" y="2871"/>
                  </a:lnTo>
                  <a:close/>
                </a:path>
              </a:pathLst>
            </a:custGeom>
            <a:solidFill>
              <a:srgbClr val="0070C0"/>
            </a:solidFill>
            <a:ln w="0">
              <a:solidFill>
                <a:srgbClr val="000000"/>
              </a:solidFill>
              <a:round/>
              <a:headEnd/>
              <a:tailEnd/>
            </a:ln>
          </p:spPr>
          <p:txBody>
            <a:bodyPr/>
            <a:lstStyle/>
            <a:p>
              <a:endParaRPr lang="en-GB"/>
            </a:p>
          </p:txBody>
        </p:sp>
        <p:sp>
          <p:nvSpPr>
            <p:cNvPr id="8204" name="Freeform 13"/>
            <p:cNvSpPr>
              <a:spLocks noEditPoints="1"/>
            </p:cNvSpPr>
            <p:nvPr/>
          </p:nvSpPr>
          <p:spPr bwMode="auto">
            <a:xfrm>
              <a:off x="5266" y="841"/>
              <a:ext cx="672" cy="34"/>
            </a:xfrm>
            <a:custGeom>
              <a:avLst/>
              <a:gdLst>
                <a:gd name="T0" fmla="*/ 146 w 1118"/>
                <a:gd name="T1" fmla="*/ 0 h 56"/>
                <a:gd name="T2" fmla="*/ 146 w 1118"/>
                <a:gd name="T3" fmla="*/ 0 h 56"/>
                <a:gd name="T4" fmla="*/ 142 w 1118"/>
                <a:gd name="T5" fmla="*/ 1 h 56"/>
                <a:gd name="T6" fmla="*/ 139 w 1118"/>
                <a:gd name="T7" fmla="*/ 1 h 56"/>
                <a:gd name="T8" fmla="*/ 132 w 1118"/>
                <a:gd name="T9" fmla="*/ 1 h 56"/>
                <a:gd name="T10" fmla="*/ 132 w 1118"/>
                <a:gd name="T11" fmla="*/ 1 h 56"/>
                <a:gd name="T12" fmla="*/ 130 w 1118"/>
                <a:gd name="T13" fmla="*/ 1 h 56"/>
                <a:gd name="T14" fmla="*/ 125 w 1118"/>
                <a:gd name="T15" fmla="*/ 2 h 56"/>
                <a:gd name="T16" fmla="*/ 118 w 1118"/>
                <a:gd name="T17" fmla="*/ 2 h 56"/>
                <a:gd name="T18" fmla="*/ 118 w 1118"/>
                <a:gd name="T19" fmla="*/ 2 h 56"/>
                <a:gd name="T20" fmla="*/ 117 w 1118"/>
                <a:gd name="T21" fmla="*/ 2 h 56"/>
                <a:gd name="T22" fmla="*/ 111 w 1118"/>
                <a:gd name="T23" fmla="*/ 3 h 56"/>
                <a:gd name="T24" fmla="*/ 105 w 1118"/>
                <a:gd name="T25" fmla="*/ 3 h 56"/>
                <a:gd name="T26" fmla="*/ 105 w 1118"/>
                <a:gd name="T27" fmla="*/ 3 h 56"/>
                <a:gd name="T28" fmla="*/ 101 w 1118"/>
                <a:gd name="T29" fmla="*/ 4 h 56"/>
                <a:gd name="T30" fmla="*/ 97 w 1118"/>
                <a:gd name="T31" fmla="*/ 4 h 56"/>
                <a:gd name="T32" fmla="*/ 91 w 1118"/>
                <a:gd name="T33" fmla="*/ 4 h 56"/>
                <a:gd name="T34" fmla="*/ 91 w 1118"/>
                <a:gd name="T35" fmla="*/ 4 h 56"/>
                <a:gd name="T36" fmla="*/ 84 w 1118"/>
                <a:gd name="T37" fmla="*/ 5 h 56"/>
                <a:gd name="T38" fmla="*/ 76 w 1118"/>
                <a:gd name="T39" fmla="*/ 5 h 56"/>
                <a:gd name="T40" fmla="*/ 76 w 1118"/>
                <a:gd name="T41" fmla="*/ 5 h 56"/>
                <a:gd name="T42" fmla="*/ 74 w 1118"/>
                <a:gd name="T43" fmla="*/ 5 h 56"/>
                <a:gd name="T44" fmla="*/ 69 w 1118"/>
                <a:gd name="T45" fmla="*/ 5 h 56"/>
                <a:gd name="T46" fmla="*/ 63 w 1118"/>
                <a:gd name="T47" fmla="*/ 5 h 56"/>
                <a:gd name="T48" fmla="*/ 63 w 1118"/>
                <a:gd name="T49" fmla="*/ 5 h 56"/>
                <a:gd name="T50" fmla="*/ 56 w 1118"/>
                <a:gd name="T51" fmla="*/ 6 h 56"/>
                <a:gd name="T52" fmla="*/ 49 w 1118"/>
                <a:gd name="T53" fmla="*/ 6 h 56"/>
                <a:gd name="T54" fmla="*/ 49 w 1118"/>
                <a:gd name="T55" fmla="*/ 6 h 56"/>
                <a:gd name="T56" fmla="*/ 42 w 1118"/>
                <a:gd name="T57" fmla="*/ 7 h 56"/>
                <a:gd name="T58" fmla="*/ 41 w 1118"/>
                <a:gd name="T59" fmla="*/ 7 h 56"/>
                <a:gd name="T60" fmla="*/ 35 w 1118"/>
                <a:gd name="T61" fmla="*/ 7 h 56"/>
                <a:gd name="T62" fmla="*/ 35 w 1118"/>
                <a:gd name="T63" fmla="*/ 7 h 56"/>
                <a:gd name="T64" fmla="*/ 31 w 1118"/>
                <a:gd name="T65" fmla="*/ 7 h 56"/>
                <a:gd name="T66" fmla="*/ 28 w 1118"/>
                <a:gd name="T67" fmla="*/ 7 h 56"/>
                <a:gd name="T68" fmla="*/ 21 w 1118"/>
                <a:gd name="T69" fmla="*/ 7 h 56"/>
                <a:gd name="T70" fmla="*/ 21 w 1118"/>
                <a:gd name="T71" fmla="*/ 7 h 56"/>
                <a:gd name="T72" fmla="*/ 20 w 1118"/>
                <a:gd name="T73" fmla="*/ 7 h 56"/>
                <a:gd name="T74" fmla="*/ 14 w 1118"/>
                <a:gd name="T75" fmla="*/ 7 h 56"/>
                <a:gd name="T76" fmla="*/ 7 w 1118"/>
                <a:gd name="T77" fmla="*/ 7 h 56"/>
                <a:gd name="T78" fmla="*/ 7 w 1118"/>
                <a:gd name="T79" fmla="*/ 7 h 56"/>
                <a:gd name="T80" fmla="*/ 0 w 1118"/>
                <a:gd name="T81" fmla="*/ 8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18"/>
                <a:gd name="T124" fmla="*/ 0 h 56"/>
                <a:gd name="T125" fmla="*/ 1118 w 1118"/>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18" h="56">
                  <a:moveTo>
                    <a:pt x="1118" y="0"/>
                  </a:moveTo>
                  <a:lnTo>
                    <a:pt x="1118" y="0"/>
                  </a:lnTo>
                  <a:lnTo>
                    <a:pt x="1084" y="3"/>
                  </a:lnTo>
                  <a:lnTo>
                    <a:pt x="1065" y="5"/>
                  </a:lnTo>
                  <a:moveTo>
                    <a:pt x="1011" y="9"/>
                  </a:moveTo>
                  <a:lnTo>
                    <a:pt x="1011" y="9"/>
                  </a:lnTo>
                  <a:lnTo>
                    <a:pt x="1000" y="10"/>
                  </a:lnTo>
                  <a:lnTo>
                    <a:pt x="958" y="13"/>
                  </a:lnTo>
                  <a:moveTo>
                    <a:pt x="905" y="17"/>
                  </a:moveTo>
                  <a:lnTo>
                    <a:pt x="905" y="17"/>
                  </a:lnTo>
                  <a:lnTo>
                    <a:pt x="896" y="18"/>
                  </a:lnTo>
                  <a:lnTo>
                    <a:pt x="852" y="21"/>
                  </a:lnTo>
                  <a:moveTo>
                    <a:pt x="799" y="24"/>
                  </a:moveTo>
                  <a:lnTo>
                    <a:pt x="799" y="24"/>
                  </a:lnTo>
                  <a:lnTo>
                    <a:pt x="775" y="26"/>
                  </a:lnTo>
                  <a:lnTo>
                    <a:pt x="746" y="28"/>
                  </a:lnTo>
                  <a:moveTo>
                    <a:pt x="693" y="31"/>
                  </a:moveTo>
                  <a:lnTo>
                    <a:pt x="693" y="31"/>
                  </a:lnTo>
                  <a:lnTo>
                    <a:pt x="639" y="34"/>
                  </a:lnTo>
                  <a:moveTo>
                    <a:pt x="586" y="36"/>
                  </a:moveTo>
                  <a:lnTo>
                    <a:pt x="586" y="36"/>
                  </a:lnTo>
                  <a:lnTo>
                    <a:pt x="564" y="37"/>
                  </a:lnTo>
                  <a:lnTo>
                    <a:pt x="533" y="39"/>
                  </a:lnTo>
                  <a:moveTo>
                    <a:pt x="480" y="41"/>
                  </a:moveTo>
                  <a:lnTo>
                    <a:pt x="480" y="41"/>
                  </a:lnTo>
                  <a:lnTo>
                    <a:pt x="426" y="44"/>
                  </a:lnTo>
                  <a:moveTo>
                    <a:pt x="373" y="46"/>
                  </a:moveTo>
                  <a:lnTo>
                    <a:pt x="373" y="46"/>
                  </a:lnTo>
                  <a:lnTo>
                    <a:pt x="325" y="48"/>
                  </a:lnTo>
                  <a:lnTo>
                    <a:pt x="320" y="48"/>
                  </a:lnTo>
                  <a:moveTo>
                    <a:pt x="267" y="49"/>
                  </a:moveTo>
                  <a:lnTo>
                    <a:pt x="267" y="49"/>
                  </a:lnTo>
                  <a:lnTo>
                    <a:pt x="240" y="50"/>
                  </a:lnTo>
                  <a:lnTo>
                    <a:pt x="213" y="51"/>
                  </a:lnTo>
                  <a:moveTo>
                    <a:pt x="160" y="53"/>
                  </a:moveTo>
                  <a:lnTo>
                    <a:pt x="160" y="53"/>
                  </a:lnTo>
                  <a:lnTo>
                    <a:pt x="153" y="53"/>
                  </a:lnTo>
                  <a:lnTo>
                    <a:pt x="107" y="54"/>
                  </a:lnTo>
                  <a:moveTo>
                    <a:pt x="54" y="55"/>
                  </a:moveTo>
                  <a:lnTo>
                    <a:pt x="54" y="55"/>
                  </a:lnTo>
                  <a:lnTo>
                    <a:pt x="0" y="56"/>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05" name="Freeform 14"/>
            <p:cNvSpPr>
              <a:spLocks noEditPoints="1"/>
            </p:cNvSpPr>
            <p:nvPr/>
          </p:nvSpPr>
          <p:spPr bwMode="auto">
            <a:xfrm>
              <a:off x="4675" y="855"/>
              <a:ext cx="494" cy="20"/>
            </a:xfrm>
            <a:custGeom>
              <a:avLst/>
              <a:gdLst>
                <a:gd name="T0" fmla="*/ 107 w 823"/>
                <a:gd name="T1" fmla="*/ 4 h 33"/>
                <a:gd name="T2" fmla="*/ 107 w 823"/>
                <a:gd name="T3" fmla="*/ 4 h 33"/>
                <a:gd name="T4" fmla="*/ 100 w 823"/>
                <a:gd name="T5" fmla="*/ 4 h 33"/>
                <a:gd name="T6" fmla="*/ 92 w 823"/>
                <a:gd name="T7" fmla="*/ 4 h 33"/>
                <a:gd name="T8" fmla="*/ 92 w 823"/>
                <a:gd name="T9" fmla="*/ 4 h 33"/>
                <a:gd name="T10" fmla="*/ 85 w 823"/>
                <a:gd name="T11" fmla="*/ 4 h 33"/>
                <a:gd name="T12" fmla="*/ 78 w 823"/>
                <a:gd name="T13" fmla="*/ 4 h 33"/>
                <a:gd name="T14" fmla="*/ 78 w 823"/>
                <a:gd name="T15" fmla="*/ 4 h 33"/>
                <a:gd name="T16" fmla="*/ 71 w 823"/>
                <a:gd name="T17" fmla="*/ 3 h 33"/>
                <a:gd name="T18" fmla="*/ 64 w 823"/>
                <a:gd name="T19" fmla="*/ 3 h 33"/>
                <a:gd name="T20" fmla="*/ 64 w 823"/>
                <a:gd name="T21" fmla="*/ 3 h 33"/>
                <a:gd name="T22" fmla="*/ 63 w 823"/>
                <a:gd name="T23" fmla="*/ 3 h 33"/>
                <a:gd name="T24" fmla="*/ 57 w 823"/>
                <a:gd name="T25" fmla="*/ 2 h 33"/>
                <a:gd name="T26" fmla="*/ 50 w 823"/>
                <a:gd name="T27" fmla="*/ 2 h 33"/>
                <a:gd name="T28" fmla="*/ 50 w 823"/>
                <a:gd name="T29" fmla="*/ 2 h 33"/>
                <a:gd name="T30" fmla="*/ 43 w 823"/>
                <a:gd name="T31" fmla="*/ 2 h 33"/>
                <a:gd name="T32" fmla="*/ 35 w 823"/>
                <a:gd name="T33" fmla="*/ 1 h 33"/>
                <a:gd name="T34" fmla="*/ 35 w 823"/>
                <a:gd name="T35" fmla="*/ 1 h 33"/>
                <a:gd name="T36" fmla="*/ 28 w 823"/>
                <a:gd name="T37" fmla="*/ 1 h 33"/>
                <a:gd name="T38" fmla="*/ 21 w 823"/>
                <a:gd name="T39" fmla="*/ 1 h 33"/>
                <a:gd name="T40" fmla="*/ 21 w 823"/>
                <a:gd name="T41" fmla="*/ 1 h 33"/>
                <a:gd name="T42" fmla="*/ 19 w 823"/>
                <a:gd name="T43" fmla="*/ 1 h 33"/>
                <a:gd name="T44" fmla="*/ 14 w 823"/>
                <a:gd name="T45" fmla="*/ 1 h 33"/>
                <a:gd name="T46" fmla="*/ 7 w 823"/>
                <a:gd name="T47" fmla="*/ 1 h 33"/>
                <a:gd name="T48" fmla="*/ 7 w 823"/>
                <a:gd name="T49" fmla="*/ 1 h 33"/>
                <a:gd name="T50" fmla="*/ 0 w 823"/>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3"/>
                <a:gd name="T79" fmla="*/ 0 h 33"/>
                <a:gd name="T80" fmla="*/ 823 w 823"/>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3" h="33">
                  <a:moveTo>
                    <a:pt x="823" y="33"/>
                  </a:moveTo>
                  <a:lnTo>
                    <a:pt x="823" y="33"/>
                  </a:lnTo>
                  <a:lnTo>
                    <a:pt x="768" y="32"/>
                  </a:lnTo>
                  <a:moveTo>
                    <a:pt x="713" y="30"/>
                  </a:moveTo>
                  <a:lnTo>
                    <a:pt x="713" y="30"/>
                  </a:lnTo>
                  <a:lnTo>
                    <a:pt x="658" y="29"/>
                  </a:lnTo>
                  <a:moveTo>
                    <a:pt x="603" y="27"/>
                  </a:moveTo>
                  <a:lnTo>
                    <a:pt x="603" y="27"/>
                  </a:lnTo>
                  <a:lnTo>
                    <a:pt x="548" y="24"/>
                  </a:lnTo>
                  <a:moveTo>
                    <a:pt x="494" y="22"/>
                  </a:moveTo>
                  <a:lnTo>
                    <a:pt x="494" y="22"/>
                  </a:lnTo>
                  <a:lnTo>
                    <a:pt x="486" y="22"/>
                  </a:lnTo>
                  <a:lnTo>
                    <a:pt x="439" y="19"/>
                  </a:lnTo>
                  <a:moveTo>
                    <a:pt x="384" y="16"/>
                  </a:moveTo>
                  <a:lnTo>
                    <a:pt x="384" y="16"/>
                  </a:lnTo>
                  <a:lnTo>
                    <a:pt x="329" y="13"/>
                  </a:lnTo>
                  <a:moveTo>
                    <a:pt x="274" y="11"/>
                  </a:moveTo>
                  <a:lnTo>
                    <a:pt x="274" y="11"/>
                  </a:lnTo>
                  <a:lnTo>
                    <a:pt x="219" y="8"/>
                  </a:lnTo>
                  <a:moveTo>
                    <a:pt x="164" y="5"/>
                  </a:moveTo>
                  <a:lnTo>
                    <a:pt x="164" y="5"/>
                  </a:lnTo>
                  <a:lnTo>
                    <a:pt x="144" y="4"/>
                  </a:lnTo>
                  <a:lnTo>
                    <a:pt x="109" y="3"/>
                  </a:lnTo>
                  <a:moveTo>
                    <a:pt x="54" y="2"/>
                  </a:moveTo>
                  <a:lnTo>
                    <a:pt x="54" y="2"/>
                  </a:lnTo>
                  <a:lnTo>
                    <a:pt x="0" y="0"/>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06" name="Freeform 15"/>
            <p:cNvSpPr>
              <a:spLocks noEditPoints="1"/>
            </p:cNvSpPr>
            <p:nvPr/>
          </p:nvSpPr>
          <p:spPr bwMode="auto">
            <a:xfrm>
              <a:off x="3843" y="823"/>
              <a:ext cx="734" cy="31"/>
            </a:xfrm>
            <a:custGeom>
              <a:avLst/>
              <a:gdLst>
                <a:gd name="T0" fmla="*/ 159 w 1222"/>
                <a:gd name="T1" fmla="*/ 7 h 52"/>
                <a:gd name="T2" fmla="*/ 159 w 1222"/>
                <a:gd name="T3" fmla="*/ 7 h 52"/>
                <a:gd name="T4" fmla="*/ 152 w 1222"/>
                <a:gd name="T5" fmla="*/ 7 h 52"/>
                <a:gd name="T6" fmla="*/ 145 w 1222"/>
                <a:gd name="T7" fmla="*/ 7 h 52"/>
                <a:gd name="T8" fmla="*/ 145 w 1222"/>
                <a:gd name="T9" fmla="*/ 7 h 52"/>
                <a:gd name="T10" fmla="*/ 138 w 1222"/>
                <a:gd name="T11" fmla="*/ 7 h 52"/>
                <a:gd name="T12" fmla="*/ 132 w 1222"/>
                <a:gd name="T13" fmla="*/ 6 h 52"/>
                <a:gd name="T14" fmla="*/ 132 w 1222"/>
                <a:gd name="T15" fmla="*/ 6 h 52"/>
                <a:gd name="T16" fmla="*/ 124 w 1222"/>
                <a:gd name="T17" fmla="*/ 6 h 52"/>
                <a:gd name="T18" fmla="*/ 118 w 1222"/>
                <a:gd name="T19" fmla="*/ 6 h 52"/>
                <a:gd name="T20" fmla="*/ 118 w 1222"/>
                <a:gd name="T21" fmla="*/ 6 h 52"/>
                <a:gd name="T22" fmla="*/ 111 w 1222"/>
                <a:gd name="T23" fmla="*/ 6 h 52"/>
                <a:gd name="T24" fmla="*/ 104 w 1222"/>
                <a:gd name="T25" fmla="*/ 6 h 52"/>
                <a:gd name="T26" fmla="*/ 104 w 1222"/>
                <a:gd name="T27" fmla="*/ 6 h 52"/>
                <a:gd name="T28" fmla="*/ 97 w 1222"/>
                <a:gd name="T29" fmla="*/ 6 h 52"/>
                <a:gd name="T30" fmla="*/ 90 w 1222"/>
                <a:gd name="T31" fmla="*/ 5 h 52"/>
                <a:gd name="T32" fmla="*/ 90 w 1222"/>
                <a:gd name="T33" fmla="*/ 5 h 52"/>
                <a:gd name="T34" fmla="*/ 83 w 1222"/>
                <a:gd name="T35" fmla="*/ 5 h 52"/>
                <a:gd name="T36" fmla="*/ 76 w 1222"/>
                <a:gd name="T37" fmla="*/ 5 h 52"/>
                <a:gd name="T38" fmla="*/ 76 w 1222"/>
                <a:gd name="T39" fmla="*/ 5 h 52"/>
                <a:gd name="T40" fmla="*/ 70 w 1222"/>
                <a:gd name="T41" fmla="*/ 5 h 52"/>
                <a:gd name="T42" fmla="*/ 69 w 1222"/>
                <a:gd name="T43" fmla="*/ 5 h 52"/>
                <a:gd name="T44" fmla="*/ 62 w 1222"/>
                <a:gd name="T45" fmla="*/ 4 h 52"/>
                <a:gd name="T46" fmla="*/ 62 w 1222"/>
                <a:gd name="T47" fmla="*/ 4 h 52"/>
                <a:gd name="T48" fmla="*/ 58 w 1222"/>
                <a:gd name="T49" fmla="*/ 4 h 52"/>
                <a:gd name="T50" fmla="*/ 55 w 1222"/>
                <a:gd name="T51" fmla="*/ 4 h 52"/>
                <a:gd name="T52" fmla="*/ 48 w 1222"/>
                <a:gd name="T53" fmla="*/ 4 h 52"/>
                <a:gd name="T54" fmla="*/ 48 w 1222"/>
                <a:gd name="T55" fmla="*/ 4 h 52"/>
                <a:gd name="T56" fmla="*/ 47 w 1222"/>
                <a:gd name="T57" fmla="*/ 4 h 52"/>
                <a:gd name="T58" fmla="*/ 41 w 1222"/>
                <a:gd name="T59" fmla="*/ 4 h 52"/>
                <a:gd name="T60" fmla="*/ 35 w 1222"/>
                <a:gd name="T61" fmla="*/ 3 h 52"/>
                <a:gd name="T62" fmla="*/ 35 w 1222"/>
                <a:gd name="T63" fmla="*/ 3 h 52"/>
                <a:gd name="T64" fmla="*/ 28 w 1222"/>
                <a:gd name="T65" fmla="*/ 2 h 52"/>
                <a:gd name="T66" fmla="*/ 28 w 1222"/>
                <a:gd name="T67" fmla="*/ 2 h 52"/>
                <a:gd name="T68" fmla="*/ 21 w 1222"/>
                <a:gd name="T69" fmla="*/ 2 h 52"/>
                <a:gd name="T70" fmla="*/ 21 w 1222"/>
                <a:gd name="T71" fmla="*/ 2 h 52"/>
                <a:gd name="T72" fmla="*/ 19 w 1222"/>
                <a:gd name="T73" fmla="*/ 2 h 52"/>
                <a:gd name="T74" fmla="*/ 14 w 1222"/>
                <a:gd name="T75" fmla="*/ 1 h 52"/>
                <a:gd name="T76" fmla="*/ 7 w 1222"/>
                <a:gd name="T77" fmla="*/ 1 h 52"/>
                <a:gd name="T78" fmla="*/ 7 w 1222"/>
                <a:gd name="T79" fmla="*/ 1 h 52"/>
                <a:gd name="T80" fmla="*/ 3 w 1222"/>
                <a:gd name="T81" fmla="*/ 1 h 52"/>
                <a:gd name="T82" fmla="*/ 0 w 1222"/>
                <a:gd name="T83" fmla="*/ 0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2"/>
                <a:gd name="T127" fmla="*/ 0 h 52"/>
                <a:gd name="T128" fmla="*/ 1222 w 1222"/>
                <a:gd name="T129" fmla="*/ 52 h 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2" h="52">
                  <a:moveTo>
                    <a:pt x="1222" y="52"/>
                  </a:moveTo>
                  <a:lnTo>
                    <a:pt x="1222" y="52"/>
                  </a:lnTo>
                  <a:lnTo>
                    <a:pt x="1169" y="51"/>
                  </a:lnTo>
                  <a:moveTo>
                    <a:pt x="1116" y="51"/>
                  </a:moveTo>
                  <a:lnTo>
                    <a:pt x="1116" y="51"/>
                  </a:lnTo>
                  <a:lnTo>
                    <a:pt x="1063" y="50"/>
                  </a:lnTo>
                  <a:moveTo>
                    <a:pt x="1009" y="49"/>
                  </a:moveTo>
                  <a:lnTo>
                    <a:pt x="1009" y="49"/>
                  </a:lnTo>
                  <a:lnTo>
                    <a:pt x="956" y="48"/>
                  </a:lnTo>
                  <a:moveTo>
                    <a:pt x="903" y="47"/>
                  </a:moveTo>
                  <a:lnTo>
                    <a:pt x="903" y="47"/>
                  </a:lnTo>
                  <a:lnTo>
                    <a:pt x="850" y="46"/>
                  </a:lnTo>
                  <a:moveTo>
                    <a:pt x="797" y="45"/>
                  </a:moveTo>
                  <a:lnTo>
                    <a:pt x="797" y="45"/>
                  </a:lnTo>
                  <a:lnTo>
                    <a:pt x="743" y="43"/>
                  </a:lnTo>
                  <a:moveTo>
                    <a:pt x="690" y="42"/>
                  </a:moveTo>
                  <a:lnTo>
                    <a:pt x="690" y="42"/>
                  </a:lnTo>
                  <a:lnTo>
                    <a:pt x="637" y="40"/>
                  </a:lnTo>
                  <a:moveTo>
                    <a:pt x="584" y="39"/>
                  </a:moveTo>
                  <a:lnTo>
                    <a:pt x="584" y="39"/>
                  </a:lnTo>
                  <a:lnTo>
                    <a:pt x="535" y="37"/>
                  </a:lnTo>
                  <a:lnTo>
                    <a:pt x="531" y="37"/>
                  </a:lnTo>
                  <a:moveTo>
                    <a:pt x="477" y="34"/>
                  </a:moveTo>
                  <a:lnTo>
                    <a:pt x="477" y="34"/>
                  </a:lnTo>
                  <a:lnTo>
                    <a:pt x="449" y="33"/>
                  </a:lnTo>
                  <a:lnTo>
                    <a:pt x="424" y="32"/>
                  </a:lnTo>
                  <a:moveTo>
                    <a:pt x="371" y="30"/>
                  </a:moveTo>
                  <a:lnTo>
                    <a:pt x="371" y="30"/>
                  </a:lnTo>
                  <a:lnTo>
                    <a:pt x="367" y="29"/>
                  </a:lnTo>
                  <a:lnTo>
                    <a:pt x="318" y="27"/>
                  </a:lnTo>
                  <a:moveTo>
                    <a:pt x="265" y="23"/>
                  </a:moveTo>
                  <a:lnTo>
                    <a:pt x="265" y="23"/>
                  </a:lnTo>
                  <a:lnTo>
                    <a:pt x="215" y="20"/>
                  </a:lnTo>
                  <a:lnTo>
                    <a:pt x="212" y="20"/>
                  </a:lnTo>
                  <a:moveTo>
                    <a:pt x="159" y="16"/>
                  </a:moveTo>
                  <a:lnTo>
                    <a:pt x="159" y="16"/>
                  </a:lnTo>
                  <a:lnTo>
                    <a:pt x="147" y="15"/>
                  </a:lnTo>
                  <a:lnTo>
                    <a:pt x="106" y="11"/>
                  </a:lnTo>
                  <a:moveTo>
                    <a:pt x="53" y="6"/>
                  </a:moveTo>
                  <a:lnTo>
                    <a:pt x="53" y="6"/>
                  </a:lnTo>
                  <a:lnTo>
                    <a:pt x="25" y="3"/>
                  </a:lnTo>
                  <a:lnTo>
                    <a:pt x="0" y="0"/>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07" name="Freeform 16"/>
            <p:cNvSpPr>
              <a:spLocks noEditPoints="1"/>
            </p:cNvSpPr>
            <p:nvPr/>
          </p:nvSpPr>
          <p:spPr bwMode="auto">
            <a:xfrm>
              <a:off x="3599" y="815"/>
              <a:ext cx="151" cy="6"/>
            </a:xfrm>
            <a:custGeom>
              <a:avLst/>
              <a:gdLst>
                <a:gd name="T0" fmla="*/ 33 w 251"/>
                <a:gd name="T1" fmla="*/ 0 h 10"/>
                <a:gd name="T2" fmla="*/ 33 w 251"/>
                <a:gd name="T3" fmla="*/ 0 h 10"/>
                <a:gd name="T4" fmla="*/ 28 w 251"/>
                <a:gd name="T5" fmla="*/ 1 h 10"/>
                <a:gd name="T6" fmla="*/ 26 w 251"/>
                <a:gd name="T7" fmla="*/ 1 h 10"/>
                <a:gd name="T8" fmla="*/ 20 w 251"/>
                <a:gd name="T9" fmla="*/ 1 h 10"/>
                <a:gd name="T10" fmla="*/ 20 w 251"/>
                <a:gd name="T11" fmla="*/ 1 h 10"/>
                <a:gd name="T12" fmla="*/ 17 w 251"/>
                <a:gd name="T13" fmla="*/ 1 h 10"/>
                <a:gd name="T14" fmla="*/ 13 w 251"/>
                <a:gd name="T15" fmla="*/ 1 h 10"/>
                <a:gd name="T16" fmla="*/ 7 w 251"/>
                <a:gd name="T17" fmla="*/ 1 h 10"/>
                <a:gd name="T18" fmla="*/ 7 w 251"/>
                <a:gd name="T19" fmla="*/ 1 h 10"/>
                <a:gd name="T20" fmla="*/ 6 w 251"/>
                <a:gd name="T21" fmla="*/ 1 h 10"/>
                <a:gd name="T22" fmla="*/ 1 w 251"/>
                <a:gd name="T23" fmla="*/ 1 h 10"/>
                <a:gd name="T24" fmla="*/ 0 w 251"/>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1"/>
                <a:gd name="T40" fmla="*/ 0 h 10"/>
                <a:gd name="T41" fmla="*/ 251 w 25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1" h="10">
                  <a:moveTo>
                    <a:pt x="251" y="0"/>
                  </a:moveTo>
                  <a:lnTo>
                    <a:pt x="251" y="0"/>
                  </a:lnTo>
                  <a:lnTo>
                    <a:pt x="215" y="1"/>
                  </a:lnTo>
                  <a:lnTo>
                    <a:pt x="201" y="1"/>
                  </a:lnTo>
                  <a:moveTo>
                    <a:pt x="151" y="3"/>
                  </a:moveTo>
                  <a:lnTo>
                    <a:pt x="151" y="3"/>
                  </a:lnTo>
                  <a:lnTo>
                    <a:pt x="132" y="4"/>
                  </a:lnTo>
                  <a:lnTo>
                    <a:pt x="101" y="5"/>
                  </a:lnTo>
                  <a:moveTo>
                    <a:pt x="50" y="8"/>
                  </a:moveTo>
                  <a:lnTo>
                    <a:pt x="50" y="8"/>
                  </a:lnTo>
                  <a:lnTo>
                    <a:pt x="48" y="8"/>
                  </a:lnTo>
                  <a:lnTo>
                    <a:pt x="9" y="9"/>
                  </a:lnTo>
                  <a:lnTo>
                    <a:pt x="0" y="10"/>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08" name="Freeform 17"/>
            <p:cNvSpPr>
              <a:spLocks noEditPoints="1"/>
            </p:cNvSpPr>
            <p:nvPr/>
          </p:nvSpPr>
          <p:spPr bwMode="auto">
            <a:xfrm>
              <a:off x="3418" y="822"/>
              <a:ext cx="90" cy="1"/>
            </a:xfrm>
            <a:custGeom>
              <a:avLst/>
              <a:gdLst>
                <a:gd name="T0" fmla="*/ 19 w 150"/>
                <a:gd name="T1" fmla="*/ 0 h 1"/>
                <a:gd name="T2" fmla="*/ 19 w 150"/>
                <a:gd name="T3" fmla="*/ 0 h 1"/>
                <a:gd name="T4" fmla="*/ 13 w 150"/>
                <a:gd name="T5" fmla="*/ 1 h 1"/>
                <a:gd name="T6" fmla="*/ 7 w 150"/>
                <a:gd name="T7" fmla="*/ 1 h 1"/>
                <a:gd name="T8" fmla="*/ 7 w 150"/>
                <a:gd name="T9" fmla="*/ 1 h 1"/>
                <a:gd name="T10" fmla="*/ 5 w 150"/>
                <a:gd name="T11" fmla="*/ 1 h 1"/>
                <a:gd name="T12" fmla="*/ 0 w 150"/>
                <a:gd name="T13" fmla="*/ 1 h 1"/>
                <a:gd name="T14" fmla="*/ 0 60000 65536"/>
                <a:gd name="T15" fmla="*/ 0 60000 65536"/>
                <a:gd name="T16" fmla="*/ 0 60000 65536"/>
                <a:gd name="T17" fmla="*/ 0 60000 65536"/>
                <a:gd name="T18" fmla="*/ 0 60000 65536"/>
                <a:gd name="T19" fmla="*/ 0 60000 65536"/>
                <a:gd name="T20" fmla="*/ 0 60000 65536"/>
                <a:gd name="T21" fmla="*/ 0 w 150"/>
                <a:gd name="T22" fmla="*/ 0 h 1"/>
                <a:gd name="T23" fmla="*/ 150 w 150"/>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
                  <a:moveTo>
                    <a:pt x="150" y="0"/>
                  </a:moveTo>
                  <a:lnTo>
                    <a:pt x="150" y="0"/>
                  </a:lnTo>
                  <a:lnTo>
                    <a:pt x="100" y="1"/>
                  </a:lnTo>
                  <a:moveTo>
                    <a:pt x="50" y="1"/>
                  </a:moveTo>
                  <a:lnTo>
                    <a:pt x="50" y="1"/>
                  </a:lnTo>
                  <a:lnTo>
                    <a:pt x="38" y="1"/>
                  </a:lnTo>
                  <a:lnTo>
                    <a:pt x="0" y="1"/>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09" name="Freeform 18"/>
            <p:cNvSpPr>
              <a:spLocks noEditPoints="1"/>
            </p:cNvSpPr>
            <p:nvPr/>
          </p:nvSpPr>
          <p:spPr bwMode="auto">
            <a:xfrm>
              <a:off x="2905" y="825"/>
              <a:ext cx="419" cy="30"/>
            </a:xfrm>
            <a:custGeom>
              <a:avLst/>
              <a:gdLst>
                <a:gd name="T0" fmla="*/ 91 w 697"/>
                <a:gd name="T1" fmla="*/ 0 h 50"/>
                <a:gd name="T2" fmla="*/ 91 w 697"/>
                <a:gd name="T3" fmla="*/ 0 h 50"/>
                <a:gd name="T4" fmla="*/ 87 w 697"/>
                <a:gd name="T5" fmla="*/ 1 h 50"/>
                <a:gd name="T6" fmla="*/ 84 w 697"/>
                <a:gd name="T7" fmla="*/ 1 h 50"/>
                <a:gd name="T8" fmla="*/ 77 w 697"/>
                <a:gd name="T9" fmla="*/ 1 h 50"/>
                <a:gd name="T10" fmla="*/ 77 w 697"/>
                <a:gd name="T11" fmla="*/ 1 h 50"/>
                <a:gd name="T12" fmla="*/ 75 w 697"/>
                <a:gd name="T13" fmla="*/ 1 h 50"/>
                <a:gd name="T14" fmla="*/ 70 w 697"/>
                <a:gd name="T15" fmla="*/ 1 h 50"/>
                <a:gd name="T16" fmla="*/ 63 w 697"/>
                <a:gd name="T17" fmla="*/ 2 h 50"/>
                <a:gd name="T18" fmla="*/ 63 w 697"/>
                <a:gd name="T19" fmla="*/ 2 h 50"/>
                <a:gd name="T20" fmla="*/ 63 w 697"/>
                <a:gd name="T21" fmla="*/ 2 h 50"/>
                <a:gd name="T22" fmla="*/ 56 w 697"/>
                <a:gd name="T23" fmla="*/ 2 h 50"/>
                <a:gd name="T24" fmla="*/ 49 w 697"/>
                <a:gd name="T25" fmla="*/ 3 h 50"/>
                <a:gd name="T26" fmla="*/ 49 w 697"/>
                <a:gd name="T27" fmla="*/ 3 h 50"/>
                <a:gd name="T28" fmla="*/ 42 w 697"/>
                <a:gd name="T29" fmla="*/ 4 h 50"/>
                <a:gd name="T30" fmla="*/ 42 w 697"/>
                <a:gd name="T31" fmla="*/ 4 h 50"/>
                <a:gd name="T32" fmla="*/ 35 w 697"/>
                <a:gd name="T33" fmla="*/ 4 h 50"/>
                <a:gd name="T34" fmla="*/ 35 w 697"/>
                <a:gd name="T35" fmla="*/ 4 h 50"/>
                <a:gd name="T36" fmla="*/ 29 w 697"/>
                <a:gd name="T37" fmla="*/ 4 h 50"/>
                <a:gd name="T38" fmla="*/ 28 w 697"/>
                <a:gd name="T39" fmla="*/ 5 h 50"/>
                <a:gd name="T40" fmla="*/ 21 w 697"/>
                <a:gd name="T41" fmla="*/ 5 h 50"/>
                <a:gd name="T42" fmla="*/ 21 w 697"/>
                <a:gd name="T43" fmla="*/ 5 h 50"/>
                <a:gd name="T44" fmla="*/ 17 w 697"/>
                <a:gd name="T45" fmla="*/ 5 h 50"/>
                <a:gd name="T46" fmla="*/ 14 w 697"/>
                <a:gd name="T47" fmla="*/ 6 h 50"/>
                <a:gd name="T48" fmla="*/ 7 w 697"/>
                <a:gd name="T49" fmla="*/ 6 h 50"/>
                <a:gd name="T50" fmla="*/ 7 w 697"/>
                <a:gd name="T51" fmla="*/ 6 h 50"/>
                <a:gd name="T52" fmla="*/ 5 w 697"/>
                <a:gd name="T53" fmla="*/ 6 h 50"/>
                <a:gd name="T54" fmla="*/ 1 w 697"/>
                <a:gd name="T55" fmla="*/ 7 h 50"/>
                <a:gd name="T56" fmla="*/ 0 w 697"/>
                <a:gd name="T57" fmla="*/ 7 h 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97"/>
                <a:gd name="T88" fmla="*/ 0 h 50"/>
                <a:gd name="T89" fmla="*/ 697 w 697"/>
                <a:gd name="T90" fmla="*/ 50 h 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97" h="50">
                  <a:moveTo>
                    <a:pt x="697" y="0"/>
                  </a:moveTo>
                  <a:lnTo>
                    <a:pt x="697" y="0"/>
                  </a:lnTo>
                  <a:lnTo>
                    <a:pt x="660" y="3"/>
                  </a:lnTo>
                  <a:lnTo>
                    <a:pt x="643" y="4"/>
                  </a:lnTo>
                  <a:moveTo>
                    <a:pt x="590" y="7"/>
                  </a:moveTo>
                  <a:lnTo>
                    <a:pt x="590" y="7"/>
                  </a:lnTo>
                  <a:lnTo>
                    <a:pt x="575" y="8"/>
                  </a:lnTo>
                  <a:lnTo>
                    <a:pt x="536" y="11"/>
                  </a:lnTo>
                  <a:moveTo>
                    <a:pt x="483" y="15"/>
                  </a:moveTo>
                  <a:lnTo>
                    <a:pt x="483" y="15"/>
                  </a:lnTo>
                  <a:lnTo>
                    <a:pt x="479" y="15"/>
                  </a:lnTo>
                  <a:lnTo>
                    <a:pt x="429" y="19"/>
                  </a:lnTo>
                  <a:moveTo>
                    <a:pt x="375" y="23"/>
                  </a:moveTo>
                  <a:lnTo>
                    <a:pt x="375" y="23"/>
                  </a:lnTo>
                  <a:lnTo>
                    <a:pt x="324" y="27"/>
                  </a:lnTo>
                  <a:lnTo>
                    <a:pt x="322" y="27"/>
                  </a:lnTo>
                  <a:moveTo>
                    <a:pt x="268" y="31"/>
                  </a:moveTo>
                  <a:lnTo>
                    <a:pt x="268" y="31"/>
                  </a:lnTo>
                  <a:lnTo>
                    <a:pt x="222" y="34"/>
                  </a:lnTo>
                  <a:lnTo>
                    <a:pt x="215" y="35"/>
                  </a:lnTo>
                  <a:moveTo>
                    <a:pt x="161" y="39"/>
                  </a:moveTo>
                  <a:lnTo>
                    <a:pt x="161" y="39"/>
                  </a:lnTo>
                  <a:lnTo>
                    <a:pt x="126" y="41"/>
                  </a:lnTo>
                  <a:lnTo>
                    <a:pt x="107" y="43"/>
                  </a:lnTo>
                  <a:moveTo>
                    <a:pt x="54" y="46"/>
                  </a:moveTo>
                  <a:lnTo>
                    <a:pt x="54" y="46"/>
                  </a:lnTo>
                  <a:lnTo>
                    <a:pt x="41" y="47"/>
                  </a:lnTo>
                  <a:lnTo>
                    <a:pt x="5" y="50"/>
                  </a:lnTo>
                  <a:lnTo>
                    <a:pt x="0" y="50"/>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10" name="Freeform 19"/>
            <p:cNvSpPr>
              <a:spLocks noEditPoints="1"/>
            </p:cNvSpPr>
            <p:nvPr/>
          </p:nvSpPr>
          <p:spPr bwMode="auto">
            <a:xfrm>
              <a:off x="2407" y="818"/>
              <a:ext cx="404" cy="36"/>
            </a:xfrm>
            <a:custGeom>
              <a:avLst/>
              <a:gdLst>
                <a:gd name="T0" fmla="*/ 88 w 672"/>
                <a:gd name="T1" fmla="*/ 8 h 60"/>
                <a:gd name="T2" fmla="*/ 88 w 672"/>
                <a:gd name="T3" fmla="*/ 8 h 60"/>
                <a:gd name="T4" fmla="*/ 83 w 672"/>
                <a:gd name="T5" fmla="*/ 7 h 60"/>
                <a:gd name="T6" fmla="*/ 81 w 672"/>
                <a:gd name="T7" fmla="*/ 7 h 60"/>
                <a:gd name="T8" fmla="*/ 75 w 672"/>
                <a:gd name="T9" fmla="*/ 7 h 60"/>
                <a:gd name="T10" fmla="*/ 75 w 672"/>
                <a:gd name="T11" fmla="*/ 7 h 60"/>
                <a:gd name="T12" fmla="*/ 70 w 672"/>
                <a:gd name="T13" fmla="*/ 6 h 60"/>
                <a:gd name="T14" fmla="*/ 67 w 672"/>
                <a:gd name="T15" fmla="*/ 6 h 60"/>
                <a:gd name="T16" fmla="*/ 61 w 672"/>
                <a:gd name="T17" fmla="*/ 5 h 60"/>
                <a:gd name="T18" fmla="*/ 61 w 672"/>
                <a:gd name="T19" fmla="*/ 5 h 60"/>
                <a:gd name="T20" fmla="*/ 57 w 672"/>
                <a:gd name="T21" fmla="*/ 5 h 60"/>
                <a:gd name="T22" fmla="*/ 54 w 672"/>
                <a:gd name="T23" fmla="*/ 5 h 60"/>
                <a:gd name="T24" fmla="*/ 47 w 672"/>
                <a:gd name="T25" fmla="*/ 4 h 60"/>
                <a:gd name="T26" fmla="*/ 47 w 672"/>
                <a:gd name="T27" fmla="*/ 4 h 60"/>
                <a:gd name="T28" fmla="*/ 41 w 672"/>
                <a:gd name="T29" fmla="*/ 4 h 60"/>
                <a:gd name="T30" fmla="*/ 40 w 672"/>
                <a:gd name="T31" fmla="*/ 4 h 60"/>
                <a:gd name="T32" fmla="*/ 34 w 672"/>
                <a:gd name="T33" fmla="*/ 3 h 60"/>
                <a:gd name="T34" fmla="*/ 34 w 672"/>
                <a:gd name="T35" fmla="*/ 3 h 60"/>
                <a:gd name="T36" fmla="*/ 27 w 672"/>
                <a:gd name="T37" fmla="*/ 2 h 60"/>
                <a:gd name="T38" fmla="*/ 27 w 672"/>
                <a:gd name="T39" fmla="*/ 2 h 60"/>
                <a:gd name="T40" fmla="*/ 20 w 672"/>
                <a:gd name="T41" fmla="*/ 1 h 60"/>
                <a:gd name="T42" fmla="*/ 20 w 672"/>
                <a:gd name="T43" fmla="*/ 1 h 60"/>
                <a:gd name="T44" fmla="*/ 20 w 672"/>
                <a:gd name="T45" fmla="*/ 1 h 60"/>
                <a:gd name="T46" fmla="*/ 13 w 672"/>
                <a:gd name="T47" fmla="*/ 1 h 60"/>
                <a:gd name="T48" fmla="*/ 7 w 672"/>
                <a:gd name="T49" fmla="*/ 1 h 60"/>
                <a:gd name="T50" fmla="*/ 7 w 672"/>
                <a:gd name="T51" fmla="*/ 1 h 60"/>
                <a:gd name="T52" fmla="*/ 1 w 672"/>
                <a:gd name="T53" fmla="*/ 1 h 60"/>
                <a:gd name="T54" fmla="*/ 0 w 672"/>
                <a:gd name="T55" fmla="*/ 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2"/>
                <a:gd name="T85" fmla="*/ 0 h 60"/>
                <a:gd name="T86" fmla="*/ 672 w 67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2" h="60">
                  <a:moveTo>
                    <a:pt x="672" y="60"/>
                  </a:moveTo>
                  <a:lnTo>
                    <a:pt x="672" y="60"/>
                  </a:lnTo>
                  <a:lnTo>
                    <a:pt x="633" y="57"/>
                  </a:lnTo>
                  <a:lnTo>
                    <a:pt x="620" y="56"/>
                  </a:lnTo>
                  <a:moveTo>
                    <a:pt x="569" y="51"/>
                  </a:moveTo>
                  <a:lnTo>
                    <a:pt x="569" y="51"/>
                  </a:lnTo>
                  <a:lnTo>
                    <a:pt x="540" y="48"/>
                  </a:lnTo>
                  <a:lnTo>
                    <a:pt x="517" y="46"/>
                  </a:lnTo>
                  <a:moveTo>
                    <a:pt x="465" y="41"/>
                  </a:moveTo>
                  <a:lnTo>
                    <a:pt x="465" y="41"/>
                  </a:lnTo>
                  <a:lnTo>
                    <a:pt x="433" y="38"/>
                  </a:lnTo>
                  <a:lnTo>
                    <a:pt x="414" y="36"/>
                  </a:lnTo>
                  <a:moveTo>
                    <a:pt x="362" y="32"/>
                  </a:moveTo>
                  <a:lnTo>
                    <a:pt x="362" y="32"/>
                  </a:lnTo>
                  <a:lnTo>
                    <a:pt x="320" y="28"/>
                  </a:lnTo>
                  <a:lnTo>
                    <a:pt x="310" y="27"/>
                  </a:lnTo>
                  <a:moveTo>
                    <a:pt x="258" y="22"/>
                  </a:moveTo>
                  <a:lnTo>
                    <a:pt x="258" y="22"/>
                  </a:lnTo>
                  <a:lnTo>
                    <a:pt x="207" y="17"/>
                  </a:lnTo>
                  <a:moveTo>
                    <a:pt x="155" y="12"/>
                  </a:moveTo>
                  <a:lnTo>
                    <a:pt x="155" y="12"/>
                  </a:lnTo>
                  <a:lnTo>
                    <a:pt x="154" y="12"/>
                  </a:lnTo>
                  <a:lnTo>
                    <a:pt x="103" y="8"/>
                  </a:lnTo>
                  <a:moveTo>
                    <a:pt x="52" y="4"/>
                  </a:moveTo>
                  <a:lnTo>
                    <a:pt x="52" y="4"/>
                  </a:lnTo>
                  <a:lnTo>
                    <a:pt x="12" y="1"/>
                  </a:lnTo>
                  <a:lnTo>
                    <a:pt x="0" y="0"/>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11" name="Freeform 20"/>
            <p:cNvSpPr>
              <a:spLocks noEditPoints="1"/>
            </p:cNvSpPr>
            <p:nvPr/>
          </p:nvSpPr>
          <p:spPr bwMode="auto">
            <a:xfrm>
              <a:off x="2096" y="811"/>
              <a:ext cx="218" cy="5"/>
            </a:xfrm>
            <a:custGeom>
              <a:avLst/>
              <a:gdLst>
                <a:gd name="T0" fmla="*/ 48 w 362"/>
                <a:gd name="T1" fmla="*/ 1 h 8"/>
                <a:gd name="T2" fmla="*/ 48 w 362"/>
                <a:gd name="T3" fmla="*/ 1 h 8"/>
                <a:gd name="T4" fmla="*/ 42 w 362"/>
                <a:gd name="T5" fmla="*/ 1 h 8"/>
                <a:gd name="T6" fmla="*/ 41 w 362"/>
                <a:gd name="T7" fmla="*/ 1 h 8"/>
                <a:gd name="T8" fmla="*/ 34 w 362"/>
                <a:gd name="T9" fmla="*/ 1 h 8"/>
                <a:gd name="T10" fmla="*/ 34 w 362"/>
                <a:gd name="T11" fmla="*/ 1 h 8"/>
                <a:gd name="T12" fmla="*/ 28 w 362"/>
                <a:gd name="T13" fmla="*/ 1 h 8"/>
                <a:gd name="T14" fmla="*/ 27 w 362"/>
                <a:gd name="T15" fmla="*/ 1 h 8"/>
                <a:gd name="T16" fmla="*/ 20 w 362"/>
                <a:gd name="T17" fmla="*/ 1 h 8"/>
                <a:gd name="T18" fmla="*/ 20 w 362"/>
                <a:gd name="T19" fmla="*/ 1 h 8"/>
                <a:gd name="T20" fmla="*/ 14 w 362"/>
                <a:gd name="T21" fmla="*/ 1 h 8"/>
                <a:gd name="T22" fmla="*/ 13 w 362"/>
                <a:gd name="T23" fmla="*/ 1 h 8"/>
                <a:gd name="T24" fmla="*/ 7 w 362"/>
                <a:gd name="T25" fmla="*/ 1 h 8"/>
                <a:gd name="T26" fmla="*/ 7 w 362"/>
                <a:gd name="T27" fmla="*/ 1 h 8"/>
                <a:gd name="T28" fmla="*/ 2 w 362"/>
                <a:gd name="T29" fmla="*/ 0 h 8"/>
                <a:gd name="T30" fmla="*/ 0 w 362"/>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2"/>
                <a:gd name="T49" fmla="*/ 0 h 8"/>
                <a:gd name="T50" fmla="*/ 362 w 362"/>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2" h="8">
                  <a:moveTo>
                    <a:pt x="362" y="8"/>
                  </a:moveTo>
                  <a:lnTo>
                    <a:pt x="362" y="8"/>
                  </a:lnTo>
                  <a:lnTo>
                    <a:pt x="314" y="7"/>
                  </a:lnTo>
                  <a:lnTo>
                    <a:pt x="310" y="7"/>
                  </a:lnTo>
                  <a:moveTo>
                    <a:pt x="258" y="6"/>
                  </a:moveTo>
                  <a:lnTo>
                    <a:pt x="258" y="6"/>
                  </a:lnTo>
                  <a:lnTo>
                    <a:pt x="212" y="5"/>
                  </a:lnTo>
                  <a:lnTo>
                    <a:pt x="207" y="5"/>
                  </a:lnTo>
                  <a:moveTo>
                    <a:pt x="155" y="3"/>
                  </a:moveTo>
                  <a:lnTo>
                    <a:pt x="155" y="3"/>
                  </a:lnTo>
                  <a:lnTo>
                    <a:pt x="109" y="2"/>
                  </a:lnTo>
                  <a:lnTo>
                    <a:pt x="103" y="2"/>
                  </a:lnTo>
                  <a:moveTo>
                    <a:pt x="52" y="1"/>
                  </a:moveTo>
                  <a:lnTo>
                    <a:pt x="52" y="1"/>
                  </a:lnTo>
                  <a:lnTo>
                    <a:pt x="15" y="0"/>
                  </a:lnTo>
                  <a:lnTo>
                    <a:pt x="0" y="0"/>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12" name="Freeform 21"/>
            <p:cNvSpPr>
              <a:spLocks noEditPoints="1"/>
            </p:cNvSpPr>
            <p:nvPr/>
          </p:nvSpPr>
          <p:spPr bwMode="auto">
            <a:xfrm>
              <a:off x="1518" y="811"/>
              <a:ext cx="483" cy="15"/>
            </a:xfrm>
            <a:custGeom>
              <a:avLst/>
              <a:gdLst>
                <a:gd name="T0" fmla="*/ 105 w 804"/>
                <a:gd name="T1" fmla="*/ 0 h 26"/>
                <a:gd name="T2" fmla="*/ 105 w 804"/>
                <a:gd name="T3" fmla="*/ 0 h 26"/>
                <a:gd name="T4" fmla="*/ 99 w 804"/>
                <a:gd name="T5" fmla="*/ 1 h 26"/>
                <a:gd name="T6" fmla="*/ 98 w 804"/>
                <a:gd name="T7" fmla="*/ 1 h 26"/>
                <a:gd name="T8" fmla="*/ 91 w 804"/>
                <a:gd name="T9" fmla="*/ 1 h 26"/>
                <a:gd name="T10" fmla="*/ 91 w 804"/>
                <a:gd name="T11" fmla="*/ 1 h 26"/>
                <a:gd name="T12" fmla="*/ 87 w 804"/>
                <a:gd name="T13" fmla="*/ 1 h 26"/>
                <a:gd name="T14" fmla="*/ 84 w 804"/>
                <a:gd name="T15" fmla="*/ 1 h 26"/>
                <a:gd name="T16" fmla="*/ 77 w 804"/>
                <a:gd name="T17" fmla="*/ 1 h 26"/>
                <a:gd name="T18" fmla="*/ 77 w 804"/>
                <a:gd name="T19" fmla="*/ 1 h 26"/>
                <a:gd name="T20" fmla="*/ 73 w 804"/>
                <a:gd name="T21" fmla="*/ 1 h 26"/>
                <a:gd name="T22" fmla="*/ 70 w 804"/>
                <a:gd name="T23" fmla="*/ 1 h 26"/>
                <a:gd name="T24" fmla="*/ 63 w 804"/>
                <a:gd name="T25" fmla="*/ 1 h 26"/>
                <a:gd name="T26" fmla="*/ 63 w 804"/>
                <a:gd name="T27" fmla="*/ 1 h 26"/>
                <a:gd name="T28" fmla="*/ 58 w 804"/>
                <a:gd name="T29" fmla="*/ 1 h 26"/>
                <a:gd name="T30" fmla="*/ 56 w 804"/>
                <a:gd name="T31" fmla="*/ 1 h 26"/>
                <a:gd name="T32" fmla="*/ 49 w 804"/>
                <a:gd name="T33" fmla="*/ 2 h 26"/>
                <a:gd name="T34" fmla="*/ 49 w 804"/>
                <a:gd name="T35" fmla="*/ 2 h 26"/>
                <a:gd name="T36" fmla="*/ 42 w 804"/>
                <a:gd name="T37" fmla="*/ 2 h 26"/>
                <a:gd name="T38" fmla="*/ 42 w 804"/>
                <a:gd name="T39" fmla="*/ 2 h 26"/>
                <a:gd name="T40" fmla="*/ 35 w 804"/>
                <a:gd name="T41" fmla="*/ 2 h 26"/>
                <a:gd name="T42" fmla="*/ 35 w 804"/>
                <a:gd name="T43" fmla="*/ 2 h 26"/>
                <a:gd name="T44" fmla="*/ 35 w 804"/>
                <a:gd name="T45" fmla="*/ 2 h 26"/>
                <a:gd name="T46" fmla="*/ 28 w 804"/>
                <a:gd name="T47" fmla="*/ 2 h 26"/>
                <a:gd name="T48" fmla="*/ 21 w 804"/>
                <a:gd name="T49" fmla="*/ 2 h 26"/>
                <a:gd name="T50" fmla="*/ 21 w 804"/>
                <a:gd name="T51" fmla="*/ 2 h 26"/>
                <a:gd name="T52" fmla="*/ 20 w 804"/>
                <a:gd name="T53" fmla="*/ 2 h 26"/>
                <a:gd name="T54" fmla="*/ 14 w 804"/>
                <a:gd name="T55" fmla="*/ 2 h 26"/>
                <a:gd name="T56" fmla="*/ 7 w 804"/>
                <a:gd name="T57" fmla="*/ 3 h 26"/>
                <a:gd name="T58" fmla="*/ 7 w 804"/>
                <a:gd name="T59" fmla="*/ 3 h 26"/>
                <a:gd name="T60" fmla="*/ 1 w 804"/>
                <a:gd name="T61" fmla="*/ 3 h 26"/>
                <a:gd name="T62" fmla="*/ 0 w 804"/>
                <a:gd name="T63" fmla="*/ 3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4"/>
                <a:gd name="T97" fmla="*/ 0 h 26"/>
                <a:gd name="T98" fmla="*/ 804 w 804"/>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4" h="26">
                  <a:moveTo>
                    <a:pt x="804" y="0"/>
                  </a:moveTo>
                  <a:lnTo>
                    <a:pt x="804" y="0"/>
                  </a:lnTo>
                  <a:lnTo>
                    <a:pt x="762" y="1"/>
                  </a:lnTo>
                  <a:lnTo>
                    <a:pt x="750" y="2"/>
                  </a:lnTo>
                  <a:moveTo>
                    <a:pt x="697" y="3"/>
                  </a:moveTo>
                  <a:lnTo>
                    <a:pt x="697" y="3"/>
                  </a:lnTo>
                  <a:lnTo>
                    <a:pt x="666" y="4"/>
                  </a:lnTo>
                  <a:lnTo>
                    <a:pt x="643" y="5"/>
                  </a:lnTo>
                  <a:moveTo>
                    <a:pt x="590" y="7"/>
                  </a:moveTo>
                  <a:lnTo>
                    <a:pt x="590" y="7"/>
                  </a:lnTo>
                  <a:lnTo>
                    <a:pt x="557" y="8"/>
                  </a:lnTo>
                  <a:lnTo>
                    <a:pt x="536" y="9"/>
                  </a:lnTo>
                  <a:moveTo>
                    <a:pt x="482" y="10"/>
                  </a:moveTo>
                  <a:lnTo>
                    <a:pt x="482" y="10"/>
                  </a:lnTo>
                  <a:lnTo>
                    <a:pt x="441" y="12"/>
                  </a:lnTo>
                  <a:lnTo>
                    <a:pt x="429" y="12"/>
                  </a:lnTo>
                  <a:moveTo>
                    <a:pt x="375" y="14"/>
                  </a:moveTo>
                  <a:lnTo>
                    <a:pt x="375" y="14"/>
                  </a:lnTo>
                  <a:lnTo>
                    <a:pt x="322" y="16"/>
                  </a:lnTo>
                  <a:moveTo>
                    <a:pt x="268" y="18"/>
                  </a:moveTo>
                  <a:lnTo>
                    <a:pt x="268" y="18"/>
                  </a:lnTo>
                  <a:lnTo>
                    <a:pt x="264" y="18"/>
                  </a:lnTo>
                  <a:lnTo>
                    <a:pt x="214" y="20"/>
                  </a:lnTo>
                  <a:moveTo>
                    <a:pt x="161" y="22"/>
                  </a:moveTo>
                  <a:lnTo>
                    <a:pt x="161" y="22"/>
                  </a:lnTo>
                  <a:lnTo>
                    <a:pt x="153" y="22"/>
                  </a:lnTo>
                  <a:lnTo>
                    <a:pt x="107" y="23"/>
                  </a:lnTo>
                  <a:moveTo>
                    <a:pt x="54" y="25"/>
                  </a:moveTo>
                  <a:lnTo>
                    <a:pt x="54" y="25"/>
                  </a:lnTo>
                  <a:lnTo>
                    <a:pt x="11" y="26"/>
                  </a:lnTo>
                  <a:lnTo>
                    <a:pt x="0" y="26"/>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13" name="Freeform 22"/>
            <p:cNvSpPr>
              <a:spLocks noEditPoints="1"/>
            </p:cNvSpPr>
            <p:nvPr/>
          </p:nvSpPr>
          <p:spPr bwMode="auto">
            <a:xfrm>
              <a:off x="1068" y="828"/>
              <a:ext cx="354" cy="10"/>
            </a:xfrm>
            <a:custGeom>
              <a:avLst/>
              <a:gdLst>
                <a:gd name="T0" fmla="*/ 77 w 588"/>
                <a:gd name="T1" fmla="*/ 0 h 17"/>
                <a:gd name="T2" fmla="*/ 77 w 588"/>
                <a:gd name="T3" fmla="*/ 0 h 17"/>
                <a:gd name="T4" fmla="*/ 72 w 588"/>
                <a:gd name="T5" fmla="*/ 1 h 17"/>
                <a:gd name="T6" fmla="*/ 70 w 588"/>
                <a:gd name="T7" fmla="*/ 1 h 17"/>
                <a:gd name="T8" fmla="*/ 63 w 588"/>
                <a:gd name="T9" fmla="*/ 1 h 17"/>
                <a:gd name="T10" fmla="*/ 63 w 588"/>
                <a:gd name="T11" fmla="*/ 1 h 17"/>
                <a:gd name="T12" fmla="*/ 59 w 588"/>
                <a:gd name="T13" fmla="*/ 1 h 17"/>
                <a:gd name="T14" fmla="*/ 56 w 588"/>
                <a:gd name="T15" fmla="*/ 1 h 17"/>
                <a:gd name="T16" fmla="*/ 49 w 588"/>
                <a:gd name="T17" fmla="*/ 1 h 17"/>
                <a:gd name="T18" fmla="*/ 49 w 588"/>
                <a:gd name="T19" fmla="*/ 1 h 17"/>
                <a:gd name="T20" fmla="*/ 44 w 588"/>
                <a:gd name="T21" fmla="*/ 1 h 17"/>
                <a:gd name="T22" fmla="*/ 42 w 588"/>
                <a:gd name="T23" fmla="*/ 1 h 17"/>
                <a:gd name="T24" fmla="*/ 35 w 588"/>
                <a:gd name="T25" fmla="*/ 1 h 17"/>
                <a:gd name="T26" fmla="*/ 35 w 588"/>
                <a:gd name="T27" fmla="*/ 1 h 17"/>
                <a:gd name="T28" fmla="*/ 28 w 588"/>
                <a:gd name="T29" fmla="*/ 1 h 17"/>
                <a:gd name="T30" fmla="*/ 28 w 588"/>
                <a:gd name="T31" fmla="*/ 1 h 17"/>
                <a:gd name="T32" fmla="*/ 21 w 588"/>
                <a:gd name="T33" fmla="*/ 2 h 17"/>
                <a:gd name="T34" fmla="*/ 21 w 588"/>
                <a:gd name="T35" fmla="*/ 2 h 17"/>
                <a:gd name="T36" fmla="*/ 20 w 588"/>
                <a:gd name="T37" fmla="*/ 2 h 17"/>
                <a:gd name="T38" fmla="*/ 14 w 588"/>
                <a:gd name="T39" fmla="*/ 2 h 17"/>
                <a:gd name="T40" fmla="*/ 7 w 588"/>
                <a:gd name="T41" fmla="*/ 2 h 17"/>
                <a:gd name="T42" fmla="*/ 7 w 588"/>
                <a:gd name="T43" fmla="*/ 2 h 17"/>
                <a:gd name="T44" fmla="*/ 4 w 588"/>
                <a:gd name="T45" fmla="*/ 2 h 17"/>
                <a:gd name="T46" fmla="*/ 0 w 588"/>
                <a:gd name="T47" fmla="*/ 2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8"/>
                <a:gd name="T73" fmla="*/ 0 h 17"/>
                <a:gd name="T74" fmla="*/ 588 w 588"/>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8" h="17">
                  <a:moveTo>
                    <a:pt x="588" y="0"/>
                  </a:moveTo>
                  <a:lnTo>
                    <a:pt x="588" y="0"/>
                  </a:lnTo>
                  <a:lnTo>
                    <a:pt x="546" y="1"/>
                  </a:lnTo>
                  <a:lnTo>
                    <a:pt x="535" y="2"/>
                  </a:lnTo>
                  <a:moveTo>
                    <a:pt x="481" y="4"/>
                  </a:moveTo>
                  <a:lnTo>
                    <a:pt x="481" y="4"/>
                  </a:lnTo>
                  <a:lnTo>
                    <a:pt x="448" y="5"/>
                  </a:lnTo>
                  <a:lnTo>
                    <a:pt x="428" y="5"/>
                  </a:lnTo>
                  <a:moveTo>
                    <a:pt x="375" y="7"/>
                  </a:moveTo>
                  <a:lnTo>
                    <a:pt x="375" y="7"/>
                  </a:lnTo>
                  <a:lnTo>
                    <a:pt x="336" y="9"/>
                  </a:lnTo>
                  <a:lnTo>
                    <a:pt x="321" y="9"/>
                  </a:lnTo>
                  <a:moveTo>
                    <a:pt x="268" y="11"/>
                  </a:moveTo>
                  <a:lnTo>
                    <a:pt x="268" y="11"/>
                  </a:lnTo>
                  <a:lnTo>
                    <a:pt x="216" y="12"/>
                  </a:lnTo>
                  <a:lnTo>
                    <a:pt x="214" y="12"/>
                  </a:lnTo>
                  <a:moveTo>
                    <a:pt x="161" y="14"/>
                  </a:moveTo>
                  <a:lnTo>
                    <a:pt x="161" y="14"/>
                  </a:lnTo>
                  <a:lnTo>
                    <a:pt x="155" y="14"/>
                  </a:lnTo>
                  <a:lnTo>
                    <a:pt x="107" y="15"/>
                  </a:lnTo>
                  <a:moveTo>
                    <a:pt x="54" y="16"/>
                  </a:moveTo>
                  <a:lnTo>
                    <a:pt x="54" y="16"/>
                  </a:lnTo>
                  <a:lnTo>
                    <a:pt x="33" y="16"/>
                  </a:lnTo>
                  <a:lnTo>
                    <a:pt x="0" y="17"/>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14" name="Freeform 23"/>
            <p:cNvSpPr>
              <a:spLocks noEditPoints="1"/>
            </p:cNvSpPr>
            <p:nvPr/>
          </p:nvSpPr>
          <p:spPr bwMode="auto">
            <a:xfrm>
              <a:off x="594" y="839"/>
              <a:ext cx="375" cy="14"/>
            </a:xfrm>
            <a:custGeom>
              <a:avLst/>
              <a:gdLst>
                <a:gd name="T0" fmla="*/ 81 w 624"/>
                <a:gd name="T1" fmla="*/ 0 h 24"/>
                <a:gd name="T2" fmla="*/ 81 w 624"/>
                <a:gd name="T3" fmla="*/ 0 h 24"/>
                <a:gd name="T4" fmla="*/ 74 w 624"/>
                <a:gd name="T5" fmla="*/ 1 h 24"/>
                <a:gd name="T6" fmla="*/ 67 w 624"/>
                <a:gd name="T7" fmla="*/ 1 h 24"/>
                <a:gd name="T8" fmla="*/ 67 w 624"/>
                <a:gd name="T9" fmla="*/ 1 h 24"/>
                <a:gd name="T10" fmla="*/ 66 w 624"/>
                <a:gd name="T11" fmla="*/ 1 h 24"/>
                <a:gd name="T12" fmla="*/ 59 w 624"/>
                <a:gd name="T13" fmla="*/ 1 h 24"/>
                <a:gd name="T14" fmla="*/ 52 w 624"/>
                <a:gd name="T15" fmla="*/ 1 h 24"/>
                <a:gd name="T16" fmla="*/ 52 w 624"/>
                <a:gd name="T17" fmla="*/ 1 h 24"/>
                <a:gd name="T18" fmla="*/ 50 w 624"/>
                <a:gd name="T19" fmla="*/ 1 h 24"/>
                <a:gd name="T20" fmla="*/ 44 w 624"/>
                <a:gd name="T21" fmla="*/ 1 h 24"/>
                <a:gd name="T22" fmla="*/ 37 w 624"/>
                <a:gd name="T23" fmla="*/ 1 h 24"/>
                <a:gd name="T24" fmla="*/ 37 w 624"/>
                <a:gd name="T25" fmla="*/ 1 h 24"/>
                <a:gd name="T26" fmla="*/ 35 w 624"/>
                <a:gd name="T27" fmla="*/ 1 h 24"/>
                <a:gd name="T28" fmla="*/ 29 w 624"/>
                <a:gd name="T29" fmla="*/ 2 h 24"/>
                <a:gd name="T30" fmla="*/ 22 w 624"/>
                <a:gd name="T31" fmla="*/ 2 h 24"/>
                <a:gd name="T32" fmla="*/ 22 w 624"/>
                <a:gd name="T33" fmla="*/ 2 h 24"/>
                <a:gd name="T34" fmla="*/ 20 w 624"/>
                <a:gd name="T35" fmla="*/ 2 h 24"/>
                <a:gd name="T36" fmla="*/ 15 w 624"/>
                <a:gd name="T37" fmla="*/ 2 h 24"/>
                <a:gd name="T38" fmla="*/ 7 w 624"/>
                <a:gd name="T39" fmla="*/ 2 h 24"/>
                <a:gd name="T40" fmla="*/ 7 w 624"/>
                <a:gd name="T41" fmla="*/ 2 h 24"/>
                <a:gd name="T42" fmla="*/ 7 w 624"/>
                <a:gd name="T43" fmla="*/ 2 h 24"/>
                <a:gd name="T44" fmla="*/ 1 w 624"/>
                <a:gd name="T45" fmla="*/ 3 h 24"/>
                <a:gd name="T46" fmla="*/ 0 w 624"/>
                <a:gd name="T47" fmla="*/ 3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4"/>
                <a:gd name="T73" fmla="*/ 0 h 24"/>
                <a:gd name="T74" fmla="*/ 624 w 624"/>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4" h="24">
                  <a:moveTo>
                    <a:pt x="624" y="0"/>
                  </a:moveTo>
                  <a:lnTo>
                    <a:pt x="624" y="0"/>
                  </a:lnTo>
                  <a:lnTo>
                    <a:pt x="567" y="1"/>
                  </a:lnTo>
                  <a:moveTo>
                    <a:pt x="511" y="3"/>
                  </a:moveTo>
                  <a:lnTo>
                    <a:pt x="511" y="3"/>
                  </a:lnTo>
                  <a:lnTo>
                    <a:pt x="507" y="3"/>
                  </a:lnTo>
                  <a:lnTo>
                    <a:pt x="454" y="5"/>
                  </a:lnTo>
                  <a:moveTo>
                    <a:pt x="397" y="7"/>
                  </a:moveTo>
                  <a:lnTo>
                    <a:pt x="397" y="7"/>
                  </a:lnTo>
                  <a:lnTo>
                    <a:pt x="385" y="7"/>
                  </a:lnTo>
                  <a:lnTo>
                    <a:pt x="341" y="9"/>
                  </a:lnTo>
                  <a:moveTo>
                    <a:pt x="284" y="11"/>
                  </a:moveTo>
                  <a:lnTo>
                    <a:pt x="284" y="11"/>
                  </a:lnTo>
                  <a:lnTo>
                    <a:pt x="265" y="12"/>
                  </a:lnTo>
                  <a:lnTo>
                    <a:pt x="227" y="14"/>
                  </a:lnTo>
                  <a:moveTo>
                    <a:pt x="170" y="16"/>
                  </a:moveTo>
                  <a:lnTo>
                    <a:pt x="170" y="16"/>
                  </a:lnTo>
                  <a:lnTo>
                    <a:pt x="153" y="17"/>
                  </a:lnTo>
                  <a:lnTo>
                    <a:pt x="114" y="19"/>
                  </a:lnTo>
                  <a:moveTo>
                    <a:pt x="57" y="21"/>
                  </a:moveTo>
                  <a:lnTo>
                    <a:pt x="57" y="21"/>
                  </a:lnTo>
                  <a:lnTo>
                    <a:pt x="53" y="21"/>
                  </a:lnTo>
                  <a:lnTo>
                    <a:pt x="10" y="23"/>
                  </a:lnTo>
                  <a:lnTo>
                    <a:pt x="0" y="24"/>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15" name="Freeform 24"/>
            <p:cNvSpPr>
              <a:spLocks noEditPoints="1"/>
            </p:cNvSpPr>
            <p:nvPr/>
          </p:nvSpPr>
          <p:spPr bwMode="auto">
            <a:xfrm>
              <a:off x="264" y="852"/>
              <a:ext cx="230" cy="2"/>
            </a:xfrm>
            <a:custGeom>
              <a:avLst/>
              <a:gdLst>
                <a:gd name="T0" fmla="*/ 50 w 383"/>
                <a:gd name="T1" fmla="*/ 1 h 3"/>
                <a:gd name="T2" fmla="*/ 50 w 383"/>
                <a:gd name="T3" fmla="*/ 1 h 3"/>
                <a:gd name="T4" fmla="*/ 44 w 383"/>
                <a:gd name="T5" fmla="*/ 1 h 3"/>
                <a:gd name="T6" fmla="*/ 43 w 383"/>
                <a:gd name="T7" fmla="*/ 1 h 3"/>
                <a:gd name="T8" fmla="*/ 35 w 383"/>
                <a:gd name="T9" fmla="*/ 1 h 3"/>
                <a:gd name="T10" fmla="*/ 35 w 383"/>
                <a:gd name="T11" fmla="*/ 1 h 3"/>
                <a:gd name="T12" fmla="*/ 32 w 383"/>
                <a:gd name="T13" fmla="*/ 1 h 3"/>
                <a:gd name="T14" fmla="*/ 28 w 383"/>
                <a:gd name="T15" fmla="*/ 1 h 3"/>
                <a:gd name="T16" fmla="*/ 21 w 383"/>
                <a:gd name="T17" fmla="*/ 1 h 3"/>
                <a:gd name="T18" fmla="*/ 21 w 383"/>
                <a:gd name="T19" fmla="*/ 1 h 3"/>
                <a:gd name="T20" fmla="*/ 19 w 383"/>
                <a:gd name="T21" fmla="*/ 1 h 3"/>
                <a:gd name="T22" fmla="*/ 14 w 383"/>
                <a:gd name="T23" fmla="*/ 1 h 3"/>
                <a:gd name="T24" fmla="*/ 7 w 383"/>
                <a:gd name="T25" fmla="*/ 1 h 3"/>
                <a:gd name="T26" fmla="*/ 7 w 383"/>
                <a:gd name="T27" fmla="*/ 1 h 3"/>
                <a:gd name="T28" fmla="*/ 7 w 383"/>
                <a:gd name="T29" fmla="*/ 1 h 3"/>
                <a:gd name="T30" fmla="*/ 1 w 383"/>
                <a:gd name="T31" fmla="*/ 1 h 3"/>
                <a:gd name="T32" fmla="*/ 0 w 383"/>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3"/>
                <a:gd name="T52" fmla="*/ 0 h 3"/>
                <a:gd name="T53" fmla="*/ 383 w 383"/>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3" h="3">
                  <a:moveTo>
                    <a:pt x="383" y="3"/>
                  </a:moveTo>
                  <a:lnTo>
                    <a:pt x="383" y="3"/>
                  </a:lnTo>
                  <a:lnTo>
                    <a:pt x="341" y="3"/>
                  </a:lnTo>
                  <a:lnTo>
                    <a:pt x="328" y="3"/>
                  </a:lnTo>
                  <a:moveTo>
                    <a:pt x="274" y="3"/>
                  </a:moveTo>
                  <a:lnTo>
                    <a:pt x="274" y="3"/>
                  </a:lnTo>
                  <a:lnTo>
                    <a:pt x="246" y="2"/>
                  </a:lnTo>
                  <a:lnTo>
                    <a:pt x="219" y="2"/>
                  </a:lnTo>
                  <a:moveTo>
                    <a:pt x="164" y="2"/>
                  </a:moveTo>
                  <a:lnTo>
                    <a:pt x="164" y="2"/>
                  </a:lnTo>
                  <a:lnTo>
                    <a:pt x="147" y="2"/>
                  </a:lnTo>
                  <a:lnTo>
                    <a:pt x="109" y="1"/>
                  </a:lnTo>
                  <a:moveTo>
                    <a:pt x="54" y="1"/>
                  </a:moveTo>
                  <a:lnTo>
                    <a:pt x="54" y="1"/>
                  </a:lnTo>
                  <a:lnTo>
                    <a:pt x="52" y="1"/>
                  </a:lnTo>
                  <a:lnTo>
                    <a:pt x="10" y="1"/>
                  </a:lnTo>
                  <a:lnTo>
                    <a:pt x="0" y="0"/>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16" name="Freeform 25"/>
            <p:cNvSpPr>
              <a:spLocks/>
            </p:cNvSpPr>
            <p:nvPr/>
          </p:nvSpPr>
          <p:spPr bwMode="auto">
            <a:xfrm>
              <a:off x="117" y="852"/>
              <a:ext cx="40" cy="1"/>
            </a:xfrm>
            <a:custGeom>
              <a:avLst/>
              <a:gdLst>
                <a:gd name="T0" fmla="*/ 9 w 65"/>
                <a:gd name="T1" fmla="*/ 0 h 1"/>
                <a:gd name="T2" fmla="*/ 9 w 65"/>
                <a:gd name="T3" fmla="*/ 0 h 1"/>
                <a:gd name="T4" fmla="*/ 2 w 65"/>
                <a:gd name="T5" fmla="*/ 1 h 1"/>
                <a:gd name="T6" fmla="*/ 0 w 65"/>
                <a:gd name="T7" fmla="*/ 1 h 1"/>
                <a:gd name="T8" fmla="*/ 0 60000 65536"/>
                <a:gd name="T9" fmla="*/ 0 60000 65536"/>
                <a:gd name="T10" fmla="*/ 0 60000 65536"/>
                <a:gd name="T11" fmla="*/ 0 60000 65536"/>
                <a:gd name="T12" fmla="*/ 0 w 65"/>
                <a:gd name="T13" fmla="*/ 0 h 1"/>
                <a:gd name="T14" fmla="*/ 65 w 65"/>
                <a:gd name="T15" fmla="*/ 1 h 1"/>
              </a:gdLst>
              <a:ahLst/>
              <a:cxnLst>
                <a:cxn ang="T8">
                  <a:pos x="T0" y="T1"/>
                </a:cxn>
                <a:cxn ang="T9">
                  <a:pos x="T2" y="T3"/>
                </a:cxn>
                <a:cxn ang="T10">
                  <a:pos x="T4" y="T5"/>
                </a:cxn>
                <a:cxn ang="T11">
                  <a:pos x="T6" y="T7"/>
                </a:cxn>
              </a:cxnLst>
              <a:rect l="T12" t="T13" r="T14" b="T15"/>
              <a:pathLst>
                <a:path w="65" h="1">
                  <a:moveTo>
                    <a:pt x="65" y="0"/>
                  </a:moveTo>
                  <a:lnTo>
                    <a:pt x="65" y="0"/>
                  </a:lnTo>
                  <a:lnTo>
                    <a:pt x="14" y="1"/>
                  </a:lnTo>
                  <a:lnTo>
                    <a:pt x="0" y="1"/>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17" name="Freeform 26"/>
            <p:cNvSpPr>
              <a:spLocks noEditPoints="1"/>
            </p:cNvSpPr>
            <p:nvPr/>
          </p:nvSpPr>
          <p:spPr bwMode="auto">
            <a:xfrm>
              <a:off x="59" y="810"/>
              <a:ext cx="5926" cy="65"/>
            </a:xfrm>
            <a:custGeom>
              <a:avLst/>
              <a:gdLst>
                <a:gd name="T0" fmla="*/ 1285 w 9865"/>
                <a:gd name="T1" fmla="*/ 6 h 108"/>
                <a:gd name="T2" fmla="*/ 1285 w 9865"/>
                <a:gd name="T3" fmla="*/ 6 h 108"/>
                <a:gd name="T4" fmla="*/ 1281 w 9865"/>
                <a:gd name="T5" fmla="*/ 6 h 108"/>
                <a:gd name="T6" fmla="*/ 1122 w 9865"/>
                <a:gd name="T7" fmla="*/ 14 h 108"/>
                <a:gd name="T8" fmla="*/ 1122 w 9865"/>
                <a:gd name="T9" fmla="*/ 14 h 108"/>
                <a:gd name="T10" fmla="*/ 1119 w 9865"/>
                <a:gd name="T11" fmla="*/ 14 h 108"/>
                <a:gd name="T12" fmla="*/ 1115 w 9865"/>
                <a:gd name="T13" fmla="*/ 14 h 108"/>
                <a:gd name="T14" fmla="*/ 993 w 9865"/>
                <a:gd name="T15" fmla="*/ 10 h 108"/>
                <a:gd name="T16" fmla="*/ 993 w 9865"/>
                <a:gd name="T17" fmla="*/ 10 h 108"/>
                <a:gd name="T18" fmla="*/ 989 w 9865"/>
                <a:gd name="T19" fmla="*/ 10 h 108"/>
                <a:gd name="T20" fmla="*/ 986 w 9865"/>
                <a:gd name="T21" fmla="*/ 10 h 108"/>
                <a:gd name="T22" fmla="*/ 813 w 9865"/>
                <a:gd name="T23" fmla="*/ 2 h 108"/>
                <a:gd name="T24" fmla="*/ 813 w 9865"/>
                <a:gd name="T25" fmla="*/ 2 h 108"/>
                <a:gd name="T26" fmla="*/ 810 w 9865"/>
                <a:gd name="T27" fmla="*/ 1 h 108"/>
                <a:gd name="T28" fmla="*/ 807 w 9865"/>
                <a:gd name="T29" fmla="*/ 1 h 108"/>
                <a:gd name="T30" fmla="*/ 760 w 9865"/>
                <a:gd name="T31" fmla="*/ 2 h 108"/>
                <a:gd name="T32" fmla="*/ 760 w 9865"/>
                <a:gd name="T33" fmla="*/ 2 h 108"/>
                <a:gd name="T34" fmla="*/ 757 w 9865"/>
                <a:gd name="T35" fmla="*/ 2 h 108"/>
                <a:gd name="T36" fmla="*/ 754 w 9865"/>
                <a:gd name="T37" fmla="*/ 2 h 108"/>
                <a:gd name="T38" fmla="*/ 721 w 9865"/>
                <a:gd name="T39" fmla="*/ 3 h 108"/>
                <a:gd name="T40" fmla="*/ 721 w 9865"/>
                <a:gd name="T41" fmla="*/ 3 h 108"/>
                <a:gd name="T42" fmla="*/ 718 w 9865"/>
                <a:gd name="T43" fmla="*/ 3 h 108"/>
                <a:gd name="T44" fmla="*/ 715 w 9865"/>
                <a:gd name="T45" fmla="*/ 3 h 108"/>
                <a:gd name="T46" fmla="*/ 610 w 9865"/>
                <a:gd name="T47" fmla="*/ 10 h 108"/>
                <a:gd name="T48" fmla="*/ 610 w 9865"/>
                <a:gd name="T49" fmla="*/ 10 h 108"/>
                <a:gd name="T50" fmla="*/ 607 w 9865"/>
                <a:gd name="T51" fmla="*/ 10 h 108"/>
                <a:gd name="T52" fmla="*/ 603 w 9865"/>
                <a:gd name="T53" fmla="*/ 10 h 108"/>
                <a:gd name="T54" fmla="*/ 502 w 9865"/>
                <a:gd name="T55" fmla="*/ 1 h 108"/>
                <a:gd name="T56" fmla="*/ 502 w 9865"/>
                <a:gd name="T57" fmla="*/ 1 h 108"/>
                <a:gd name="T58" fmla="*/ 499 w 9865"/>
                <a:gd name="T59" fmla="*/ 1 h 108"/>
                <a:gd name="T60" fmla="*/ 496 w 9865"/>
                <a:gd name="T61" fmla="*/ 1 h 108"/>
                <a:gd name="T62" fmla="*/ 435 w 9865"/>
                <a:gd name="T63" fmla="*/ 0 h 108"/>
                <a:gd name="T64" fmla="*/ 435 w 9865"/>
                <a:gd name="T65" fmla="*/ 0 h 108"/>
                <a:gd name="T66" fmla="*/ 431 w 9865"/>
                <a:gd name="T67" fmla="*/ 0 h 108"/>
                <a:gd name="T68" fmla="*/ 428 w 9865"/>
                <a:gd name="T69" fmla="*/ 0 h 108"/>
                <a:gd name="T70" fmla="*/ 309 w 9865"/>
                <a:gd name="T71" fmla="*/ 4 h 108"/>
                <a:gd name="T72" fmla="*/ 309 w 9865"/>
                <a:gd name="T73" fmla="*/ 4 h 108"/>
                <a:gd name="T74" fmla="*/ 306 w 9865"/>
                <a:gd name="T75" fmla="*/ 4 h 108"/>
                <a:gd name="T76" fmla="*/ 302 w 9865"/>
                <a:gd name="T77" fmla="*/ 4 h 108"/>
                <a:gd name="T78" fmla="*/ 212 w 9865"/>
                <a:gd name="T79" fmla="*/ 6 h 108"/>
                <a:gd name="T80" fmla="*/ 212 w 9865"/>
                <a:gd name="T81" fmla="*/ 6 h 108"/>
                <a:gd name="T82" fmla="*/ 208 w 9865"/>
                <a:gd name="T83" fmla="*/ 6 h 108"/>
                <a:gd name="T84" fmla="*/ 205 w 9865"/>
                <a:gd name="T85" fmla="*/ 6 h 108"/>
                <a:gd name="T86" fmla="*/ 109 w 9865"/>
                <a:gd name="T87" fmla="*/ 10 h 108"/>
                <a:gd name="T88" fmla="*/ 109 w 9865"/>
                <a:gd name="T89" fmla="*/ 10 h 108"/>
                <a:gd name="T90" fmla="*/ 105 w 9865"/>
                <a:gd name="T91" fmla="*/ 10 h 108"/>
                <a:gd name="T92" fmla="*/ 102 w 9865"/>
                <a:gd name="T93" fmla="*/ 10 h 108"/>
                <a:gd name="T94" fmla="*/ 37 w 9865"/>
                <a:gd name="T95" fmla="*/ 9 h 108"/>
                <a:gd name="T96" fmla="*/ 37 w 9865"/>
                <a:gd name="T97" fmla="*/ 9 h 108"/>
                <a:gd name="T98" fmla="*/ 34 w 9865"/>
                <a:gd name="T99" fmla="*/ 9 h 108"/>
                <a:gd name="T100" fmla="*/ 29 w 9865"/>
                <a:gd name="T101" fmla="*/ 9 h 108"/>
                <a:gd name="T102" fmla="*/ 4 w 9865"/>
                <a:gd name="T103" fmla="*/ 10 h 108"/>
                <a:gd name="T104" fmla="*/ 4 w 9865"/>
                <a:gd name="T105" fmla="*/ 10 h 108"/>
                <a:gd name="T106" fmla="*/ 0 w 9865"/>
                <a:gd name="T107" fmla="*/ 10 h 1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65"/>
                <a:gd name="T163" fmla="*/ 0 h 108"/>
                <a:gd name="T164" fmla="*/ 9865 w 9865"/>
                <a:gd name="T165" fmla="*/ 108 h 1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65" h="108">
                  <a:moveTo>
                    <a:pt x="9865" y="43"/>
                  </a:moveTo>
                  <a:lnTo>
                    <a:pt x="9865" y="43"/>
                  </a:lnTo>
                  <a:cubicBezTo>
                    <a:pt x="9862" y="43"/>
                    <a:pt x="9853" y="45"/>
                    <a:pt x="9839" y="46"/>
                  </a:cubicBezTo>
                  <a:moveTo>
                    <a:pt x="8615" y="108"/>
                  </a:moveTo>
                  <a:lnTo>
                    <a:pt x="8615" y="108"/>
                  </a:lnTo>
                  <a:cubicBezTo>
                    <a:pt x="8606" y="108"/>
                    <a:pt x="8597" y="108"/>
                    <a:pt x="8588" y="108"/>
                  </a:cubicBezTo>
                  <a:cubicBezTo>
                    <a:pt x="8579" y="108"/>
                    <a:pt x="8570" y="108"/>
                    <a:pt x="8561" y="108"/>
                  </a:cubicBezTo>
                  <a:moveTo>
                    <a:pt x="7628" y="74"/>
                  </a:moveTo>
                  <a:lnTo>
                    <a:pt x="7628" y="74"/>
                  </a:lnTo>
                  <a:cubicBezTo>
                    <a:pt x="7619" y="74"/>
                    <a:pt x="7609" y="74"/>
                    <a:pt x="7600" y="73"/>
                  </a:cubicBezTo>
                  <a:cubicBezTo>
                    <a:pt x="7591" y="73"/>
                    <a:pt x="7582" y="73"/>
                    <a:pt x="7574" y="73"/>
                  </a:cubicBezTo>
                  <a:moveTo>
                    <a:pt x="6245" y="14"/>
                  </a:moveTo>
                  <a:lnTo>
                    <a:pt x="6245" y="14"/>
                  </a:lnTo>
                  <a:cubicBezTo>
                    <a:pt x="6236" y="13"/>
                    <a:pt x="6227" y="11"/>
                    <a:pt x="6219" y="10"/>
                  </a:cubicBezTo>
                  <a:cubicBezTo>
                    <a:pt x="6214" y="9"/>
                    <a:pt x="6205" y="8"/>
                    <a:pt x="6194" y="8"/>
                  </a:cubicBezTo>
                  <a:moveTo>
                    <a:pt x="5842" y="20"/>
                  </a:moveTo>
                  <a:lnTo>
                    <a:pt x="5842" y="20"/>
                  </a:lnTo>
                  <a:cubicBezTo>
                    <a:pt x="5832" y="20"/>
                    <a:pt x="5823" y="20"/>
                    <a:pt x="5817" y="20"/>
                  </a:cubicBezTo>
                  <a:cubicBezTo>
                    <a:pt x="5809" y="20"/>
                    <a:pt x="5801" y="20"/>
                    <a:pt x="5792" y="20"/>
                  </a:cubicBezTo>
                  <a:moveTo>
                    <a:pt x="5541" y="21"/>
                  </a:moveTo>
                  <a:lnTo>
                    <a:pt x="5541" y="21"/>
                  </a:lnTo>
                  <a:cubicBezTo>
                    <a:pt x="5532" y="21"/>
                    <a:pt x="5524" y="21"/>
                    <a:pt x="5515" y="21"/>
                  </a:cubicBezTo>
                  <a:cubicBezTo>
                    <a:pt x="5508" y="21"/>
                    <a:pt x="5499" y="22"/>
                    <a:pt x="5489" y="22"/>
                  </a:cubicBezTo>
                  <a:moveTo>
                    <a:pt x="4685" y="77"/>
                  </a:moveTo>
                  <a:lnTo>
                    <a:pt x="4685" y="77"/>
                  </a:lnTo>
                  <a:cubicBezTo>
                    <a:pt x="4673" y="77"/>
                    <a:pt x="4664" y="78"/>
                    <a:pt x="4658" y="78"/>
                  </a:cubicBezTo>
                  <a:cubicBezTo>
                    <a:pt x="4651" y="78"/>
                    <a:pt x="4643" y="77"/>
                    <a:pt x="4632" y="77"/>
                  </a:cubicBezTo>
                  <a:moveTo>
                    <a:pt x="3856" y="10"/>
                  </a:moveTo>
                  <a:lnTo>
                    <a:pt x="3856" y="10"/>
                  </a:lnTo>
                  <a:cubicBezTo>
                    <a:pt x="3846" y="10"/>
                    <a:pt x="3837" y="10"/>
                    <a:pt x="3830" y="10"/>
                  </a:cubicBezTo>
                  <a:cubicBezTo>
                    <a:pt x="3822" y="10"/>
                    <a:pt x="3813" y="10"/>
                    <a:pt x="3804" y="9"/>
                  </a:cubicBezTo>
                  <a:moveTo>
                    <a:pt x="3339" y="0"/>
                  </a:moveTo>
                  <a:lnTo>
                    <a:pt x="3339" y="0"/>
                  </a:lnTo>
                  <a:cubicBezTo>
                    <a:pt x="3330" y="0"/>
                    <a:pt x="3321" y="0"/>
                    <a:pt x="3313" y="0"/>
                  </a:cubicBezTo>
                  <a:cubicBezTo>
                    <a:pt x="3306" y="0"/>
                    <a:pt x="3297" y="0"/>
                    <a:pt x="3287" y="0"/>
                  </a:cubicBezTo>
                  <a:moveTo>
                    <a:pt x="2375" y="28"/>
                  </a:moveTo>
                  <a:lnTo>
                    <a:pt x="2375" y="28"/>
                  </a:lnTo>
                  <a:cubicBezTo>
                    <a:pt x="2365" y="28"/>
                    <a:pt x="2356" y="28"/>
                    <a:pt x="2348" y="28"/>
                  </a:cubicBezTo>
                  <a:cubicBezTo>
                    <a:pt x="2341" y="28"/>
                    <a:pt x="2332" y="29"/>
                    <a:pt x="2322" y="29"/>
                  </a:cubicBezTo>
                  <a:moveTo>
                    <a:pt x="1627" y="47"/>
                  </a:moveTo>
                  <a:lnTo>
                    <a:pt x="1627" y="47"/>
                  </a:lnTo>
                  <a:cubicBezTo>
                    <a:pt x="1618" y="47"/>
                    <a:pt x="1609" y="47"/>
                    <a:pt x="1600" y="47"/>
                  </a:cubicBezTo>
                  <a:cubicBezTo>
                    <a:pt x="1591" y="47"/>
                    <a:pt x="1581" y="47"/>
                    <a:pt x="1572" y="47"/>
                  </a:cubicBezTo>
                  <a:moveTo>
                    <a:pt x="835" y="73"/>
                  </a:moveTo>
                  <a:lnTo>
                    <a:pt x="835" y="73"/>
                  </a:lnTo>
                  <a:cubicBezTo>
                    <a:pt x="824" y="74"/>
                    <a:pt x="814" y="74"/>
                    <a:pt x="806" y="74"/>
                  </a:cubicBezTo>
                  <a:cubicBezTo>
                    <a:pt x="798" y="74"/>
                    <a:pt x="789" y="74"/>
                    <a:pt x="779" y="74"/>
                  </a:cubicBezTo>
                  <a:moveTo>
                    <a:pt x="286" y="70"/>
                  </a:moveTo>
                  <a:lnTo>
                    <a:pt x="286" y="70"/>
                  </a:lnTo>
                  <a:cubicBezTo>
                    <a:pt x="275" y="70"/>
                    <a:pt x="266" y="70"/>
                    <a:pt x="258" y="70"/>
                  </a:cubicBezTo>
                  <a:cubicBezTo>
                    <a:pt x="248" y="70"/>
                    <a:pt x="238" y="70"/>
                    <a:pt x="226" y="70"/>
                  </a:cubicBezTo>
                  <a:moveTo>
                    <a:pt x="33" y="72"/>
                  </a:moveTo>
                  <a:lnTo>
                    <a:pt x="33" y="72"/>
                  </a:lnTo>
                  <a:cubicBezTo>
                    <a:pt x="13" y="72"/>
                    <a:pt x="0" y="72"/>
                    <a:pt x="0" y="72"/>
                  </a:cubicBez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18" name="Freeform 27"/>
            <p:cNvSpPr>
              <a:spLocks/>
            </p:cNvSpPr>
            <p:nvPr/>
          </p:nvSpPr>
          <p:spPr bwMode="auto">
            <a:xfrm>
              <a:off x="3890" y="3972"/>
              <a:ext cx="1339" cy="14"/>
            </a:xfrm>
            <a:custGeom>
              <a:avLst/>
              <a:gdLst>
                <a:gd name="T0" fmla="*/ 290 w 2229"/>
                <a:gd name="T1" fmla="*/ 1 h 23"/>
                <a:gd name="T2" fmla="*/ 290 w 2229"/>
                <a:gd name="T3" fmla="*/ 1 h 23"/>
                <a:gd name="T4" fmla="*/ 281 w 2229"/>
                <a:gd name="T5" fmla="*/ 0 h 23"/>
                <a:gd name="T6" fmla="*/ 2 w 2229"/>
                <a:gd name="T7" fmla="*/ 3 h 23"/>
                <a:gd name="T8" fmla="*/ 0 w 2229"/>
                <a:gd name="T9" fmla="*/ 2 h 23"/>
                <a:gd name="T10" fmla="*/ 275 w 2229"/>
                <a:gd name="T11" fmla="*/ 2 h 23"/>
                <a:gd name="T12" fmla="*/ 0 60000 65536"/>
                <a:gd name="T13" fmla="*/ 0 60000 65536"/>
                <a:gd name="T14" fmla="*/ 0 60000 65536"/>
                <a:gd name="T15" fmla="*/ 0 60000 65536"/>
                <a:gd name="T16" fmla="*/ 0 60000 65536"/>
                <a:gd name="T17" fmla="*/ 0 60000 65536"/>
                <a:gd name="T18" fmla="*/ 0 w 2229"/>
                <a:gd name="T19" fmla="*/ 0 h 23"/>
                <a:gd name="T20" fmla="*/ 2229 w 22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229" h="23">
                  <a:moveTo>
                    <a:pt x="2229" y="9"/>
                  </a:moveTo>
                  <a:lnTo>
                    <a:pt x="2229" y="9"/>
                  </a:lnTo>
                  <a:lnTo>
                    <a:pt x="2153" y="0"/>
                  </a:lnTo>
                  <a:lnTo>
                    <a:pt x="17" y="23"/>
                  </a:lnTo>
                  <a:lnTo>
                    <a:pt x="0" y="14"/>
                  </a:lnTo>
                  <a:lnTo>
                    <a:pt x="2108" y="13"/>
                  </a:lnTo>
                </a:path>
              </a:pathLst>
            </a:custGeom>
            <a:solidFill>
              <a:srgbClr val="000000"/>
            </a:solidFill>
            <a:ln w="0">
              <a:solidFill>
                <a:srgbClr val="000000"/>
              </a:solidFill>
              <a:round/>
              <a:headEnd/>
              <a:tailEnd/>
            </a:ln>
          </p:spPr>
          <p:txBody>
            <a:bodyPr/>
            <a:lstStyle/>
            <a:p>
              <a:endParaRPr lang="en-GB"/>
            </a:p>
          </p:txBody>
        </p:sp>
        <p:sp>
          <p:nvSpPr>
            <p:cNvPr id="8219" name="Freeform 28"/>
            <p:cNvSpPr>
              <a:spLocks/>
            </p:cNvSpPr>
            <p:nvPr/>
          </p:nvSpPr>
          <p:spPr bwMode="auto">
            <a:xfrm>
              <a:off x="913" y="277"/>
              <a:ext cx="2001" cy="8"/>
            </a:xfrm>
            <a:custGeom>
              <a:avLst/>
              <a:gdLst>
                <a:gd name="T0" fmla="*/ 82 w 3331"/>
                <a:gd name="T1" fmla="*/ 1 h 13"/>
                <a:gd name="T2" fmla="*/ 82 w 3331"/>
                <a:gd name="T3" fmla="*/ 1 h 13"/>
                <a:gd name="T4" fmla="*/ 72 w 3331"/>
                <a:gd name="T5" fmla="*/ 1 h 13"/>
                <a:gd name="T6" fmla="*/ 0 w 3331"/>
                <a:gd name="T7" fmla="*/ 1 h 13"/>
                <a:gd name="T8" fmla="*/ 0 w 3331"/>
                <a:gd name="T9" fmla="*/ 1 h 13"/>
                <a:gd name="T10" fmla="*/ 82 w 3331"/>
                <a:gd name="T11" fmla="*/ 0 h 13"/>
                <a:gd name="T12" fmla="*/ 116 w 3331"/>
                <a:gd name="T13" fmla="*/ 1 h 13"/>
                <a:gd name="T14" fmla="*/ 182 w 3331"/>
                <a:gd name="T15" fmla="*/ 2 h 13"/>
                <a:gd name="T16" fmla="*/ 300 w 3331"/>
                <a:gd name="T17" fmla="*/ 2 h 13"/>
                <a:gd name="T18" fmla="*/ 334 w 3331"/>
                <a:gd name="T19" fmla="*/ 1 h 13"/>
                <a:gd name="T20" fmla="*/ 357 w 3331"/>
                <a:gd name="T21" fmla="*/ 1 h 13"/>
                <a:gd name="T22" fmla="*/ 406 w 3331"/>
                <a:gd name="T23" fmla="*/ 2 h 13"/>
                <a:gd name="T24" fmla="*/ 408 w 3331"/>
                <a:gd name="T25" fmla="*/ 1 h 13"/>
                <a:gd name="T26" fmla="*/ 434 w 3331"/>
                <a:gd name="T27" fmla="*/ 1 h 13"/>
                <a:gd name="T28" fmla="*/ 427 w 3331"/>
                <a:gd name="T29" fmla="*/ 1 h 13"/>
                <a:gd name="T30" fmla="*/ 407 w 3331"/>
                <a:gd name="T31" fmla="*/ 1 h 13"/>
                <a:gd name="T32" fmla="*/ 142 w 3331"/>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31"/>
                <a:gd name="T52" fmla="*/ 0 h 13"/>
                <a:gd name="T53" fmla="*/ 3331 w 3331"/>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31" h="13">
                  <a:moveTo>
                    <a:pt x="631" y="9"/>
                  </a:moveTo>
                  <a:lnTo>
                    <a:pt x="631" y="9"/>
                  </a:lnTo>
                  <a:lnTo>
                    <a:pt x="553" y="9"/>
                  </a:lnTo>
                  <a:lnTo>
                    <a:pt x="0" y="12"/>
                  </a:lnTo>
                  <a:lnTo>
                    <a:pt x="0" y="6"/>
                  </a:lnTo>
                  <a:lnTo>
                    <a:pt x="631" y="0"/>
                  </a:lnTo>
                  <a:lnTo>
                    <a:pt x="893" y="4"/>
                  </a:lnTo>
                  <a:lnTo>
                    <a:pt x="1399" y="13"/>
                  </a:lnTo>
                  <a:lnTo>
                    <a:pt x="2299" y="13"/>
                  </a:lnTo>
                  <a:lnTo>
                    <a:pt x="2566" y="7"/>
                  </a:lnTo>
                  <a:lnTo>
                    <a:pt x="2736" y="8"/>
                  </a:lnTo>
                  <a:lnTo>
                    <a:pt x="3119" y="13"/>
                  </a:lnTo>
                  <a:lnTo>
                    <a:pt x="3136" y="8"/>
                  </a:lnTo>
                  <a:lnTo>
                    <a:pt x="3331" y="7"/>
                  </a:lnTo>
                  <a:lnTo>
                    <a:pt x="3280" y="3"/>
                  </a:lnTo>
                  <a:lnTo>
                    <a:pt x="3128" y="4"/>
                  </a:lnTo>
                  <a:cubicBezTo>
                    <a:pt x="2450" y="4"/>
                    <a:pt x="1774" y="5"/>
                    <a:pt x="1096" y="0"/>
                  </a:cubicBezTo>
                </a:path>
              </a:pathLst>
            </a:custGeom>
            <a:solidFill>
              <a:srgbClr val="000000"/>
            </a:solidFill>
            <a:ln w="0">
              <a:solidFill>
                <a:srgbClr val="000000"/>
              </a:solidFill>
              <a:round/>
              <a:headEnd/>
              <a:tailEnd/>
            </a:ln>
          </p:spPr>
          <p:txBody>
            <a:bodyPr/>
            <a:lstStyle/>
            <a:p>
              <a:endParaRPr lang="en-GB"/>
            </a:p>
          </p:txBody>
        </p:sp>
        <p:sp>
          <p:nvSpPr>
            <p:cNvPr id="8220" name="Freeform 29"/>
            <p:cNvSpPr>
              <a:spLocks/>
            </p:cNvSpPr>
            <p:nvPr/>
          </p:nvSpPr>
          <p:spPr bwMode="auto">
            <a:xfrm>
              <a:off x="281" y="461"/>
              <a:ext cx="3598" cy="3527"/>
            </a:xfrm>
            <a:custGeom>
              <a:avLst/>
              <a:gdLst>
                <a:gd name="T0" fmla="*/ 8 w 5989"/>
                <a:gd name="T1" fmla="*/ 38 h 5859"/>
                <a:gd name="T2" fmla="*/ 8 w 5989"/>
                <a:gd name="T3" fmla="*/ 38 h 5859"/>
                <a:gd name="T4" fmla="*/ 5 w 5989"/>
                <a:gd name="T5" fmla="*/ 199 h 5859"/>
                <a:gd name="T6" fmla="*/ 5 w 5989"/>
                <a:gd name="T7" fmla="*/ 178 h 5859"/>
                <a:gd name="T8" fmla="*/ 8 w 5989"/>
                <a:gd name="T9" fmla="*/ 244 h 5859"/>
                <a:gd name="T10" fmla="*/ 7 w 5989"/>
                <a:gd name="T11" fmla="*/ 311 h 5859"/>
                <a:gd name="T12" fmla="*/ 4 w 5989"/>
                <a:gd name="T13" fmla="*/ 377 h 5859"/>
                <a:gd name="T14" fmla="*/ 7 w 5989"/>
                <a:gd name="T15" fmla="*/ 443 h 5859"/>
                <a:gd name="T16" fmla="*/ 6 w 5989"/>
                <a:gd name="T17" fmla="*/ 577 h 5859"/>
                <a:gd name="T18" fmla="*/ 8 w 5989"/>
                <a:gd name="T19" fmla="*/ 626 h 5859"/>
                <a:gd name="T20" fmla="*/ 10 w 5989"/>
                <a:gd name="T21" fmla="*/ 692 h 5859"/>
                <a:gd name="T22" fmla="*/ 10 w 5989"/>
                <a:gd name="T23" fmla="*/ 728 h 5859"/>
                <a:gd name="T24" fmla="*/ 10 w 5989"/>
                <a:gd name="T25" fmla="*/ 742 h 5859"/>
                <a:gd name="T26" fmla="*/ 10 w 5989"/>
                <a:gd name="T27" fmla="*/ 765 h 5859"/>
                <a:gd name="T28" fmla="*/ 44 w 5989"/>
                <a:gd name="T29" fmla="*/ 766 h 5859"/>
                <a:gd name="T30" fmla="*/ 57 w 5989"/>
                <a:gd name="T31" fmla="*/ 766 h 5859"/>
                <a:gd name="T32" fmla="*/ 58 w 5989"/>
                <a:gd name="T33" fmla="*/ 766 h 5859"/>
                <a:gd name="T34" fmla="*/ 268 w 5989"/>
                <a:gd name="T35" fmla="*/ 768 h 5859"/>
                <a:gd name="T36" fmla="*/ 312 w 5989"/>
                <a:gd name="T37" fmla="*/ 769 h 5859"/>
                <a:gd name="T38" fmla="*/ 361 w 5989"/>
                <a:gd name="T39" fmla="*/ 768 h 5859"/>
                <a:gd name="T40" fmla="*/ 431 w 5989"/>
                <a:gd name="T41" fmla="*/ 768 h 5859"/>
                <a:gd name="T42" fmla="*/ 432 w 5989"/>
                <a:gd name="T43" fmla="*/ 769 h 5859"/>
                <a:gd name="T44" fmla="*/ 660 w 5989"/>
                <a:gd name="T45" fmla="*/ 766 h 5859"/>
                <a:gd name="T46" fmla="*/ 720 w 5989"/>
                <a:gd name="T47" fmla="*/ 766 h 5859"/>
                <a:gd name="T48" fmla="*/ 774 w 5989"/>
                <a:gd name="T49" fmla="*/ 767 h 5859"/>
                <a:gd name="T50" fmla="*/ 775 w 5989"/>
                <a:gd name="T51" fmla="*/ 768 h 5859"/>
                <a:gd name="T52" fmla="*/ 779 w 5989"/>
                <a:gd name="T53" fmla="*/ 768 h 5859"/>
                <a:gd name="T54" fmla="*/ 780 w 5989"/>
                <a:gd name="T55" fmla="*/ 768 h 5859"/>
                <a:gd name="T56" fmla="*/ 725 w 5989"/>
                <a:gd name="T57" fmla="*/ 767 h 5859"/>
                <a:gd name="T58" fmla="*/ 667 w 5989"/>
                <a:gd name="T59" fmla="*/ 767 h 5859"/>
                <a:gd name="T60" fmla="*/ 552 w 5989"/>
                <a:gd name="T61" fmla="*/ 768 h 5859"/>
                <a:gd name="T62" fmla="*/ 318 w 5989"/>
                <a:gd name="T63" fmla="*/ 769 h 5859"/>
                <a:gd name="T64" fmla="*/ 259 w 5989"/>
                <a:gd name="T65" fmla="*/ 769 h 5859"/>
                <a:gd name="T66" fmla="*/ 258 w 5989"/>
                <a:gd name="T67" fmla="*/ 769 h 5859"/>
                <a:gd name="T68" fmla="*/ 183 w 5989"/>
                <a:gd name="T69" fmla="*/ 769 h 5859"/>
                <a:gd name="T70" fmla="*/ 137 w 5989"/>
                <a:gd name="T71" fmla="*/ 768 h 5859"/>
                <a:gd name="T72" fmla="*/ 8 w 5989"/>
                <a:gd name="T73" fmla="*/ 767 h 5859"/>
                <a:gd name="T74" fmla="*/ 10 w 5989"/>
                <a:gd name="T75" fmla="*/ 745 h 5859"/>
                <a:gd name="T76" fmla="*/ 8 w 5989"/>
                <a:gd name="T77" fmla="*/ 721 h 5859"/>
                <a:gd name="T78" fmla="*/ 5 w 5989"/>
                <a:gd name="T79" fmla="*/ 656 h 5859"/>
                <a:gd name="T80" fmla="*/ 5 w 5989"/>
                <a:gd name="T81" fmla="*/ 584 h 5859"/>
                <a:gd name="T82" fmla="*/ 6 w 5989"/>
                <a:gd name="T83" fmla="*/ 527 h 5859"/>
                <a:gd name="T84" fmla="*/ 6 w 5989"/>
                <a:gd name="T85" fmla="*/ 471 h 5859"/>
                <a:gd name="T86" fmla="*/ 1 w 5989"/>
                <a:gd name="T87" fmla="*/ 395 h 5859"/>
                <a:gd name="T88" fmla="*/ 5 w 5989"/>
                <a:gd name="T89" fmla="*/ 317 h 5859"/>
                <a:gd name="T90" fmla="*/ 2 w 5989"/>
                <a:gd name="T91" fmla="*/ 222 h 5859"/>
                <a:gd name="T92" fmla="*/ 2 w 5989"/>
                <a:gd name="T93" fmla="*/ 196 h 5859"/>
                <a:gd name="T94" fmla="*/ 7 w 5989"/>
                <a:gd name="T95" fmla="*/ 68 h 5859"/>
                <a:gd name="T96" fmla="*/ 6 w 5989"/>
                <a:gd name="T97" fmla="*/ 1 h 5859"/>
                <a:gd name="T98" fmla="*/ 6 w 5989"/>
                <a:gd name="T99" fmla="*/ 1 h 5859"/>
                <a:gd name="T100" fmla="*/ 7 w 5989"/>
                <a:gd name="T101" fmla="*/ 0 h 5859"/>
                <a:gd name="T102" fmla="*/ 7 w 5989"/>
                <a:gd name="T103" fmla="*/ 2 h 5859"/>
                <a:gd name="T104" fmla="*/ 7 w 5989"/>
                <a:gd name="T105" fmla="*/ 5 h 5859"/>
                <a:gd name="T106" fmla="*/ 7 w 5989"/>
                <a:gd name="T107" fmla="*/ 31 h 5859"/>
                <a:gd name="T108" fmla="*/ 8 w 5989"/>
                <a:gd name="T109" fmla="*/ 38 h 58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89"/>
                <a:gd name="T166" fmla="*/ 0 h 5859"/>
                <a:gd name="T167" fmla="*/ 5989 w 5989"/>
                <a:gd name="T168" fmla="*/ 5859 h 58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89" h="5859">
                  <a:moveTo>
                    <a:pt x="58" y="286"/>
                  </a:moveTo>
                  <a:lnTo>
                    <a:pt x="58" y="286"/>
                  </a:lnTo>
                  <a:cubicBezTo>
                    <a:pt x="81" y="892"/>
                    <a:pt x="37" y="906"/>
                    <a:pt x="37" y="1511"/>
                  </a:cubicBezTo>
                  <a:lnTo>
                    <a:pt x="37" y="1358"/>
                  </a:lnTo>
                  <a:cubicBezTo>
                    <a:pt x="37" y="1527"/>
                    <a:pt x="57" y="1690"/>
                    <a:pt x="64" y="1858"/>
                  </a:cubicBezTo>
                  <a:cubicBezTo>
                    <a:pt x="71" y="2025"/>
                    <a:pt x="61" y="2203"/>
                    <a:pt x="55" y="2371"/>
                  </a:cubicBezTo>
                  <a:cubicBezTo>
                    <a:pt x="50" y="2538"/>
                    <a:pt x="29" y="2704"/>
                    <a:pt x="28" y="2871"/>
                  </a:cubicBezTo>
                  <a:cubicBezTo>
                    <a:pt x="27" y="3041"/>
                    <a:pt x="52" y="3207"/>
                    <a:pt x="55" y="3376"/>
                  </a:cubicBezTo>
                  <a:cubicBezTo>
                    <a:pt x="60" y="3714"/>
                    <a:pt x="72" y="4055"/>
                    <a:pt x="46" y="4393"/>
                  </a:cubicBezTo>
                  <a:cubicBezTo>
                    <a:pt x="34" y="4560"/>
                    <a:pt x="78" y="4599"/>
                    <a:pt x="62" y="4769"/>
                  </a:cubicBezTo>
                  <a:cubicBezTo>
                    <a:pt x="47" y="4938"/>
                    <a:pt x="73" y="5104"/>
                    <a:pt x="73" y="5274"/>
                  </a:cubicBezTo>
                  <a:lnTo>
                    <a:pt x="80" y="5542"/>
                  </a:lnTo>
                  <a:cubicBezTo>
                    <a:pt x="80" y="5642"/>
                    <a:pt x="82" y="5596"/>
                    <a:pt x="82" y="5653"/>
                  </a:cubicBezTo>
                  <a:cubicBezTo>
                    <a:pt x="75" y="5699"/>
                    <a:pt x="78" y="5774"/>
                    <a:pt x="81" y="5827"/>
                  </a:cubicBezTo>
                  <a:lnTo>
                    <a:pt x="340" y="5833"/>
                  </a:lnTo>
                  <a:lnTo>
                    <a:pt x="438" y="5833"/>
                  </a:lnTo>
                  <a:lnTo>
                    <a:pt x="439" y="5834"/>
                  </a:lnTo>
                  <a:lnTo>
                    <a:pt x="2059" y="5851"/>
                  </a:lnTo>
                  <a:lnTo>
                    <a:pt x="2398" y="5852"/>
                  </a:lnTo>
                  <a:lnTo>
                    <a:pt x="2772" y="5846"/>
                  </a:lnTo>
                  <a:lnTo>
                    <a:pt x="3307" y="5846"/>
                  </a:lnTo>
                  <a:lnTo>
                    <a:pt x="3316" y="5852"/>
                  </a:lnTo>
                  <a:lnTo>
                    <a:pt x="5062" y="5833"/>
                  </a:lnTo>
                  <a:lnTo>
                    <a:pt x="5526" y="5831"/>
                  </a:lnTo>
                  <a:lnTo>
                    <a:pt x="5944" y="5842"/>
                  </a:lnTo>
                  <a:lnTo>
                    <a:pt x="5951" y="5847"/>
                  </a:lnTo>
                  <a:lnTo>
                    <a:pt x="5981" y="5846"/>
                  </a:lnTo>
                  <a:lnTo>
                    <a:pt x="5989" y="5851"/>
                  </a:lnTo>
                  <a:cubicBezTo>
                    <a:pt x="5854" y="5851"/>
                    <a:pt x="5706" y="5842"/>
                    <a:pt x="5561" y="5842"/>
                  </a:cubicBezTo>
                  <a:cubicBezTo>
                    <a:pt x="5418" y="5842"/>
                    <a:pt x="5266" y="5843"/>
                    <a:pt x="5125" y="5842"/>
                  </a:cubicBezTo>
                  <a:cubicBezTo>
                    <a:pt x="4827" y="5841"/>
                    <a:pt x="4534" y="5851"/>
                    <a:pt x="4233" y="5851"/>
                  </a:cubicBezTo>
                  <a:cubicBezTo>
                    <a:pt x="3640" y="5850"/>
                    <a:pt x="3036" y="5859"/>
                    <a:pt x="2442" y="5859"/>
                  </a:cubicBezTo>
                  <a:lnTo>
                    <a:pt x="1988" y="5859"/>
                  </a:lnTo>
                  <a:lnTo>
                    <a:pt x="1979" y="5859"/>
                  </a:lnTo>
                  <a:cubicBezTo>
                    <a:pt x="1818" y="5859"/>
                    <a:pt x="1564" y="5859"/>
                    <a:pt x="1405" y="5855"/>
                  </a:cubicBezTo>
                  <a:cubicBezTo>
                    <a:pt x="1261" y="5852"/>
                    <a:pt x="1184" y="5852"/>
                    <a:pt x="1054" y="5844"/>
                  </a:cubicBezTo>
                  <a:cubicBezTo>
                    <a:pt x="754" y="5825"/>
                    <a:pt x="380" y="5840"/>
                    <a:pt x="66" y="5840"/>
                  </a:cubicBezTo>
                  <a:cubicBezTo>
                    <a:pt x="67" y="5744"/>
                    <a:pt x="70" y="5755"/>
                    <a:pt x="71" y="5670"/>
                  </a:cubicBezTo>
                  <a:cubicBezTo>
                    <a:pt x="71" y="5670"/>
                    <a:pt x="70" y="5587"/>
                    <a:pt x="65" y="5490"/>
                  </a:cubicBezTo>
                  <a:cubicBezTo>
                    <a:pt x="55" y="5306"/>
                    <a:pt x="69" y="5179"/>
                    <a:pt x="42" y="4997"/>
                  </a:cubicBezTo>
                  <a:cubicBezTo>
                    <a:pt x="16" y="4823"/>
                    <a:pt x="66" y="4630"/>
                    <a:pt x="37" y="4449"/>
                  </a:cubicBezTo>
                  <a:cubicBezTo>
                    <a:pt x="10" y="4274"/>
                    <a:pt x="46" y="4200"/>
                    <a:pt x="46" y="4019"/>
                  </a:cubicBezTo>
                  <a:lnTo>
                    <a:pt x="46" y="3589"/>
                  </a:lnTo>
                  <a:cubicBezTo>
                    <a:pt x="46" y="3391"/>
                    <a:pt x="23" y="3202"/>
                    <a:pt x="12" y="3005"/>
                  </a:cubicBezTo>
                  <a:cubicBezTo>
                    <a:pt x="0" y="2808"/>
                    <a:pt x="22" y="2611"/>
                    <a:pt x="35" y="2414"/>
                  </a:cubicBezTo>
                  <a:cubicBezTo>
                    <a:pt x="62" y="2018"/>
                    <a:pt x="19" y="2085"/>
                    <a:pt x="19" y="1690"/>
                  </a:cubicBezTo>
                  <a:lnTo>
                    <a:pt x="19" y="1494"/>
                  </a:lnTo>
                  <a:cubicBezTo>
                    <a:pt x="19" y="1169"/>
                    <a:pt x="51" y="845"/>
                    <a:pt x="55" y="520"/>
                  </a:cubicBezTo>
                  <a:cubicBezTo>
                    <a:pt x="57" y="356"/>
                    <a:pt x="26" y="174"/>
                    <a:pt x="46" y="9"/>
                  </a:cubicBezTo>
                  <a:cubicBezTo>
                    <a:pt x="48" y="8"/>
                    <a:pt x="45" y="2"/>
                    <a:pt x="48" y="1"/>
                  </a:cubicBezTo>
                  <a:cubicBezTo>
                    <a:pt x="51" y="0"/>
                    <a:pt x="48" y="1"/>
                    <a:pt x="51" y="0"/>
                  </a:cubicBezTo>
                  <a:lnTo>
                    <a:pt x="51" y="14"/>
                  </a:lnTo>
                  <a:cubicBezTo>
                    <a:pt x="48" y="18"/>
                    <a:pt x="50" y="31"/>
                    <a:pt x="50" y="41"/>
                  </a:cubicBezTo>
                  <a:cubicBezTo>
                    <a:pt x="47" y="77"/>
                    <a:pt x="44" y="124"/>
                    <a:pt x="55" y="237"/>
                  </a:cubicBezTo>
                  <a:lnTo>
                    <a:pt x="58" y="286"/>
                  </a:lnTo>
                  <a:close/>
                </a:path>
              </a:pathLst>
            </a:custGeom>
            <a:solidFill>
              <a:srgbClr val="000000"/>
            </a:solidFill>
            <a:ln w="0">
              <a:solidFill>
                <a:srgbClr val="000000"/>
              </a:solidFill>
              <a:round/>
              <a:headEnd/>
              <a:tailEnd/>
            </a:ln>
          </p:spPr>
          <p:txBody>
            <a:bodyPr/>
            <a:lstStyle/>
            <a:p>
              <a:endParaRPr lang="en-GB"/>
            </a:p>
          </p:txBody>
        </p:sp>
        <p:sp>
          <p:nvSpPr>
            <p:cNvPr id="8221" name="Freeform 30"/>
            <p:cNvSpPr>
              <a:spLocks/>
            </p:cNvSpPr>
            <p:nvPr/>
          </p:nvSpPr>
          <p:spPr bwMode="auto">
            <a:xfrm>
              <a:off x="2904" y="267"/>
              <a:ext cx="2729" cy="3549"/>
            </a:xfrm>
            <a:custGeom>
              <a:avLst/>
              <a:gdLst>
                <a:gd name="T0" fmla="*/ 572 w 4542"/>
                <a:gd name="T1" fmla="*/ 773 h 5895"/>
                <a:gd name="T2" fmla="*/ 572 w 4542"/>
                <a:gd name="T3" fmla="*/ 773 h 5895"/>
                <a:gd name="T4" fmla="*/ 572 w 4542"/>
                <a:gd name="T5" fmla="*/ 756 h 5895"/>
                <a:gd name="T6" fmla="*/ 572 w 4542"/>
                <a:gd name="T7" fmla="*/ 709 h 5895"/>
                <a:gd name="T8" fmla="*/ 574 w 4542"/>
                <a:gd name="T9" fmla="*/ 633 h 5895"/>
                <a:gd name="T10" fmla="*/ 573 w 4542"/>
                <a:gd name="T11" fmla="*/ 541 h 5895"/>
                <a:gd name="T12" fmla="*/ 575 w 4542"/>
                <a:gd name="T13" fmla="*/ 448 h 5895"/>
                <a:gd name="T14" fmla="*/ 574 w 4542"/>
                <a:gd name="T15" fmla="*/ 400 h 5895"/>
                <a:gd name="T16" fmla="*/ 571 w 4542"/>
                <a:gd name="T17" fmla="*/ 356 h 5895"/>
                <a:gd name="T18" fmla="*/ 572 w 4542"/>
                <a:gd name="T19" fmla="*/ 311 h 5895"/>
                <a:gd name="T20" fmla="*/ 571 w 4542"/>
                <a:gd name="T21" fmla="*/ 264 h 5895"/>
                <a:gd name="T22" fmla="*/ 573 w 4542"/>
                <a:gd name="T23" fmla="*/ 231 h 5895"/>
                <a:gd name="T24" fmla="*/ 573 w 4542"/>
                <a:gd name="T25" fmla="*/ 152 h 5895"/>
                <a:gd name="T26" fmla="*/ 572 w 4542"/>
                <a:gd name="T27" fmla="*/ 29 h 5895"/>
                <a:gd name="T28" fmla="*/ 573 w 4542"/>
                <a:gd name="T29" fmla="*/ 14 h 5895"/>
                <a:gd name="T30" fmla="*/ 572 w 4542"/>
                <a:gd name="T31" fmla="*/ 6 h 5895"/>
                <a:gd name="T32" fmla="*/ 533 w 4542"/>
                <a:gd name="T33" fmla="*/ 2 h 5895"/>
                <a:gd name="T34" fmla="*/ 549 w 4542"/>
                <a:gd name="T35" fmla="*/ 2 h 5895"/>
                <a:gd name="T36" fmla="*/ 263 w 4542"/>
                <a:gd name="T37" fmla="*/ 1 h 5895"/>
                <a:gd name="T38" fmla="*/ 8 w 4542"/>
                <a:gd name="T39" fmla="*/ 2 h 5895"/>
                <a:gd name="T40" fmla="*/ 6 w 4542"/>
                <a:gd name="T41" fmla="*/ 3 h 5895"/>
                <a:gd name="T42" fmla="*/ 2 w 4542"/>
                <a:gd name="T43" fmla="*/ 2 h 5895"/>
                <a:gd name="T44" fmla="*/ 0 w 4542"/>
                <a:gd name="T45" fmla="*/ 3 h 5895"/>
                <a:gd name="T46" fmla="*/ 186 w 4542"/>
                <a:gd name="T47" fmla="*/ 2 h 5895"/>
                <a:gd name="T48" fmla="*/ 336 w 4542"/>
                <a:gd name="T49" fmla="*/ 2 h 5895"/>
                <a:gd name="T50" fmla="*/ 568 w 4542"/>
                <a:gd name="T51" fmla="*/ 4 h 5895"/>
                <a:gd name="T52" fmla="*/ 571 w 4542"/>
                <a:gd name="T53" fmla="*/ 135 h 5895"/>
                <a:gd name="T54" fmla="*/ 570 w 4542"/>
                <a:gd name="T55" fmla="*/ 249 h 5895"/>
                <a:gd name="T56" fmla="*/ 570 w 4542"/>
                <a:gd name="T57" fmla="*/ 274 h 5895"/>
                <a:gd name="T58" fmla="*/ 570 w 4542"/>
                <a:gd name="T59" fmla="*/ 315 h 5895"/>
                <a:gd name="T60" fmla="*/ 570 w 4542"/>
                <a:gd name="T61" fmla="*/ 356 h 5895"/>
                <a:gd name="T62" fmla="*/ 572 w 4542"/>
                <a:gd name="T63" fmla="*/ 397 h 5895"/>
                <a:gd name="T64" fmla="*/ 573 w 4542"/>
                <a:gd name="T65" fmla="*/ 439 h 5895"/>
                <a:gd name="T66" fmla="*/ 571 w 4542"/>
                <a:gd name="T67" fmla="*/ 523 h 5895"/>
                <a:gd name="T68" fmla="*/ 573 w 4542"/>
                <a:gd name="T69" fmla="*/ 607 h 5895"/>
                <a:gd name="T70" fmla="*/ 570 w 4542"/>
                <a:gd name="T71" fmla="*/ 674 h 5895"/>
                <a:gd name="T72" fmla="*/ 573 w 4542"/>
                <a:gd name="T73" fmla="*/ 744 h 5895"/>
                <a:gd name="T74" fmla="*/ 571 w 4542"/>
                <a:gd name="T75" fmla="*/ 770 h 58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42"/>
                <a:gd name="T115" fmla="*/ 0 h 5895"/>
                <a:gd name="T116" fmla="*/ 4542 w 4542"/>
                <a:gd name="T117" fmla="*/ 5895 h 58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42" h="5895">
                  <a:moveTo>
                    <a:pt x="4387" y="5884"/>
                  </a:moveTo>
                  <a:lnTo>
                    <a:pt x="4387" y="5884"/>
                  </a:lnTo>
                  <a:cubicBezTo>
                    <a:pt x="4377" y="5895"/>
                    <a:pt x="4380" y="5877"/>
                    <a:pt x="4390" y="5750"/>
                  </a:cubicBezTo>
                  <a:cubicBezTo>
                    <a:pt x="4413" y="5638"/>
                    <a:pt x="4393" y="5510"/>
                    <a:pt x="4388" y="5396"/>
                  </a:cubicBezTo>
                  <a:cubicBezTo>
                    <a:pt x="4377" y="5163"/>
                    <a:pt x="4383" y="5055"/>
                    <a:pt x="4400" y="4822"/>
                  </a:cubicBezTo>
                  <a:cubicBezTo>
                    <a:pt x="4418" y="4589"/>
                    <a:pt x="4395" y="4354"/>
                    <a:pt x="4396" y="4120"/>
                  </a:cubicBezTo>
                  <a:cubicBezTo>
                    <a:pt x="4397" y="3881"/>
                    <a:pt x="4416" y="3646"/>
                    <a:pt x="4414" y="3407"/>
                  </a:cubicBezTo>
                  <a:cubicBezTo>
                    <a:pt x="4412" y="3287"/>
                    <a:pt x="4413" y="3170"/>
                    <a:pt x="4404" y="3050"/>
                  </a:cubicBezTo>
                  <a:cubicBezTo>
                    <a:pt x="4395" y="2939"/>
                    <a:pt x="4387" y="2824"/>
                    <a:pt x="4385" y="2715"/>
                  </a:cubicBezTo>
                  <a:cubicBezTo>
                    <a:pt x="4383" y="2601"/>
                    <a:pt x="4388" y="2485"/>
                    <a:pt x="4387" y="2367"/>
                  </a:cubicBezTo>
                  <a:cubicBezTo>
                    <a:pt x="4387" y="2247"/>
                    <a:pt x="4390" y="2127"/>
                    <a:pt x="4384" y="2008"/>
                  </a:cubicBezTo>
                  <a:cubicBezTo>
                    <a:pt x="4373" y="1772"/>
                    <a:pt x="4396" y="1996"/>
                    <a:pt x="4396" y="1759"/>
                  </a:cubicBezTo>
                  <a:lnTo>
                    <a:pt x="4396" y="1159"/>
                  </a:lnTo>
                  <a:cubicBezTo>
                    <a:pt x="4396" y="846"/>
                    <a:pt x="4396" y="531"/>
                    <a:pt x="4389" y="218"/>
                  </a:cubicBezTo>
                  <a:cubicBezTo>
                    <a:pt x="4392" y="156"/>
                    <a:pt x="4388" y="137"/>
                    <a:pt x="4396" y="106"/>
                  </a:cubicBezTo>
                  <a:cubicBezTo>
                    <a:pt x="4400" y="86"/>
                    <a:pt x="4390" y="54"/>
                    <a:pt x="4390" y="43"/>
                  </a:cubicBezTo>
                  <a:cubicBezTo>
                    <a:pt x="4391" y="0"/>
                    <a:pt x="4364" y="13"/>
                    <a:pt x="4089" y="15"/>
                  </a:cubicBezTo>
                  <a:cubicBezTo>
                    <a:pt x="3763" y="12"/>
                    <a:pt x="4542" y="16"/>
                    <a:pt x="4216" y="16"/>
                  </a:cubicBezTo>
                  <a:cubicBezTo>
                    <a:pt x="3562" y="16"/>
                    <a:pt x="2676" y="7"/>
                    <a:pt x="2021" y="8"/>
                  </a:cubicBezTo>
                  <a:cubicBezTo>
                    <a:pt x="1367" y="8"/>
                    <a:pt x="716" y="16"/>
                    <a:pt x="62" y="16"/>
                  </a:cubicBezTo>
                  <a:lnTo>
                    <a:pt x="45" y="21"/>
                  </a:lnTo>
                  <a:lnTo>
                    <a:pt x="18" y="20"/>
                  </a:lnTo>
                  <a:lnTo>
                    <a:pt x="0" y="24"/>
                  </a:lnTo>
                  <a:lnTo>
                    <a:pt x="1425" y="17"/>
                  </a:lnTo>
                  <a:lnTo>
                    <a:pt x="2581" y="16"/>
                  </a:lnTo>
                  <a:lnTo>
                    <a:pt x="4362" y="27"/>
                  </a:lnTo>
                  <a:lnTo>
                    <a:pt x="4380" y="1033"/>
                  </a:lnTo>
                  <a:lnTo>
                    <a:pt x="4378" y="1899"/>
                  </a:lnTo>
                  <a:cubicBezTo>
                    <a:pt x="4378" y="2114"/>
                    <a:pt x="4367" y="1868"/>
                    <a:pt x="4369" y="2085"/>
                  </a:cubicBezTo>
                  <a:cubicBezTo>
                    <a:pt x="4370" y="2189"/>
                    <a:pt x="4382" y="2299"/>
                    <a:pt x="4371" y="2403"/>
                  </a:cubicBezTo>
                  <a:cubicBezTo>
                    <a:pt x="4361" y="2502"/>
                    <a:pt x="4373" y="2617"/>
                    <a:pt x="4371" y="2716"/>
                  </a:cubicBezTo>
                  <a:cubicBezTo>
                    <a:pt x="4370" y="2816"/>
                    <a:pt x="4381" y="2917"/>
                    <a:pt x="4389" y="3018"/>
                  </a:cubicBezTo>
                  <a:cubicBezTo>
                    <a:pt x="4398" y="3127"/>
                    <a:pt x="4396" y="3233"/>
                    <a:pt x="4396" y="3341"/>
                  </a:cubicBezTo>
                  <a:cubicBezTo>
                    <a:pt x="4396" y="3555"/>
                    <a:pt x="4401" y="3762"/>
                    <a:pt x="4380" y="3977"/>
                  </a:cubicBezTo>
                  <a:cubicBezTo>
                    <a:pt x="4360" y="4177"/>
                    <a:pt x="4386" y="4420"/>
                    <a:pt x="4396" y="4624"/>
                  </a:cubicBezTo>
                  <a:cubicBezTo>
                    <a:pt x="4407" y="4832"/>
                    <a:pt x="4369" y="4919"/>
                    <a:pt x="4369" y="5131"/>
                  </a:cubicBezTo>
                  <a:cubicBezTo>
                    <a:pt x="4369" y="5331"/>
                    <a:pt x="4438" y="5462"/>
                    <a:pt x="4394" y="5657"/>
                  </a:cubicBezTo>
                  <a:cubicBezTo>
                    <a:pt x="4394" y="5657"/>
                    <a:pt x="4390" y="5664"/>
                    <a:pt x="4380" y="5863"/>
                  </a:cubicBezTo>
                </a:path>
              </a:pathLst>
            </a:custGeom>
            <a:solidFill>
              <a:srgbClr val="000000"/>
            </a:solidFill>
            <a:ln w="0">
              <a:solidFill>
                <a:srgbClr val="000000"/>
              </a:solidFill>
              <a:round/>
              <a:headEnd/>
              <a:tailEnd/>
            </a:ln>
          </p:spPr>
          <p:txBody>
            <a:bodyPr/>
            <a:lstStyle/>
            <a:p>
              <a:endParaRPr lang="en-GB"/>
            </a:p>
          </p:txBody>
        </p:sp>
        <p:sp>
          <p:nvSpPr>
            <p:cNvPr id="8222" name="Freeform 31"/>
            <p:cNvSpPr>
              <a:spLocks/>
            </p:cNvSpPr>
            <p:nvPr/>
          </p:nvSpPr>
          <p:spPr bwMode="auto">
            <a:xfrm>
              <a:off x="306" y="210"/>
              <a:ext cx="186" cy="205"/>
            </a:xfrm>
            <a:custGeom>
              <a:avLst/>
              <a:gdLst>
                <a:gd name="T0" fmla="*/ 7 w 310"/>
                <a:gd name="T1" fmla="*/ 0 h 340"/>
                <a:gd name="T2" fmla="*/ 7 w 310"/>
                <a:gd name="T3" fmla="*/ 0 h 340"/>
                <a:gd name="T4" fmla="*/ 11 w 310"/>
                <a:gd name="T5" fmla="*/ 18 h 340"/>
                <a:gd name="T6" fmla="*/ 16 w 310"/>
                <a:gd name="T7" fmla="*/ 4 h 340"/>
                <a:gd name="T8" fmla="*/ 21 w 310"/>
                <a:gd name="T9" fmla="*/ 22 h 340"/>
                <a:gd name="T10" fmla="*/ 26 w 310"/>
                <a:gd name="T11" fmla="*/ 10 h 340"/>
                <a:gd name="T12" fmla="*/ 29 w 310"/>
                <a:gd name="T13" fmla="*/ 25 h 340"/>
                <a:gd name="T14" fmla="*/ 36 w 310"/>
                <a:gd name="T15" fmla="*/ 10 h 340"/>
                <a:gd name="T16" fmla="*/ 37 w 310"/>
                <a:gd name="T17" fmla="*/ 22 h 340"/>
                <a:gd name="T18" fmla="*/ 38 w 310"/>
                <a:gd name="T19" fmla="*/ 37 h 340"/>
                <a:gd name="T20" fmla="*/ 37 w 310"/>
                <a:gd name="T21" fmla="*/ 45 h 340"/>
                <a:gd name="T22" fmla="*/ 36 w 310"/>
                <a:gd name="T23" fmla="*/ 44 h 340"/>
                <a:gd name="T24" fmla="*/ 35 w 310"/>
                <a:gd name="T25" fmla="*/ 16 h 340"/>
                <a:gd name="T26" fmla="*/ 29 w 310"/>
                <a:gd name="T27" fmla="*/ 29 h 340"/>
                <a:gd name="T28" fmla="*/ 26 w 310"/>
                <a:gd name="T29" fmla="*/ 14 h 340"/>
                <a:gd name="T30" fmla="*/ 21 w 310"/>
                <a:gd name="T31" fmla="*/ 27 h 340"/>
                <a:gd name="T32" fmla="*/ 17 w 310"/>
                <a:gd name="T33" fmla="*/ 8 h 340"/>
                <a:gd name="T34" fmla="*/ 11 w 310"/>
                <a:gd name="T35" fmla="*/ 25 h 340"/>
                <a:gd name="T36" fmla="*/ 8 w 310"/>
                <a:gd name="T37" fmla="*/ 4 h 340"/>
                <a:gd name="T38" fmla="*/ 4 w 310"/>
                <a:gd name="T39" fmla="*/ 21 h 340"/>
                <a:gd name="T40" fmla="*/ 2 w 310"/>
                <a:gd name="T41" fmla="*/ 27 h 340"/>
                <a:gd name="T42" fmla="*/ 1 w 310"/>
                <a:gd name="T43" fmla="*/ 6 h 340"/>
                <a:gd name="T44" fmla="*/ 2 w 310"/>
                <a:gd name="T45" fmla="*/ 19 h 340"/>
                <a:gd name="T46" fmla="*/ 7 w 310"/>
                <a:gd name="T47" fmla="*/ 0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0"/>
                <a:gd name="T73" fmla="*/ 0 h 340"/>
                <a:gd name="T74" fmla="*/ 310 w 310"/>
                <a:gd name="T75" fmla="*/ 340 h 3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0" h="340">
                  <a:moveTo>
                    <a:pt x="57" y="0"/>
                  </a:moveTo>
                  <a:lnTo>
                    <a:pt x="57" y="0"/>
                  </a:lnTo>
                  <a:cubicBezTo>
                    <a:pt x="91" y="22"/>
                    <a:pt x="78" y="90"/>
                    <a:pt x="90" y="135"/>
                  </a:cubicBezTo>
                  <a:cubicBezTo>
                    <a:pt x="99" y="99"/>
                    <a:pt x="108" y="63"/>
                    <a:pt x="122" y="33"/>
                  </a:cubicBezTo>
                  <a:cubicBezTo>
                    <a:pt x="157" y="56"/>
                    <a:pt x="157" y="113"/>
                    <a:pt x="163" y="164"/>
                  </a:cubicBezTo>
                  <a:cubicBezTo>
                    <a:pt x="181" y="140"/>
                    <a:pt x="186" y="102"/>
                    <a:pt x="207" y="80"/>
                  </a:cubicBezTo>
                  <a:cubicBezTo>
                    <a:pt x="232" y="104"/>
                    <a:pt x="217" y="155"/>
                    <a:pt x="229" y="190"/>
                  </a:cubicBezTo>
                  <a:cubicBezTo>
                    <a:pt x="248" y="157"/>
                    <a:pt x="254" y="110"/>
                    <a:pt x="276" y="80"/>
                  </a:cubicBezTo>
                  <a:cubicBezTo>
                    <a:pt x="293" y="100"/>
                    <a:pt x="285" y="135"/>
                    <a:pt x="283" y="164"/>
                  </a:cubicBezTo>
                  <a:cubicBezTo>
                    <a:pt x="282" y="200"/>
                    <a:pt x="292" y="242"/>
                    <a:pt x="294" y="278"/>
                  </a:cubicBezTo>
                  <a:cubicBezTo>
                    <a:pt x="296" y="297"/>
                    <a:pt x="310" y="329"/>
                    <a:pt x="283" y="340"/>
                  </a:cubicBezTo>
                  <a:cubicBezTo>
                    <a:pt x="285" y="334"/>
                    <a:pt x="281" y="333"/>
                    <a:pt x="276" y="333"/>
                  </a:cubicBezTo>
                  <a:cubicBezTo>
                    <a:pt x="293" y="281"/>
                    <a:pt x="267" y="188"/>
                    <a:pt x="269" y="117"/>
                  </a:cubicBezTo>
                  <a:cubicBezTo>
                    <a:pt x="253" y="150"/>
                    <a:pt x="250" y="196"/>
                    <a:pt x="225" y="219"/>
                  </a:cubicBezTo>
                  <a:cubicBezTo>
                    <a:pt x="204" y="188"/>
                    <a:pt x="216" y="148"/>
                    <a:pt x="207" y="106"/>
                  </a:cubicBezTo>
                  <a:cubicBezTo>
                    <a:pt x="182" y="130"/>
                    <a:pt x="184" y="181"/>
                    <a:pt x="163" y="208"/>
                  </a:cubicBezTo>
                  <a:cubicBezTo>
                    <a:pt x="142" y="167"/>
                    <a:pt x="153" y="94"/>
                    <a:pt x="126" y="58"/>
                  </a:cubicBezTo>
                  <a:cubicBezTo>
                    <a:pt x="101" y="89"/>
                    <a:pt x="113" y="158"/>
                    <a:pt x="86" y="186"/>
                  </a:cubicBezTo>
                  <a:cubicBezTo>
                    <a:pt x="77" y="142"/>
                    <a:pt x="73" y="82"/>
                    <a:pt x="64" y="29"/>
                  </a:cubicBezTo>
                  <a:cubicBezTo>
                    <a:pt x="43" y="56"/>
                    <a:pt x="37" y="112"/>
                    <a:pt x="31" y="157"/>
                  </a:cubicBezTo>
                  <a:cubicBezTo>
                    <a:pt x="29" y="172"/>
                    <a:pt x="40" y="198"/>
                    <a:pt x="16" y="201"/>
                  </a:cubicBezTo>
                  <a:cubicBezTo>
                    <a:pt x="9" y="156"/>
                    <a:pt x="0" y="93"/>
                    <a:pt x="5" y="47"/>
                  </a:cubicBezTo>
                  <a:cubicBezTo>
                    <a:pt x="25" y="78"/>
                    <a:pt x="4" y="117"/>
                    <a:pt x="20" y="146"/>
                  </a:cubicBezTo>
                  <a:cubicBezTo>
                    <a:pt x="31" y="96"/>
                    <a:pt x="41" y="45"/>
                    <a:pt x="57" y="0"/>
                  </a:cubicBezTo>
                  <a:close/>
                </a:path>
              </a:pathLst>
            </a:custGeom>
            <a:solidFill>
              <a:srgbClr val="000000"/>
            </a:solidFill>
            <a:ln w="0">
              <a:solidFill>
                <a:srgbClr val="000000"/>
              </a:solidFill>
              <a:round/>
              <a:headEnd/>
              <a:tailEnd/>
            </a:ln>
          </p:spPr>
          <p:txBody>
            <a:bodyPr/>
            <a:lstStyle/>
            <a:p>
              <a:endParaRPr lang="en-GB"/>
            </a:p>
          </p:txBody>
        </p:sp>
        <p:sp>
          <p:nvSpPr>
            <p:cNvPr id="8223" name="Freeform 32"/>
            <p:cNvSpPr>
              <a:spLocks/>
            </p:cNvSpPr>
            <p:nvPr/>
          </p:nvSpPr>
          <p:spPr bwMode="auto">
            <a:xfrm>
              <a:off x="490" y="165"/>
              <a:ext cx="88" cy="170"/>
            </a:xfrm>
            <a:custGeom>
              <a:avLst/>
              <a:gdLst>
                <a:gd name="T0" fmla="*/ 15 w 146"/>
                <a:gd name="T1" fmla="*/ 13 h 282"/>
                <a:gd name="T2" fmla="*/ 15 w 146"/>
                <a:gd name="T3" fmla="*/ 13 h 282"/>
                <a:gd name="T4" fmla="*/ 10 w 146"/>
                <a:gd name="T5" fmla="*/ 11 h 282"/>
                <a:gd name="T6" fmla="*/ 4 w 146"/>
                <a:gd name="T7" fmla="*/ 35 h 282"/>
                <a:gd name="T8" fmla="*/ 17 w 146"/>
                <a:gd name="T9" fmla="*/ 20 h 282"/>
                <a:gd name="T10" fmla="*/ 19 w 146"/>
                <a:gd name="T11" fmla="*/ 36 h 282"/>
                <a:gd name="T12" fmla="*/ 16 w 146"/>
                <a:gd name="T13" fmla="*/ 36 h 282"/>
                <a:gd name="T14" fmla="*/ 16 w 146"/>
                <a:gd name="T15" fmla="*/ 24 h 282"/>
                <a:gd name="T16" fmla="*/ 3 w 146"/>
                <a:gd name="T17" fmla="*/ 37 h 282"/>
                <a:gd name="T18" fmla="*/ 15 w 146"/>
                <a:gd name="T19" fmla="*/ 13 h 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282"/>
                <a:gd name="T32" fmla="*/ 146 w 146"/>
                <a:gd name="T33" fmla="*/ 282 h 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282">
                  <a:moveTo>
                    <a:pt x="113" y="103"/>
                  </a:moveTo>
                  <a:lnTo>
                    <a:pt x="113" y="103"/>
                  </a:lnTo>
                  <a:cubicBezTo>
                    <a:pt x="96" y="103"/>
                    <a:pt x="100" y="82"/>
                    <a:pt x="80" y="85"/>
                  </a:cubicBezTo>
                  <a:cubicBezTo>
                    <a:pt x="41" y="124"/>
                    <a:pt x="24" y="197"/>
                    <a:pt x="32" y="264"/>
                  </a:cubicBezTo>
                  <a:cubicBezTo>
                    <a:pt x="73" y="237"/>
                    <a:pt x="80" y="178"/>
                    <a:pt x="127" y="158"/>
                  </a:cubicBezTo>
                  <a:cubicBezTo>
                    <a:pt x="144" y="189"/>
                    <a:pt x="124" y="248"/>
                    <a:pt x="146" y="268"/>
                  </a:cubicBezTo>
                  <a:cubicBezTo>
                    <a:pt x="138" y="270"/>
                    <a:pt x="135" y="277"/>
                    <a:pt x="124" y="275"/>
                  </a:cubicBezTo>
                  <a:cubicBezTo>
                    <a:pt x="121" y="237"/>
                    <a:pt x="123" y="219"/>
                    <a:pt x="120" y="180"/>
                  </a:cubicBezTo>
                  <a:cubicBezTo>
                    <a:pt x="75" y="201"/>
                    <a:pt x="76" y="267"/>
                    <a:pt x="25" y="282"/>
                  </a:cubicBezTo>
                  <a:cubicBezTo>
                    <a:pt x="0" y="219"/>
                    <a:pt x="47" y="0"/>
                    <a:pt x="113" y="103"/>
                  </a:cubicBezTo>
                  <a:close/>
                </a:path>
              </a:pathLst>
            </a:custGeom>
            <a:solidFill>
              <a:srgbClr val="000000"/>
            </a:solidFill>
            <a:ln w="0">
              <a:solidFill>
                <a:srgbClr val="000000"/>
              </a:solidFill>
              <a:round/>
              <a:headEnd/>
              <a:tailEnd/>
            </a:ln>
          </p:spPr>
          <p:txBody>
            <a:bodyPr/>
            <a:lstStyle/>
            <a:p>
              <a:endParaRPr lang="en-GB"/>
            </a:p>
          </p:txBody>
        </p:sp>
        <p:sp>
          <p:nvSpPr>
            <p:cNvPr id="8224" name="Freeform 33"/>
            <p:cNvSpPr>
              <a:spLocks noEditPoints="1"/>
            </p:cNvSpPr>
            <p:nvPr/>
          </p:nvSpPr>
          <p:spPr bwMode="auto">
            <a:xfrm>
              <a:off x="580" y="251"/>
              <a:ext cx="240" cy="88"/>
            </a:xfrm>
            <a:custGeom>
              <a:avLst/>
              <a:gdLst>
                <a:gd name="T0" fmla="*/ 46 w 400"/>
                <a:gd name="T1" fmla="*/ 5 h 146"/>
                <a:gd name="T2" fmla="*/ 46 w 400"/>
                <a:gd name="T3" fmla="*/ 5 h 146"/>
                <a:gd name="T4" fmla="*/ 44 w 400"/>
                <a:gd name="T5" fmla="*/ 8 h 146"/>
                <a:gd name="T6" fmla="*/ 46 w 400"/>
                <a:gd name="T7" fmla="*/ 5 h 146"/>
                <a:gd name="T8" fmla="*/ 3 w 400"/>
                <a:gd name="T9" fmla="*/ 15 h 146"/>
                <a:gd name="T10" fmla="*/ 3 w 400"/>
                <a:gd name="T11" fmla="*/ 15 h 146"/>
                <a:gd name="T12" fmla="*/ 8 w 400"/>
                <a:gd name="T13" fmla="*/ 5 h 146"/>
                <a:gd name="T14" fmla="*/ 3 w 400"/>
                <a:gd name="T15" fmla="*/ 15 h 146"/>
                <a:gd name="T16" fmla="*/ 49 w 400"/>
                <a:gd name="T17" fmla="*/ 0 h 146"/>
                <a:gd name="T18" fmla="*/ 49 w 400"/>
                <a:gd name="T19" fmla="*/ 0 h 146"/>
                <a:gd name="T20" fmla="*/ 43 w 400"/>
                <a:gd name="T21" fmla="*/ 14 h 146"/>
                <a:gd name="T22" fmla="*/ 52 w 400"/>
                <a:gd name="T23" fmla="*/ 14 h 146"/>
                <a:gd name="T24" fmla="*/ 41 w 400"/>
                <a:gd name="T25" fmla="*/ 16 h 146"/>
                <a:gd name="T26" fmla="*/ 36 w 400"/>
                <a:gd name="T27" fmla="*/ 17 h 146"/>
                <a:gd name="T28" fmla="*/ 35 w 400"/>
                <a:gd name="T29" fmla="*/ 4 h 146"/>
                <a:gd name="T30" fmla="*/ 26 w 400"/>
                <a:gd name="T31" fmla="*/ 17 h 146"/>
                <a:gd name="T32" fmla="*/ 26 w 400"/>
                <a:gd name="T33" fmla="*/ 6 h 146"/>
                <a:gd name="T34" fmla="*/ 20 w 400"/>
                <a:gd name="T35" fmla="*/ 19 h 146"/>
                <a:gd name="T36" fmla="*/ 20 w 400"/>
                <a:gd name="T37" fmla="*/ 6 h 146"/>
                <a:gd name="T38" fmla="*/ 10 w 400"/>
                <a:gd name="T39" fmla="*/ 17 h 146"/>
                <a:gd name="T40" fmla="*/ 10 w 400"/>
                <a:gd name="T41" fmla="*/ 7 h 146"/>
                <a:gd name="T42" fmla="*/ 1 w 400"/>
                <a:gd name="T43" fmla="*/ 18 h 146"/>
                <a:gd name="T44" fmla="*/ 4 w 400"/>
                <a:gd name="T45" fmla="*/ 2 h 146"/>
                <a:gd name="T46" fmla="*/ 9 w 400"/>
                <a:gd name="T47" fmla="*/ 4 h 146"/>
                <a:gd name="T48" fmla="*/ 12 w 400"/>
                <a:gd name="T49" fmla="*/ 3 h 146"/>
                <a:gd name="T50" fmla="*/ 11 w 400"/>
                <a:gd name="T51" fmla="*/ 13 h 146"/>
                <a:gd name="T52" fmla="*/ 20 w 400"/>
                <a:gd name="T53" fmla="*/ 2 h 146"/>
                <a:gd name="T54" fmla="*/ 21 w 400"/>
                <a:gd name="T55" fmla="*/ 13 h 146"/>
                <a:gd name="T56" fmla="*/ 28 w 400"/>
                <a:gd name="T57" fmla="*/ 2 h 146"/>
                <a:gd name="T58" fmla="*/ 28 w 400"/>
                <a:gd name="T59" fmla="*/ 12 h 146"/>
                <a:gd name="T60" fmla="*/ 37 w 400"/>
                <a:gd name="T61" fmla="*/ 1 h 146"/>
                <a:gd name="T62" fmla="*/ 37 w 400"/>
                <a:gd name="T63" fmla="*/ 16 h 146"/>
                <a:gd name="T64" fmla="*/ 49 w 400"/>
                <a:gd name="T65" fmla="*/ 0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0"/>
                <a:gd name="T100" fmla="*/ 0 h 146"/>
                <a:gd name="T101" fmla="*/ 400 w 400"/>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0" h="146">
                  <a:moveTo>
                    <a:pt x="358" y="37"/>
                  </a:moveTo>
                  <a:lnTo>
                    <a:pt x="358" y="37"/>
                  </a:lnTo>
                  <a:cubicBezTo>
                    <a:pt x="352" y="46"/>
                    <a:pt x="341" y="52"/>
                    <a:pt x="340" y="66"/>
                  </a:cubicBezTo>
                  <a:cubicBezTo>
                    <a:pt x="352" y="63"/>
                    <a:pt x="353" y="48"/>
                    <a:pt x="358" y="37"/>
                  </a:cubicBezTo>
                  <a:close/>
                  <a:moveTo>
                    <a:pt x="21" y="114"/>
                  </a:moveTo>
                  <a:lnTo>
                    <a:pt x="21" y="114"/>
                  </a:lnTo>
                  <a:cubicBezTo>
                    <a:pt x="36" y="88"/>
                    <a:pt x="55" y="67"/>
                    <a:pt x="65" y="37"/>
                  </a:cubicBezTo>
                  <a:cubicBezTo>
                    <a:pt x="30" y="2"/>
                    <a:pt x="11" y="80"/>
                    <a:pt x="21" y="114"/>
                  </a:cubicBezTo>
                  <a:close/>
                  <a:moveTo>
                    <a:pt x="376" y="0"/>
                  </a:moveTo>
                  <a:lnTo>
                    <a:pt x="376" y="0"/>
                  </a:lnTo>
                  <a:cubicBezTo>
                    <a:pt x="392" y="38"/>
                    <a:pt x="344" y="72"/>
                    <a:pt x="332" y="106"/>
                  </a:cubicBezTo>
                  <a:cubicBezTo>
                    <a:pt x="338" y="133"/>
                    <a:pt x="384" y="118"/>
                    <a:pt x="398" y="110"/>
                  </a:cubicBezTo>
                  <a:cubicBezTo>
                    <a:pt x="400" y="146"/>
                    <a:pt x="328" y="144"/>
                    <a:pt x="318" y="117"/>
                  </a:cubicBezTo>
                  <a:cubicBezTo>
                    <a:pt x="304" y="122"/>
                    <a:pt x="297" y="133"/>
                    <a:pt x="277" y="132"/>
                  </a:cubicBezTo>
                  <a:cubicBezTo>
                    <a:pt x="266" y="108"/>
                    <a:pt x="276" y="71"/>
                    <a:pt x="270" y="33"/>
                  </a:cubicBezTo>
                  <a:cubicBezTo>
                    <a:pt x="239" y="56"/>
                    <a:pt x="241" y="111"/>
                    <a:pt x="204" y="128"/>
                  </a:cubicBezTo>
                  <a:cubicBezTo>
                    <a:pt x="201" y="110"/>
                    <a:pt x="207" y="64"/>
                    <a:pt x="204" y="48"/>
                  </a:cubicBezTo>
                  <a:cubicBezTo>
                    <a:pt x="183" y="75"/>
                    <a:pt x="182" y="123"/>
                    <a:pt x="153" y="143"/>
                  </a:cubicBezTo>
                  <a:cubicBezTo>
                    <a:pt x="148" y="112"/>
                    <a:pt x="149" y="71"/>
                    <a:pt x="153" y="44"/>
                  </a:cubicBezTo>
                  <a:cubicBezTo>
                    <a:pt x="115" y="58"/>
                    <a:pt x="112" y="127"/>
                    <a:pt x="73" y="128"/>
                  </a:cubicBezTo>
                  <a:cubicBezTo>
                    <a:pt x="74" y="104"/>
                    <a:pt x="78" y="83"/>
                    <a:pt x="76" y="55"/>
                  </a:cubicBezTo>
                  <a:cubicBezTo>
                    <a:pt x="50" y="64"/>
                    <a:pt x="48" y="129"/>
                    <a:pt x="7" y="136"/>
                  </a:cubicBezTo>
                  <a:cubicBezTo>
                    <a:pt x="0" y="92"/>
                    <a:pt x="9" y="40"/>
                    <a:pt x="32" y="15"/>
                  </a:cubicBezTo>
                  <a:cubicBezTo>
                    <a:pt x="50" y="15"/>
                    <a:pt x="68" y="13"/>
                    <a:pt x="69" y="29"/>
                  </a:cubicBezTo>
                  <a:cubicBezTo>
                    <a:pt x="82" y="32"/>
                    <a:pt x="81" y="12"/>
                    <a:pt x="91" y="22"/>
                  </a:cubicBezTo>
                  <a:cubicBezTo>
                    <a:pt x="91" y="57"/>
                    <a:pt x="86" y="65"/>
                    <a:pt x="87" y="103"/>
                  </a:cubicBezTo>
                  <a:cubicBezTo>
                    <a:pt x="112" y="76"/>
                    <a:pt x="126" y="39"/>
                    <a:pt x="157" y="18"/>
                  </a:cubicBezTo>
                  <a:cubicBezTo>
                    <a:pt x="171" y="33"/>
                    <a:pt x="161" y="73"/>
                    <a:pt x="164" y="99"/>
                  </a:cubicBezTo>
                  <a:cubicBezTo>
                    <a:pt x="186" y="75"/>
                    <a:pt x="187" y="31"/>
                    <a:pt x="219" y="18"/>
                  </a:cubicBezTo>
                  <a:cubicBezTo>
                    <a:pt x="220" y="52"/>
                    <a:pt x="218" y="68"/>
                    <a:pt x="215" y="92"/>
                  </a:cubicBezTo>
                  <a:cubicBezTo>
                    <a:pt x="242" y="70"/>
                    <a:pt x="244" y="22"/>
                    <a:pt x="281" y="11"/>
                  </a:cubicBezTo>
                  <a:cubicBezTo>
                    <a:pt x="290" y="40"/>
                    <a:pt x="279" y="89"/>
                    <a:pt x="288" y="117"/>
                  </a:cubicBezTo>
                  <a:cubicBezTo>
                    <a:pt x="337" y="97"/>
                    <a:pt x="323" y="15"/>
                    <a:pt x="376" y="0"/>
                  </a:cubicBezTo>
                  <a:close/>
                </a:path>
              </a:pathLst>
            </a:custGeom>
            <a:solidFill>
              <a:srgbClr val="000000"/>
            </a:solidFill>
            <a:ln w="0">
              <a:solidFill>
                <a:srgbClr val="000000"/>
              </a:solidFill>
              <a:round/>
              <a:headEnd/>
              <a:tailEnd/>
            </a:ln>
          </p:spPr>
          <p:txBody>
            <a:bodyPr/>
            <a:lstStyle/>
            <a:p>
              <a:endParaRPr lang="en-GB"/>
            </a:p>
          </p:txBody>
        </p:sp>
        <p:sp>
          <p:nvSpPr>
            <p:cNvPr id="8225" name="Freeform 34"/>
            <p:cNvSpPr>
              <a:spLocks/>
            </p:cNvSpPr>
            <p:nvPr/>
          </p:nvSpPr>
          <p:spPr bwMode="auto">
            <a:xfrm>
              <a:off x="5419" y="4046"/>
              <a:ext cx="26" cy="49"/>
            </a:xfrm>
            <a:custGeom>
              <a:avLst/>
              <a:gdLst>
                <a:gd name="T0" fmla="*/ 0 w 44"/>
                <a:gd name="T1" fmla="*/ 11 h 81"/>
                <a:gd name="T2" fmla="*/ 0 w 44"/>
                <a:gd name="T3" fmla="*/ 11 h 81"/>
                <a:gd name="T4" fmla="*/ 0 w 44"/>
                <a:gd name="T5" fmla="*/ 0 h 81"/>
                <a:gd name="T6" fmla="*/ 5 w 44"/>
                <a:gd name="T7" fmla="*/ 0 h 81"/>
                <a:gd name="T8" fmla="*/ 5 w 44"/>
                <a:gd name="T9" fmla="*/ 2 h 81"/>
                <a:gd name="T10" fmla="*/ 2 w 44"/>
                <a:gd name="T11" fmla="*/ 2 h 81"/>
                <a:gd name="T12" fmla="*/ 2 w 44"/>
                <a:gd name="T13" fmla="*/ 4 h 81"/>
                <a:gd name="T14" fmla="*/ 5 w 44"/>
                <a:gd name="T15" fmla="*/ 4 h 81"/>
                <a:gd name="T16" fmla="*/ 5 w 44"/>
                <a:gd name="T17" fmla="*/ 7 h 81"/>
                <a:gd name="T18" fmla="*/ 2 w 44"/>
                <a:gd name="T19" fmla="*/ 7 h 81"/>
                <a:gd name="T20" fmla="*/ 2 w 44"/>
                <a:gd name="T21" fmla="*/ 8 h 81"/>
                <a:gd name="T22" fmla="*/ 5 w 44"/>
                <a:gd name="T23" fmla="*/ 8 h 81"/>
                <a:gd name="T24" fmla="*/ 5 w 44"/>
                <a:gd name="T25" fmla="*/ 11 h 81"/>
                <a:gd name="T26" fmla="*/ 0 w 44"/>
                <a:gd name="T27" fmla="*/ 1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81"/>
                <a:gd name="T44" fmla="*/ 44 w 4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81">
                  <a:moveTo>
                    <a:pt x="0" y="81"/>
                  </a:moveTo>
                  <a:lnTo>
                    <a:pt x="0" y="81"/>
                  </a:lnTo>
                  <a:lnTo>
                    <a:pt x="0" y="0"/>
                  </a:lnTo>
                  <a:lnTo>
                    <a:pt x="44" y="0"/>
                  </a:lnTo>
                  <a:lnTo>
                    <a:pt x="44" y="18"/>
                  </a:lnTo>
                  <a:lnTo>
                    <a:pt x="20" y="18"/>
                  </a:lnTo>
                  <a:lnTo>
                    <a:pt x="20" y="31"/>
                  </a:lnTo>
                  <a:lnTo>
                    <a:pt x="44" y="31"/>
                  </a:lnTo>
                  <a:lnTo>
                    <a:pt x="44" y="49"/>
                  </a:lnTo>
                  <a:lnTo>
                    <a:pt x="20" y="49"/>
                  </a:lnTo>
                  <a:lnTo>
                    <a:pt x="20" y="63"/>
                  </a:lnTo>
                  <a:lnTo>
                    <a:pt x="44" y="63"/>
                  </a:lnTo>
                  <a:lnTo>
                    <a:pt x="44" y="81"/>
                  </a:lnTo>
                  <a:lnTo>
                    <a:pt x="0" y="81"/>
                  </a:lnTo>
                  <a:close/>
                </a:path>
              </a:pathLst>
            </a:custGeom>
            <a:solidFill>
              <a:srgbClr val="B42E34"/>
            </a:solidFill>
            <a:ln w="0">
              <a:solidFill>
                <a:srgbClr val="000000"/>
              </a:solidFill>
              <a:round/>
              <a:headEnd/>
              <a:tailEnd/>
            </a:ln>
          </p:spPr>
          <p:txBody>
            <a:bodyPr/>
            <a:lstStyle/>
            <a:p>
              <a:endParaRPr lang="en-GB"/>
            </a:p>
          </p:txBody>
        </p:sp>
        <p:sp>
          <p:nvSpPr>
            <p:cNvPr id="8226" name="Freeform 35"/>
            <p:cNvSpPr>
              <a:spLocks/>
            </p:cNvSpPr>
            <p:nvPr/>
          </p:nvSpPr>
          <p:spPr bwMode="auto">
            <a:xfrm>
              <a:off x="5453" y="4057"/>
              <a:ext cx="33" cy="38"/>
            </a:xfrm>
            <a:custGeom>
              <a:avLst/>
              <a:gdLst>
                <a:gd name="T0" fmla="*/ 0 w 55"/>
                <a:gd name="T1" fmla="*/ 9 h 62"/>
                <a:gd name="T2" fmla="*/ 0 w 55"/>
                <a:gd name="T3" fmla="*/ 9 h 62"/>
                <a:gd name="T4" fmla="*/ 0 w 55"/>
                <a:gd name="T5" fmla="*/ 1 h 62"/>
                <a:gd name="T6" fmla="*/ 2 w 55"/>
                <a:gd name="T7" fmla="*/ 1 h 62"/>
                <a:gd name="T8" fmla="*/ 2 w 55"/>
                <a:gd name="T9" fmla="*/ 1 h 62"/>
                <a:gd name="T10" fmla="*/ 4 w 55"/>
                <a:gd name="T11" fmla="*/ 0 h 62"/>
                <a:gd name="T12" fmla="*/ 7 w 55"/>
                <a:gd name="T13" fmla="*/ 3 h 62"/>
                <a:gd name="T14" fmla="*/ 7 w 55"/>
                <a:gd name="T15" fmla="*/ 9 h 62"/>
                <a:gd name="T16" fmla="*/ 5 w 55"/>
                <a:gd name="T17" fmla="*/ 9 h 62"/>
                <a:gd name="T18" fmla="*/ 5 w 55"/>
                <a:gd name="T19" fmla="*/ 4 h 62"/>
                <a:gd name="T20" fmla="*/ 4 w 55"/>
                <a:gd name="T21" fmla="*/ 2 h 62"/>
                <a:gd name="T22" fmla="*/ 2 w 55"/>
                <a:gd name="T23" fmla="*/ 4 h 62"/>
                <a:gd name="T24" fmla="*/ 2 w 55"/>
                <a:gd name="T25" fmla="*/ 9 h 62"/>
                <a:gd name="T26" fmla="*/ 0 w 55"/>
                <a:gd name="T27" fmla="*/ 9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1" y="3"/>
                    <a:pt x="26" y="0"/>
                    <a:pt x="34" y="0"/>
                  </a:cubicBezTo>
                  <a:cubicBezTo>
                    <a:pt x="47" y="0"/>
                    <a:pt x="55" y="8"/>
                    <a:pt x="55" y="22"/>
                  </a:cubicBezTo>
                  <a:lnTo>
                    <a:pt x="55" y="62"/>
                  </a:lnTo>
                  <a:lnTo>
                    <a:pt x="37" y="62"/>
                  </a:lnTo>
                  <a:lnTo>
                    <a:pt x="37" y="29"/>
                  </a:lnTo>
                  <a:cubicBezTo>
                    <a:pt x="37" y="20"/>
                    <a:pt x="35" y="17"/>
                    <a:pt x="28" y="17"/>
                  </a:cubicBezTo>
                  <a:cubicBezTo>
                    <a:pt x="21" y="17"/>
                    <a:pt x="18" y="21"/>
                    <a:pt x="18" y="29"/>
                  </a:cubicBezTo>
                  <a:lnTo>
                    <a:pt x="18" y="62"/>
                  </a:lnTo>
                  <a:lnTo>
                    <a:pt x="0" y="62"/>
                  </a:lnTo>
                  <a:close/>
                </a:path>
              </a:pathLst>
            </a:custGeom>
            <a:solidFill>
              <a:srgbClr val="B42E34"/>
            </a:solidFill>
            <a:ln w="0">
              <a:solidFill>
                <a:srgbClr val="000000"/>
              </a:solidFill>
              <a:round/>
              <a:headEnd/>
              <a:tailEnd/>
            </a:ln>
          </p:spPr>
          <p:txBody>
            <a:bodyPr/>
            <a:lstStyle/>
            <a:p>
              <a:endParaRPr lang="en-GB"/>
            </a:p>
          </p:txBody>
        </p:sp>
        <p:sp>
          <p:nvSpPr>
            <p:cNvPr id="8227" name="Freeform 36"/>
            <p:cNvSpPr>
              <a:spLocks noEditPoints="1"/>
            </p:cNvSpPr>
            <p:nvPr/>
          </p:nvSpPr>
          <p:spPr bwMode="auto">
            <a:xfrm>
              <a:off x="5492" y="4057"/>
              <a:ext cx="38" cy="53"/>
            </a:xfrm>
            <a:custGeom>
              <a:avLst/>
              <a:gdLst>
                <a:gd name="T0" fmla="*/ 4 w 62"/>
                <a:gd name="T1" fmla="*/ 8 h 88"/>
                <a:gd name="T2" fmla="*/ 4 w 62"/>
                <a:gd name="T3" fmla="*/ 8 h 88"/>
                <a:gd name="T4" fmla="*/ 0 w 62"/>
                <a:gd name="T5" fmla="*/ 4 h 88"/>
                <a:gd name="T6" fmla="*/ 1 w 62"/>
                <a:gd name="T7" fmla="*/ 1 h 88"/>
                <a:gd name="T8" fmla="*/ 4 w 62"/>
                <a:gd name="T9" fmla="*/ 0 h 88"/>
                <a:gd name="T10" fmla="*/ 6 w 62"/>
                <a:gd name="T11" fmla="*/ 1 h 88"/>
                <a:gd name="T12" fmla="*/ 6 w 62"/>
                <a:gd name="T13" fmla="*/ 1 h 88"/>
                <a:gd name="T14" fmla="*/ 9 w 62"/>
                <a:gd name="T15" fmla="*/ 1 h 88"/>
                <a:gd name="T16" fmla="*/ 9 w 62"/>
                <a:gd name="T17" fmla="*/ 7 h 88"/>
                <a:gd name="T18" fmla="*/ 8 w 62"/>
                <a:gd name="T19" fmla="*/ 10 h 88"/>
                <a:gd name="T20" fmla="*/ 4 w 62"/>
                <a:gd name="T21" fmla="*/ 11 h 88"/>
                <a:gd name="T22" fmla="*/ 1 w 62"/>
                <a:gd name="T23" fmla="*/ 8 h 88"/>
                <a:gd name="T24" fmla="*/ 3 w 62"/>
                <a:gd name="T25" fmla="*/ 8 h 88"/>
                <a:gd name="T26" fmla="*/ 4 w 62"/>
                <a:gd name="T27" fmla="*/ 10 h 88"/>
                <a:gd name="T28" fmla="*/ 6 w 62"/>
                <a:gd name="T29" fmla="*/ 8 h 88"/>
                <a:gd name="T30" fmla="*/ 6 w 62"/>
                <a:gd name="T31" fmla="*/ 7 h 88"/>
                <a:gd name="T32" fmla="*/ 4 w 62"/>
                <a:gd name="T33" fmla="*/ 8 h 88"/>
                <a:gd name="T34" fmla="*/ 4 w 62"/>
                <a:gd name="T35" fmla="*/ 6 h 88"/>
                <a:gd name="T36" fmla="*/ 4 w 62"/>
                <a:gd name="T37" fmla="*/ 6 h 88"/>
                <a:gd name="T38" fmla="*/ 6 w 62"/>
                <a:gd name="T39" fmla="*/ 4 h 88"/>
                <a:gd name="T40" fmla="*/ 4 w 62"/>
                <a:gd name="T41" fmla="*/ 2 h 88"/>
                <a:gd name="T42" fmla="*/ 2 w 62"/>
                <a:gd name="T43" fmla="*/ 4 h 88"/>
                <a:gd name="T44" fmla="*/ 4 w 62"/>
                <a:gd name="T45" fmla="*/ 6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
                <a:gd name="T70" fmla="*/ 0 h 88"/>
                <a:gd name="T71" fmla="*/ 62 w 62"/>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 h="88">
                  <a:moveTo>
                    <a:pt x="28" y="62"/>
                  </a:moveTo>
                  <a:lnTo>
                    <a:pt x="28" y="62"/>
                  </a:lnTo>
                  <a:cubicBezTo>
                    <a:pt x="12" y="62"/>
                    <a:pt x="0" y="49"/>
                    <a:pt x="0" y="31"/>
                  </a:cubicBezTo>
                  <a:cubicBezTo>
                    <a:pt x="0" y="22"/>
                    <a:pt x="3" y="15"/>
                    <a:pt x="9" y="9"/>
                  </a:cubicBezTo>
                  <a:cubicBezTo>
                    <a:pt x="15" y="3"/>
                    <a:pt x="21" y="0"/>
                    <a:pt x="29" y="0"/>
                  </a:cubicBezTo>
                  <a:cubicBezTo>
                    <a:pt x="36" y="0"/>
                    <a:pt x="41" y="3"/>
                    <a:pt x="45" y="8"/>
                  </a:cubicBezTo>
                  <a:lnTo>
                    <a:pt x="45" y="1"/>
                  </a:lnTo>
                  <a:lnTo>
                    <a:pt x="62" y="1"/>
                  </a:lnTo>
                  <a:lnTo>
                    <a:pt x="62" y="56"/>
                  </a:lnTo>
                  <a:cubicBezTo>
                    <a:pt x="62" y="64"/>
                    <a:pt x="62" y="70"/>
                    <a:pt x="57" y="76"/>
                  </a:cubicBezTo>
                  <a:cubicBezTo>
                    <a:pt x="52" y="84"/>
                    <a:pt x="43" y="88"/>
                    <a:pt x="32" y="88"/>
                  </a:cubicBezTo>
                  <a:cubicBezTo>
                    <a:pt x="16" y="88"/>
                    <a:pt x="5" y="79"/>
                    <a:pt x="2" y="67"/>
                  </a:cubicBezTo>
                  <a:lnTo>
                    <a:pt x="22" y="67"/>
                  </a:lnTo>
                  <a:cubicBezTo>
                    <a:pt x="23" y="71"/>
                    <a:pt x="27" y="73"/>
                    <a:pt x="32" y="73"/>
                  </a:cubicBezTo>
                  <a:cubicBezTo>
                    <a:pt x="40" y="73"/>
                    <a:pt x="45" y="68"/>
                    <a:pt x="45" y="59"/>
                  </a:cubicBezTo>
                  <a:cubicBezTo>
                    <a:pt x="45" y="58"/>
                    <a:pt x="45" y="57"/>
                    <a:pt x="45" y="56"/>
                  </a:cubicBezTo>
                  <a:cubicBezTo>
                    <a:pt x="40" y="60"/>
                    <a:pt x="35" y="62"/>
                    <a:pt x="28" y="62"/>
                  </a:cubicBezTo>
                  <a:close/>
                  <a:moveTo>
                    <a:pt x="31" y="46"/>
                  </a:moveTo>
                  <a:lnTo>
                    <a:pt x="31" y="46"/>
                  </a:lnTo>
                  <a:cubicBezTo>
                    <a:pt x="39" y="46"/>
                    <a:pt x="46" y="40"/>
                    <a:pt x="46" y="31"/>
                  </a:cubicBezTo>
                  <a:cubicBezTo>
                    <a:pt x="46" y="22"/>
                    <a:pt x="39" y="16"/>
                    <a:pt x="32" y="16"/>
                  </a:cubicBezTo>
                  <a:cubicBezTo>
                    <a:pt x="23" y="16"/>
                    <a:pt x="17" y="23"/>
                    <a:pt x="17" y="31"/>
                  </a:cubicBezTo>
                  <a:cubicBezTo>
                    <a:pt x="17" y="40"/>
                    <a:pt x="23" y="46"/>
                    <a:pt x="31" y="46"/>
                  </a:cubicBezTo>
                  <a:close/>
                </a:path>
              </a:pathLst>
            </a:custGeom>
            <a:solidFill>
              <a:srgbClr val="B42E34"/>
            </a:solidFill>
            <a:ln w="0">
              <a:solidFill>
                <a:srgbClr val="000000"/>
              </a:solidFill>
              <a:round/>
              <a:headEnd/>
              <a:tailEnd/>
            </a:ln>
          </p:spPr>
          <p:txBody>
            <a:bodyPr/>
            <a:lstStyle/>
            <a:p>
              <a:endParaRPr lang="en-GB"/>
            </a:p>
          </p:txBody>
        </p:sp>
        <p:sp>
          <p:nvSpPr>
            <p:cNvPr id="8228" name="Freeform 37"/>
            <p:cNvSpPr>
              <a:spLocks/>
            </p:cNvSpPr>
            <p:nvPr/>
          </p:nvSpPr>
          <p:spPr bwMode="auto">
            <a:xfrm>
              <a:off x="5537" y="4046"/>
              <a:ext cx="11" cy="49"/>
            </a:xfrm>
            <a:custGeom>
              <a:avLst/>
              <a:gdLst>
                <a:gd name="T0" fmla="*/ 2 w 18"/>
                <a:gd name="T1" fmla="*/ 0 h 81"/>
                <a:gd name="T2" fmla="*/ 2 w 18"/>
                <a:gd name="T3" fmla="*/ 0 h 81"/>
                <a:gd name="T4" fmla="*/ 2 w 18"/>
                <a:gd name="T5" fmla="*/ 11 h 81"/>
                <a:gd name="T6" fmla="*/ 0 w 18"/>
                <a:gd name="T7" fmla="*/ 11 h 81"/>
                <a:gd name="T8" fmla="*/ 0 w 18"/>
                <a:gd name="T9" fmla="*/ 0 h 81"/>
                <a:gd name="T10" fmla="*/ 2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round/>
              <a:headEnd/>
              <a:tailEnd/>
            </a:ln>
          </p:spPr>
          <p:txBody>
            <a:bodyPr/>
            <a:lstStyle/>
            <a:p>
              <a:endParaRPr lang="en-GB"/>
            </a:p>
          </p:txBody>
        </p:sp>
        <p:sp>
          <p:nvSpPr>
            <p:cNvPr id="8229" name="Freeform 38"/>
            <p:cNvSpPr>
              <a:spLocks noEditPoints="1"/>
            </p:cNvSpPr>
            <p:nvPr/>
          </p:nvSpPr>
          <p:spPr bwMode="auto">
            <a:xfrm>
              <a:off x="5554" y="4057"/>
              <a:ext cx="39" cy="38"/>
            </a:xfrm>
            <a:custGeom>
              <a:avLst/>
              <a:gdLst>
                <a:gd name="T0" fmla="*/ 6 w 65"/>
                <a:gd name="T1" fmla="*/ 8 h 62"/>
                <a:gd name="T2" fmla="*/ 6 w 65"/>
                <a:gd name="T3" fmla="*/ 8 h 62"/>
                <a:gd name="T4" fmla="*/ 4 w 65"/>
                <a:gd name="T5" fmla="*/ 9 h 62"/>
                <a:gd name="T6" fmla="*/ 1 w 65"/>
                <a:gd name="T7" fmla="*/ 8 h 62"/>
                <a:gd name="T8" fmla="*/ 0 w 65"/>
                <a:gd name="T9" fmla="*/ 4 h 62"/>
                <a:gd name="T10" fmla="*/ 1 w 65"/>
                <a:gd name="T11" fmla="*/ 1 h 62"/>
                <a:gd name="T12" fmla="*/ 4 w 65"/>
                <a:gd name="T13" fmla="*/ 0 h 62"/>
                <a:gd name="T14" fmla="*/ 6 w 65"/>
                <a:gd name="T15" fmla="*/ 1 h 62"/>
                <a:gd name="T16" fmla="*/ 6 w 65"/>
                <a:gd name="T17" fmla="*/ 1 h 62"/>
                <a:gd name="T18" fmla="*/ 8 w 65"/>
                <a:gd name="T19" fmla="*/ 1 h 62"/>
                <a:gd name="T20" fmla="*/ 8 w 65"/>
                <a:gd name="T21" fmla="*/ 9 h 62"/>
                <a:gd name="T22" fmla="*/ 6 w 65"/>
                <a:gd name="T23" fmla="*/ 9 h 62"/>
                <a:gd name="T24" fmla="*/ 6 w 65"/>
                <a:gd name="T25" fmla="*/ 8 h 62"/>
                <a:gd name="T26" fmla="*/ 4 w 65"/>
                <a:gd name="T27" fmla="*/ 6 h 62"/>
                <a:gd name="T28" fmla="*/ 4 w 65"/>
                <a:gd name="T29" fmla="*/ 6 h 62"/>
                <a:gd name="T30" fmla="*/ 6 w 65"/>
                <a:gd name="T31" fmla="*/ 4 h 62"/>
                <a:gd name="T32" fmla="*/ 4 w 65"/>
                <a:gd name="T33" fmla="*/ 2 h 62"/>
                <a:gd name="T34" fmla="*/ 2 w 65"/>
                <a:gd name="T35" fmla="*/ 4 h 62"/>
                <a:gd name="T36" fmla="*/ 4 w 65"/>
                <a:gd name="T37" fmla="*/ 6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8" y="55"/>
                  </a:moveTo>
                  <a:lnTo>
                    <a:pt x="48" y="55"/>
                  </a:lnTo>
                  <a:cubicBezTo>
                    <a:pt x="42" y="60"/>
                    <a:pt x="37" y="62"/>
                    <a:pt x="30" y="62"/>
                  </a:cubicBezTo>
                  <a:cubicBezTo>
                    <a:pt x="22" y="62"/>
                    <a:pt x="16" y="60"/>
                    <a:pt x="11" y="55"/>
                  </a:cubicBezTo>
                  <a:cubicBezTo>
                    <a:pt x="4" y="49"/>
                    <a:pt x="0" y="41"/>
                    <a:pt x="0" y="31"/>
                  </a:cubicBezTo>
                  <a:cubicBezTo>
                    <a:pt x="0" y="22"/>
                    <a:pt x="3" y="15"/>
                    <a:pt x="10" y="8"/>
                  </a:cubicBezTo>
                  <a:cubicBezTo>
                    <a:pt x="15" y="3"/>
                    <a:pt x="22" y="0"/>
                    <a:pt x="30" y="0"/>
                  </a:cubicBezTo>
                  <a:cubicBezTo>
                    <a:pt x="37" y="0"/>
                    <a:pt x="43" y="3"/>
                    <a:pt x="47" y="8"/>
                  </a:cubicBezTo>
                  <a:lnTo>
                    <a:pt x="47" y="1"/>
                  </a:lnTo>
                  <a:lnTo>
                    <a:pt x="65" y="1"/>
                  </a:lnTo>
                  <a:lnTo>
                    <a:pt x="65" y="62"/>
                  </a:lnTo>
                  <a:lnTo>
                    <a:pt x="48" y="62"/>
                  </a:lnTo>
                  <a:lnTo>
                    <a:pt x="48" y="55"/>
                  </a:lnTo>
                  <a:close/>
                  <a:moveTo>
                    <a:pt x="34" y="46"/>
                  </a:moveTo>
                  <a:lnTo>
                    <a:pt x="34" y="46"/>
                  </a:lnTo>
                  <a:cubicBezTo>
                    <a:pt x="41" y="46"/>
                    <a:pt x="48" y="40"/>
                    <a:pt x="48" y="31"/>
                  </a:cubicBezTo>
                  <a:cubicBezTo>
                    <a:pt x="48" y="22"/>
                    <a:pt x="41" y="16"/>
                    <a:pt x="33" y="16"/>
                  </a:cubicBezTo>
                  <a:cubicBezTo>
                    <a:pt x="24" y="16"/>
                    <a:pt x="18" y="23"/>
                    <a:pt x="18" y="31"/>
                  </a:cubicBezTo>
                  <a:cubicBezTo>
                    <a:pt x="18" y="40"/>
                    <a:pt x="24" y="46"/>
                    <a:pt x="34" y="46"/>
                  </a:cubicBezTo>
                  <a:close/>
                </a:path>
              </a:pathLst>
            </a:custGeom>
            <a:solidFill>
              <a:srgbClr val="B42E34"/>
            </a:solidFill>
            <a:ln w="0">
              <a:solidFill>
                <a:srgbClr val="000000"/>
              </a:solidFill>
              <a:round/>
              <a:headEnd/>
              <a:tailEnd/>
            </a:ln>
          </p:spPr>
          <p:txBody>
            <a:bodyPr/>
            <a:lstStyle/>
            <a:p>
              <a:endParaRPr lang="en-GB"/>
            </a:p>
          </p:txBody>
        </p:sp>
        <p:sp>
          <p:nvSpPr>
            <p:cNvPr id="8230" name="Freeform 39"/>
            <p:cNvSpPr>
              <a:spLocks/>
            </p:cNvSpPr>
            <p:nvPr/>
          </p:nvSpPr>
          <p:spPr bwMode="auto">
            <a:xfrm>
              <a:off x="5600" y="4057"/>
              <a:ext cx="33" cy="38"/>
            </a:xfrm>
            <a:custGeom>
              <a:avLst/>
              <a:gdLst>
                <a:gd name="T0" fmla="*/ 0 w 55"/>
                <a:gd name="T1" fmla="*/ 9 h 62"/>
                <a:gd name="T2" fmla="*/ 0 w 55"/>
                <a:gd name="T3" fmla="*/ 9 h 62"/>
                <a:gd name="T4" fmla="*/ 0 w 55"/>
                <a:gd name="T5" fmla="*/ 1 h 62"/>
                <a:gd name="T6" fmla="*/ 2 w 55"/>
                <a:gd name="T7" fmla="*/ 1 h 62"/>
                <a:gd name="T8" fmla="*/ 2 w 55"/>
                <a:gd name="T9" fmla="*/ 1 h 62"/>
                <a:gd name="T10" fmla="*/ 4 w 55"/>
                <a:gd name="T11" fmla="*/ 0 h 62"/>
                <a:gd name="T12" fmla="*/ 7 w 55"/>
                <a:gd name="T13" fmla="*/ 3 h 62"/>
                <a:gd name="T14" fmla="*/ 7 w 55"/>
                <a:gd name="T15" fmla="*/ 9 h 62"/>
                <a:gd name="T16" fmla="*/ 5 w 55"/>
                <a:gd name="T17" fmla="*/ 9 h 62"/>
                <a:gd name="T18" fmla="*/ 5 w 55"/>
                <a:gd name="T19" fmla="*/ 4 h 62"/>
                <a:gd name="T20" fmla="*/ 4 w 55"/>
                <a:gd name="T21" fmla="*/ 2 h 62"/>
                <a:gd name="T22" fmla="*/ 2 w 55"/>
                <a:gd name="T23" fmla="*/ 4 h 62"/>
                <a:gd name="T24" fmla="*/ 2 w 55"/>
                <a:gd name="T25" fmla="*/ 9 h 62"/>
                <a:gd name="T26" fmla="*/ 0 w 55"/>
                <a:gd name="T27" fmla="*/ 9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6"/>
                    <a:pt x="28" y="16"/>
                  </a:cubicBezTo>
                  <a:cubicBezTo>
                    <a:pt x="21" y="16"/>
                    <a:pt x="17" y="21"/>
                    <a:pt x="17" y="29"/>
                  </a:cubicBezTo>
                  <a:lnTo>
                    <a:pt x="17" y="62"/>
                  </a:lnTo>
                  <a:lnTo>
                    <a:pt x="0" y="62"/>
                  </a:lnTo>
                  <a:close/>
                </a:path>
              </a:pathLst>
            </a:custGeom>
            <a:solidFill>
              <a:srgbClr val="B42E34"/>
            </a:solidFill>
            <a:ln w="0">
              <a:solidFill>
                <a:srgbClr val="000000"/>
              </a:solidFill>
              <a:round/>
              <a:headEnd/>
              <a:tailEnd/>
            </a:ln>
          </p:spPr>
          <p:txBody>
            <a:bodyPr/>
            <a:lstStyle/>
            <a:p>
              <a:endParaRPr lang="en-GB"/>
            </a:p>
          </p:txBody>
        </p:sp>
        <p:sp>
          <p:nvSpPr>
            <p:cNvPr id="8231" name="Freeform 40"/>
            <p:cNvSpPr>
              <a:spLocks noEditPoints="1"/>
            </p:cNvSpPr>
            <p:nvPr/>
          </p:nvSpPr>
          <p:spPr bwMode="auto">
            <a:xfrm>
              <a:off x="5638" y="4046"/>
              <a:ext cx="39" cy="49"/>
            </a:xfrm>
            <a:custGeom>
              <a:avLst/>
              <a:gdLst>
                <a:gd name="T0" fmla="*/ 6 w 65"/>
                <a:gd name="T1" fmla="*/ 10 h 81"/>
                <a:gd name="T2" fmla="*/ 6 w 65"/>
                <a:gd name="T3" fmla="*/ 10 h 81"/>
                <a:gd name="T4" fmla="*/ 4 w 65"/>
                <a:gd name="T5" fmla="*/ 11 h 81"/>
                <a:gd name="T6" fmla="*/ 1 w 65"/>
                <a:gd name="T7" fmla="*/ 10 h 81"/>
                <a:gd name="T8" fmla="*/ 0 w 65"/>
                <a:gd name="T9" fmla="*/ 7 h 81"/>
                <a:gd name="T10" fmla="*/ 1 w 65"/>
                <a:gd name="T11" fmla="*/ 4 h 81"/>
                <a:gd name="T12" fmla="*/ 4 w 65"/>
                <a:gd name="T13" fmla="*/ 2 h 81"/>
                <a:gd name="T14" fmla="*/ 6 w 65"/>
                <a:gd name="T15" fmla="*/ 4 h 81"/>
                <a:gd name="T16" fmla="*/ 6 w 65"/>
                <a:gd name="T17" fmla="*/ 0 h 81"/>
                <a:gd name="T18" fmla="*/ 8 w 65"/>
                <a:gd name="T19" fmla="*/ 0 h 81"/>
                <a:gd name="T20" fmla="*/ 8 w 65"/>
                <a:gd name="T21" fmla="*/ 11 h 81"/>
                <a:gd name="T22" fmla="*/ 6 w 65"/>
                <a:gd name="T23" fmla="*/ 11 h 81"/>
                <a:gd name="T24" fmla="*/ 6 w 65"/>
                <a:gd name="T25" fmla="*/ 10 h 81"/>
                <a:gd name="T26" fmla="*/ 4 w 65"/>
                <a:gd name="T27" fmla="*/ 9 h 81"/>
                <a:gd name="T28" fmla="*/ 4 w 65"/>
                <a:gd name="T29" fmla="*/ 9 h 81"/>
                <a:gd name="T30" fmla="*/ 6 w 65"/>
                <a:gd name="T31" fmla="*/ 7 h 81"/>
                <a:gd name="T32" fmla="*/ 4 w 65"/>
                <a:gd name="T33" fmla="*/ 5 h 81"/>
                <a:gd name="T34" fmla="*/ 2 w 65"/>
                <a:gd name="T35" fmla="*/ 7 h 81"/>
                <a:gd name="T36" fmla="*/ 4 w 65"/>
                <a:gd name="T37" fmla="*/ 9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48" y="74"/>
                  </a:moveTo>
                  <a:lnTo>
                    <a:pt x="48" y="74"/>
                  </a:lnTo>
                  <a:cubicBezTo>
                    <a:pt x="42" y="79"/>
                    <a:pt x="37" y="81"/>
                    <a:pt x="30" y="81"/>
                  </a:cubicBezTo>
                  <a:cubicBezTo>
                    <a:pt x="22" y="81"/>
                    <a:pt x="16" y="79"/>
                    <a:pt x="11" y="74"/>
                  </a:cubicBezTo>
                  <a:cubicBezTo>
                    <a:pt x="4" y="68"/>
                    <a:pt x="0" y="60"/>
                    <a:pt x="0" y="50"/>
                  </a:cubicBezTo>
                  <a:cubicBezTo>
                    <a:pt x="0" y="41"/>
                    <a:pt x="3" y="33"/>
                    <a:pt x="10" y="27"/>
                  </a:cubicBezTo>
                  <a:cubicBezTo>
                    <a:pt x="15" y="22"/>
                    <a:pt x="22" y="19"/>
                    <a:pt x="30" y="19"/>
                  </a:cubicBezTo>
                  <a:cubicBezTo>
                    <a:pt x="37" y="19"/>
                    <a:pt x="43" y="21"/>
                    <a:pt x="47" y="27"/>
                  </a:cubicBezTo>
                  <a:lnTo>
                    <a:pt x="47" y="0"/>
                  </a:lnTo>
                  <a:lnTo>
                    <a:pt x="65" y="0"/>
                  </a:lnTo>
                  <a:lnTo>
                    <a:pt x="65" y="81"/>
                  </a:lnTo>
                  <a:lnTo>
                    <a:pt x="48" y="81"/>
                  </a:lnTo>
                  <a:lnTo>
                    <a:pt x="48" y="74"/>
                  </a:lnTo>
                  <a:close/>
                  <a:moveTo>
                    <a:pt x="34" y="65"/>
                  </a:moveTo>
                  <a:lnTo>
                    <a:pt x="34" y="65"/>
                  </a:lnTo>
                  <a:cubicBezTo>
                    <a:pt x="41" y="65"/>
                    <a:pt x="48" y="58"/>
                    <a:pt x="48" y="50"/>
                  </a:cubicBezTo>
                  <a:cubicBezTo>
                    <a:pt x="48" y="41"/>
                    <a:pt x="41" y="35"/>
                    <a:pt x="33" y="35"/>
                  </a:cubicBezTo>
                  <a:cubicBezTo>
                    <a:pt x="24" y="35"/>
                    <a:pt x="18" y="42"/>
                    <a:pt x="18" y="50"/>
                  </a:cubicBezTo>
                  <a:cubicBezTo>
                    <a:pt x="18" y="58"/>
                    <a:pt x="24" y="65"/>
                    <a:pt x="34" y="65"/>
                  </a:cubicBezTo>
                  <a:close/>
                </a:path>
              </a:pathLst>
            </a:custGeom>
            <a:solidFill>
              <a:srgbClr val="B42E34"/>
            </a:solidFill>
            <a:ln w="0">
              <a:solidFill>
                <a:srgbClr val="000000"/>
              </a:solidFill>
              <a:round/>
              <a:headEnd/>
              <a:tailEnd/>
            </a:ln>
          </p:spPr>
          <p:txBody>
            <a:bodyPr/>
            <a:lstStyle/>
            <a:p>
              <a:endParaRPr lang="en-GB"/>
            </a:p>
          </p:txBody>
        </p:sp>
        <p:sp>
          <p:nvSpPr>
            <p:cNvPr id="8232" name="Freeform 41"/>
            <p:cNvSpPr>
              <a:spLocks/>
            </p:cNvSpPr>
            <p:nvPr/>
          </p:nvSpPr>
          <p:spPr bwMode="auto">
            <a:xfrm>
              <a:off x="5453" y="4114"/>
              <a:ext cx="33" cy="37"/>
            </a:xfrm>
            <a:custGeom>
              <a:avLst/>
              <a:gdLst>
                <a:gd name="T0" fmla="*/ 0 w 55"/>
                <a:gd name="T1" fmla="*/ 8 h 62"/>
                <a:gd name="T2" fmla="*/ 0 w 55"/>
                <a:gd name="T3" fmla="*/ 8 h 62"/>
                <a:gd name="T4" fmla="*/ 0 w 55"/>
                <a:gd name="T5" fmla="*/ 1 h 62"/>
                <a:gd name="T6" fmla="*/ 2 w 55"/>
                <a:gd name="T7" fmla="*/ 1 h 62"/>
                <a:gd name="T8" fmla="*/ 2 w 55"/>
                <a:gd name="T9" fmla="*/ 1 h 62"/>
                <a:gd name="T10" fmla="*/ 4 w 55"/>
                <a:gd name="T11" fmla="*/ 0 h 62"/>
                <a:gd name="T12" fmla="*/ 7 w 55"/>
                <a:gd name="T13" fmla="*/ 3 h 62"/>
                <a:gd name="T14" fmla="*/ 7 w 55"/>
                <a:gd name="T15" fmla="*/ 8 h 62"/>
                <a:gd name="T16" fmla="*/ 5 w 55"/>
                <a:gd name="T17" fmla="*/ 8 h 62"/>
                <a:gd name="T18" fmla="*/ 5 w 55"/>
                <a:gd name="T19" fmla="*/ 4 h 62"/>
                <a:gd name="T20" fmla="*/ 4 w 55"/>
                <a:gd name="T21" fmla="*/ 2 h 62"/>
                <a:gd name="T22" fmla="*/ 2 w 55"/>
                <a:gd name="T23" fmla="*/ 4 h 62"/>
                <a:gd name="T24" fmla="*/ 2 w 55"/>
                <a:gd name="T25" fmla="*/ 8 h 62"/>
                <a:gd name="T26" fmla="*/ 0 w 55"/>
                <a:gd name="T27" fmla="*/ 8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7"/>
                    <a:pt x="28" y="17"/>
                  </a:cubicBezTo>
                  <a:cubicBezTo>
                    <a:pt x="21" y="17"/>
                    <a:pt x="17" y="21"/>
                    <a:pt x="17" y="29"/>
                  </a:cubicBezTo>
                  <a:lnTo>
                    <a:pt x="17" y="62"/>
                  </a:lnTo>
                  <a:lnTo>
                    <a:pt x="0" y="62"/>
                  </a:lnTo>
                  <a:close/>
                </a:path>
              </a:pathLst>
            </a:custGeom>
            <a:solidFill>
              <a:srgbClr val="B42E34"/>
            </a:solidFill>
            <a:ln w="0">
              <a:solidFill>
                <a:srgbClr val="000000"/>
              </a:solidFill>
              <a:round/>
              <a:headEnd/>
              <a:tailEnd/>
            </a:ln>
          </p:spPr>
          <p:txBody>
            <a:bodyPr/>
            <a:lstStyle/>
            <a:p>
              <a:endParaRPr lang="en-GB"/>
            </a:p>
          </p:txBody>
        </p:sp>
        <p:sp>
          <p:nvSpPr>
            <p:cNvPr id="8233" name="Freeform 42"/>
            <p:cNvSpPr>
              <a:spLocks noEditPoints="1"/>
            </p:cNvSpPr>
            <p:nvPr/>
          </p:nvSpPr>
          <p:spPr bwMode="auto">
            <a:xfrm>
              <a:off x="5492" y="4113"/>
              <a:ext cx="38" cy="39"/>
            </a:xfrm>
            <a:custGeom>
              <a:avLst/>
              <a:gdLst>
                <a:gd name="T0" fmla="*/ 7 w 64"/>
                <a:gd name="T1" fmla="*/ 6 h 64"/>
                <a:gd name="T2" fmla="*/ 7 w 64"/>
                <a:gd name="T3" fmla="*/ 6 h 64"/>
                <a:gd name="T4" fmla="*/ 4 w 64"/>
                <a:gd name="T5" fmla="*/ 9 h 64"/>
                <a:gd name="T6" fmla="*/ 1 w 64"/>
                <a:gd name="T7" fmla="*/ 8 h 64"/>
                <a:gd name="T8" fmla="*/ 0 w 64"/>
                <a:gd name="T9" fmla="*/ 4 h 64"/>
                <a:gd name="T10" fmla="*/ 1 w 64"/>
                <a:gd name="T11" fmla="*/ 1 h 64"/>
                <a:gd name="T12" fmla="*/ 4 w 64"/>
                <a:gd name="T13" fmla="*/ 0 h 64"/>
                <a:gd name="T14" fmla="*/ 8 w 64"/>
                <a:gd name="T15" fmla="*/ 5 h 64"/>
                <a:gd name="T16" fmla="*/ 8 w 64"/>
                <a:gd name="T17" fmla="*/ 5 h 64"/>
                <a:gd name="T18" fmla="*/ 2 w 64"/>
                <a:gd name="T19" fmla="*/ 5 h 64"/>
                <a:gd name="T20" fmla="*/ 4 w 64"/>
                <a:gd name="T21" fmla="*/ 7 h 64"/>
                <a:gd name="T22" fmla="*/ 5 w 64"/>
                <a:gd name="T23" fmla="*/ 6 h 64"/>
                <a:gd name="T24" fmla="*/ 7 w 64"/>
                <a:gd name="T25" fmla="*/ 6 h 64"/>
                <a:gd name="T26" fmla="*/ 6 w 64"/>
                <a:gd name="T27" fmla="*/ 4 h 64"/>
                <a:gd name="T28" fmla="*/ 6 w 64"/>
                <a:gd name="T29" fmla="*/ 4 h 64"/>
                <a:gd name="T30" fmla="*/ 4 w 64"/>
                <a:gd name="T31" fmla="*/ 2 h 64"/>
                <a:gd name="T32" fmla="*/ 2 w 64"/>
                <a:gd name="T33" fmla="*/ 4 h 64"/>
                <a:gd name="T34" fmla="*/ 6 w 64"/>
                <a:gd name="T35" fmla="*/ 4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64"/>
                <a:gd name="T56" fmla="*/ 64 w 64"/>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64">
                  <a:moveTo>
                    <a:pt x="61" y="45"/>
                  </a:moveTo>
                  <a:lnTo>
                    <a:pt x="61" y="45"/>
                  </a:lnTo>
                  <a:cubicBezTo>
                    <a:pt x="55" y="58"/>
                    <a:pt x="45" y="64"/>
                    <a:pt x="32" y="64"/>
                  </a:cubicBezTo>
                  <a:cubicBezTo>
                    <a:pt x="22" y="64"/>
                    <a:pt x="15" y="61"/>
                    <a:pt x="9" y="55"/>
                  </a:cubicBezTo>
                  <a:cubicBezTo>
                    <a:pt x="3" y="48"/>
                    <a:pt x="0" y="41"/>
                    <a:pt x="0" y="32"/>
                  </a:cubicBezTo>
                  <a:cubicBezTo>
                    <a:pt x="0" y="24"/>
                    <a:pt x="3" y="16"/>
                    <a:pt x="9" y="10"/>
                  </a:cubicBezTo>
                  <a:cubicBezTo>
                    <a:pt x="15" y="4"/>
                    <a:pt x="23" y="0"/>
                    <a:pt x="31" y="0"/>
                  </a:cubicBezTo>
                  <a:cubicBezTo>
                    <a:pt x="51" y="0"/>
                    <a:pt x="64" y="14"/>
                    <a:pt x="64" y="37"/>
                  </a:cubicBezTo>
                  <a:lnTo>
                    <a:pt x="64" y="39"/>
                  </a:lnTo>
                  <a:lnTo>
                    <a:pt x="18" y="39"/>
                  </a:lnTo>
                  <a:cubicBezTo>
                    <a:pt x="20" y="45"/>
                    <a:pt x="24" y="49"/>
                    <a:pt x="32" y="49"/>
                  </a:cubicBezTo>
                  <a:cubicBezTo>
                    <a:pt x="36" y="49"/>
                    <a:pt x="39" y="48"/>
                    <a:pt x="41" y="45"/>
                  </a:cubicBezTo>
                  <a:lnTo>
                    <a:pt x="61" y="45"/>
                  </a:lnTo>
                  <a:close/>
                  <a:moveTo>
                    <a:pt x="46" y="26"/>
                  </a:moveTo>
                  <a:lnTo>
                    <a:pt x="46" y="26"/>
                  </a:lnTo>
                  <a:cubicBezTo>
                    <a:pt x="44" y="20"/>
                    <a:pt x="39" y="16"/>
                    <a:pt x="32" y="16"/>
                  </a:cubicBezTo>
                  <a:cubicBezTo>
                    <a:pt x="24" y="16"/>
                    <a:pt x="19" y="20"/>
                    <a:pt x="18" y="26"/>
                  </a:cubicBezTo>
                  <a:lnTo>
                    <a:pt x="46" y="26"/>
                  </a:lnTo>
                  <a:close/>
                </a:path>
              </a:pathLst>
            </a:custGeom>
            <a:solidFill>
              <a:srgbClr val="B42E34"/>
            </a:solidFill>
            <a:ln w="0">
              <a:solidFill>
                <a:srgbClr val="000000"/>
              </a:solidFill>
              <a:round/>
              <a:headEnd/>
              <a:tailEnd/>
            </a:ln>
          </p:spPr>
          <p:txBody>
            <a:bodyPr/>
            <a:lstStyle/>
            <a:p>
              <a:endParaRPr lang="en-GB"/>
            </a:p>
          </p:txBody>
        </p:sp>
        <p:sp>
          <p:nvSpPr>
            <p:cNvPr id="8234" name="Freeform 43"/>
            <p:cNvSpPr>
              <a:spLocks/>
            </p:cNvSpPr>
            <p:nvPr/>
          </p:nvSpPr>
          <p:spPr bwMode="auto">
            <a:xfrm>
              <a:off x="5533" y="4103"/>
              <a:ext cx="20" cy="48"/>
            </a:xfrm>
            <a:custGeom>
              <a:avLst/>
              <a:gdLst>
                <a:gd name="T0" fmla="*/ 0 w 34"/>
                <a:gd name="T1" fmla="*/ 4 h 81"/>
                <a:gd name="T2" fmla="*/ 0 w 34"/>
                <a:gd name="T3" fmla="*/ 4 h 81"/>
                <a:gd name="T4" fmla="*/ 0 w 34"/>
                <a:gd name="T5" fmla="*/ 2 h 81"/>
                <a:gd name="T6" fmla="*/ 1 w 34"/>
                <a:gd name="T7" fmla="*/ 2 h 81"/>
                <a:gd name="T8" fmla="*/ 1 w 34"/>
                <a:gd name="T9" fmla="*/ 0 h 81"/>
                <a:gd name="T10" fmla="*/ 3 w 34"/>
                <a:gd name="T11" fmla="*/ 0 h 81"/>
                <a:gd name="T12" fmla="*/ 3 w 34"/>
                <a:gd name="T13" fmla="*/ 2 h 81"/>
                <a:gd name="T14" fmla="*/ 4 w 34"/>
                <a:gd name="T15" fmla="*/ 2 h 81"/>
                <a:gd name="T16" fmla="*/ 4 w 34"/>
                <a:gd name="T17" fmla="*/ 4 h 81"/>
                <a:gd name="T18" fmla="*/ 3 w 34"/>
                <a:gd name="T19" fmla="*/ 4 h 81"/>
                <a:gd name="T20" fmla="*/ 3 w 34"/>
                <a:gd name="T21" fmla="*/ 10 h 81"/>
                <a:gd name="T22" fmla="*/ 1 w 34"/>
                <a:gd name="T23" fmla="*/ 10 h 81"/>
                <a:gd name="T24" fmla="*/ 1 w 34"/>
                <a:gd name="T25" fmla="*/ 4 h 81"/>
                <a:gd name="T26" fmla="*/ 0 w 34"/>
                <a:gd name="T27" fmla="*/ 4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81"/>
                <a:gd name="T44" fmla="*/ 34 w 3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81">
                  <a:moveTo>
                    <a:pt x="0" y="33"/>
                  </a:moveTo>
                  <a:lnTo>
                    <a:pt x="0" y="33"/>
                  </a:lnTo>
                  <a:lnTo>
                    <a:pt x="0" y="20"/>
                  </a:lnTo>
                  <a:lnTo>
                    <a:pt x="8" y="20"/>
                  </a:lnTo>
                  <a:lnTo>
                    <a:pt x="8" y="0"/>
                  </a:lnTo>
                  <a:lnTo>
                    <a:pt x="26" y="0"/>
                  </a:lnTo>
                  <a:lnTo>
                    <a:pt x="26" y="20"/>
                  </a:lnTo>
                  <a:lnTo>
                    <a:pt x="34" y="20"/>
                  </a:lnTo>
                  <a:lnTo>
                    <a:pt x="34" y="33"/>
                  </a:lnTo>
                  <a:lnTo>
                    <a:pt x="26" y="33"/>
                  </a:lnTo>
                  <a:lnTo>
                    <a:pt x="26" y="81"/>
                  </a:lnTo>
                  <a:lnTo>
                    <a:pt x="8" y="81"/>
                  </a:lnTo>
                  <a:lnTo>
                    <a:pt x="8" y="33"/>
                  </a:lnTo>
                  <a:lnTo>
                    <a:pt x="0" y="33"/>
                  </a:lnTo>
                  <a:close/>
                </a:path>
              </a:pathLst>
            </a:custGeom>
            <a:solidFill>
              <a:srgbClr val="B42E34"/>
            </a:solidFill>
            <a:ln w="0">
              <a:solidFill>
                <a:srgbClr val="000000"/>
              </a:solidFill>
              <a:round/>
              <a:headEnd/>
              <a:tailEnd/>
            </a:ln>
          </p:spPr>
          <p:txBody>
            <a:bodyPr/>
            <a:lstStyle/>
            <a:p>
              <a:endParaRPr lang="en-GB"/>
            </a:p>
          </p:txBody>
        </p:sp>
        <p:sp>
          <p:nvSpPr>
            <p:cNvPr id="8235" name="Freeform 44"/>
            <p:cNvSpPr>
              <a:spLocks noEditPoints="1"/>
            </p:cNvSpPr>
            <p:nvPr/>
          </p:nvSpPr>
          <p:spPr bwMode="auto">
            <a:xfrm>
              <a:off x="5556" y="4103"/>
              <a:ext cx="39" cy="48"/>
            </a:xfrm>
            <a:custGeom>
              <a:avLst/>
              <a:gdLst>
                <a:gd name="T0" fmla="*/ 2 w 65"/>
                <a:gd name="T1" fmla="*/ 10 h 81"/>
                <a:gd name="T2" fmla="*/ 2 w 65"/>
                <a:gd name="T3" fmla="*/ 10 h 81"/>
                <a:gd name="T4" fmla="*/ 0 w 65"/>
                <a:gd name="T5" fmla="*/ 10 h 81"/>
                <a:gd name="T6" fmla="*/ 0 w 65"/>
                <a:gd name="T7" fmla="*/ 0 h 81"/>
                <a:gd name="T8" fmla="*/ 2 w 65"/>
                <a:gd name="T9" fmla="*/ 0 h 81"/>
                <a:gd name="T10" fmla="*/ 2 w 65"/>
                <a:gd name="T11" fmla="*/ 3 h 81"/>
                <a:gd name="T12" fmla="*/ 5 w 65"/>
                <a:gd name="T13" fmla="*/ 2 h 81"/>
                <a:gd name="T14" fmla="*/ 7 w 65"/>
                <a:gd name="T15" fmla="*/ 3 h 81"/>
                <a:gd name="T16" fmla="*/ 8 w 65"/>
                <a:gd name="T17" fmla="*/ 7 h 81"/>
                <a:gd name="T18" fmla="*/ 7 w 65"/>
                <a:gd name="T19" fmla="*/ 9 h 81"/>
                <a:gd name="T20" fmla="*/ 5 w 65"/>
                <a:gd name="T21" fmla="*/ 10 h 81"/>
                <a:gd name="T22" fmla="*/ 2 w 65"/>
                <a:gd name="T23" fmla="*/ 9 h 81"/>
                <a:gd name="T24" fmla="*/ 2 w 65"/>
                <a:gd name="T25" fmla="*/ 10 h 81"/>
                <a:gd name="T26" fmla="*/ 4 w 65"/>
                <a:gd name="T27" fmla="*/ 8 h 81"/>
                <a:gd name="T28" fmla="*/ 4 w 65"/>
                <a:gd name="T29" fmla="*/ 8 h 81"/>
                <a:gd name="T30" fmla="*/ 6 w 65"/>
                <a:gd name="T31" fmla="*/ 7 h 81"/>
                <a:gd name="T32" fmla="*/ 4 w 65"/>
                <a:gd name="T33" fmla="*/ 4 h 81"/>
                <a:gd name="T34" fmla="*/ 2 w 65"/>
                <a:gd name="T35" fmla="*/ 7 h 81"/>
                <a:gd name="T36" fmla="*/ 4 w 65"/>
                <a:gd name="T37" fmla="*/ 8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17" y="81"/>
                  </a:moveTo>
                  <a:lnTo>
                    <a:pt x="17" y="81"/>
                  </a:lnTo>
                  <a:lnTo>
                    <a:pt x="0" y="81"/>
                  </a:lnTo>
                  <a:lnTo>
                    <a:pt x="0" y="0"/>
                  </a:lnTo>
                  <a:lnTo>
                    <a:pt x="18" y="0"/>
                  </a:lnTo>
                  <a:lnTo>
                    <a:pt x="18" y="27"/>
                  </a:lnTo>
                  <a:cubicBezTo>
                    <a:pt x="22" y="22"/>
                    <a:pt x="27" y="19"/>
                    <a:pt x="35" y="19"/>
                  </a:cubicBezTo>
                  <a:cubicBezTo>
                    <a:pt x="43" y="19"/>
                    <a:pt x="50" y="22"/>
                    <a:pt x="55" y="27"/>
                  </a:cubicBezTo>
                  <a:cubicBezTo>
                    <a:pt x="62" y="34"/>
                    <a:pt x="65" y="41"/>
                    <a:pt x="65" y="50"/>
                  </a:cubicBezTo>
                  <a:cubicBezTo>
                    <a:pt x="65" y="60"/>
                    <a:pt x="61" y="68"/>
                    <a:pt x="54" y="74"/>
                  </a:cubicBezTo>
                  <a:cubicBezTo>
                    <a:pt x="49" y="79"/>
                    <a:pt x="43" y="81"/>
                    <a:pt x="35" y="81"/>
                  </a:cubicBezTo>
                  <a:cubicBezTo>
                    <a:pt x="28" y="81"/>
                    <a:pt x="23" y="79"/>
                    <a:pt x="17" y="74"/>
                  </a:cubicBezTo>
                  <a:lnTo>
                    <a:pt x="17" y="81"/>
                  </a:lnTo>
                  <a:close/>
                  <a:moveTo>
                    <a:pt x="31" y="65"/>
                  </a:moveTo>
                  <a:lnTo>
                    <a:pt x="31" y="65"/>
                  </a:lnTo>
                  <a:cubicBezTo>
                    <a:pt x="41" y="65"/>
                    <a:pt x="47" y="58"/>
                    <a:pt x="47" y="50"/>
                  </a:cubicBezTo>
                  <a:cubicBezTo>
                    <a:pt x="47" y="42"/>
                    <a:pt x="40" y="35"/>
                    <a:pt x="32" y="35"/>
                  </a:cubicBezTo>
                  <a:cubicBezTo>
                    <a:pt x="24" y="35"/>
                    <a:pt x="17" y="41"/>
                    <a:pt x="17" y="50"/>
                  </a:cubicBezTo>
                  <a:cubicBezTo>
                    <a:pt x="17" y="59"/>
                    <a:pt x="24" y="65"/>
                    <a:pt x="31" y="65"/>
                  </a:cubicBezTo>
                  <a:close/>
                </a:path>
              </a:pathLst>
            </a:custGeom>
            <a:solidFill>
              <a:srgbClr val="B42E34"/>
            </a:solidFill>
            <a:ln w="0">
              <a:solidFill>
                <a:srgbClr val="000000"/>
              </a:solidFill>
              <a:round/>
              <a:headEnd/>
              <a:tailEnd/>
            </a:ln>
          </p:spPr>
          <p:txBody>
            <a:bodyPr/>
            <a:lstStyle/>
            <a:p>
              <a:endParaRPr lang="en-GB"/>
            </a:p>
          </p:txBody>
        </p:sp>
        <p:sp>
          <p:nvSpPr>
            <p:cNvPr id="8236" name="Freeform 45"/>
            <p:cNvSpPr>
              <a:spLocks noEditPoints="1"/>
            </p:cNvSpPr>
            <p:nvPr/>
          </p:nvSpPr>
          <p:spPr bwMode="auto">
            <a:xfrm>
              <a:off x="5599" y="4114"/>
              <a:ext cx="39" cy="37"/>
            </a:xfrm>
            <a:custGeom>
              <a:avLst/>
              <a:gdLst>
                <a:gd name="T0" fmla="*/ 6 w 65"/>
                <a:gd name="T1" fmla="*/ 7 h 62"/>
                <a:gd name="T2" fmla="*/ 6 w 65"/>
                <a:gd name="T3" fmla="*/ 7 h 62"/>
                <a:gd name="T4" fmla="*/ 4 w 65"/>
                <a:gd name="T5" fmla="*/ 8 h 62"/>
                <a:gd name="T6" fmla="*/ 1 w 65"/>
                <a:gd name="T7" fmla="*/ 7 h 62"/>
                <a:gd name="T8" fmla="*/ 0 w 65"/>
                <a:gd name="T9" fmla="*/ 4 h 62"/>
                <a:gd name="T10" fmla="*/ 1 w 65"/>
                <a:gd name="T11" fmla="*/ 1 h 62"/>
                <a:gd name="T12" fmla="*/ 4 w 65"/>
                <a:gd name="T13" fmla="*/ 0 h 62"/>
                <a:gd name="T14" fmla="*/ 6 w 65"/>
                <a:gd name="T15" fmla="*/ 1 h 62"/>
                <a:gd name="T16" fmla="*/ 6 w 65"/>
                <a:gd name="T17" fmla="*/ 1 h 62"/>
                <a:gd name="T18" fmla="*/ 8 w 65"/>
                <a:gd name="T19" fmla="*/ 1 h 62"/>
                <a:gd name="T20" fmla="*/ 8 w 65"/>
                <a:gd name="T21" fmla="*/ 8 h 62"/>
                <a:gd name="T22" fmla="*/ 6 w 65"/>
                <a:gd name="T23" fmla="*/ 8 h 62"/>
                <a:gd name="T24" fmla="*/ 6 w 65"/>
                <a:gd name="T25" fmla="*/ 7 h 62"/>
                <a:gd name="T26" fmla="*/ 4 w 65"/>
                <a:gd name="T27" fmla="*/ 6 h 62"/>
                <a:gd name="T28" fmla="*/ 4 w 65"/>
                <a:gd name="T29" fmla="*/ 6 h 62"/>
                <a:gd name="T30" fmla="*/ 6 w 65"/>
                <a:gd name="T31" fmla="*/ 4 h 62"/>
                <a:gd name="T32" fmla="*/ 4 w 65"/>
                <a:gd name="T33" fmla="*/ 2 h 62"/>
                <a:gd name="T34" fmla="*/ 2 w 65"/>
                <a:gd name="T35" fmla="*/ 4 h 62"/>
                <a:gd name="T36" fmla="*/ 4 w 65"/>
                <a:gd name="T37" fmla="*/ 6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7" y="55"/>
                  </a:moveTo>
                  <a:lnTo>
                    <a:pt x="47" y="55"/>
                  </a:lnTo>
                  <a:cubicBezTo>
                    <a:pt x="42" y="60"/>
                    <a:pt x="37" y="62"/>
                    <a:pt x="29" y="62"/>
                  </a:cubicBezTo>
                  <a:cubicBezTo>
                    <a:pt x="22" y="62"/>
                    <a:pt x="16" y="60"/>
                    <a:pt x="10" y="55"/>
                  </a:cubicBezTo>
                  <a:cubicBezTo>
                    <a:pt x="3" y="49"/>
                    <a:pt x="0" y="41"/>
                    <a:pt x="0" y="31"/>
                  </a:cubicBezTo>
                  <a:cubicBezTo>
                    <a:pt x="0" y="22"/>
                    <a:pt x="3" y="14"/>
                    <a:pt x="9" y="8"/>
                  </a:cubicBezTo>
                  <a:cubicBezTo>
                    <a:pt x="15" y="3"/>
                    <a:pt x="22" y="0"/>
                    <a:pt x="30" y="0"/>
                  </a:cubicBezTo>
                  <a:cubicBezTo>
                    <a:pt x="37" y="0"/>
                    <a:pt x="43" y="2"/>
                    <a:pt x="47" y="8"/>
                  </a:cubicBezTo>
                  <a:lnTo>
                    <a:pt x="47" y="1"/>
                  </a:lnTo>
                  <a:lnTo>
                    <a:pt x="65" y="1"/>
                  </a:lnTo>
                  <a:lnTo>
                    <a:pt x="65" y="62"/>
                  </a:lnTo>
                  <a:lnTo>
                    <a:pt x="47" y="62"/>
                  </a:lnTo>
                  <a:lnTo>
                    <a:pt x="47" y="55"/>
                  </a:lnTo>
                  <a:close/>
                  <a:moveTo>
                    <a:pt x="33" y="46"/>
                  </a:moveTo>
                  <a:lnTo>
                    <a:pt x="33" y="46"/>
                  </a:lnTo>
                  <a:cubicBezTo>
                    <a:pt x="41" y="46"/>
                    <a:pt x="47" y="39"/>
                    <a:pt x="47" y="31"/>
                  </a:cubicBezTo>
                  <a:cubicBezTo>
                    <a:pt x="47" y="22"/>
                    <a:pt x="41" y="16"/>
                    <a:pt x="33" y="16"/>
                  </a:cubicBezTo>
                  <a:cubicBezTo>
                    <a:pt x="24" y="16"/>
                    <a:pt x="18" y="23"/>
                    <a:pt x="18" y="31"/>
                  </a:cubicBezTo>
                  <a:cubicBezTo>
                    <a:pt x="18" y="39"/>
                    <a:pt x="24" y="46"/>
                    <a:pt x="33" y="46"/>
                  </a:cubicBezTo>
                  <a:close/>
                </a:path>
              </a:pathLst>
            </a:custGeom>
            <a:solidFill>
              <a:srgbClr val="B42E34"/>
            </a:solidFill>
            <a:ln w="0">
              <a:solidFill>
                <a:srgbClr val="000000"/>
              </a:solidFill>
              <a:round/>
              <a:headEnd/>
              <a:tailEnd/>
            </a:ln>
          </p:spPr>
          <p:txBody>
            <a:bodyPr/>
            <a:lstStyle/>
            <a:p>
              <a:endParaRPr lang="en-GB"/>
            </a:p>
          </p:txBody>
        </p:sp>
        <p:sp>
          <p:nvSpPr>
            <p:cNvPr id="8237" name="Freeform 46"/>
            <p:cNvSpPr>
              <a:spLocks/>
            </p:cNvSpPr>
            <p:nvPr/>
          </p:nvSpPr>
          <p:spPr bwMode="auto">
            <a:xfrm>
              <a:off x="5646" y="4103"/>
              <a:ext cx="11" cy="48"/>
            </a:xfrm>
            <a:custGeom>
              <a:avLst/>
              <a:gdLst>
                <a:gd name="T0" fmla="*/ 2 w 18"/>
                <a:gd name="T1" fmla="*/ 0 h 81"/>
                <a:gd name="T2" fmla="*/ 2 w 18"/>
                <a:gd name="T3" fmla="*/ 0 h 81"/>
                <a:gd name="T4" fmla="*/ 2 w 18"/>
                <a:gd name="T5" fmla="*/ 10 h 81"/>
                <a:gd name="T6" fmla="*/ 0 w 18"/>
                <a:gd name="T7" fmla="*/ 10 h 81"/>
                <a:gd name="T8" fmla="*/ 0 w 18"/>
                <a:gd name="T9" fmla="*/ 0 h 81"/>
                <a:gd name="T10" fmla="*/ 2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round/>
              <a:headEnd/>
              <a:tailEnd/>
            </a:ln>
          </p:spPr>
          <p:txBody>
            <a:bodyPr/>
            <a:lstStyle/>
            <a:p>
              <a:endParaRPr lang="en-GB"/>
            </a:p>
          </p:txBody>
        </p:sp>
        <p:sp>
          <p:nvSpPr>
            <p:cNvPr id="8238" name="Freeform 47"/>
            <p:cNvSpPr>
              <a:spLocks/>
            </p:cNvSpPr>
            <p:nvPr/>
          </p:nvSpPr>
          <p:spPr bwMode="auto">
            <a:xfrm>
              <a:off x="5666" y="4103"/>
              <a:ext cx="11" cy="48"/>
            </a:xfrm>
            <a:custGeom>
              <a:avLst/>
              <a:gdLst>
                <a:gd name="T0" fmla="*/ 2 w 18"/>
                <a:gd name="T1" fmla="*/ 0 h 81"/>
                <a:gd name="T2" fmla="*/ 2 w 18"/>
                <a:gd name="T3" fmla="*/ 0 h 81"/>
                <a:gd name="T4" fmla="*/ 2 w 18"/>
                <a:gd name="T5" fmla="*/ 10 h 81"/>
                <a:gd name="T6" fmla="*/ 1 w 18"/>
                <a:gd name="T7" fmla="*/ 10 h 81"/>
                <a:gd name="T8" fmla="*/ 0 w 18"/>
                <a:gd name="T9" fmla="*/ 0 h 81"/>
                <a:gd name="T10" fmla="*/ 2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1" y="81"/>
                  </a:lnTo>
                  <a:lnTo>
                    <a:pt x="0" y="0"/>
                  </a:lnTo>
                  <a:lnTo>
                    <a:pt x="18" y="0"/>
                  </a:lnTo>
                  <a:close/>
                </a:path>
              </a:pathLst>
            </a:custGeom>
            <a:solidFill>
              <a:srgbClr val="B42E34"/>
            </a:solidFill>
            <a:ln w="0">
              <a:solidFill>
                <a:srgbClr val="000000"/>
              </a:solidFill>
              <a:round/>
              <a:headEnd/>
              <a:tailEnd/>
            </a:ln>
          </p:spPr>
          <p:txBody>
            <a:bodyPr/>
            <a:lstStyle/>
            <a:p>
              <a:endParaRPr lang="en-GB"/>
            </a:p>
          </p:txBody>
        </p:sp>
        <p:sp>
          <p:nvSpPr>
            <p:cNvPr id="8239" name="Freeform 48"/>
            <p:cNvSpPr>
              <a:spLocks/>
            </p:cNvSpPr>
            <p:nvPr/>
          </p:nvSpPr>
          <p:spPr bwMode="auto">
            <a:xfrm>
              <a:off x="5308" y="3953"/>
              <a:ext cx="202" cy="72"/>
            </a:xfrm>
            <a:custGeom>
              <a:avLst/>
              <a:gdLst>
                <a:gd name="T0" fmla="*/ 8 w 336"/>
                <a:gd name="T1" fmla="*/ 3 h 120"/>
                <a:gd name="T2" fmla="*/ 8 w 336"/>
                <a:gd name="T3" fmla="*/ 3 h 120"/>
                <a:gd name="T4" fmla="*/ 7 w 336"/>
                <a:gd name="T5" fmla="*/ 6 h 120"/>
                <a:gd name="T6" fmla="*/ 42 w 336"/>
                <a:gd name="T7" fmla="*/ 16 h 120"/>
                <a:gd name="T8" fmla="*/ 44 w 336"/>
                <a:gd name="T9" fmla="*/ 16 h 120"/>
                <a:gd name="T10" fmla="*/ 39 w 336"/>
                <a:gd name="T11" fmla="*/ 16 h 120"/>
                <a:gd name="T12" fmla="*/ 0 w 336"/>
                <a:gd name="T13" fmla="*/ 6 h 120"/>
                <a:gd name="T14" fmla="*/ 7 w 336"/>
                <a:gd name="T15" fmla="*/ 0 h 120"/>
                <a:gd name="T16" fmla="*/ 8 w 336"/>
                <a:gd name="T17" fmla="*/ 3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6"/>
                <a:gd name="T28" fmla="*/ 0 h 120"/>
                <a:gd name="T29" fmla="*/ 336 w 33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6" h="120">
                  <a:moveTo>
                    <a:pt x="66" y="24"/>
                  </a:moveTo>
                  <a:lnTo>
                    <a:pt x="66" y="24"/>
                  </a:lnTo>
                  <a:cubicBezTo>
                    <a:pt x="56" y="31"/>
                    <a:pt x="50" y="39"/>
                    <a:pt x="50" y="48"/>
                  </a:cubicBezTo>
                  <a:cubicBezTo>
                    <a:pt x="50" y="86"/>
                    <a:pt x="170" y="117"/>
                    <a:pt x="322" y="119"/>
                  </a:cubicBezTo>
                  <a:cubicBezTo>
                    <a:pt x="326" y="119"/>
                    <a:pt x="331" y="119"/>
                    <a:pt x="336" y="119"/>
                  </a:cubicBezTo>
                  <a:lnTo>
                    <a:pt x="300" y="119"/>
                  </a:lnTo>
                  <a:cubicBezTo>
                    <a:pt x="134" y="120"/>
                    <a:pt x="0" y="86"/>
                    <a:pt x="0" y="44"/>
                  </a:cubicBezTo>
                  <a:cubicBezTo>
                    <a:pt x="0" y="28"/>
                    <a:pt x="19" y="13"/>
                    <a:pt x="52" y="0"/>
                  </a:cubicBezTo>
                  <a:lnTo>
                    <a:pt x="66" y="24"/>
                  </a:lnTo>
                  <a:close/>
                </a:path>
              </a:pathLst>
            </a:custGeom>
            <a:solidFill>
              <a:srgbClr val="B42E34"/>
            </a:solidFill>
            <a:ln w="0">
              <a:solidFill>
                <a:srgbClr val="000000"/>
              </a:solidFill>
              <a:round/>
              <a:headEnd/>
              <a:tailEnd/>
            </a:ln>
          </p:spPr>
          <p:txBody>
            <a:bodyPr/>
            <a:lstStyle/>
            <a:p>
              <a:endParaRPr lang="en-GB"/>
            </a:p>
          </p:txBody>
        </p:sp>
        <p:sp>
          <p:nvSpPr>
            <p:cNvPr id="8240" name="Freeform 49"/>
            <p:cNvSpPr>
              <a:spLocks/>
            </p:cNvSpPr>
            <p:nvPr/>
          </p:nvSpPr>
          <p:spPr bwMode="auto">
            <a:xfrm>
              <a:off x="5534" y="3934"/>
              <a:ext cx="96" cy="16"/>
            </a:xfrm>
            <a:custGeom>
              <a:avLst/>
              <a:gdLst>
                <a:gd name="T0" fmla="*/ 0 w 161"/>
                <a:gd name="T1" fmla="*/ 1 h 26"/>
                <a:gd name="T2" fmla="*/ 0 w 161"/>
                <a:gd name="T3" fmla="*/ 1 h 26"/>
                <a:gd name="T4" fmla="*/ 20 w 161"/>
                <a:gd name="T5" fmla="*/ 4 h 26"/>
                <a:gd name="T6" fmla="*/ 20 w 161"/>
                <a:gd name="T7" fmla="*/ 4 h 26"/>
                <a:gd name="T8" fmla="*/ 0 w 161"/>
                <a:gd name="T9" fmla="*/ 0 h 26"/>
                <a:gd name="T10" fmla="*/ 0 w 161"/>
                <a:gd name="T11" fmla="*/ 1 h 26"/>
                <a:gd name="T12" fmla="*/ 0 60000 65536"/>
                <a:gd name="T13" fmla="*/ 0 60000 65536"/>
                <a:gd name="T14" fmla="*/ 0 60000 65536"/>
                <a:gd name="T15" fmla="*/ 0 60000 65536"/>
                <a:gd name="T16" fmla="*/ 0 60000 65536"/>
                <a:gd name="T17" fmla="*/ 0 60000 65536"/>
                <a:gd name="T18" fmla="*/ 0 w 161"/>
                <a:gd name="T19" fmla="*/ 0 h 26"/>
                <a:gd name="T20" fmla="*/ 161 w 16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61" h="26">
                  <a:moveTo>
                    <a:pt x="0" y="7"/>
                  </a:moveTo>
                  <a:lnTo>
                    <a:pt x="0" y="7"/>
                  </a:lnTo>
                  <a:cubicBezTo>
                    <a:pt x="62" y="9"/>
                    <a:pt x="118" y="16"/>
                    <a:pt x="161" y="26"/>
                  </a:cubicBezTo>
                  <a:lnTo>
                    <a:pt x="157" y="25"/>
                  </a:lnTo>
                  <a:cubicBezTo>
                    <a:pt x="117" y="12"/>
                    <a:pt x="62" y="4"/>
                    <a:pt x="0" y="0"/>
                  </a:cubicBezTo>
                  <a:lnTo>
                    <a:pt x="0" y="7"/>
                  </a:lnTo>
                  <a:close/>
                </a:path>
              </a:pathLst>
            </a:custGeom>
            <a:solidFill>
              <a:srgbClr val="B42E34"/>
            </a:solidFill>
            <a:ln w="0">
              <a:solidFill>
                <a:srgbClr val="000000"/>
              </a:solidFill>
              <a:round/>
              <a:headEnd/>
              <a:tailEnd/>
            </a:ln>
          </p:spPr>
          <p:txBody>
            <a:bodyPr/>
            <a:lstStyle/>
            <a:p>
              <a:endParaRPr lang="en-GB"/>
            </a:p>
          </p:txBody>
        </p:sp>
        <p:sp>
          <p:nvSpPr>
            <p:cNvPr id="8241" name="Freeform 50"/>
            <p:cNvSpPr>
              <a:spLocks/>
            </p:cNvSpPr>
            <p:nvPr/>
          </p:nvSpPr>
          <p:spPr bwMode="auto">
            <a:xfrm>
              <a:off x="5331" y="3865"/>
              <a:ext cx="212" cy="148"/>
            </a:xfrm>
            <a:custGeom>
              <a:avLst/>
              <a:gdLst>
                <a:gd name="T0" fmla="*/ 45 w 352"/>
                <a:gd name="T1" fmla="*/ 0 h 247"/>
                <a:gd name="T2" fmla="*/ 45 w 352"/>
                <a:gd name="T3" fmla="*/ 0 h 247"/>
                <a:gd name="T4" fmla="*/ 45 w 352"/>
                <a:gd name="T5" fmla="*/ 6 h 247"/>
                <a:gd name="T6" fmla="*/ 22 w 352"/>
                <a:gd name="T7" fmla="*/ 29 h 247"/>
                <a:gd name="T8" fmla="*/ 0 w 352"/>
                <a:gd name="T9" fmla="*/ 14 h 247"/>
                <a:gd name="T10" fmla="*/ 1 w 352"/>
                <a:gd name="T11" fmla="*/ 16 h 247"/>
                <a:gd name="T12" fmla="*/ 23 w 352"/>
                <a:gd name="T13" fmla="*/ 32 h 247"/>
                <a:gd name="T14" fmla="*/ 46 w 352"/>
                <a:gd name="T15" fmla="*/ 8 h 247"/>
                <a:gd name="T16" fmla="*/ 45 w 352"/>
                <a:gd name="T17" fmla="*/ 1 h 247"/>
                <a:gd name="T18" fmla="*/ 45 w 352"/>
                <a:gd name="T19" fmla="*/ 0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247"/>
                <a:gd name="T32" fmla="*/ 352 w 352"/>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247">
                  <a:moveTo>
                    <a:pt x="338" y="0"/>
                  </a:moveTo>
                  <a:lnTo>
                    <a:pt x="338" y="0"/>
                  </a:lnTo>
                  <a:cubicBezTo>
                    <a:pt x="342" y="14"/>
                    <a:pt x="344" y="28"/>
                    <a:pt x="344" y="43"/>
                  </a:cubicBezTo>
                  <a:cubicBezTo>
                    <a:pt x="344" y="141"/>
                    <a:pt x="265" y="222"/>
                    <a:pt x="166" y="222"/>
                  </a:cubicBezTo>
                  <a:cubicBezTo>
                    <a:pt x="91" y="223"/>
                    <a:pt x="27" y="177"/>
                    <a:pt x="0" y="112"/>
                  </a:cubicBezTo>
                  <a:lnTo>
                    <a:pt x="2" y="118"/>
                  </a:lnTo>
                  <a:cubicBezTo>
                    <a:pt x="23" y="193"/>
                    <a:pt x="92" y="247"/>
                    <a:pt x="174" y="247"/>
                  </a:cubicBezTo>
                  <a:cubicBezTo>
                    <a:pt x="273" y="246"/>
                    <a:pt x="352" y="166"/>
                    <a:pt x="352" y="67"/>
                  </a:cubicBezTo>
                  <a:cubicBezTo>
                    <a:pt x="352" y="46"/>
                    <a:pt x="348" y="26"/>
                    <a:pt x="341" y="7"/>
                  </a:cubicBezTo>
                  <a:lnTo>
                    <a:pt x="338" y="0"/>
                  </a:lnTo>
                  <a:close/>
                </a:path>
              </a:pathLst>
            </a:custGeom>
            <a:solidFill>
              <a:srgbClr val="B42E34"/>
            </a:solidFill>
            <a:ln w="0">
              <a:solidFill>
                <a:srgbClr val="000000"/>
              </a:solidFill>
              <a:round/>
              <a:headEnd/>
              <a:tailEnd/>
            </a:ln>
          </p:spPr>
          <p:txBody>
            <a:bodyPr/>
            <a:lstStyle/>
            <a:p>
              <a:endParaRPr lang="en-GB"/>
            </a:p>
          </p:txBody>
        </p:sp>
        <p:sp>
          <p:nvSpPr>
            <p:cNvPr id="8242" name="Freeform 51"/>
            <p:cNvSpPr>
              <a:spLocks/>
            </p:cNvSpPr>
            <p:nvPr/>
          </p:nvSpPr>
          <p:spPr bwMode="auto">
            <a:xfrm>
              <a:off x="5299" y="3996"/>
              <a:ext cx="184" cy="149"/>
            </a:xfrm>
            <a:custGeom>
              <a:avLst/>
              <a:gdLst>
                <a:gd name="T0" fmla="*/ 40 w 305"/>
                <a:gd name="T1" fmla="*/ 7 h 247"/>
                <a:gd name="T2" fmla="*/ 40 w 305"/>
                <a:gd name="T3" fmla="*/ 7 h 247"/>
                <a:gd name="T4" fmla="*/ 6 w 305"/>
                <a:gd name="T5" fmla="*/ 1 h 247"/>
                <a:gd name="T6" fmla="*/ 8 w 305"/>
                <a:gd name="T7" fmla="*/ 10 h 247"/>
                <a:gd name="T8" fmla="*/ 25 w 305"/>
                <a:gd name="T9" fmla="*/ 33 h 247"/>
                <a:gd name="T10" fmla="*/ 13 w 305"/>
                <a:gd name="T11" fmla="*/ 10 h 247"/>
                <a:gd name="T12" fmla="*/ 15 w 305"/>
                <a:gd name="T13" fmla="*/ 6 h 247"/>
                <a:gd name="T14" fmla="*/ 40 w 305"/>
                <a:gd name="T15" fmla="*/ 7 h 247"/>
                <a:gd name="T16" fmla="*/ 0 60000 65536"/>
                <a:gd name="T17" fmla="*/ 0 60000 65536"/>
                <a:gd name="T18" fmla="*/ 0 60000 65536"/>
                <a:gd name="T19" fmla="*/ 0 60000 65536"/>
                <a:gd name="T20" fmla="*/ 0 60000 65536"/>
                <a:gd name="T21" fmla="*/ 0 60000 65536"/>
                <a:gd name="T22" fmla="*/ 0 60000 65536"/>
                <a:gd name="T23" fmla="*/ 0 60000 65536"/>
                <a:gd name="T24" fmla="*/ 0 w 305"/>
                <a:gd name="T25" fmla="*/ 0 h 247"/>
                <a:gd name="T26" fmla="*/ 305 w 305"/>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 h="247">
                  <a:moveTo>
                    <a:pt x="305" y="51"/>
                  </a:moveTo>
                  <a:lnTo>
                    <a:pt x="305" y="51"/>
                  </a:lnTo>
                  <a:cubicBezTo>
                    <a:pt x="305" y="51"/>
                    <a:pt x="123" y="52"/>
                    <a:pt x="48" y="12"/>
                  </a:cubicBezTo>
                  <a:cubicBezTo>
                    <a:pt x="48" y="12"/>
                    <a:pt x="0" y="0"/>
                    <a:pt x="62" y="72"/>
                  </a:cubicBezTo>
                  <a:cubicBezTo>
                    <a:pt x="123" y="145"/>
                    <a:pt x="185" y="247"/>
                    <a:pt x="185" y="247"/>
                  </a:cubicBezTo>
                  <a:lnTo>
                    <a:pt x="92" y="77"/>
                  </a:lnTo>
                  <a:cubicBezTo>
                    <a:pt x="92" y="77"/>
                    <a:pt x="77" y="40"/>
                    <a:pt x="116" y="46"/>
                  </a:cubicBezTo>
                  <a:cubicBezTo>
                    <a:pt x="179" y="56"/>
                    <a:pt x="305" y="51"/>
                    <a:pt x="305" y="51"/>
                  </a:cubicBezTo>
                  <a:close/>
                </a:path>
              </a:pathLst>
            </a:custGeom>
            <a:solidFill>
              <a:srgbClr val="B42E34"/>
            </a:solidFill>
            <a:ln w="0">
              <a:solidFill>
                <a:srgbClr val="000000"/>
              </a:solidFill>
              <a:round/>
              <a:headEnd/>
              <a:tailEnd/>
            </a:ln>
          </p:spPr>
          <p:txBody>
            <a:bodyPr/>
            <a:lstStyle/>
            <a:p>
              <a:endParaRPr lang="en-GB"/>
            </a:p>
          </p:txBody>
        </p:sp>
      </p:grpSp>
      <p:sp>
        <p:nvSpPr>
          <p:cNvPr id="8195" name="TextBox 4"/>
          <p:cNvSpPr txBox="1">
            <a:spLocks noChangeArrowheads="1"/>
          </p:cNvSpPr>
          <p:nvPr/>
        </p:nvSpPr>
        <p:spPr bwMode="auto">
          <a:xfrm>
            <a:off x="185738" y="569913"/>
            <a:ext cx="729694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000" b="1" dirty="0">
                <a:solidFill>
                  <a:schemeClr val="bg1"/>
                </a:solidFill>
                <a:latin typeface="Verdana" panose="020B0604030504040204" pitchFamily="34" charset="0"/>
                <a:cs typeface="Arial" panose="020B0604020202020204" pitchFamily="34" charset="0"/>
              </a:rPr>
              <a:t> Officiating – Key Information(2)</a:t>
            </a:r>
            <a:endParaRPr lang="en-US" altLang="en-US" sz="3000" b="1" dirty="0">
              <a:solidFill>
                <a:schemeClr val="bg1"/>
              </a:solidFill>
              <a:cs typeface="Arial" panose="020B0604020202020204" pitchFamily="34" charset="0"/>
            </a:endParaRPr>
          </a:p>
        </p:txBody>
      </p:sp>
      <p:sp>
        <p:nvSpPr>
          <p:cNvPr id="8196" name="Rectangle 5"/>
          <p:cNvSpPr>
            <a:spLocks noChangeArrowheads="1"/>
          </p:cNvSpPr>
          <p:nvPr/>
        </p:nvSpPr>
        <p:spPr bwMode="auto">
          <a:xfrm>
            <a:off x="7239000" y="457200"/>
            <a:ext cx="1600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5400" b="1">
              <a:solidFill>
                <a:srgbClr val="000000"/>
              </a:solidFill>
              <a:latin typeface="Arial Bold" panose="020B0704020202020204" pitchFamily="34" charset="0"/>
              <a:cs typeface="Arial Bold" panose="020B0704020202020204" pitchFamily="34" charset="0"/>
            </a:endParaRPr>
          </a:p>
        </p:txBody>
      </p:sp>
      <p:sp>
        <p:nvSpPr>
          <p:cNvPr id="14341" name="Rectangle 1"/>
          <p:cNvSpPr>
            <a:spLocks noChangeArrowheads="1"/>
          </p:cNvSpPr>
          <p:nvPr/>
        </p:nvSpPr>
        <p:spPr bwMode="auto">
          <a:xfrm>
            <a:off x="684213" y="1304925"/>
            <a:ext cx="7991475" cy="615950"/>
          </a:xfrm>
          <a:prstGeom prst="rect">
            <a:avLst/>
          </a:prstGeom>
          <a:noFill/>
          <a:ln>
            <a:noFill/>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indent="-285750" eaLnBrk="1" fontAlgn="auto" hangingPunct="1">
              <a:spcBef>
                <a:spcPct val="0"/>
              </a:spcBef>
              <a:spcAft>
                <a:spcPts val="0"/>
              </a:spcAft>
              <a:defRPr/>
            </a:pPr>
            <a:endParaRPr lang="en-GB" altLang="en-US" sz="1600" dirty="0">
              <a:ea typeface="+mn-ea"/>
            </a:endParaRPr>
          </a:p>
          <a:p>
            <a:pPr eaLnBrk="1" fontAlgn="auto" hangingPunct="1">
              <a:spcBef>
                <a:spcPct val="0"/>
              </a:spcBef>
              <a:spcAft>
                <a:spcPts val="0"/>
              </a:spcAft>
              <a:buFontTx/>
              <a:buNone/>
              <a:defRPr/>
            </a:pPr>
            <a:endParaRPr lang="en-GB" altLang="en-US" sz="1800" dirty="0">
              <a:ea typeface="+mn-ea"/>
            </a:endParaRPr>
          </a:p>
        </p:txBody>
      </p:sp>
      <p:pic>
        <p:nvPicPr>
          <p:cNvPr id="81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8426" y="348441"/>
            <a:ext cx="1116013"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2788" y="6069013"/>
            <a:ext cx="6683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51" descr="Final W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088" y="5975350"/>
            <a:ext cx="1152525"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Rectangle 53"/>
          <p:cNvSpPr>
            <a:spLocks noChangeArrowheads="1"/>
          </p:cNvSpPr>
          <p:nvPr/>
        </p:nvSpPr>
        <p:spPr bwMode="auto">
          <a:xfrm>
            <a:off x="485776" y="1412860"/>
            <a:ext cx="8321675"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None/>
            </a:pPr>
            <a:endParaRPr lang="en-GB" altLang="en-US" sz="1000" dirty="0">
              <a:latin typeface="Verdana" panose="020B0604030504040204" pitchFamily="34" charset="0"/>
            </a:endParaRPr>
          </a:p>
          <a:p>
            <a:pPr>
              <a:spcBef>
                <a:spcPct val="0"/>
              </a:spcBef>
              <a:buNone/>
            </a:pPr>
            <a:r>
              <a:rPr lang="en-GB" altLang="en-US" sz="2000" b="1" dirty="0">
                <a:solidFill>
                  <a:srgbClr val="0070C0"/>
                </a:solidFill>
                <a:latin typeface="Verdana" panose="020B0604030504040204" pitchFamily="34" charset="0"/>
              </a:rPr>
              <a:t>SENIOR 5th Division </a:t>
            </a:r>
            <a:r>
              <a:rPr lang="en-GB" altLang="en-US" sz="2400" dirty="0">
                <a:latin typeface="Verdana" panose="020B0604030504040204" pitchFamily="34" charset="0"/>
              </a:rPr>
              <a:t>– </a:t>
            </a:r>
            <a:r>
              <a:rPr lang="en-GB" altLang="en-US" sz="1800" dirty="0">
                <a:latin typeface="Verdana" panose="020B0604030504040204" pitchFamily="34" charset="0"/>
              </a:rPr>
              <a:t>can now be umpired by a learner umpire ‘actively working towards’ their C Award qualification</a:t>
            </a:r>
          </a:p>
          <a:p>
            <a:pPr marL="285750" indent="-285750">
              <a:spcBef>
                <a:spcPct val="0"/>
              </a:spcBef>
            </a:pPr>
            <a:r>
              <a:rPr lang="en-GB" altLang="en-US" sz="1800" dirty="0">
                <a:latin typeface="Verdana" panose="020B0604030504040204" pitchFamily="34" charset="0"/>
              </a:rPr>
              <a:t>Providing she/he has been endorsed by a qualified mentor or assessor </a:t>
            </a:r>
          </a:p>
          <a:p>
            <a:pPr marL="285750" indent="-285750">
              <a:spcBef>
                <a:spcPct val="0"/>
              </a:spcBef>
            </a:pPr>
            <a:r>
              <a:rPr lang="en-GB" altLang="en-US" sz="1800" dirty="0">
                <a:latin typeface="Verdana" panose="020B0604030504040204" pitchFamily="34" charset="0"/>
              </a:rPr>
              <a:t>Has the consent of the WYN Officiating Lead and has been added to the ‘approved list’</a:t>
            </a:r>
          </a:p>
          <a:p>
            <a:pPr marL="285750" indent="-285750">
              <a:spcBef>
                <a:spcPct val="0"/>
              </a:spcBef>
            </a:pPr>
            <a:r>
              <a:rPr lang="en-GB" altLang="en-US" sz="1800" dirty="0">
                <a:latin typeface="Verdana" panose="020B0604030504040204" pitchFamily="34" charset="0"/>
              </a:rPr>
              <a:t>The approved list will last 12 months from the date added to the ‘approved list’</a:t>
            </a:r>
          </a:p>
          <a:p>
            <a:pPr marL="285750" indent="-285750">
              <a:spcBef>
                <a:spcPct val="0"/>
              </a:spcBef>
            </a:pPr>
            <a:r>
              <a:rPr lang="en-GB" altLang="en-US" sz="1800" dirty="0">
                <a:latin typeface="Verdana" panose="020B0604030504040204" pitchFamily="34" charset="0"/>
              </a:rPr>
              <a:t>The learner umpire is expected within these 12 months to gain their C Award qualification</a:t>
            </a:r>
            <a:endParaRPr lang="en-GB" altLang="en-US" sz="2000" b="1" dirty="0">
              <a:solidFill>
                <a:srgbClr val="0070C0"/>
              </a:solidFill>
              <a:latin typeface="Verdana" panose="020B0604030504040204" pitchFamily="34" charset="0"/>
            </a:endParaRPr>
          </a:p>
          <a:p>
            <a:pPr>
              <a:spcBef>
                <a:spcPct val="0"/>
              </a:spcBef>
              <a:buNone/>
            </a:pPr>
            <a:r>
              <a:rPr lang="en-GB" altLang="en-US" sz="2000" b="1" dirty="0">
                <a:solidFill>
                  <a:srgbClr val="0070C0"/>
                </a:solidFill>
                <a:latin typeface="Verdana" panose="020B0604030504040204" pitchFamily="34" charset="0"/>
              </a:rPr>
              <a:t>UMPIRE PRACTICAL ASSESSMENTS </a:t>
            </a:r>
            <a:r>
              <a:rPr lang="en-GB" altLang="en-US" sz="1800" b="1" dirty="0">
                <a:latin typeface="Verdana" panose="020B0604030504040204" pitchFamily="34" charset="0"/>
              </a:rPr>
              <a:t>– </a:t>
            </a:r>
          </a:p>
          <a:p>
            <a:pPr marL="285750" indent="-285750">
              <a:spcBef>
                <a:spcPct val="0"/>
              </a:spcBef>
            </a:pPr>
            <a:r>
              <a:rPr lang="en-GB" altLang="en-US" sz="1800" dirty="0">
                <a:latin typeface="Verdana" panose="020B0604030504040204" pitchFamily="34" charset="0"/>
              </a:rPr>
              <a:t>Throughout the season WYN, with support from the league, will identify games that will be used for C &amp; B Award practical assessments.  The WY Officiating Lead will inform the Teams involved of this giving sufficient notice of these arrangements</a:t>
            </a:r>
          </a:p>
          <a:p>
            <a:pPr lvl="1">
              <a:spcBef>
                <a:spcPct val="0"/>
              </a:spcBef>
              <a:buFontTx/>
              <a:buChar char="•"/>
            </a:pPr>
            <a:endParaRPr lang="en-GB" altLang="en-US" sz="1800" dirty="0">
              <a:latin typeface="Verdana" panose="020B0604030504040204" pitchFamily="34" charset="0"/>
            </a:endParaRPr>
          </a:p>
        </p:txBody>
      </p:sp>
    </p:spTree>
    <p:extLst>
      <p:ext uri="{BB962C8B-B14F-4D97-AF65-F5344CB8AC3E}">
        <p14:creationId xmlns:p14="http://schemas.microsoft.com/office/powerpoint/2010/main" val="3209941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11"/>
          <p:cNvGrpSpPr>
            <a:grpSpLocks noChangeAspect="1"/>
          </p:cNvGrpSpPr>
          <p:nvPr/>
        </p:nvGrpSpPr>
        <p:grpSpPr bwMode="auto">
          <a:xfrm>
            <a:off x="77788" y="0"/>
            <a:ext cx="9423400" cy="6858000"/>
            <a:chOff x="49" y="0"/>
            <a:chExt cx="5936" cy="4320"/>
          </a:xfrm>
        </p:grpSpPr>
        <p:sp>
          <p:nvSpPr>
            <p:cNvPr id="30730" name="AutoShape 10"/>
            <p:cNvSpPr>
              <a:spLocks noChangeAspect="1" noChangeArrowheads="1" noTextEdit="1"/>
            </p:cNvSpPr>
            <p:nvPr/>
          </p:nvSpPr>
          <p:spPr bwMode="auto">
            <a:xfrm>
              <a:off x="49" y="4"/>
              <a:ext cx="5760" cy="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30731" name="Freeform 12"/>
            <p:cNvSpPr>
              <a:spLocks/>
            </p:cNvSpPr>
            <p:nvPr/>
          </p:nvSpPr>
          <p:spPr bwMode="auto">
            <a:xfrm>
              <a:off x="49" y="0"/>
              <a:ext cx="5766" cy="910"/>
            </a:xfrm>
            <a:custGeom>
              <a:avLst/>
              <a:gdLst>
                <a:gd name="T0" fmla="*/ 18 w 9599"/>
                <a:gd name="T1" fmla="*/ 0 h 2905"/>
                <a:gd name="T2" fmla="*/ 18 w 9599"/>
                <a:gd name="T3" fmla="*/ 0 h 2905"/>
                <a:gd name="T4" fmla="*/ 67 w 9599"/>
                <a:gd name="T5" fmla="*/ 0 h 2905"/>
                <a:gd name="T6" fmla="*/ 80 w 9599"/>
                <a:gd name="T7" fmla="*/ 0 h 2905"/>
                <a:gd name="T8" fmla="*/ 96 w 9599"/>
                <a:gd name="T9" fmla="*/ 0 h 2905"/>
                <a:gd name="T10" fmla="*/ 105 w 9599"/>
                <a:gd name="T11" fmla="*/ 0 h 2905"/>
                <a:gd name="T12" fmla="*/ 117 w 9599"/>
                <a:gd name="T13" fmla="*/ 0 h 2905"/>
                <a:gd name="T14" fmla="*/ 129 w 9599"/>
                <a:gd name="T15" fmla="*/ 0 h 2905"/>
                <a:gd name="T16" fmla="*/ 145 w 9599"/>
                <a:gd name="T17" fmla="*/ 0 h 2905"/>
                <a:gd name="T18" fmla="*/ 159 w 9599"/>
                <a:gd name="T19" fmla="*/ 0 h 2905"/>
                <a:gd name="T20" fmla="*/ 161 w 9599"/>
                <a:gd name="T21" fmla="*/ 0 h 2905"/>
                <a:gd name="T22" fmla="*/ 163 w 9599"/>
                <a:gd name="T23" fmla="*/ 0 h 2905"/>
                <a:gd name="T24" fmla="*/ 163 w 9599"/>
                <a:gd name="T25" fmla="*/ 0 h 2905"/>
                <a:gd name="T26" fmla="*/ 0 w 9599"/>
                <a:gd name="T27" fmla="*/ 0 h 2905"/>
                <a:gd name="T28" fmla="*/ 0 w 9599"/>
                <a:gd name="T29" fmla="*/ 0 h 2905"/>
                <a:gd name="T30" fmla="*/ 18 w 9599"/>
                <a:gd name="T31" fmla="*/ 0 h 29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99"/>
                <a:gd name="T49" fmla="*/ 0 h 2905"/>
                <a:gd name="T50" fmla="*/ 9599 w 9599"/>
                <a:gd name="T51" fmla="*/ 2905 h 29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99" h="2905">
                  <a:moveTo>
                    <a:pt x="1057" y="2871"/>
                  </a:moveTo>
                  <a:lnTo>
                    <a:pt x="1057" y="2871"/>
                  </a:lnTo>
                  <a:cubicBezTo>
                    <a:pt x="1057" y="2871"/>
                    <a:pt x="3791" y="2791"/>
                    <a:pt x="3930" y="2829"/>
                  </a:cubicBezTo>
                  <a:cubicBezTo>
                    <a:pt x="4068" y="2867"/>
                    <a:pt x="4648" y="2879"/>
                    <a:pt x="4723" y="2879"/>
                  </a:cubicBezTo>
                  <a:cubicBezTo>
                    <a:pt x="4799" y="2879"/>
                    <a:pt x="5504" y="2829"/>
                    <a:pt x="5643" y="2829"/>
                  </a:cubicBezTo>
                  <a:lnTo>
                    <a:pt x="6197" y="2829"/>
                  </a:lnTo>
                  <a:cubicBezTo>
                    <a:pt x="6348" y="2829"/>
                    <a:pt x="6688" y="2867"/>
                    <a:pt x="6889" y="2867"/>
                  </a:cubicBezTo>
                  <a:lnTo>
                    <a:pt x="7569" y="2867"/>
                  </a:lnTo>
                  <a:cubicBezTo>
                    <a:pt x="7834" y="2867"/>
                    <a:pt x="8539" y="2905"/>
                    <a:pt x="8539" y="2905"/>
                  </a:cubicBezTo>
                  <a:lnTo>
                    <a:pt x="9370" y="2879"/>
                  </a:lnTo>
                  <a:cubicBezTo>
                    <a:pt x="9370" y="2879"/>
                    <a:pt x="9408" y="2867"/>
                    <a:pt x="9496" y="2867"/>
                  </a:cubicBezTo>
                  <a:lnTo>
                    <a:pt x="9599" y="2867"/>
                  </a:lnTo>
                  <a:lnTo>
                    <a:pt x="9599" y="0"/>
                  </a:lnTo>
                  <a:lnTo>
                    <a:pt x="0" y="0"/>
                  </a:lnTo>
                  <a:lnTo>
                    <a:pt x="0" y="2879"/>
                  </a:lnTo>
                  <a:lnTo>
                    <a:pt x="1057" y="2871"/>
                  </a:lnTo>
                  <a:close/>
                </a:path>
              </a:pathLst>
            </a:custGeom>
            <a:solidFill>
              <a:srgbClr val="0070C0"/>
            </a:solidFill>
            <a:ln w="0">
              <a:solidFill>
                <a:srgbClr val="000000"/>
              </a:solidFill>
              <a:prstDash val="solid"/>
              <a:round/>
              <a:headEnd/>
              <a:tailEnd/>
            </a:ln>
          </p:spPr>
          <p:txBody>
            <a:bodyPr/>
            <a:lstStyle/>
            <a:p>
              <a:endParaRPr lang="en-GB"/>
            </a:p>
          </p:txBody>
        </p:sp>
        <p:sp>
          <p:nvSpPr>
            <p:cNvPr id="30732" name="Freeform 13"/>
            <p:cNvSpPr>
              <a:spLocks noEditPoints="1"/>
            </p:cNvSpPr>
            <p:nvPr/>
          </p:nvSpPr>
          <p:spPr bwMode="auto">
            <a:xfrm>
              <a:off x="5266" y="841"/>
              <a:ext cx="672" cy="34"/>
            </a:xfrm>
            <a:custGeom>
              <a:avLst/>
              <a:gdLst>
                <a:gd name="T0" fmla="*/ 19 w 1118"/>
                <a:gd name="T1" fmla="*/ 0 h 56"/>
                <a:gd name="T2" fmla="*/ 19 w 1118"/>
                <a:gd name="T3" fmla="*/ 0 h 56"/>
                <a:gd name="T4" fmla="*/ 19 w 1118"/>
                <a:gd name="T5" fmla="*/ 1 h 56"/>
                <a:gd name="T6" fmla="*/ 18 w 1118"/>
                <a:gd name="T7" fmla="*/ 1 h 56"/>
                <a:gd name="T8" fmla="*/ 17 w 1118"/>
                <a:gd name="T9" fmla="*/ 1 h 56"/>
                <a:gd name="T10" fmla="*/ 17 w 1118"/>
                <a:gd name="T11" fmla="*/ 1 h 56"/>
                <a:gd name="T12" fmla="*/ 17 w 1118"/>
                <a:gd name="T13" fmla="*/ 1 h 56"/>
                <a:gd name="T14" fmla="*/ 16 w 1118"/>
                <a:gd name="T15" fmla="*/ 1 h 56"/>
                <a:gd name="T16" fmla="*/ 16 w 1118"/>
                <a:gd name="T17" fmla="*/ 1 h 56"/>
                <a:gd name="T18" fmla="*/ 16 w 1118"/>
                <a:gd name="T19" fmla="*/ 1 h 56"/>
                <a:gd name="T20" fmla="*/ 15 w 1118"/>
                <a:gd name="T21" fmla="*/ 1 h 56"/>
                <a:gd name="T22" fmla="*/ 14 w 1118"/>
                <a:gd name="T23" fmla="*/ 1 h 56"/>
                <a:gd name="T24" fmla="*/ 14 w 1118"/>
                <a:gd name="T25" fmla="*/ 1 h 56"/>
                <a:gd name="T26" fmla="*/ 14 w 1118"/>
                <a:gd name="T27" fmla="*/ 1 h 56"/>
                <a:gd name="T28" fmla="*/ 13 w 1118"/>
                <a:gd name="T29" fmla="*/ 1 h 56"/>
                <a:gd name="T30" fmla="*/ 13 w 1118"/>
                <a:gd name="T31" fmla="*/ 1 h 56"/>
                <a:gd name="T32" fmla="*/ 12 w 1118"/>
                <a:gd name="T33" fmla="*/ 1 h 56"/>
                <a:gd name="T34" fmla="*/ 12 w 1118"/>
                <a:gd name="T35" fmla="*/ 1 h 56"/>
                <a:gd name="T36" fmla="*/ 11 w 1118"/>
                <a:gd name="T37" fmla="*/ 1 h 56"/>
                <a:gd name="T38" fmla="*/ 10 w 1118"/>
                <a:gd name="T39" fmla="*/ 1 h 56"/>
                <a:gd name="T40" fmla="*/ 10 w 1118"/>
                <a:gd name="T41" fmla="*/ 1 h 56"/>
                <a:gd name="T42" fmla="*/ 10 w 1118"/>
                <a:gd name="T43" fmla="*/ 1 h 56"/>
                <a:gd name="T44" fmla="*/ 9 w 1118"/>
                <a:gd name="T45" fmla="*/ 1 h 56"/>
                <a:gd name="T46" fmla="*/ 8 w 1118"/>
                <a:gd name="T47" fmla="*/ 1 h 56"/>
                <a:gd name="T48" fmla="*/ 8 w 1118"/>
                <a:gd name="T49" fmla="*/ 1 h 56"/>
                <a:gd name="T50" fmla="*/ 7 w 1118"/>
                <a:gd name="T51" fmla="*/ 1 h 56"/>
                <a:gd name="T52" fmla="*/ 6 w 1118"/>
                <a:gd name="T53" fmla="*/ 1 h 56"/>
                <a:gd name="T54" fmla="*/ 6 w 1118"/>
                <a:gd name="T55" fmla="*/ 1 h 56"/>
                <a:gd name="T56" fmla="*/ 5 w 1118"/>
                <a:gd name="T57" fmla="*/ 1 h 56"/>
                <a:gd name="T58" fmla="*/ 5 w 1118"/>
                <a:gd name="T59" fmla="*/ 1 h 56"/>
                <a:gd name="T60" fmla="*/ 5 w 1118"/>
                <a:gd name="T61" fmla="*/ 1 h 56"/>
                <a:gd name="T62" fmla="*/ 5 w 1118"/>
                <a:gd name="T63" fmla="*/ 1 h 56"/>
                <a:gd name="T64" fmla="*/ 4 w 1118"/>
                <a:gd name="T65" fmla="*/ 1 h 56"/>
                <a:gd name="T66" fmla="*/ 4 w 1118"/>
                <a:gd name="T67" fmla="*/ 1 h 56"/>
                <a:gd name="T68" fmla="*/ 3 w 1118"/>
                <a:gd name="T69" fmla="*/ 1 h 56"/>
                <a:gd name="T70" fmla="*/ 3 w 1118"/>
                <a:gd name="T71" fmla="*/ 1 h 56"/>
                <a:gd name="T72" fmla="*/ 2 w 1118"/>
                <a:gd name="T73" fmla="*/ 1 h 56"/>
                <a:gd name="T74" fmla="*/ 2 w 1118"/>
                <a:gd name="T75" fmla="*/ 1 h 56"/>
                <a:gd name="T76" fmla="*/ 1 w 1118"/>
                <a:gd name="T77" fmla="*/ 1 h 56"/>
                <a:gd name="T78" fmla="*/ 1 w 1118"/>
                <a:gd name="T79" fmla="*/ 1 h 56"/>
                <a:gd name="T80" fmla="*/ 0 w 1118"/>
                <a:gd name="T81" fmla="*/ 1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18"/>
                <a:gd name="T124" fmla="*/ 0 h 56"/>
                <a:gd name="T125" fmla="*/ 1118 w 1118"/>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18" h="56">
                  <a:moveTo>
                    <a:pt x="1118" y="0"/>
                  </a:moveTo>
                  <a:lnTo>
                    <a:pt x="1118" y="0"/>
                  </a:lnTo>
                  <a:lnTo>
                    <a:pt x="1084" y="3"/>
                  </a:lnTo>
                  <a:lnTo>
                    <a:pt x="1065" y="5"/>
                  </a:lnTo>
                  <a:moveTo>
                    <a:pt x="1011" y="9"/>
                  </a:moveTo>
                  <a:lnTo>
                    <a:pt x="1011" y="9"/>
                  </a:lnTo>
                  <a:lnTo>
                    <a:pt x="1000" y="10"/>
                  </a:lnTo>
                  <a:lnTo>
                    <a:pt x="958" y="13"/>
                  </a:lnTo>
                  <a:moveTo>
                    <a:pt x="905" y="17"/>
                  </a:moveTo>
                  <a:lnTo>
                    <a:pt x="905" y="17"/>
                  </a:lnTo>
                  <a:lnTo>
                    <a:pt x="896" y="18"/>
                  </a:lnTo>
                  <a:lnTo>
                    <a:pt x="852" y="21"/>
                  </a:lnTo>
                  <a:moveTo>
                    <a:pt x="799" y="24"/>
                  </a:moveTo>
                  <a:lnTo>
                    <a:pt x="799" y="24"/>
                  </a:lnTo>
                  <a:lnTo>
                    <a:pt x="775" y="26"/>
                  </a:lnTo>
                  <a:lnTo>
                    <a:pt x="746" y="28"/>
                  </a:lnTo>
                  <a:moveTo>
                    <a:pt x="693" y="31"/>
                  </a:moveTo>
                  <a:lnTo>
                    <a:pt x="693" y="31"/>
                  </a:lnTo>
                  <a:lnTo>
                    <a:pt x="639" y="34"/>
                  </a:lnTo>
                  <a:moveTo>
                    <a:pt x="586" y="36"/>
                  </a:moveTo>
                  <a:lnTo>
                    <a:pt x="586" y="36"/>
                  </a:lnTo>
                  <a:lnTo>
                    <a:pt x="564" y="37"/>
                  </a:lnTo>
                  <a:lnTo>
                    <a:pt x="533" y="39"/>
                  </a:lnTo>
                  <a:moveTo>
                    <a:pt x="480" y="41"/>
                  </a:moveTo>
                  <a:lnTo>
                    <a:pt x="480" y="41"/>
                  </a:lnTo>
                  <a:lnTo>
                    <a:pt x="426" y="44"/>
                  </a:lnTo>
                  <a:moveTo>
                    <a:pt x="373" y="46"/>
                  </a:moveTo>
                  <a:lnTo>
                    <a:pt x="373" y="46"/>
                  </a:lnTo>
                  <a:lnTo>
                    <a:pt x="325" y="48"/>
                  </a:lnTo>
                  <a:lnTo>
                    <a:pt x="320" y="48"/>
                  </a:lnTo>
                  <a:moveTo>
                    <a:pt x="267" y="49"/>
                  </a:moveTo>
                  <a:lnTo>
                    <a:pt x="267" y="49"/>
                  </a:lnTo>
                  <a:lnTo>
                    <a:pt x="240" y="50"/>
                  </a:lnTo>
                  <a:lnTo>
                    <a:pt x="213" y="51"/>
                  </a:lnTo>
                  <a:moveTo>
                    <a:pt x="160" y="53"/>
                  </a:moveTo>
                  <a:lnTo>
                    <a:pt x="160" y="53"/>
                  </a:lnTo>
                  <a:lnTo>
                    <a:pt x="153" y="53"/>
                  </a:lnTo>
                  <a:lnTo>
                    <a:pt x="107" y="54"/>
                  </a:lnTo>
                  <a:moveTo>
                    <a:pt x="54" y="55"/>
                  </a:moveTo>
                  <a:lnTo>
                    <a:pt x="54" y="55"/>
                  </a:lnTo>
                  <a:lnTo>
                    <a:pt x="0" y="5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733" name="Freeform 14"/>
            <p:cNvSpPr>
              <a:spLocks noEditPoints="1"/>
            </p:cNvSpPr>
            <p:nvPr/>
          </p:nvSpPr>
          <p:spPr bwMode="auto">
            <a:xfrm>
              <a:off x="4675" y="855"/>
              <a:ext cx="494" cy="20"/>
            </a:xfrm>
            <a:custGeom>
              <a:avLst/>
              <a:gdLst>
                <a:gd name="T0" fmla="*/ 14 w 823"/>
                <a:gd name="T1" fmla="*/ 1 h 33"/>
                <a:gd name="T2" fmla="*/ 14 w 823"/>
                <a:gd name="T3" fmla="*/ 1 h 33"/>
                <a:gd name="T4" fmla="*/ 13 w 823"/>
                <a:gd name="T5" fmla="*/ 1 h 33"/>
                <a:gd name="T6" fmla="*/ 12 w 823"/>
                <a:gd name="T7" fmla="*/ 1 h 33"/>
                <a:gd name="T8" fmla="*/ 12 w 823"/>
                <a:gd name="T9" fmla="*/ 1 h 33"/>
                <a:gd name="T10" fmla="*/ 11 w 823"/>
                <a:gd name="T11" fmla="*/ 1 h 33"/>
                <a:gd name="T12" fmla="*/ 10 w 823"/>
                <a:gd name="T13" fmla="*/ 1 h 33"/>
                <a:gd name="T14" fmla="*/ 10 w 823"/>
                <a:gd name="T15" fmla="*/ 1 h 33"/>
                <a:gd name="T16" fmla="*/ 10 w 823"/>
                <a:gd name="T17" fmla="*/ 1 h 33"/>
                <a:gd name="T18" fmla="*/ 8 w 823"/>
                <a:gd name="T19" fmla="*/ 1 h 33"/>
                <a:gd name="T20" fmla="*/ 8 w 823"/>
                <a:gd name="T21" fmla="*/ 1 h 33"/>
                <a:gd name="T22" fmla="*/ 8 w 823"/>
                <a:gd name="T23" fmla="*/ 1 h 33"/>
                <a:gd name="T24" fmla="*/ 7 w 823"/>
                <a:gd name="T25" fmla="*/ 1 h 33"/>
                <a:gd name="T26" fmla="*/ 7 w 823"/>
                <a:gd name="T27" fmla="*/ 1 h 33"/>
                <a:gd name="T28" fmla="*/ 7 w 823"/>
                <a:gd name="T29" fmla="*/ 1 h 33"/>
                <a:gd name="T30" fmla="*/ 6 w 823"/>
                <a:gd name="T31" fmla="*/ 1 h 33"/>
                <a:gd name="T32" fmla="*/ 5 w 823"/>
                <a:gd name="T33" fmla="*/ 1 h 33"/>
                <a:gd name="T34" fmla="*/ 5 w 823"/>
                <a:gd name="T35" fmla="*/ 1 h 33"/>
                <a:gd name="T36" fmla="*/ 4 w 823"/>
                <a:gd name="T37" fmla="*/ 1 h 33"/>
                <a:gd name="T38" fmla="*/ 3 w 823"/>
                <a:gd name="T39" fmla="*/ 1 h 33"/>
                <a:gd name="T40" fmla="*/ 3 w 823"/>
                <a:gd name="T41" fmla="*/ 1 h 33"/>
                <a:gd name="T42" fmla="*/ 2 w 823"/>
                <a:gd name="T43" fmla="*/ 1 h 33"/>
                <a:gd name="T44" fmla="*/ 2 w 823"/>
                <a:gd name="T45" fmla="*/ 1 h 33"/>
                <a:gd name="T46" fmla="*/ 1 w 823"/>
                <a:gd name="T47" fmla="*/ 1 h 33"/>
                <a:gd name="T48" fmla="*/ 1 w 823"/>
                <a:gd name="T49" fmla="*/ 1 h 33"/>
                <a:gd name="T50" fmla="*/ 0 w 823"/>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3"/>
                <a:gd name="T79" fmla="*/ 0 h 33"/>
                <a:gd name="T80" fmla="*/ 823 w 823"/>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3" h="33">
                  <a:moveTo>
                    <a:pt x="823" y="33"/>
                  </a:moveTo>
                  <a:lnTo>
                    <a:pt x="823" y="33"/>
                  </a:lnTo>
                  <a:lnTo>
                    <a:pt x="768" y="32"/>
                  </a:lnTo>
                  <a:moveTo>
                    <a:pt x="713" y="30"/>
                  </a:moveTo>
                  <a:lnTo>
                    <a:pt x="713" y="30"/>
                  </a:lnTo>
                  <a:lnTo>
                    <a:pt x="658" y="29"/>
                  </a:lnTo>
                  <a:moveTo>
                    <a:pt x="603" y="27"/>
                  </a:moveTo>
                  <a:lnTo>
                    <a:pt x="603" y="27"/>
                  </a:lnTo>
                  <a:lnTo>
                    <a:pt x="548" y="24"/>
                  </a:lnTo>
                  <a:moveTo>
                    <a:pt x="494" y="22"/>
                  </a:moveTo>
                  <a:lnTo>
                    <a:pt x="494" y="22"/>
                  </a:lnTo>
                  <a:lnTo>
                    <a:pt x="486" y="22"/>
                  </a:lnTo>
                  <a:lnTo>
                    <a:pt x="439" y="19"/>
                  </a:lnTo>
                  <a:moveTo>
                    <a:pt x="384" y="16"/>
                  </a:moveTo>
                  <a:lnTo>
                    <a:pt x="384" y="16"/>
                  </a:lnTo>
                  <a:lnTo>
                    <a:pt x="329" y="13"/>
                  </a:lnTo>
                  <a:moveTo>
                    <a:pt x="274" y="11"/>
                  </a:moveTo>
                  <a:lnTo>
                    <a:pt x="274" y="11"/>
                  </a:lnTo>
                  <a:lnTo>
                    <a:pt x="219" y="8"/>
                  </a:lnTo>
                  <a:moveTo>
                    <a:pt x="164" y="5"/>
                  </a:moveTo>
                  <a:lnTo>
                    <a:pt x="164" y="5"/>
                  </a:lnTo>
                  <a:lnTo>
                    <a:pt x="144" y="4"/>
                  </a:lnTo>
                  <a:lnTo>
                    <a:pt x="109" y="3"/>
                  </a:lnTo>
                  <a:moveTo>
                    <a:pt x="54" y="2"/>
                  </a:moveTo>
                  <a:lnTo>
                    <a:pt x="54" y="2"/>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734" name="Freeform 15"/>
            <p:cNvSpPr>
              <a:spLocks noEditPoints="1"/>
            </p:cNvSpPr>
            <p:nvPr/>
          </p:nvSpPr>
          <p:spPr bwMode="auto">
            <a:xfrm>
              <a:off x="3843" y="823"/>
              <a:ext cx="734" cy="31"/>
            </a:xfrm>
            <a:custGeom>
              <a:avLst/>
              <a:gdLst>
                <a:gd name="T0" fmla="*/ 21 w 1222"/>
                <a:gd name="T1" fmla="*/ 1 h 52"/>
                <a:gd name="T2" fmla="*/ 21 w 1222"/>
                <a:gd name="T3" fmla="*/ 1 h 52"/>
                <a:gd name="T4" fmla="*/ 20 w 1222"/>
                <a:gd name="T5" fmla="*/ 1 h 52"/>
                <a:gd name="T6" fmla="*/ 19 w 1222"/>
                <a:gd name="T7" fmla="*/ 1 h 52"/>
                <a:gd name="T8" fmla="*/ 19 w 1222"/>
                <a:gd name="T9" fmla="*/ 1 h 52"/>
                <a:gd name="T10" fmla="*/ 18 w 1222"/>
                <a:gd name="T11" fmla="*/ 1 h 52"/>
                <a:gd name="T12" fmla="*/ 17 w 1222"/>
                <a:gd name="T13" fmla="*/ 1 h 52"/>
                <a:gd name="T14" fmla="*/ 17 w 1222"/>
                <a:gd name="T15" fmla="*/ 1 h 52"/>
                <a:gd name="T16" fmla="*/ 16 w 1222"/>
                <a:gd name="T17" fmla="*/ 1 h 52"/>
                <a:gd name="T18" fmla="*/ 16 w 1222"/>
                <a:gd name="T19" fmla="*/ 1 h 52"/>
                <a:gd name="T20" fmla="*/ 16 w 1222"/>
                <a:gd name="T21" fmla="*/ 1 h 52"/>
                <a:gd name="T22" fmla="*/ 14 w 1222"/>
                <a:gd name="T23" fmla="*/ 1 h 52"/>
                <a:gd name="T24" fmla="*/ 13 w 1222"/>
                <a:gd name="T25" fmla="*/ 1 h 52"/>
                <a:gd name="T26" fmla="*/ 13 w 1222"/>
                <a:gd name="T27" fmla="*/ 1 h 52"/>
                <a:gd name="T28" fmla="*/ 13 w 1222"/>
                <a:gd name="T29" fmla="*/ 1 h 52"/>
                <a:gd name="T30" fmla="*/ 11 w 1222"/>
                <a:gd name="T31" fmla="*/ 1 h 52"/>
                <a:gd name="T32" fmla="*/ 11 w 1222"/>
                <a:gd name="T33" fmla="*/ 1 h 52"/>
                <a:gd name="T34" fmla="*/ 11 w 1222"/>
                <a:gd name="T35" fmla="*/ 1 h 52"/>
                <a:gd name="T36" fmla="*/ 10 w 1222"/>
                <a:gd name="T37" fmla="*/ 1 h 52"/>
                <a:gd name="T38" fmla="*/ 10 w 1222"/>
                <a:gd name="T39" fmla="*/ 1 h 52"/>
                <a:gd name="T40" fmla="*/ 9 w 1222"/>
                <a:gd name="T41" fmla="*/ 1 h 52"/>
                <a:gd name="T42" fmla="*/ 9 w 1222"/>
                <a:gd name="T43" fmla="*/ 1 h 52"/>
                <a:gd name="T44" fmla="*/ 8 w 1222"/>
                <a:gd name="T45" fmla="*/ 1 h 52"/>
                <a:gd name="T46" fmla="*/ 8 w 1222"/>
                <a:gd name="T47" fmla="*/ 1 h 52"/>
                <a:gd name="T48" fmla="*/ 8 w 1222"/>
                <a:gd name="T49" fmla="*/ 1 h 52"/>
                <a:gd name="T50" fmla="*/ 7 w 1222"/>
                <a:gd name="T51" fmla="*/ 1 h 52"/>
                <a:gd name="T52" fmla="*/ 6 w 1222"/>
                <a:gd name="T53" fmla="*/ 1 h 52"/>
                <a:gd name="T54" fmla="*/ 6 w 1222"/>
                <a:gd name="T55" fmla="*/ 1 h 52"/>
                <a:gd name="T56" fmla="*/ 6 w 1222"/>
                <a:gd name="T57" fmla="*/ 1 h 52"/>
                <a:gd name="T58" fmla="*/ 5 w 1222"/>
                <a:gd name="T59" fmla="*/ 1 h 52"/>
                <a:gd name="T60" fmla="*/ 5 w 1222"/>
                <a:gd name="T61" fmla="*/ 1 h 52"/>
                <a:gd name="T62" fmla="*/ 5 w 1222"/>
                <a:gd name="T63" fmla="*/ 1 h 52"/>
                <a:gd name="T64" fmla="*/ 4 w 1222"/>
                <a:gd name="T65" fmla="*/ 1 h 52"/>
                <a:gd name="T66" fmla="*/ 4 w 1222"/>
                <a:gd name="T67" fmla="*/ 1 h 52"/>
                <a:gd name="T68" fmla="*/ 3 w 1222"/>
                <a:gd name="T69" fmla="*/ 1 h 52"/>
                <a:gd name="T70" fmla="*/ 3 w 1222"/>
                <a:gd name="T71" fmla="*/ 1 h 52"/>
                <a:gd name="T72" fmla="*/ 2 w 1222"/>
                <a:gd name="T73" fmla="*/ 1 h 52"/>
                <a:gd name="T74" fmla="*/ 2 w 1222"/>
                <a:gd name="T75" fmla="*/ 1 h 52"/>
                <a:gd name="T76" fmla="*/ 1 w 1222"/>
                <a:gd name="T77" fmla="*/ 1 h 52"/>
                <a:gd name="T78" fmla="*/ 1 w 1222"/>
                <a:gd name="T79" fmla="*/ 1 h 52"/>
                <a:gd name="T80" fmla="*/ 1 w 1222"/>
                <a:gd name="T81" fmla="*/ 1 h 52"/>
                <a:gd name="T82" fmla="*/ 0 w 1222"/>
                <a:gd name="T83" fmla="*/ 0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2"/>
                <a:gd name="T127" fmla="*/ 0 h 52"/>
                <a:gd name="T128" fmla="*/ 1222 w 1222"/>
                <a:gd name="T129" fmla="*/ 52 h 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2" h="52">
                  <a:moveTo>
                    <a:pt x="1222" y="52"/>
                  </a:moveTo>
                  <a:lnTo>
                    <a:pt x="1222" y="52"/>
                  </a:lnTo>
                  <a:lnTo>
                    <a:pt x="1169" y="51"/>
                  </a:lnTo>
                  <a:moveTo>
                    <a:pt x="1116" y="51"/>
                  </a:moveTo>
                  <a:lnTo>
                    <a:pt x="1116" y="51"/>
                  </a:lnTo>
                  <a:lnTo>
                    <a:pt x="1063" y="50"/>
                  </a:lnTo>
                  <a:moveTo>
                    <a:pt x="1009" y="49"/>
                  </a:moveTo>
                  <a:lnTo>
                    <a:pt x="1009" y="49"/>
                  </a:lnTo>
                  <a:lnTo>
                    <a:pt x="956" y="48"/>
                  </a:lnTo>
                  <a:moveTo>
                    <a:pt x="903" y="47"/>
                  </a:moveTo>
                  <a:lnTo>
                    <a:pt x="903" y="47"/>
                  </a:lnTo>
                  <a:lnTo>
                    <a:pt x="850" y="46"/>
                  </a:lnTo>
                  <a:moveTo>
                    <a:pt x="797" y="45"/>
                  </a:moveTo>
                  <a:lnTo>
                    <a:pt x="797" y="45"/>
                  </a:lnTo>
                  <a:lnTo>
                    <a:pt x="743" y="43"/>
                  </a:lnTo>
                  <a:moveTo>
                    <a:pt x="690" y="42"/>
                  </a:moveTo>
                  <a:lnTo>
                    <a:pt x="690" y="42"/>
                  </a:lnTo>
                  <a:lnTo>
                    <a:pt x="637" y="40"/>
                  </a:lnTo>
                  <a:moveTo>
                    <a:pt x="584" y="39"/>
                  </a:moveTo>
                  <a:lnTo>
                    <a:pt x="584" y="39"/>
                  </a:lnTo>
                  <a:lnTo>
                    <a:pt x="535" y="37"/>
                  </a:lnTo>
                  <a:lnTo>
                    <a:pt x="531" y="37"/>
                  </a:lnTo>
                  <a:moveTo>
                    <a:pt x="477" y="34"/>
                  </a:moveTo>
                  <a:lnTo>
                    <a:pt x="477" y="34"/>
                  </a:lnTo>
                  <a:lnTo>
                    <a:pt x="449" y="33"/>
                  </a:lnTo>
                  <a:lnTo>
                    <a:pt x="424" y="32"/>
                  </a:lnTo>
                  <a:moveTo>
                    <a:pt x="371" y="30"/>
                  </a:moveTo>
                  <a:lnTo>
                    <a:pt x="371" y="30"/>
                  </a:lnTo>
                  <a:lnTo>
                    <a:pt x="367" y="29"/>
                  </a:lnTo>
                  <a:lnTo>
                    <a:pt x="318" y="27"/>
                  </a:lnTo>
                  <a:moveTo>
                    <a:pt x="265" y="23"/>
                  </a:moveTo>
                  <a:lnTo>
                    <a:pt x="265" y="23"/>
                  </a:lnTo>
                  <a:lnTo>
                    <a:pt x="215" y="20"/>
                  </a:lnTo>
                  <a:lnTo>
                    <a:pt x="212" y="20"/>
                  </a:lnTo>
                  <a:moveTo>
                    <a:pt x="159" y="16"/>
                  </a:moveTo>
                  <a:lnTo>
                    <a:pt x="159" y="16"/>
                  </a:lnTo>
                  <a:lnTo>
                    <a:pt x="147" y="15"/>
                  </a:lnTo>
                  <a:lnTo>
                    <a:pt x="106" y="11"/>
                  </a:lnTo>
                  <a:moveTo>
                    <a:pt x="53" y="6"/>
                  </a:moveTo>
                  <a:lnTo>
                    <a:pt x="53" y="6"/>
                  </a:lnTo>
                  <a:lnTo>
                    <a:pt x="25" y="3"/>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735" name="Freeform 16"/>
            <p:cNvSpPr>
              <a:spLocks noEditPoints="1"/>
            </p:cNvSpPr>
            <p:nvPr/>
          </p:nvSpPr>
          <p:spPr bwMode="auto">
            <a:xfrm>
              <a:off x="3599" y="815"/>
              <a:ext cx="151" cy="6"/>
            </a:xfrm>
            <a:custGeom>
              <a:avLst/>
              <a:gdLst>
                <a:gd name="T0" fmla="*/ 4 w 251"/>
                <a:gd name="T1" fmla="*/ 0 h 10"/>
                <a:gd name="T2" fmla="*/ 4 w 251"/>
                <a:gd name="T3" fmla="*/ 0 h 10"/>
                <a:gd name="T4" fmla="*/ 4 w 251"/>
                <a:gd name="T5" fmla="*/ 1 h 10"/>
                <a:gd name="T6" fmla="*/ 4 w 251"/>
                <a:gd name="T7" fmla="*/ 1 h 10"/>
                <a:gd name="T8" fmla="*/ 2 w 251"/>
                <a:gd name="T9" fmla="*/ 1 h 10"/>
                <a:gd name="T10" fmla="*/ 2 w 251"/>
                <a:gd name="T11" fmla="*/ 1 h 10"/>
                <a:gd name="T12" fmla="*/ 2 w 251"/>
                <a:gd name="T13" fmla="*/ 1 h 10"/>
                <a:gd name="T14" fmla="*/ 2 w 251"/>
                <a:gd name="T15" fmla="*/ 1 h 10"/>
                <a:gd name="T16" fmla="*/ 1 w 251"/>
                <a:gd name="T17" fmla="*/ 1 h 10"/>
                <a:gd name="T18" fmla="*/ 1 w 251"/>
                <a:gd name="T19" fmla="*/ 1 h 10"/>
                <a:gd name="T20" fmla="*/ 1 w 251"/>
                <a:gd name="T21" fmla="*/ 1 h 10"/>
                <a:gd name="T22" fmla="*/ 1 w 251"/>
                <a:gd name="T23" fmla="*/ 1 h 10"/>
                <a:gd name="T24" fmla="*/ 0 w 251"/>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1"/>
                <a:gd name="T40" fmla="*/ 0 h 10"/>
                <a:gd name="T41" fmla="*/ 251 w 25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1" h="10">
                  <a:moveTo>
                    <a:pt x="251" y="0"/>
                  </a:moveTo>
                  <a:lnTo>
                    <a:pt x="251" y="0"/>
                  </a:lnTo>
                  <a:lnTo>
                    <a:pt x="215" y="1"/>
                  </a:lnTo>
                  <a:lnTo>
                    <a:pt x="201" y="1"/>
                  </a:lnTo>
                  <a:moveTo>
                    <a:pt x="151" y="3"/>
                  </a:moveTo>
                  <a:lnTo>
                    <a:pt x="151" y="3"/>
                  </a:lnTo>
                  <a:lnTo>
                    <a:pt x="132" y="4"/>
                  </a:lnTo>
                  <a:lnTo>
                    <a:pt x="101" y="5"/>
                  </a:lnTo>
                  <a:moveTo>
                    <a:pt x="50" y="8"/>
                  </a:moveTo>
                  <a:lnTo>
                    <a:pt x="50" y="8"/>
                  </a:lnTo>
                  <a:lnTo>
                    <a:pt x="48" y="8"/>
                  </a:lnTo>
                  <a:lnTo>
                    <a:pt x="9" y="9"/>
                  </a:lnTo>
                  <a:lnTo>
                    <a:pt x="0" y="1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736" name="Freeform 17"/>
            <p:cNvSpPr>
              <a:spLocks noEditPoints="1"/>
            </p:cNvSpPr>
            <p:nvPr/>
          </p:nvSpPr>
          <p:spPr bwMode="auto">
            <a:xfrm>
              <a:off x="3418" y="822"/>
              <a:ext cx="90" cy="1"/>
            </a:xfrm>
            <a:custGeom>
              <a:avLst/>
              <a:gdLst>
                <a:gd name="T0" fmla="*/ 2 w 150"/>
                <a:gd name="T1" fmla="*/ 0 h 1"/>
                <a:gd name="T2" fmla="*/ 2 w 150"/>
                <a:gd name="T3" fmla="*/ 0 h 1"/>
                <a:gd name="T4" fmla="*/ 2 w 150"/>
                <a:gd name="T5" fmla="*/ 1 h 1"/>
                <a:gd name="T6" fmla="*/ 1 w 150"/>
                <a:gd name="T7" fmla="*/ 1 h 1"/>
                <a:gd name="T8" fmla="*/ 1 w 150"/>
                <a:gd name="T9" fmla="*/ 1 h 1"/>
                <a:gd name="T10" fmla="*/ 1 w 150"/>
                <a:gd name="T11" fmla="*/ 1 h 1"/>
                <a:gd name="T12" fmla="*/ 0 w 150"/>
                <a:gd name="T13" fmla="*/ 1 h 1"/>
                <a:gd name="T14" fmla="*/ 0 60000 65536"/>
                <a:gd name="T15" fmla="*/ 0 60000 65536"/>
                <a:gd name="T16" fmla="*/ 0 60000 65536"/>
                <a:gd name="T17" fmla="*/ 0 60000 65536"/>
                <a:gd name="T18" fmla="*/ 0 60000 65536"/>
                <a:gd name="T19" fmla="*/ 0 60000 65536"/>
                <a:gd name="T20" fmla="*/ 0 60000 65536"/>
                <a:gd name="T21" fmla="*/ 0 w 150"/>
                <a:gd name="T22" fmla="*/ 0 h 1"/>
                <a:gd name="T23" fmla="*/ 150 w 150"/>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
                  <a:moveTo>
                    <a:pt x="150" y="0"/>
                  </a:moveTo>
                  <a:lnTo>
                    <a:pt x="150" y="0"/>
                  </a:lnTo>
                  <a:lnTo>
                    <a:pt x="100" y="1"/>
                  </a:lnTo>
                  <a:moveTo>
                    <a:pt x="50" y="1"/>
                  </a:moveTo>
                  <a:lnTo>
                    <a:pt x="50" y="1"/>
                  </a:lnTo>
                  <a:lnTo>
                    <a:pt x="38"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737" name="Freeform 18"/>
            <p:cNvSpPr>
              <a:spLocks noEditPoints="1"/>
            </p:cNvSpPr>
            <p:nvPr/>
          </p:nvSpPr>
          <p:spPr bwMode="auto">
            <a:xfrm>
              <a:off x="2905" y="825"/>
              <a:ext cx="419" cy="30"/>
            </a:xfrm>
            <a:custGeom>
              <a:avLst/>
              <a:gdLst>
                <a:gd name="T0" fmla="*/ 12 w 697"/>
                <a:gd name="T1" fmla="*/ 0 h 50"/>
                <a:gd name="T2" fmla="*/ 12 w 697"/>
                <a:gd name="T3" fmla="*/ 0 h 50"/>
                <a:gd name="T4" fmla="*/ 11 w 697"/>
                <a:gd name="T5" fmla="*/ 1 h 50"/>
                <a:gd name="T6" fmla="*/ 11 w 697"/>
                <a:gd name="T7" fmla="*/ 1 h 50"/>
                <a:gd name="T8" fmla="*/ 10 w 697"/>
                <a:gd name="T9" fmla="*/ 1 h 50"/>
                <a:gd name="T10" fmla="*/ 10 w 697"/>
                <a:gd name="T11" fmla="*/ 1 h 50"/>
                <a:gd name="T12" fmla="*/ 10 w 697"/>
                <a:gd name="T13" fmla="*/ 1 h 50"/>
                <a:gd name="T14" fmla="*/ 9 w 697"/>
                <a:gd name="T15" fmla="*/ 1 h 50"/>
                <a:gd name="T16" fmla="*/ 8 w 697"/>
                <a:gd name="T17" fmla="*/ 1 h 50"/>
                <a:gd name="T18" fmla="*/ 8 w 697"/>
                <a:gd name="T19" fmla="*/ 1 h 50"/>
                <a:gd name="T20" fmla="*/ 8 w 697"/>
                <a:gd name="T21" fmla="*/ 1 h 50"/>
                <a:gd name="T22" fmla="*/ 7 w 697"/>
                <a:gd name="T23" fmla="*/ 1 h 50"/>
                <a:gd name="T24" fmla="*/ 6 w 697"/>
                <a:gd name="T25" fmla="*/ 1 h 50"/>
                <a:gd name="T26" fmla="*/ 6 w 697"/>
                <a:gd name="T27" fmla="*/ 1 h 50"/>
                <a:gd name="T28" fmla="*/ 5 w 697"/>
                <a:gd name="T29" fmla="*/ 1 h 50"/>
                <a:gd name="T30" fmla="*/ 5 w 697"/>
                <a:gd name="T31" fmla="*/ 1 h 50"/>
                <a:gd name="T32" fmla="*/ 5 w 697"/>
                <a:gd name="T33" fmla="*/ 1 h 50"/>
                <a:gd name="T34" fmla="*/ 5 w 697"/>
                <a:gd name="T35" fmla="*/ 1 h 50"/>
                <a:gd name="T36" fmla="*/ 4 w 697"/>
                <a:gd name="T37" fmla="*/ 1 h 50"/>
                <a:gd name="T38" fmla="*/ 4 w 697"/>
                <a:gd name="T39" fmla="*/ 1 h 50"/>
                <a:gd name="T40" fmla="*/ 3 w 697"/>
                <a:gd name="T41" fmla="*/ 1 h 50"/>
                <a:gd name="T42" fmla="*/ 3 w 697"/>
                <a:gd name="T43" fmla="*/ 1 h 50"/>
                <a:gd name="T44" fmla="*/ 2 w 697"/>
                <a:gd name="T45" fmla="*/ 1 h 50"/>
                <a:gd name="T46" fmla="*/ 2 w 697"/>
                <a:gd name="T47" fmla="*/ 1 h 50"/>
                <a:gd name="T48" fmla="*/ 1 w 697"/>
                <a:gd name="T49" fmla="*/ 1 h 50"/>
                <a:gd name="T50" fmla="*/ 1 w 697"/>
                <a:gd name="T51" fmla="*/ 1 h 50"/>
                <a:gd name="T52" fmla="*/ 1 w 697"/>
                <a:gd name="T53" fmla="*/ 1 h 50"/>
                <a:gd name="T54" fmla="*/ 1 w 697"/>
                <a:gd name="T55" fmla="*/ 1 h 50"/>
                <a:gd name="T56" fmla="*/ 0 w 697"/>
                <a:gd name="T57" fmla="*/ 1 h 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97"/>
                <a:gd name="T88" fmla="*/ 0 h 50"/>
                <a:gd name="T89" fmla="*/ 697 w 697"/>
                <a:gd name="T90" fmla="*/ 50 h 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97" h="50">
                  <a:moveTo>
                    <a:pt x="697" y="0"/>
                  </a:moveTo>
                  <a:lnTo>
                    <a:pt x="697" y="0"/>
                  </a:lnTo>
                  <a:lnTo>
                    <a:pt x="660" y="3"/>
                  </a:lnTo>
                  <a:lnTo>
                    <a:pt x="643" y="4"/>
                  </a:lnTo>
                  <a:moveTo>
                    <a:pt x="590" y="7"/>
                  </a:moveTo>
                  <a:lnTo>
                    <a:pt x="590" y="7"/>
                  </a:lnTo>
                  <a:lnTo>
                    <a:pt x="575" y="8"/>
                  </a:lnTo>
                  <a:lnTo>
                    <a:pt x="536" y="11"/>
                  </a:lnTo>
                  <a:moveTo>
                    <a:pt x="483" y="15"/>
                  </a:moveTo>
                  <a:lnTo>
                    <a:pt x="483" y="15"/>
                  </a:lnTo>
                  <a:lnTo>
                    <a:pt x="479" y="15"/>
                  </a:lnTo>
                  <a:lnTo>
                    <a:pt x="429" y="19"/>
                  </a:lnTo>
                  <a:moveTo>
                    <a:pt x="375" y="23"/>
                  </a:moveTo>
                  <a:lnTo>
                    <a:pt x="375" y="23"/>
                  </a:lnTo>
                  <a:lnTo>
                    <a:pt x="324" y="27"/>
                  </a:lnTo>
                  <a:lnTo>
                    <a:pt x="322" y="27"/>
                  </a:lnTo>
                  <a:moveTo>
                    <a:pt x="268" y="31"/>
                  </a:moveTo>
                  <a:lnTo>
                    <a:pt x="268" y="31"/>
                  </a:lnTo>
                  <a:lnTo>
                    <a:pt x="222" y="34"/>
                  </a:lnTo>
                  <a:lnTo>
                    <a:pt x="215" y="35"/>
                  </a:lnTo>
                  <a:moveTo>
                    <a:pt x="161" y="39"/>
                  </a:moveTo>
                  <a:lnTo>
                    <a:pt x="161" y="39"/>
                  </a:lnTo>
                  <a:lnTo>
                    <a:pt x="126" y="41"/>
                  </a:lnTo>
                  <a:lnTo>
                    <a:pt x="107" y="43"/>
                  </a:lnTo>
                  <a:moveTo>
                    <a:pt x="54" y="46"/>
                  </a:moveTo>
                  <a:lnTo>
                    <a:pt x="54" y="46"/>
                  </a:lnTo>
                  <a:lnTo>
                    <a:pt x="41" y="47"/>
                  </a:lnTo>
                  <a:lnTo>
                    <a:pt x="5" y="50"/>
                  </a:lnTo>
                  <a:lnTo>
                    <a:pt x="0" y="5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738" name="Freeform 19"/>
            <p:cNvSpPr>
              <a:spLocks noEditPoints="1"/>
            </p:cNvSpPr>
            <p:nvPr/>
          </p:nvSpPr>
          <p:spPr bwMode="auto">
            <a:xfrm>
              <a:off x="2407" y="818"/>
              <a:ext cx="404" cy="36"/>
            </a:xfrm>
            <a:custGeom>
              <a:avLst/>
              <a:gdLst>
                <a:gd name="T0" fmla="*/ 11 w 672"/>
                <a:gd name="T1" fmla="*/ 1 h 60"/>
                <a:gd name="T2" fmla="*/ 11 w 672"/>
                <a:gd name="T3" fmla="*/ 1 h 60"/>
                <a:gd name="T4" fmla="*/ 11 w 672"/>
                <a:gd name="T5" fmla="*/ 1 h 60"/>
                <a:gd name="T6" fmla="*/ 10 w 672"/>
                <a:gd name="T7" fmla="*/ 1 h 60"/>
                <a:gd name="T8" fmla="*/ 10 w 672"/>
                <a:gd name="T9" fmla="*/ 1 h 60"/>
                <a:gd name="T10" fmla="*/ 10 w 672"/>
                <a:gd name="T11" fmla="*/ 1 h 60"/>
                <a:gd name="T12" fmla="*/ 9 w 672"/>
                <a:gd name="T13" fmla="*/ 1 h 60"/>
                <a:gd name="T14" fmla="*/ 8 w 672"/>
                <a:gd name="T15" fmla="*/ 1 h 60"/>
                <a:gd name="T16" fmla="*/ 8 w 672"/>
                <a:gd name="T17" fmla="*/ 1 h 60"/>
                <a:gd name="T18" fmla="*/ 8 w 672"/>
                <a:gd name="T19" fmla="*/ 1 h 60"/>
                <a:gd name="T20" fmla="*/ 7 w 672"/>
                <a:gd name="T21" fmla="*/ 1 h 60"/>
                <a:gd name="T22" fmla="*/ 7 w 672"/>
                <a:gd name="T23" fmla="*/ 1 h 60"/>
                <a:gd name="T24" fmla="*/ 6 w 672"/>
                <a:gd name="T25" fmla="*/ 1 h 60"/>
                <a:gd name="T26" fmla="*/ 6 w 672"/>
                <a:gd name="T27" fmla="*/ 1 h 60"/>
                <a:gd name="T28" fmla="*/ 5 w 672"/>
                <a:gd name="T29" fmla="*/ 1 h 60"/>
                <a:gd name="T30" fmla="*/ 5 w 672"/>
                <a:gd name="T31" fmla="*/ 1 h 60"/>
                <a:gd name="T32" fmla="*/ 4 w 672"/>
                <a:gd name="T33" fmla="*/ 1 h 60"/>
                <a:gd name="T34" fmla="*/ 4 w 672"/>
                <a:gd name="T35" fmla="*/ 1 h 60"/>
                <a:gd name="T36" fmla="*/ 4 w 672"/>
                <a:gd name="T37" fmla="*/ 1 h 60"/>
                <a:gd name="T38" fmla="*/ 4 w 672"/>
                <a:gd name="T39" fmla="*/ 1 h 60"/>
                <a:gd name="T40" fmla="*/ 2 w 672"/>
                <a:gd name="T41" fmla="*/ 1 h 60"/>
                <a:gd name="T42" fmla="*/ 2 w 672"/>
                <a:gd name="T43" fmla="*/ 1 h 60"/>
                <a:gd name="T44" fmla="*/ 2 w 672"/>
                <a:gd name="T45" fmla="*/ 1 h 60"/>
                <a:gd name="T46" fmla="*/ 2 w 672"/>
                <a:gd name="T47" fmla="*/ 1 h 60"/>
                <a:gd name="T48" fmla="*/ 1 w 672"/>
                <a:gd name="T49" fmla="*/ 1 h 60"/>
                <a:gd name="T50" fmla="*/ 1 w 672"/>
                <a:gd name="T51" fmla="*/ 1 h 60"/>
                <a:gd name="T52" fmla="*/ 1 w 672"/>
                <a:gd name="T53" fmla="*/ 1 h 60"/>
                <a:gd name="T54" fmla="*/ 0 w 672"/>
                <a:gd name="T55" fmla="*/ 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2"/>
                <a:gd name="T85" fmla="*/ 0 h 60"/>
                <a:gd name="T86" fmla="*/ 672 w 67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2" h="60">
                  <a:moveTo>
                    <a:pt x="672" y="60"/>
                  </a:moveTo>
                  <a:lnTo>
                    <a:pt x="672" y="60"/>
                  </a:lnTo>
                  <a:lnTo>
                    <a:pt x="633" y="57"/>
                  </a:lnTo>
                  <a:lnTo>
                    <a:pt x="620" y="56"/>
                  </a:lnTo>
                  <a:moveTo>
                    <a:pt x="569" y="51"/>
                  </a:moveTo>
                  <a:lnTo>
                    <a:pt x="569" y="51"/>
                  </a:lnTo>
                  <a:lnTo>
                    <a:pt x="540" y="48"/>
                  </a:lnTo>
                  <a:lnTo>
                    <a:pt x="517" y="46"/>
                  </a:lnTo>
                  <a:moveTo>
                    <a:pt x="465" y="41"/>
                  </a:moveTo>
                  <a:lnTo>
                    <a:pt x="465" y="41"/>
                  </a:lnTo>
                  <a:lnTo>
                    <a:pt x="433" y="38"/>
                  </a:lnTo>
                  <a:lnTo>
                    <a:pt x="414" y="36"/>
                  </a:lnTo>
                  <a:moveTo>
                    <a:pt x="362" y="32"/>
                  </a:moveTo>
                  <a:lnTo>
                    <a:pt x="362" y="32"/>
                  </a:lnTo>
                  <a:lnTo>
                    <a:pt x="320" y="28"/>
                  </a:lnTo>
                  <a:lnTo>
                    <a:pt x="310" y="27"/>
                  </a:lnTo>
                  <a:moveTo>
                    <a:pt x="258" y="22"/>
                  </a:moveTo>
                  <a:lnTo>
                    <a:pt x="258" y="22"/>
                  </a:lnTo>
                  <a:lnTo>
                    <a:pt x="207" y="17"/>
                  </a:lnTo>
                  <a:moveTo>
                    <a:pt x="155" y="12"/>
                  </a:moveTo>
                  <a:lnTo>
                    <a:pt x="155" y="12"/>
                  </a:lnTo>
                  <a:lnTo>
                    <a:pt x="154" y="12"/>
                  </a:lnTo>
                  <a:lnTo>
                    <a:pt x="103" y="8"/>
                  </a:lnTo>
                  <a:moveTo>
                    <a:pt x="52" y="4"/>
                  </a:moveTo>
                  <a:lnTo>
                    <a:pt x="52" y="4"/>
                  </a:lnTo>
                  <a:lnTo>
                    <a:pt x="12"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739" name="Freeform 20"/>
            <p:cNvSpPr>
              <a:spLocks noEditPoints="1"/>
            </p:cNvSpPr>
            <p:nvPr/>
          </p:nvSpPr>
          <p:spPr bwMode="auto">
            <a:xfrm>
              <a:off x="2096" y="811"/>
              <a:ext cx="218" cy="5"/>
            </a:xfrm>
            <a:custGeom>
              <a:avLst/>
              <a:gdLst>
                <a:gd name="T0" fmla="*/ 6 w 362"/>
                <a:gd name="T1" fmla="*/ 1 h 8"/>
                <a:gd name="T2" fmla="*/ 6 w 362"/>
                <a:gd name="T3" fmla="*/ 1 h 8"/>
                <a:gd name="T4" fmla="*/ 5 w 362"/>
                <a:gd name="T5" fmla="*/ 1 h 8"/>
                <a:gd name="T6" fmla="*/ 5 w 362"/>
                <a:gd name="T7" fmla="*/ 1 h 8"/>
                <a:gd name="T8" fmla="*/ 4 w 362"/>
                <a:gd name="T9" fmla="*/ 1 h 8"/>
                <a:gd name="T10" fmla="*/ 4 w 362"/>
                <a:gd name="T11" fmla="*/ 1 h 8"/>
                <a:gd name="T12" fmla="*/ 4 w 362"/>
                <a:gd name="T13" fmla="*/ 1 h 8"/>
                <a:gd name="T14" fmla="*/ 4 w 362"/>
                <a:gd name="T15" fmla="*/ 1 h 8"/>
                <a:gd name="T16" fmla="*/ 2 w 362"/>
                <a:gd name="T17" fmla="*/ 1 h 8"/>
                <a:gd name="T18" fmla="*/ 2 w 362"/>
                <a:gd name="T19" fmla="*/ 1 h 8"/>
                <a:gd name="T20" fmla="*/ 2 w 362"/>
                <a:gd name="T21" fmla="*/ 1 h 8"/>
                <a:gd name="T22" fmla="*/ 2 w 362"/>
                <a:gd name="T23" fmla="*/ 1 h 8"/>
                <a:gd name="T24" fmla="*/ 1 w 362"/>
                <a:gd name="T25" fmla="*/ 1 h 8"/>
                <a:gd name="T26" fmla="*/ 1 w 362"/>
                <a:gd name="T27" fmla="*/ 1 h 8"/>
                <a:gd name="T28" fmla="*/ 1 w 362"/>
                <a:gd name="T29" fmla="*/ 0 h 8"/>
                <a:gd name="T30" fmla="*/ 0 w 362"/>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2"/>
                <a:gd name="T49" fmla="*/ 0 h 8"/>
                <a:gd name="T50" fmla="*/ 362 w 362"/>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2" h="8">
                  <a:moveTo>
                    <a:pt x="362" y="8"/>
                  </a:moveTo>
                  <a:lnTo>
                    <a:pt x="362" y="8"/>
                  </a:lnTo>
                  <a:lnTo>
                    <a:pt x="314" y="7"/>
                  </a:lnTo>
                  <a:lnTo>
                    <a:pt x="310" y="7"/>
                  </a:lnTo>
                  <a:moveTo>
                    <a:pt x="258" y="6"/>
                  </a:moveTo>
                  <a:lnTo>
                    <a:pt x="258" y="6"/>
                  </a:lnTo>
                  <a:lnTo>
                    <a:pt x="212" y="5"/>
                  </a:lnTo>
                  <a:lnTo>
                    <a:pt x="207" y="5"/>
                  </a:lnTo>
                  <a:moveTo>
                    <a:pt x="155" y="3"/>
                  </a:moveTo>
                  <a:lnTo>
                    <a:pt x="155" y="3"/>
                  </a:lnTo>
                  <a:lnTo>
                    <a:pt x="109" y="2"/>
                  </a:lnTo>
                  <a:lnTo>
                    <a:pt x="103" y="2"/>
                  </a:lnTo>
                  <a:moveTo>
                    <a:pt x="52" y="1"/>
                  </a:moveTo>
                  <a:lnTo>
                    <a:pt x="52" y="1"/>
                  </a:lnTo>
                  <a:lnTo>
                    <a:pt x="15" y="0"/>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740" name="Freeform 21"/>
            <p:cNvSpPr>
              <a:spLocks noEditPoints="1"/>
            </p:cNvSpPr>
            <p:nvPr/>
          </p:nvSpPr>
          <p:spPr bwMode="auto">
            <a:xfrm>
              <a:off x="1518" y="811"/>
              <a:ext cx="483" cy="15"/>
            </a:xfrm>
            <a:custGeom>
              <a:avLst/>
              <a:gdLst>
                <a:gd name="T0" fmla="*/ 14 w 804"/>
                <a:gd name="T1" fmla="*/ 0 h 26"/>
                <a:gd name="T2" fmla="*/ 14 w 804"/>
                <a:gd name="T3" fmla="*/ 0 h 26"/>
                <a:gd name="T4" fmla="*/ 13 w 804"/>
                <a:gd name="T5" fmla="*/ 1 h 26"/>
                <a:gd name="T6" fmla="*/ 13 w 804"/>
                <a:gd name="T7" fmla="*/ 1 h 26"/>
                <a:gd name="T8" fmla="*/ 12 w 804"/>
                <a:gd name="T9" fmla="*/ 1 h 26"/>
                <a:gd name="T10" fmla="*/ 12 w 804"/>
                <a:gd name="T11" fmla="*/ 1 h 26"/>
                <a:gd name="T12" fmla="*/ 11 w 804"/>
                <a:gd name="T13" fmla="*/ 1 h 26"/>
                <a:gd name="T14" fmla="*/ 11 w 804"/>
                <a:gd name="T15" fmla="*/ 1 h 26"/>
                <a:gd name="T16" fmla="*/ 10 w 804"/>
                <a:gd name="T17" fmla="*/ 1 h 26"/>
                <a:gd name="T18" fmla="*/ 10 w 804"/>
                <a:gd name="T19" fmla="*/ 1 h 26"/>
                <a:gd name="T20" fmla="*/ 10 w 804"/>
                <a:gd name="T21" fmla="*/ 1 h 26"/>
                <a:gd name="T22" fmla="*/ 9 w 804"/>
                <a:gd name="T23" fmla="*/ 1 h 26"/>
                <a:gd name="T24" fmla="*/ 8 w 804"/>
                <a:gd name="T25" fmla="*/ 1 h 26"/>
                <a:gd name="T26" fmla="*/ 8 w 804"/>
                <a:gd name="T27" fmla="*/ 1 h 26"/>
                <a:gd name="T28" fmla="*/ 8 w 804"/>
                <a:gd name="T29" fmla="*/ 1 h 26"/>
                <a:gd name="T30" fmla="*/ 7 w 804"/>
                <a:gd name="T31" fmla="*/ 1 h 26"/>
                <a:gd name="T32" fmla="*/ 6 w 804"/>
                <a:gd name="T33" fmla="*/ 1 h 26"/>
                <a:gd name="T34" fmla="*/ 6 w 804"/>
                <a:gd name="T35" fmla="*/ 1 h 26"/>
                <a:gd name="T36" fmla="*/ 5 w 804"/>
                <a:gd name="T37" fmla="*/ 1 h 26"/>
                <a:gd name="T38" fmla="*/ 5 w 804"/>
                <a:gd name="T39" fmla="*/ 1 h 26"/>
                <a:gd name="T40" fmla="*/ 5 w 804"/>
                <a:gd name="T41" fmla="*/ 1 h 26"/>
                <a:gd name="T42" fmla="*/ 5 w 804"/>
                <a:gd name="T43" fmla="*/ 1 h 26"/>
                <a:gd name="T44" fmla="*/ 5 w 804"/>
                <a:gd name="T45" fmla="*/ 1 h 26"/>
                <a:gd name="T46" fmla="*/ 4 w 804"/>
                <a:gd name="T47" fmla="*/ 1 h 26"/>
                <a:gd name="T48" fmla="*/ 3 w 804"/>
                <a:gd name="T49" fmla="*/ 1 h 26"/>
                <a:gd name="T50" fmla="*/ 3 w 804"/>
                <a:gd name="T51" fmla="*/ 1 h 26"/>
                <a:gd name="T52" fmla="*/ 2 w 804"/>
                <a:gd name="T53" fmla="*/ 1 h 26"/>
                <a:gd name="T54" fmla="*/ 2 w 804"/>
                <a:gd name="T55" fmla="*/ 1 h 26"/>
                <a:gd name="T56" fmla="*/ 1 w 804"/>
                <a:gd name="T57" fmla="*/ 1 h 26"/>
                <a:gd name="T58" fmla="*/ 1 w 804"/>
                <a:gd name="T59" fmla="*/ 1 h 26"/>
                <a:gd name="T60" fmla="*/ 1 w 804"/>
                <a:gd name="T61" fmla="*/ 1 h 26"/>
                <a:gd name="T62" fmla="*/ 0 w 804"/>
                <a:gd name="T63" fmla="*/ 1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4"/>
                <a:gd name="T97" fmla="*/ 0 h 26"/>
                <a:gd name="T98" fmla="*/ 804 w 804"/>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4" h="26">
                  <a:moveTo>
                    <a:pt x="804" y="0"/>
                  </a:moveTo>
                  <a:lnTo>
                    <a:pt x="804" y="0"/>
                  </a:lnTo>
                  <a:lnTo>
                    <a:pt x="762" y="1"/>
                  </a:lnTo>
                  <a:lnTo>
                    <a:pt x="750" y="2"/>
                  </a:lnTo>
                  <a:moveTo>
                    <a:pt x="697" y="3"/>
                  </a:moveTo>
                  <a:lnTo>
                    <a:pt x="697" y="3"/>
                  </a:lnTo>
                  <a:lnTo>
                    <a:pt x="666" y="4"/>
                  </a:lnTo>
                  <a:lnTo>
                    <a:pt x="643" y="5"/>
                  </a:lnTo>
                  <a:moveTo>
                    <a:pt x="590" y="7"/>
                  </a:moveTo>
                  <a:lnTo>
                    <a:pt x="590" y="7"/>
                  </a:lnTo>
                  <a:lnTo>
                    <a:pt x="557" y="8"/>
                  </a:lnTo>
                  <a:lnTo>
                    <a:pt x="536" y="9"/>
                  </a:lnTo>
                  <a:moveTo>
                    <a:pt x="482" y="10"/>
                  </a:moveTo>
                  <a:lnTo>
                    <a:pt x="482" y="10"/>
                  </a:lnTo>
                  <a:lnTo>
                    <a:pt x="441" y="12"/>
                  </a:lnTo>
                  <a:lnTo>
                    <a:pt x="429" y="12"/>
                  </a:lnTo>
                  <a:moveTo>
                    <a:pt x="375" y="14"/>
                  </a:moveTo>
                  <a:lnTo>
                    <a:pt x="375" y="14"/>
                  </a:lnTo>
                  <a:lnTo>
                    <a:pt x="322" y="16"/>
                  </a:lnTo>
                  <a:moveTo>
                    <a:pt x="268" y="18"/>
                  </a:moveTo>
                  <a:lnTo>
                    <a:pt x="268" y="18"/>
                  </a:lnTo>
                  <a:lnTo>
                    <a:pt x="264" y="18"/>
                  </a:lnTo>
                  <a:lnTo>
                    <a:pt x="214" y="20"/>
                  </a:lnTo>
                  <a:moveTo>
                    <a:pt x="161" y="22"/>
                  </a:moveTo>
                  <a:lnTo>
                    <a:pt x="161" y="22"/>
                  </a:lnTo>
                  <a:lnTo>
                    <a:pt x="153" y="22"/>
                  </a:lnTo>
                  <a:lnTo>
                    <a:pt x="107" y="23"/>
                  </a:lnTo>
                  <a:moveTo>
                    <a:pt x="54" y="25"/>
                  </a:moveTo>
                  <a:lnTo>
                    <a:pt x="54" y="25"/>
                  </a:lnTo>
                  <a:lnTo>
                    <a:pt x="11" y="26"/>
                  </a:lnTo>
                  <a:lnTo>
                    <a:pt x="0" y="2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741" name="Freeform 22"/>
            <p:cNvSpPr>
              <a:spLocks noEditPoints="1"/>
            </p:cNvSpPr>
            <p:nvPr/>
          </p:nvSpPr>
          <p:spPr bwMode="auto">
            <a:xfrm>
              <a:off x="1068" y="828"/>
              <a:ext cx="354" cy="10"/>
            </a:xfrm>
            <a:custGeom>
              <a:avLst/>
              <a:gdLst>
                <a:gd name="T0" fmla="*/ 10 w 588"/>
                <a:gd name="T1" fmla="*/ 0 h 17"/>
                <a:gd name="T2" fmla="*/ 10 w 588"/>
                <a:gd name="T3" fmla="*/ 0 h 17"/>
                <a:gd name="T4" fmla="*/ 10 w 588"/>
                <a:gd name="T5" fmla="*/ 1 h 17"/>
                <a:gd name="T6" fmla="*/ 9 w 588"/>
                <a:gd name="T7" fmla="*/ 1 h 17"/>
                <a:gd name="T8" fmla="*/ 8 w 588"/>
                <a:gd name="T9" fmla="*/ 1 h 17"/>
                <a:gd name="T10" fmla="*/ 8 w 588"/>
                <a:gd name="T11" fmla="*/ 1 h 17"/>
                <a:gd name="T12" fmla="*/ 8 w 588"/>
                <a:gd name="T13" fmla="*/ 1 h 17"/>
                <a:gd name="T14" fmla="*/ 7 w 588"/>
                <a:gd name="T15" fmla="*/ 1 h 17"/>
                <a:gd name="T16" fmla="*/ 7 w 588"/>
                <a:gd name="T17" fmla="*/ 1 h 17"/>
                <a:gd name="T18" fmla="*/ 7 w 588"/>
                <a:gd name="T19" fmla="*/ 1 h 17"/>
                <a:gd name="T20" fmla="*/ 6 w 588"/>
                <a:gd name="T21" fmla="*/ 1 h 17"/>
                <a:gd name="T22" fmla="*/ 5 w 588"/>
                <a:gd name="T23" fmla="*/ 1 h 17"/>
                <a:gd name="T24" fmla="*/ 5 w 588"/>
                <a:gd name="T25" fmla="*/ 1 h 17"/>
                <a:gd name="T26" fmla="*/ 5 w 588"/>
                <a:gd name="T27" fmla="*/ 1 h 17"/>
                <a:gd name="T28" fmla="*/ 4 w 588"/>
                <a:gd name="T29" fmla="*/ 1 h 17"/>
                <a:gd name="T30" fmla="*/ 4 w 588"/>
                <a:gd name="T31" fmla="*/ 1 h 17"/>
                <a:gd name="T32" fmla="*/ 3 w 588"/>
                <a:gd name="T33" fmla="*/ 1 h 17"/>
                <a:gd name="T34" fmla="*/ 3 w 588"/>
                <a:gd name="T35" fmla="*/ 1 h 17"/>
                <a:gd name="T36" fmla="*/ 2 w 588"/>
                <a:gd name="T37" fmla="*/ 1 h 17"/>
                <a:gd name="T38" fmla="*/ 2 w 588"/>
                <a:gd name="T39" fmla="*/ 1 h 17"/>
                <a:gd name="T40" fmla="*/ 1 w 588"/>
                <a:gd name="T41" fmla="*/ 1 h 17"/>
                <a:gd name="T42" fmla="*/ 1 w 588"/>
                <a:gd name="T43" fmla="*/ 1 h 17"/>
                <a:gd name="T44" fmla="*/ 1 w 588"/>
                <a:gd name="T45" fmla="*/ 1 h 17"/>
                <a:gd name="T46" fmla="*/ 0 w 588"/>
                <a:gd name="T47" fmla="*/ 1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8"/>
                <a:gd name="T73" fmla="*/ 0 h 17"/>
                <a:gd name="T74" fmla="*/ 588 w 588"/>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8" h="17">
                  <a:moveTo>
                    <a:pt x="588" y="0"/>
                  </a:moveTo>
                  <a:lnTo>
                    <a:pt x="588" y="0"/>
                  </a:lnTo>
                  <a:lnTo>
                    <a:pt x="546" y="1"/>
                  </a:lnTo>
                  <a:lnTo>
                    <a:pt x="535" y="2"/>
                  </a:lnTo>
                  <a:moveTo>
                    <a:pt x="481" y="4"/>
                  </a:moveTo>
                  <a:lnTo>
                    <a:pt x="481" y="4"/>
                  </a:lnTo>
                  <a:lnTo>
                    <a:pt x="448" y="5"/>
                  </a:lnTo>
                  <a:lnTo>
                    <a:pt x="428" y="5"/>
                  </a:lnTo>
                  <a:moveTo>
                    <a:pt x="375" y="7"/>
                  </a:moveTo>
                  <a:lnTo>
                    <a:pt x="375" y="7"/>
                  </a:lnTo>
                  <a:lnTo>
                    <a:pt x="336" y="9"/>
                  </a:lnTo>
                  <a:lnTo>
                    <a:pt x="321" y="9"/>
                  </a:lnTo>
                  <a:moveTo>
                    <a:pt x="268" y="11"/>
                  </a:moveTo>
                  <a:lnTo>
                    <a:pt x="268" y="11"/>
                  </a:lnTo>
                  <a:lnTo>
                    <a:pt x="216" y="12"/>
                  </a:lnTo>
                  <a:lnTo>
                    <a:pt x="214" y="12"/>
                  </a:lnTo>
                  <a:moveTo>
                    <a:pt x="161" y="14"/>
                  </a:moveTo>
                  <a:lnTo>
                    <a:pt x="161" y="14"/>
                  </a:lnTo>
                  <a:lnTo>
                    <a:pt x="155" y="14"/>
                  </a:lnTo>
                  <a:lnTo>
                    <a:pt x="107" y="15"/>
                  </a:lnTo>
                  <a:moveTo>
                    <a:pt x="54" y="16"/>
                  </a:moveTo>
                  <a:lnTo>
                    <a:pt x="54" y="16"/>
                  </a:lnTo>
                  <a:lnTo>
                    <a:pt x="33" y="16"/>
                  </a:lnTo>
                  <a:lnTo>
                    <a:pt x="0" y="17"/>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742" name="Freeform 23"/>
            <p:cNvSpPr>
              <a:spLocks noEditPoints="1"/>
            </p:cNvSpPr>
            <p:nvPr/>
          </p:nvSpPr>
          <p:spPr bwMode="auto">
            <a:xfrm>
              <a:off x="594" y="839"/>
              <a:ext cx="375" cy="14"/>
            </a:xfrm>
            <a:custGeom>
              <a:avLst/>
              <a:gdLst>
                <a:gd name="T0" fmla="*/ 10 w 624"/>
                <a:gd name="T1" fmla="*/ 0 h 24"/>
                <a:gd name="T2" fmla="*/ 10 w 624"/>
                <a:gd name="T3" fmla="*/ 0 h 24"/>
                <a:gd name="T4" fmla="*/ 10 w 624"/>
                <a:gd name="T5" fmla="*/ 1 h 24"/>
                <a:gd name="T6" fmla="*/ 8 w 624"/>
                <a:gd name="T7" fmla="*/ 1 h 24"/>
                <a:gd name="T8" fmla="*/ 8 w 624"/>
                <a:gd name="T9" fmla="*/ 1 h 24"/>
                <a:gd name="T10" fmla="*/ 8 w 624"/>
                <a:gd name="T11" fmla="*/ 1 h 24"/>
                <a:gd name="T12" fmla="*/ 8 w 624"/>
                <a:gd name="T13" fmla="*/ 1 h 24"/>
                <a:gd name="T14" fmla="*/ 7 w 624"/>
                <a:gd name="T15" fmla="*/ 1 h 24"/>
                <a:gd name="T16" fmla="*/ 7 w 624"/>
                <a:gd name="T17" fmla="*/ 1 h 24"/>
                <a:gd name="T18" fmla="*/ 7 w 624"/>
                <a:gd name="T19" fmla="*/ 1 h 24"/>
                <a:gd name="T20" fmla="*/ 6 w 624"/>
                <a:gd name="T21" fmla="*/ 1 h 24"/>
                <a:gd name="T22" fmla="*/ 5 w 624"/>
                <a:gd name="T23" fmla="*/ 1 h 24"/>
                <a:gd name="T24" fmla="*/ 5 w 624"/>
                <a:gd name="T25" fmla="*/ 1 h 24"/>
                <a:gd name="T26" fmla="*/ 5 w 624"/>
                <a:gd name="T27" fmla="*/ 1 h 24"/>
                <a:gd name="T28" fmla="*/ 4 w 624"/>
                <a:gd name="T29" fmla="*/ 1 h 24"/>
                <a:gd name="T30" fmla="*/ 3 w 624"/>
                <a:gd name="T31" fmla="*/ 1 h 24"/>
                <a:gd name="T32" fmla="*/ 3 w 624"/>
                <a:gd name="T33" fmla="*/ 1 h 24"/>
                <a:gd name="T34" fmla="*/ 2 w 624"/>
                <a:gd name="T35" fmla="*/ 1 h 24"/>
                <a:gd name="T36" fmla="*/ 2 w 624"/>
                <a:gd name="T37" fmla="*/ 1 h 24"/>
                <a:gd name="T38" fmla="*/ 1 w 624"/>
                <a:gd name="T39" fmla="*/ 1 h 24"/>
                <a:gd name="T40" fmla="*/ 1 w 624"/>
                <a:gd name="T41" fmla="*/ 1 h 24"/>
                <a:gd name="T42" fmla="*/ 1 w 624"/>
                <a:gd name="T43" fmla="*/ 1 h 24"/>
                <a:gd name="T44" fmla="*/ 1 w 624"/>
                <a:gd name="T45" fmla="*/ 1 h 24"/>
                <a:gd name="T46" fmla="*/ 0 w 624"/>
                <a:gd name="T47" fmla="*/ 1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4"/>
                <a:gd name="T73" fmla="*/ 0 h 24"/>
                <a:gd name="T74" fmla="*/ 624 w 624"/>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4" h="24">
                  <a:moveTo>
                    <a:pt x="624" y="0"/>
                  </a:moveTo>
                  <a:lnTo>
                    <a:pt x="624" y="0"/>
                  </a:lnTo>
                  <a:lnTo>
                    <a:pt x="567" y="1"/>
                  </a:lnTo>
                  <a:moveTo>
                    <a:pt x="511" y="3"/>
                  </a:moveTo>
                  <a:lnTo>
                    <a:pt x="511" y="3"/>
                  </a:lnTo>
                  <a:lnTo>
                    <a:pt x="507" y="3"/>
                  </a:lnTo>
                  <a:lnTo>
                    <a:pt x="454" y="5"/>
                  </a:lnTo>
                  <a:moveTo>
                    <a:pt x="397" y="7"/>
                  </a:moveTo>
                  <a:lnTo>
                    <a:pt x="397" y="7"/>
                  </a:lnTo>
                  <a:lnTo>
                    <a:pt x="385" y="7"/>
                  </a:lnTo>
                  <a:lnTo>
                    <a:pt x="341" y="9"/>
                  </a:lnTo>
                  <a:moveTo>
                    <a:pt x="284" y="11"/>
                  </a:moveTo>
                  <a:lnTo>
                    <a:pt x="284" y="11"/>
                  </a:lnTo>
                  <a:lnTo>
                    <a:pt x="265" y="12"/>
                  </a:lnTo>
                  <a:lnTo>
                    <a:pt x="227" y="14"/>
                  </a:lnTo>
                  <a:moveTo>
                    <a:pt x="170" y="16"/>
                  </a:moveTo>
                  <a:lnTo>
                    <a:pt x="170" y="16"/>
                  </a:lnTo>
                  <a:lnTo>
                    <a:pt x="153" y="17"/>
                  </a:lnTo>
                  <a:lnTo>
                    <a:pt x="114" y="19"/>
                  </a:lnTo>
                  <a:moveTo>
                    <a:pt x="57" y="21"/>
                  </a:moveTo>
                  <a:lnTo>
                    <a:pt x="57" y="21"/>
                  </a:lnTo>
                  <a:lnTo>
                    <a:pt x="53" y="21"/>
                  </a:lnTo>
                  <a:lnTo>
                    <a:pt x="10" y="23"/>
                  </a:lnTo>
                  <a:lnTo>
                    <a:pt x="0" y="24"/>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743" name="Freeform 24"/>
            <p:cNvSpPr>
              <a:spLocks noEditPoints="1"/>
            </p:cNvSpPr>
            <p:nvPr/>
          </p:nvSpPr>
          <p:spPr bwMode="auto">
            <a:xfrm>
              <a:off x="264" y="852"/>
              <a:ext cx="230" cy="2"/>
            </a:xfrm>
            <a:custGeom>
              <a:avLst/>
              <a:gdLst>
                <a:gd name="T0" fmla="*/ 7 w 383"/>
                <a:gd name="T1" fmla="*/ 1 h 3"/>
                <a:gd name="T2" fmla="*/ 7 w 383"/>
                <a:gd name="T3" fmla="*/ 1 h 3"/>
                <a:gd name="T4" fmla="*/ 6 w 383"/>
                <a:gd name="T5" fmla="*/ 1 h 3"/>
                <a:gd name="T6" fmla="*/ 6 w 383"/>
                <a:gd name="T7" fmla="*/ 1 h 3"/>
                <a:gd name="T8" fmla="*/ 5 w 383"/>
                <a:gd name="T9" fmla="*/ 1 h 3"/>
                <a:gd name="T10" fmla="*/ 5 w 383"/>
                <a:gd name="T11" fmla="*/ 1 h 3"/>
                <a:gd name="T12" fmla="*/ 4 w 383"/>
                <a:gd name="T13" fmla="*/ 1 h 3"/>
                <a:gd name="T14" fmla="*/ 4 w 383"/>
                <a:gd name="T15" fmla="*/ 1 h 3"/>
                <a:gd name="T16" fmla="*/ 3 w 383"/>
                <a:gd name="T17" fmla="*/ 1 h 3"/>
                <a:gd name="T18" fmla="*/ 3 w 383"/>
                <a:gd name="T19" fmla="*/ 1 h 3"/>
                <a:gd name="T20" fmla="*/ 2 w 383"/>
                <a:gd name="T21" fmla="*/ 1 h 3"/>
                <a:gd name="T22" fmla="*/ 2 w 383"/>
                <a:gd name="T23" fmla="*/ 1 h 3"/>
                <a:gd name="T24" fmla="*/ 1 w 383"/>
                <a:gd name="T25" fmla="*/ 1 h 3"/>
                <a:gd name="T26" fmla="*/ 1 w 383"/>
                <a:gd name="T27" fmla="*/ 1 h 3"/>
                <a:gd name="T28" fmla="*/ 1 w 383"/>
                <a:gd name="T29" fmla="*/ 1 h 3"/>
                <a:gd name="T30" fmla="*/ 1 w 383"/>
                <a:gd name="T31" fmla="*/ 1 h 3"/>
                <a:gd name="T32" fmla="*/ 0 w 383"/>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3"/>
                <a:gd name="T52" fmla="*/ 0 h 3"/>
                <a:gd name="T53" fmla="*/ 383 w 383"/>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3" h="3">
                  <a:moveTo>
                    <a:pt x="383" y="3"/>
                  </a:moveTo>
                  <a:lnTo>
                    <a:pt x="383" y="3"/>
                  </a:lnTo>
                  <a:lnTo>
                    <a:pt x="341" y="3"/>
                  </a:lnTo>
                  <a:lnTo>
                    <a:pt x="328" y="3"/>
                  </a:lnTo>
                  <a:moveTo>
                    <a:pt x="274" y="3"/>
                  </a:moveTo>
                  <a:lnTo>
                    <a:pt x="274" y="3"/>
                  </a:lnTo>
                  <a:lnTo>
                    <a:pt x="246" y="2"/>
                  </a:lnTo>
                  <a:lnTo>
                    <a:pt x="219" y="2"/>
                  </a:lnTo>
                  <a:moveTo>
                    <a:pt x="164" y="2"/>
                  </a:moveTo>
                  <a:lnTo>
                    <a:pt x="164" y="2"/>
                  </a:lnTo>
                  <a:lnTo>
                    <a:pt x="147" y="2"/>
                  </a:lnTo>
                  <a:lnTo>
                    <a:pt x="109" y="1"/>
                  </a:lnTo>
                  <a:moveTo>
                    <a:pt x="54" y="1"/>
                  </a:moveTo>
                  <a:lnTo>
                    <a:pt x="54" y="1"/>
                  </a:lnTo>
                  <a:lnTo>
                    <a:pt x="52" y="1"/>
                  </a:lnTo>
                  <a:lnTo>
                    <a:pt x="10"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744" name="Freeform 25"/>
            <p:cNvSpPr>
              <a:spLocks/>
            </p:cNvSpPr>
            <p:nvPr/>
          </p:nvSpPr>
          <p:spPr bwMode="auto">
            <a:xfrm>
              <a:off x="117" y="852"/>
              <a:ext cx="40" cy="1"/>
            </a:xfrm>
            <a:custGeom>
              <a:avLst/>
              <a:gdLst>
                <a:gd name="T0" fmla="*/ 1 w 65"/>
                <a:gd name="T1" fmla="*/ 0 h 1"/>
                <a:gd name="T2" fmla="*/ 1 w 65"/>
                <a:gd name="T3" fmla="*/ 0 h 1"/>
                <a:gd name="T4" fmla="*/ 1 w 65"/>
                <a:gd name="T5" fmla="*/ 1 h 1"/>
                <a:gd name="T6" fmla="*/ 0 w 65"/>
                <a:gd name="T7" fmla="*/ 1 h 1"/>
                <a:gd name="T8" fmla="*/ 0 60000 65536"/>
                <a:gd name="T9" fmla="*/ 0 60000 65536"/>
                <a:gd name="T10" fmla="*/ 0 60000 65536"/>
                <a:gd name="T11" fmla="*/ 0 60000 65536"/>
                <a:gd name="T12" fmla="*/ 0 w 65"/>
                <a:gd name="T13" fmla="*/ 0 h 1"/>
                <a:gd name="T14" fmla="*/ 65 w 65"/>
                <a:gd name="T15" fmla="*/ 1 h 1"/>
              </a:gdLst>
              <a:ahLst/>
              <a:cxnLst>
                <a:cxn ang="T8">
                  <a:pos x="T0" y="T1"/>
                </a:cxn>
                <a:cxn ang="T9">
                  <a:pos x="T2" y="T3"/>
                </a:cxn>
                <a:cxn ang="T10">
                  <a:pos x="T4" y="T5"/>
                </a:cxn>
                <a:cxn ang="T11">
                  <a:pos x="T6" y="T7"/>
                </a:cxn>
              </a:cxnLst>
              <a:rect l="T12" t="T13" r="T14" b="T15"/>
              <a:pathLst>
                <a:path w="65" h="1">
                  <a:moveTo>
                    <a:pt x="65" y="0"/>
                  </a:moveTo>
                  <a:lnTo>
                    <a:pt x="65" y="0"/>
                  </a:lnTo>
                  <a:lnTo>
                    <a:pt x="14"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745" name="Freeform 26"/>
            <p:cNvSpPr>
              <a:spLocks noEditPoints="1"/>
            </p:cNvSpPr>
            <p:nvPr/>
          </p:nvSpPr>
          <p:spPr bwMode="auto">
            <a:xfrm>
              <a:off x="59" y="810"/>
              <a:ext cx="5926" cy="65"/>
            </a:xfrm>
            <a:custGeom>
              <a:avLst/>
              <a:gdLst>
                <a:gd name="T0" fmla="*/ 168 w 9865"/>
                <a:gd name="T1" fmla="*/ 1 h 108"/>
                <a:gd name="T2" fmla="*/ 168 w 9865"/>
                <a:gd name="T3" fmla="*/ 1 h 108"/>
                <a:gd name="T4" fmla="*/ 167 w 9865"/>
                <a:gd name="T5" fmla="*/ 1 h 108"/>
                <a:gd name="T6" fmla="*/ 146 w 9865"/>
                <a:gd name="T7" fmla="*/ 2 h 108"/>
                <a:gd name="T8" fmla="*/ 146 w 9865"/>
                <a:gd name="T9" fmla="*/ 2 h 108"/>
                <a:gd name="T10" fmla="*/ 146 w 9865"/>
                <a:gd name="T11" fmla="*/ 2 h 108"/>
                <a:gd name="T12" fmla="*/ 145 w 9865"/>
                <a:gd name="T13" fmla="*/ 2 h 108"/>
                <a:gd name="T14" fmla="*/ 130 w 9865"/>
                <a:gd name="T15" fmla="*/ 1 h 108"/>
                <a:gd name="T16" fmla="*/ 130 w 9865"/>
                <a:gd name="T17" fmla="*/ 1 h 108"/>
                <a:gd name="T18" fmla="*/ 129 w 9865"/>
                <a:gd name="T19" fmla="*/ 1 h 108"/>
                <a:gd name="T20" fmla="*/ 129 w 9865"/>
                <a:gd name="T21" fmla="*/ 1 h 108"/>
                <a:gd name="T22" fmla="*/ 106 w 9865"/>
                <a:gd name="T23" fmla="*/ 1 h 108"/>
                <a:gd name="T24" fmla="*/ 106 w 9865"/>
                <a:gd name="T25" fmla="*/ 1 h 108"/>
                <a:gd name="T26" fmla="*/ 106 w 9865"/>
                <a:gd name="T27" fmla="*/ 1 h 108"/>
                <a:gd name="T28" fmla="*/ 105 w 9865"/>
                <a:gd name="T29" fmla="*/ 1 h 108"/>
                <a:gd name="T30" fmla="*/ 99 w 9865"/>
                <a:gd name="T31" fmla="*/ 1 h 108"/>
                <a:gd name="T32" fmla="*/ 99 w 9865"/>
                <a:gd name="T33" fmla="*/ 1 h 108"/>
                <a:gd name="T34" fmla="*/ 99 w 9865"/>
                <a:gd name="T35" fmla="*/ 1 h 108"/>
                <a:gd name="T36" fmla="*/ 98 w 9865"/>
                <a:gd name="T37" fmla="*/ 1 h 108"/>
                <a:gd name="T38" fmla="*/ 94 w 9865"/>
                <a:gd name="T39" fmla="*/ 1 h 108"/>
                <a:gd name="T40" fmla="*/ 94 w 9865"/>
                <a:gd name="T41" fmla="*/ 1 h 108"/>
                <a:gd name="T42" fmla="*/ 94 w 9865"/>
                <a:gd name="T43" fmla="*/ 1 h 108"/>
                <a:gd name="T44" fmla="*/ 93 w 9865"/>
                <a:gd name="T45" fmla="*/ 1 h 108"/>
                <a:gd name="T46" fmla="*/ 79 w 9865"/>
                <a:gd name="T47" fmla="*/ 1 h 108"/>
                <a:gd name="T48" fmla="*/ 79 w 9865"/>
                <a:gd name="T49" fmla="*/ 1 h 108"/>
                <a:gd name="T50" fmla="*/ 79 w 9865"/>
                <a:gd name="T51" fmla="*/ 1 h 108"/>
                <a:gd name="T52" fmla="*/ 78 w 9865"/>
                <a:gd name="T53" fmla="*/ 1 h 108"/>
                <a:gd name="T54" fmla="*/ 65 w 9865"/>
                <a:gd name="T55" fmla="*/ 1 h 108"/>
                <a:gd name="T56" fmla="*/ 65 w 9865"/>
                <a:gd name="T57" fmla="*/ 1 h 108"/>
                <a:gd name="T58" fmla="*/ 65 w 9865"/>
                <a:gd name="T59" fmla="*/ 1 h 108"/>
                <a:gd name="T60" fmla="*/ 65 w 9865"/>
                <a:gd name="T61" fmla="*/ 1 h 108"/>
                <a:gd name="T62" fmla="*/ 56 w 9865"/>
                <a:gd name="T63" fmla="*/ 0 h 108"/>
                <a:gd name="T64" fmla="*/ 56 w 9865"/>
                <a:gd name="T65" fmla="*/ 0 h 108"/>
                <a:gd name="T66" fmla="*/ 56 w 9865"/>
                <a:gd name="T67" fmla="*/ 0 h 108"/>
                <a:gd name="T68" fmla="*/ 56 w 9865"/>
                <a:gd name="T69" fmla="*/ 0 h 108"/>
                <a:gd name="T70" fmla="*/ 40 w 9865"/>
                <a:gd name="T71" fmla="*/ 1 h 108"/>
                <a:gd name="T72" fmla="*/ 40 w 9865"/>
                <a:gd name="T73" fmla="*/ 1 h 108"/>
                <a:gd name="T74" fmla="*/ 40 w 9865"/>
                <a:gd name="T75" fmla="*/ 1 h 108"/>
                <a:gd name="T76" fmla="*/ 39 w 9865"/>
                <a:gd name="T77" fmla="*/ 1 h 108"/>
                <a:gd name="T78" fmla="*/ 28 w 9865"/>
                <a:gd name="T79" fmla="*/ 1 h 108"/>
                <a:gd name="T80" fmla="*/ 28 w 9865"/>
                <a:gd name="T81" fmla="*/ 1 h 108"/>
                <a:gd name="T82" fmla="*/ 27 w 9865"/>
                <a:gd name="T83" fmla="*/ 1 h 108"/>
                <a:gd name="T84" fmla="*/ 26 w 9865"/>
                <a:gd name="T85" fmla="*/ 1 h 108"/>
                <a:gd name="T86" fmla="*/ 14 w 9865"/>
                <a:gd name="T87" fmla="*/ 1 h 108"/>
                <a:gd name="T88" fmla="*/ 14 w 9865"/>
                <a:gd name="T89" fmla="*/ 1 h 108"/>
                <a:gd name="T90" fmla="*/ 14 w 9865"/>
                <a:gd name="T91" fmla="*/ 1 h 108"/>
                <a:gd name="T92" fmla="*/ 13 w 9865"/>
                <a:gd name="T93" fmla="*/ 1 h 108"/>
                <a:gd name="T94" fmla="*/ 5 w 9865"/>
                <a:gd name="T95" fmla="*/ 1 h 108"/>
                <a:gd name="T96" fmla="*/ 5 w 9865"/>
                <a:gd name="T97" fmla="*/ 1 h 108"/>
                <a:gd name="T98" fmla="*/ 4 w 9865"/>
                <a:gd name="T99" fmla="*/ 1 h 108"/>
                <a:gd name="T100" fmla="*/ 4 w 9865"/>
                <a:gd name="T101" fmla="*/ 1 h 108"/>
                <a:gd name="T102" fmla="*/ 1 w 9865"/>
                <a:gd name="T103" fmla="*/ 1 h 108"/>
                <a:gd name="T104" fmla="*/ 1 w 9865"/>
                <a:gd name="T105" fmla="*/ 1 h 108"/>
                <a:gd name="T106" fmla="*/ 0 w 9865"/>
                <a:gd name="T107" fmla="*/ 1 h 1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65"/>
                <a:gd name="T163" fmla="*/ 0 h 108"/>
                <a:gd name="T164" fmla="*/ 9865 w 9865"/>
                <a:gd name="T165" fmla="*/ 108 h 1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65" h="108">
                  <a:moveTo>
                    <a:pt x="9865" y="43"/>
                  </a:moveTo>
                  <a:lnTo>
                    <a:pt x="9865" y="43"/>
                  </a:lnTo>
                  <a:cubicBezTo>
                    <a:pt x="9862" y="43"/>
                    <a:pt x="9853" y="45"/>
                    <a:pt x="9839" y="46"/>
                  </a:cubicBezTo>
                  <a:moveTo>
                    <a:pt x="8615" y="108"/>
                  </a:moveTo>
                  <a:lnTo>
                    <a:pt x="8615" y="108"/>
                  </a:lnTo>
                  <a:cubicBezTo>
                    <a:pt x="8606" y="108"/>
                    <a:pt x="8597" y="108"/>
                    <a:pt x="8588" y="108"/>
                  </a:cubicBezTo>
                  <a:cubicBezTo>
                    <a:pt x="8579" y="108"/>
                    <a:pt x="8570" y="108"/>
                    <a:pt x="8561" y="108"/>
                  </a:cubicBezTo>
                  <a:moveTo>
                    <a:pt x="7628" y="74"/>
                  </a:moveTo>
                  <a:lnTo>
                    <a:pt x="7628" y="74"/>
                  </a:lnTo>
                  <a:cubicBezTo>
                    <a:pt x="7619" y="74"/>
                    <a:pt x="7609" y="74"/>
                    <a:pt x="7600" y="73"/>
                  </a:cubicBezTo>
                  <a:cubicBezTo>
                    <a:pt x="7591" y="73"/>
                    <a:pt x="7582" y="73"/>
                    <a:pt x="7574" y="73"/>
                  </a:cubicBezTo>
                  <a:moveTo>
                    <a:pt x="6245" y="14"/>
                  </a:moveTo>
                  <a:lnTo>
                    <a:pt x="6245" y="14"/>
                  </a:lnTo>
                  <a:cubicBezTo>
                    <a:pt x="6236" y="13"/>
                    <a:pt x="6227" y="11"/>
                    <a:pt x="6219" y="10"/>
                  </a:cubicBezTo>
                  <a:cubicBezTo>
                    <a:pt x="6214" y="9"/>
                    <a:pt x="6205" y="8"/>
                    <a:pt x="6194" y="8"/>
                  </a:cubicBezTo>
                  <a:moveTo>
                    <a:pt x="5842" y="20"/>
                  </a:moveTo>
                  <a:lnTo>
                    <a:pt x="5842" y="20"/>
                  </a:lnTo>
                  <a:cubicBezTo>
                    <a:pt x="5832" y="20"/>
                    <a:pt x="5823" y="20"/>
                    <a:pt x="5817" y="20"/>
                  </a:cubicBezTo>
                  <a:cubicBezTo>
                    <a:pt x="5809" y="20"/>
                    <a:pt x="5801" y="20"/>
                    <a:pt x="5792" y="20"/>
                  </a:cubicBezTo>
                  <a:moveTo>
                    <a:pt x="5541" y="21"/>
                  </a:moveTo>
                  <a:lnTo>
                    <a:pt x="5541" y="21"/>
                  </a:lnTo>
                  <a:cubicBezTo>
                    <a:pt x="5532" y="21"/>
                    <a:pt x="5524" y="21"/>
                    <a:pt x="5515" y="21"/>
                  </a:cubicBezTo>
                  <a:cubicBezTo>
                    <a:pt x="5508" y="21"/>
                    <a:pt x="5499" y="22"/>
                    <a:pt x="5489" y="22"/>
                  </a:cubicBezTo>
                  <a:moveTo>
                    <a:pt x="4685" y="77"/>
                  </a:moveTo>
                  <a:lnTo>
                    <a:pt x="4685" y="77"/>
                  </a:lnTo>
                  <a:cubicBezTo>
                    <a:pt x="4673" y="77"/>
                    <a:pt x="4664" y="78"/>
                    <a:pt x="4658" y="78"/>
                  </a:cubicBezTo>
                  <a:cubicBezTo>
                    <a:pt x="4651" y="78"/>
                    <a:pt x="4643" y="77"/>
                    <a:pt x="4632" y="77"/>
                  </a:cubicBezTo>
                  <a:moveTo>
                    <a:pt x="3856" y="10"/>
                  </a:moveTo>
                  <a:lnTo>
                    <a:pt x="3856" y="10"/>
                  </a:lnTo>
                  <a:cubicBezTo>
                    <a:pt x="3846" y="10"/>
                    <a:pt x="3837" y="10"/>
                    <a:pt x="3830" y="10"/>
                  </a:cubicBezTo>
                  <a:cubicBezTo>
                    <a:pt x="3822" y="10"/>
                    <a:pt x="3813" y="10"/>
                    <a:pt x="3804" y="9"/>
                  </a:cubicBezTo>
                  <a:moveTo>
                    <a:pt x="3339" y="0"/>
                  </a:moveTo>
                  <a:lnTo>
                    <a:pt x="3339" y="0"/>
                  </a:lnTo>
                  <a:cubicBezTo>
                    <a:pt x="3330" y="0"/>
                    <a:pt x="3321" y="0"/>
                    <a:pt x="3313" y="0"/>
                  </a:cubicBezTo>
                  <a:cubicBezTo>
                    <a:pt x="3306" y="0"/>
                    <a:pt x="3297" y="0"/>
                    <a:pt x="3287" y="0"/>
                  </a:cubicBezTo>
                  <a:moveTo>
                    <a:pt x="2375" y="28"/>
                  </a:moveTo>
                  <a:lnTo>
                    <a:pt x="2375" y="28"/>
                  </a:lnTo>
                  <a:cubicBezTo>
                    <a:pt x="2365" y="28"/>
                    <a:pt x="2356" y="28"/>
                    <a:pt x="2348" y="28"/>
                  </a:cubicBezTo>
                  <a:cubicBezTo>
                    <a:pt x="2341" y="28"/>
                    <a:pt x="2332" y="29"/>
                    <a:pt x="2322" y="29"/>
                  </a:cubicBezTo>
                  <a:moveTo>
                    <a:pt x="1627" y="47"/>
                  </a:moveTo>
                  <a:lnTo>
                    <a:pt x="1627" y="47"/>
                  </a:lnTo>
                  <a:cubicBezTo>
                    <a:pt x="1618" y="47"/>
                    <a:pt x="1609" y="47"/>
                    <a:pt x="1600" y="47"/>
                  </a:cubicBezTo>
                  <a:cubicBezTo>
                    <a:pt x="1591" y="47"/>
                    <a:pt x="1581" y="47"/>
                    <a:pt x="1572" y="47"/>
                  </a:cubicBezTo>
                  <a:moveTo>
                    <a:pt x="835" y="73"/>
                  </a:moveTo>
                  <a:lnTo>
                    <a:pt x="835" y="73"/>
                  </a:lnTo>
                  <a:cubicBezTo>
                    <a:pt x="824" y="74"/>
                    <a:pt x="814" y="74"/>
                    <a:pt x="806" y="74"/>
                  </a:cubicBezTo>
                  <a:cubicBezTo>
                    <a:pt x="798" y="74"/>
                    <a:pt x="789" y="74"/>
                    <a:pt x="779" y="74"/>
                  </a:cubicBezTo>
                  <a:moveTo>
                    <a:pt x="286" y="70"/>
                  </a:moveTo>
                  <a:lnTo>
                    <a:pt x="286" y="70"/>
                  </a:lnTo>
                  <a:cubicBezTo>
                    <a:pt x="275" y="70"/>
                    <a:pt x="266" y="70"/>
                    <a:pt x="258" y="70"/>
                  </a:cubicBezTo>
                  <a:cubicBezTo>
                    <a:pt x="248" y="70"/>
                    <a:pt x="238" y="70"/>
                    <a:pt x="226" y="70"/>
                  </a:cubicBezTo>
                  <a:moveTo>
                    <a:pt x="33" y="72"/>
                  </a:moveTo>
                  <a:lnTo>
                    <a:pt x="33" y="72"/>
                  </a:lnTo>
                  <a:cubicBezTo>
                    <a:pt x="13" y="72"/>
                    <a:pt x="0" y="72"/>
                    <a:pt x="0" y="72"/>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30746" name="Freeform 27"/>
            <p:cNvSpPr>
              <a:spLocks/>
            </p:cNvSpPr>
            <p:nvPr/>
          </p:nvSpPr>
          <p:spPr bwMode="auto">
            <a:xfrm>
              <a:off x="3890" y="3972"/>
              <a:ext cx="1339" cy="14"/>
            </a:xfrm>
            <a:custGeom>
              <a:avLst/>
              <a:gdLst>
                <a:gd name="T0" fmla="*/ 38 w 2229"/>
                <a:gd name="T1" fmla="*/ 1 h 23"/>
                <a:gd name="T2" fmla="*/ 38 w 2229"/>
                <a:gd name="T3" fmla="*/ 1 h 23"/>
                <a:gd name="T4" fmla="*/ 37 w 2229"/>
                <a:gd name="T5" fmla="*/ 0 h 23"/>
                <a:gd name="T6" fmla="*/ 1 w 2229"/>
                <a:gd name="T7" fmla="*/ 1 h 23"/>
                <a:gd name="T8" fmla="*/ 0 w 2229"/>
                <a:gd name="T9" fmla="*/ 1 h 23"/>
                <a:gd name="T10" fmla="*/ 35 w 2229"/>
                <a:gd name="T11" fmla="*/ 1 h 23"/>
                <a:gd name="T12" fmla="*/ 0 60000 65536"/>
                <a:gd name="T13" fmla="*/ 0 60000 65536"/>
                <a:gd name="T14" fmla="*/ 0 60000 65536"/>
                <a:gd name="T15" fmla="*/ 0 60000 65536"/>
                <a:gd name="T16" fmla="*/ 0 60000 65536"/>
                <a:gd name="T17" fmla="*/ 0 60000 65536"/>
                <a:gd name="T18" fmla="*/ 0 w 2229"/>
                <a:gd name="T19" fmla="*/ 0 h 23"/>
                <a:gd name="T20" fmla="*/ 2229 w 22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229" h="23">
                  <a:moveTo>
                    <a:pt x="2229" y="9"/>
                  </a:moveTo>
                  <a:lnTo>
                    <a:pt x="2229" y="9"/>
                  </a:lnTo>
                  <a:lnTo>
                    <a:pt x="2153" y="0"/>
                  </a:lnTo>
                  <a:lnTo>
                    <a:pt x="17" y="23"/>
                  </a:lnTo>
                  <a:lnTo>
                    <a:pt x="0" y="14"/>
                  </a:lnTo>
                  <a:lnTo>
                    <a:pt x="2108" y="13"/>
                  </a:lnTo>
                </a:path>
              </a:pathLst>
            </a:custGeom>
            <a:solidFill>
              <a:srgbClr val="000000"/>
            </a:solidFill>
            <a:ln w="0">
              <a:solidFill>
                <a:srgbClr val="000000"/>
              </a:solidFill>
              <a:prstDash val="solid"/>
              <a:round/>
              <a:headEnd/>
              <a:tailEnd/>
            </a:ln>
          </p:spPr>
          <p:txBody>
            <a:bodyPr/>
            <a:lstStyle/>
            <a:p>
              <a:endParaRPr lang="en-GB"/>
            </a:p>
          </p:txBody>
        </p:sp>
        <p:sp>
          <p:nvSpPr>
            <p:cNvPr id="30747" name="Freeform 28"/>
            <p:cNvSpPr>
              <a:spLocks/>
            </p:cNvSpPr>
            <p:nvPr/>
          </p:nvSpPr>
          <p:spPr bwMode="auto">
            <a:xfrm>
              <a:off x="913" y="277"/>
              <a:ext cx="2001" cy="8"/>
            </a:xfrm>
            <a:custGeom>
              <a:avLst/>
              <a:gdLst>
                <a:gd name="T0" fmla="*/ 10 w 3331"/>
                <a:gd name="T1" fmla="*/ 1 h 13"/>
                <a:gd name="T2" fmla="*/ 10 w 3331"/>
                <a:gd name="T3" fmla="*/ 1 h 13"/>
                <a:gd name="T4" fmla="*/ 10 w 3331"/>
                <a:gd name="T5" fmla="*/ 1 h 13"/>
                <a:gd name="T6" fmla="*/ 0 w 3331"/>
                <a:gd name="T7" fmla="*/ 1 h 13"/>
                <a:gd name="T8" fmla="*/ 0 w 3331"/>
                <a:gd name="T9" fmla="*/ 1 h 13"/>
                <a:gd name="T10" fmla="*/ 10 w 3331"/>
                <a:gd name="T11" fmla="*/ 0 h 13"/>
                <a:gd name="T12" fmla="*/ 15 w 3331"/>
                <a:gd name="T13" fmla="*/ 1 h 13"/>
                <a:gd name="T14" fmla="*/ 23 w 3331"/>
                <a:gd name="T15" fmla="*/ 1 h 13"/>
                <a:gd name="T16" fmla="*/ 39 w 3331"/>
                <a:gd name="T17" fmla="*/ 1 h 13"/>
                <a:gd name="T18" fmla="*/ 44 w 3331"/>
                <a:gd name="T19" fmla="*/ 1 h 13"/>
                <a:gd name="T20" fmla="*/ 46 w 3331"/>
                <a:gd name="T21" fmla="*/ 1 h 13"/>
                <a:gd name="T22" fmla="*/ 53 w 3331"/>
                <a:gd name="T23" fmla="*/ 1 h 13"/>
                <a:gd name="T24" fmla="*/ 53 w 3331"/>
                <a:gd name="T25" fmla="*/ 1 h 13"/>
                <a:gd name="T26" fmla="*/ 56 w 3331"/>
                <a:gd name="T27" fmla="*/ 1 h 13"/>
                <a:gd name="T28" fmla="*/ 56 w 3331"/>
                <a:gd name="T29" fmla="*/ 1 h 13"/>
                <a:gd name="T30" fmla="*/ 53 w 3331"/>
                <a:gd name="T31" fmla="*/ 1 h 13"/>
                <a:gd name="T32" fmla="*/ 19 w 3331"/>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31"/>
                <a:gd name="T52" fmla="*/ 0 h 13"/>
                <a:gd name="T53" fmla="*/ 3331 w 3331"/>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31" h="13">
                  <a:moveTo>
                    <a:pt x="631" y="9"/>
                  </a:moveTo>
                  <a:lnTo>
                    <a:pt x="631" y="9"/>
                  </a:lnTo>
                  <a:lnTo>
                    <a:pt x="553" y="9"/>
                  </a:lnTo>
                  <a:lnTo>
                    <a:pt x="0" y="12"/>
                  </a:lnTo>
                  <a:lnTo>
                    <a:pt x="0" y="6"/>
                  </a:lnTo>
                  <a:lnTo>
                    <a:pt x="631" y="0"/>
                  </a:lnTo>
                  <a:lnTo>
                    <a:pt x="893" y="4"/>
                  </a:lnTo>
                  <a:lnTo>
                    <a:pt x="1399" y="13"/>
                  </a:lnTo>
                  <a:lnTo>
                    <a:pt x="2299" y="13"/>
                  </a:lnTo>
                  <a:lnTo>
                    <a:pt x="2566" y="7"/>
                  </a:lnTo>
                  <a:lnTo>
                    <a:pt x="2736" y="8"/>
                  </a:lnTo>
                  <a:lnTo>
                    <a:pt x="3119" y="13"/>
                  </a:lnTo>
                  <a:lnTo>
                    <a:pt x="3136" y="8"/>
                  </a:lnTo>
                  <a:lnTo>
                    <a:pt x="3331" y="7"/>
                  </a:lnTo>
                  <a:lnTo>
                    <a:pt x="3280" y="3"/>
                  </a:lnTo>
                  <a:lnTo>
                    <a:pt x="3128" y="4"/>
                  </a:lnTo>
                  <a:cubicBezTo>
                    <a:pt x="2450" y="4"/>
                    <a:pt x="1774" y="5"/>
                    <a:pt x="1096" y="0"/>
                  </a:cubicBezTo>
                </a:path>
              </a:pathLst>
            </a:custGeom>
            <a:solidFill>
              <a:srgbClr val="000000"/>
            </a:solidFill>
            <a:ln w="0">
              <a:solidFill>
                <a:srgbClr val="000000"/>
              </a:solidFill>
              <a:prstDash val="solid"/>
              <a:round/>
              <a:headEnd/>
              <a:tailEnd/>
            </a:ln>
          </p:spPr>
          <p:txBody>
            <a:bodyPr/>
            <a:lstStyle/>
            <a:p>
              <a:endParaRPr lang="en-GB"/>
            </a:p>
          </p:txBody>
        </p:sp>
        <p:sp>
          <p:nvSpPr>
            <p:cNvPr id="30748" name="Freeform 29"/>
            <p:cNvSpPr>
              <a:spLocks/>
            </p:cNvSpPr>
            <p:nvPr/>
          </p:nvSpPr>
          <p:spPr bwMode="auto">
            <a:xfrm>
              <a:off x="281" y="461"/>
              <a:ext cx="3598" cy="3527"/>
            </a:xfrm>
            <a:custGeom>
              <a:avLst/>
              <a:gdLst>
                <a:gd name="T0" fmla="*/ 1 w 5989"/>
                <a:gd name="T1" fmla="*/ 5 h 5859"/>
                <a:gd name="T2" fmla="*/ 1 w 5989"/>
                <a:gd name="T3" fmla="*/ 5 h 5859"/>
                <a:gd name="T4" fmla="*/ 1 w 5989"/>
                <a:gd name="T5" fmla="*/ 26 h 5859"/>
                <a:gd name="T6" fmla="*/ 1 w 5989"/>
                <a:gd name="T7" fmla="*/ 23 h 5859"/>
                <a:gd name="T8" fmla="*/ 1 w 5989"/>
                <a:gd name="T9" fmla="*/ 32 h 5859"/>
                <a:gd name="T10" fmla="*/ 1 w 5989"/>
                <a:gd name="T11" fmla="*/ 41 h 5859"/>
                <a:gd name="T12" fmla="*/ 1 w 5989"/>
                <a:gd name="T13" fmla="*/ 49 h 5859"/>
                <a:gd name="T14" fmla="*/ 1 w 5989"/>
                <a:gd name="T15" fmla="*/ 58 h 5859"/>
                <a:gd name="T16" fmla="*/ 1 w 5989"/>
                <a:gd name="T17" fmla="*/ 76 h 5859"/>
                <a:gd name="T18" fmla="*/ 1 w 5989"/>
                <a:gd name="T19" fmla="*/ 82 h 5859"/>
                <a:gd name="T20" fmla="*/ 1 w 5989"/>
                <a:gd name="T21" fmla="*/ 91 h 5859"/>
                <a:gd name="T22" fmla="*/ 1 w 5989"/>
                <a:gd name="T23" fmla="*/ 96 h 5859"/>
                <a:gd name="T24" fmla="*/ 1 w 5989"/>
                <a:gd name="T25" fmla="*/ 98 h 5859"/>
                <a:gd name="T26" fmla="*/ 1 w 5989"/>
                <a:gd name="T27" fmla="*/ 101 h 5859"/>
                <a:gd name="T28" fmla="*/ 6 w 5989"/>
                <a:gd name="T29" fmla="*/ 101 h 5859"/>
                <a:gd name="T30" fmla="*/ 7 w 5989"/>
                <a:gd name="T31" fmla="*/ 101 h 5859"/>
                <a:gd name="T32" fmla="*/ 8 w 5989"/>
                <a:gd name="T33" fmla="*/ 101 h 5859"/>
                <a:gd name="T34" fmla="*/ 35 w 5989"/>
                <a:gd name="T35" fmla="*/ 101 h 5859"/>
                <a:gd name="T36" fmla="*/ 40 w 5989"/>
                <a:gd name="T37" fmla="*/ 101 h 5859"/>
                <a:gd name="T38" fmla="*/ 47 w 5989"/>
                <a:gd name="T39" fmla="*/ 101 h 5859"/>
                <a:gd name="T40" fmla="*/ 56 w 5989"/>
                <a:gd name="T41" fmla="*/ 101 h 5859"/>
                <a:gd name="T42" fmla="*/ 56 w 5989"/>
                <a:gd name="T43" fmla="*/ 101 h 5859"/>
                <a:gd name="T44" fmla="*/ 87 w 5989"/>
                <a:gd name="T45" fmla="*/ 101 h 5859"/>
                <a:gd name="T46" fmla="*/ 94 w 5989"/>
                <a:gd name="T47" fmla="*/ 101 h 5859"/>
                <a:gd name="T48" fmla="*/ 101 w 5989"/>
                <a:gd name="T49" fmla="*/ 101 h 5859"/>
                <a:gd name="T50" fmla="*/ 101 w 5989"/>
                <a:gd name="T51" fmla="*/ 101 h 5859"/>
                <a:gd name="T52" fmla="*/ 102 w 5989"/>
                <a:gd name="T53" fmla="*/ 101 h 5859"/>
                <a:gd name="T54" fmla="*/ 102 w 5989"/>
                <a:gd name="T55" fmla="*/ 101 h 5859"/>
                <a:gd name="T56" fmla="*/ 94 w 5989"/>
                <a:gd name="T57" fmla="*/ 101 h 5859"/>
                <a:gd name="T58" fmla="*/ 87 w 5989"/>
                <a:gd name="T59" fmla="*/ 101 h 5859"/>
                <a:gd name="T60" fmla="*/ 72 w 5989"/>
                <a:gd name="T61" fmla="*/ 101 h 5859"/>
                <a:gd name="T62" fmla="*/ 41 w 5989"/>
                <a:gd name="T63" fmla="*/ 101 h 5859"/>
                <a:gd name="T64" fmla="*/ 34 w 5989"/>
                <a:gd name="T65" fmla="*/ 101 h 5859"/>
                <a:gd name="T66" fmla="*/ 34 w 5989"/>
                <a:gd name="T67" fmla="*/ 101 h 5859"/>
                <a:gd name="T68" fmla="*/ 24 w 5989"/>
                <a:gd name="T69" fmla="*/ 101 h 5859"/>
                <a:gd name="T70" fmla="*/ 17 w 5989"/>
                <a:gd name="T71" fmla="*/ 101 h 5859"/>
                <a:gd name="T72" fmla="*/ 1 w 5989"/>
                <a:gd name="T73" fmla="*/ 101 h 5859"/>
                <a:gd name="T74" fmla="*/ 1 w 5989"/>
                <a:gd name="T75" fmla="*/ 98 h 5859"/>
                <a:gd name="T76" fmla="*/ 1 w 5989"/>
                <a:gd name="T77" fmla="*/ 95 h 5859"/>
                <a:gd name="T78" fmla="*/ 1 w 5989"/>
                <a:gd name="T79" fmla="*/ 86 h 5859"/>
                <a:gd name="T80" fmla="*/ 1 w 5989"/>
                <a:gd name="T81" fmla="*/ 77 h 5859"/>
                <a:gd name="T82" fmla="*/ 1 w 5989"/>
                <a:gd name="T83" fmla="*/ 69 h 5859"/>
                <a:gd name="T84" fmla="*/ 1 w 5989"/>
                <a:gd name="T85" fmla="*/ 62 h 5859"/>
                <a:gd name="T86" fmla="*/ 1 w 5989"/>
                <a:gd name="T87" fmla="*/ 52 h 5859"/>
                <a:gd name="T88" fmla="*/ 1 w 5989"/>
                <a:gd name="T89" fmla="*/ 42 h 5859"/>
                <a:gd name="T90" fmla="*/ 1 w 5989"/>
                <a:gd name="T91" fmla="*/ 29 h 5859"/>
                <a:gd name="T92" fmla="*/ 1 w 5989"/>
                <a:gd name="T93" fmla="*/ 26 h 5859"/>
                <a:gd name="T94" fmla="*/ 1 w 5989"/>
                <a:gd name="T95" fmla="*/ 9 h 5859"/>
                <a:gd name="T96" fmla="*/ 1 w 5989"/>
                <a:gd name="T97" fmla="*/ 1 h 5859"/>
                <a:gd name="T98" fmla="*/ 1 w 5989"/>
                <a:gd name="T99" fmla="*/ 1 h 5859"/>
                <a:gd name="T100" fmla="*/ 1 w 5989"/>
                <a:gd name="T101" fmla="*/ 0 h 5859"/>
                <a:gd name="T102" fmla="*/ 1 w 5989"/>
                <a:gd name="T103" fmla="*/ 1 h 5859"/>
                <a:gd name="T104" fmla="*/ 1 w 5989"/>
                <a:gd name="T105" fmla="*/ 1 h 5859"/>
                <a:gd name="T106" fmla="*/ 1 w 5989"/>
                <a:gd name="T107" fmla="*/ 4 h 5859"/>
                <a:gd name="T108" fmla="*/ 1 w 5989"/>
                <a:gd name="T109" fmla="*/ 5 h 58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89"/>
                <a:gd name="T166" fmla="*/ 0 h 5859"/>
                <a:gd name="T167" fmla="*/ 5989 w 5989"/>
                <a:gd name="T168" fmla="*/ 5859 h 58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89" h="5859">
                  <a:moveTo>
                    <a:pt x="58" y="286"/>
                  </a:moveTo>
                  <a:lnTo>
                    <a:pt x="58" y="286"/>
                  </a:lnTo>
                  <a:cubicBezTo>
                    <a:pt x="81" y="892"/>
                    <a:pt x="37" y="906"/>
                    <a:pt x="37" y="1511"/>
                  </a:cubicBezTo>
                  <a:lnTo>
                    <a:pt x="37" y="1358"/>
                  </a:lnTo>
                  <a:cubicBezTo>
                    <a:pt x="37" y="1527"/>
                    <a:pt x="57" y="1690"/>
                    <a:pt x="64" y="1858"/>
                  </a:cubicBezTo>
                  <a:cubicBezTo>
                    <a:pt x="71" y="2025"/>
                    <a:pt x="61" y="2203"/>
                    <a:pt x="55" y="2371"/>
                  </a:cubicBezTo>
                  <a:cubicBezTo>
                    <a:pt x="50" y="2538"/>
                    <a:pt x="29" y="2704"/>
                    <a:pt x="28" y="2871"/>
                  </a:cubicBezTo>
                  <a:cubicBezTo>
                    <a:pt x="27" y="3041"/>
                    <a:pt x="52" y="3207"/>
                    <a:pt x="55" y="3376"/>
                  </a:cubicBezTo>
                  <a:cubicBezTo>
                    <a:pt x="60" y="3714"/>
                    <a:pt x="72" y="4055"/>
                    <a:pt x="46" y="4393"/>
                  </a:cubicBezTo>
                  <a:cubicBezTo>
                    <a:pt x="34" y="4560"/>
                    <a:pt x="78" y="4599"/>
                    <a:pt x="62" y="4769"/>
                  </a:cubicBezTo>
                  <a:cubicBezTo>
                    <a:pt x="47" y="4938"/>
                    <a:pt x="73" y="5104"/>
                    <a:pt x="73" y="5274"/>
                  </a:cubicBezTo>
                  <a:lnTo>
                    <a:pt x="80" y="5542"/>
                  </a:lnTo>
                  <a:cubicBezTo>
                    <a:pt x="80" y="5642"/>
                    <a:pt x="82" y="5596"/>
                    <a:pt x="82" y="5653"/>
                  </a:cubicBezTo>
                  <a:cubicBezTo>
                    <a:pt x="75" y="5699"/>
                    <a:pt x="78" y="5774"/>
                    <a:pt x="81" y="5827"/>
                  </a:cubicBezTo>
                  <a:lnTo>
                    <a:pt x="340" y="5833"/>
                  </a:lnTo>
                  <a:lnTo>
                    <a:pt x="438" y="5833"/>
                  </a:lnTo>
                  <a:lnTo>
                    <a:pt x="439" y="5834"/>
                  </a:lnTo>
                  <a:lnTo>
                    <a:pt x="2059" y="5851"/>
                  </a:lnTo>
                  <a:lnTo>
                    <a:pt x="2398" y="5852"/>
                  </a:lnTo>
                  <a:lnTo>
                    <a:pt x="2772" y="5846"/>
                  </a:lnTo>
                  <a:lnTo>
                    <a:pt x="3307" y="5846"/>
                  </a:lnTo>
                  <a:lnTo>
                    <a:pt x="3316" y="5852"/>
                  </a:lnTo>
                  <a:lnTo>
                    <a:pt x="5062" y="5833"/>
                  </a:lnTo>
                  <a:lnTo>
                    <a:pt x="5526" y="5831"/>
                  </a:lnTo>
                  <a:lnTo>
                    <a:pt x="5944" y="5842"/>
                  </a:lnTo>
                  <a:lnTo>
                    <a:pt x="5951" y="5847"/>
                  </a:lnTo>
                  <a:lnTo>
                    <a:pt x="5981" y="5846"/>
                  </a:lnTo>
                  <a:lnTo>
                    <a:pt x="5989" y="5851"/>
                  </a:lnTo>
                  <a:cubicBezTo>
                    <a:pt x="5854" y="5851"/>
                    <a:pt x="5706" y="5842"/>
                    <a:pt x="5561" y="5842"/>
                  </a:cubicBezTo>
                  <a:cubicBezTo>
                    <a:pt x="5418" y="5842"/>
                    <a:pt x="5266" y="5843"/>
                    <a:pt x="5125" y="5842"/>
                  </a:cubicBezTo>
                  <a:cubicBezTo>
                    <a:pt x="4827" y="5841"/>
                    <a:pt x="4534" y="5851"/>
                    <a:pt x="4233" y="5851"/>
                  </a:cubicBezTo>
                  <a:cubicBezTo>
                    <a:pt x="3640" y="5850"/>
                    <a:pt x="3036" y="5859"/>
                    <a:pt x="2442" y="5859"/>
                  </a:cubicBezTo>
                  <a:lnTo>
                    <a:pt x="1988" y="5859"/>
                  </a:lnTo>
                  <a:lnTo>
                    <a:pt x="1979" y="5859"/>
                  </a:lnTo>
                  <a:cubicBezTo>
                    <a:pt x="1818" y="5859"/>
                    <a:pt x="1564" y="5859"/>
                    <a:pt x="1405" y="5855"/>
                  </a:cubicBezTo>
                  <a:cubicBezTo>
                    <a:pt x="1261" y="5852"/>
                    <a:pt x="1184" y="5852"/>
                    <a:pt x="1054" y="5844"/>
                  </a:cubicBezTo>
                  <a:cubicBezTo>
                    <a:pt x="754" y="5825"/>
                    <a:pt x="380" y="5840"/>
                    <a:pt x="66" y="5840"/>
                  </a:cubicBezTo>
                  <a:cubicBezTo>
                    <a:pt x="67" y="5744"/>
                    <a:pt x="70" y="5755"/>
                    <a:pt x="71" y="5670"/>
                  </a:cubicBezTo>
                  <a:cubicBezTo>
                    <a:pt x="71" y="5670"/>
                    <a:pt x="70" y="5587"/>
                    <a:pt x="65" y="5490"/>
                  </a:cubicBezTo>
                  <a:cubicBezTo>
                    <a:pt x="55" y="5306"/>
                    <a:pt x="69" y="5179"/>
                    <a:pt x="42" y="4997"/>
                  </a:cubicBezTo>
                  <a:cubicBezTo>
                    <a:pt x="16" y="4823"/>
                    <a:pt x="66" y="4630"/>
                    <a:pt x="37" y="4449"/>
                  </a:cubicBezTo>
                  <a:cubicBezTo>
                    <a:pt x="10" y="4274"/>
                    <a:pt x="46" y="4200"/>
                    <a:pt x="46" y="4019"/>
                  </a:cubicBezTo>
                  <a:lnTo>
                    <a:pt x="46" y="3589"/>
                  </a:lnTo>
                  <a:cubicBezTo>
                    <a:pt x="46" y="3391"/>
                    <a:pt x="23" y="3202"/>
                    <a:pt x="12" y="3005"/>
                  </a:cubicBezTo>
                  <a:cubicBezTo>
                    <a:pt x="0" y="2808"/>
                    <a:pt x="22" y="2611"/>
                    <a:pt x="35" y="2414"/>
                  </a:cubicBezTo>
                  <a:cubicBezTo>
                    <a:pt x="62" y="2018"/>
                    <a:pt x="19" y="2085"/>
                    <a:pt x="19" y="1690"/>
                  </a:cubicBezTo>
                  <a:lnTo>
                    <a:pt x="19" y="1494"/>
                  </a:lnTo>
                  <a:cubicBezTo>
                    <a:pt x="19" y="1169"/>
                    <a:pt x="51" y="845"/>
                    <a:pt x="55" y="520"/>
                  </a:cubicBezTo>
                  <a:cubicBezTo>
                    <a:pt x="57" y="356"/>
                    <a:pt x="26" y="174"/>
                    <a:pt x="46" y="9"/>
                  </a:cubicBezTo>
                  <a:cubicBezTo>
                    <a:pt x="48" y="8"/>
                    <a:pt x="45" y="2"/>
                    <a:pt x="48" y="1"/>
                  </a:cubicBezTo>
                  <a:cubicBezTo>
                    <a:pt x="51" y="0"/>
                    <a:pt x="48" y="1"/>
                    <a:pt x="51" y="0"/>
                  </a:cubicBezTo>
                  <a:lnTo>
                    <a:pt x="51" y="14"/>
                  </a:lnTo>
                  <a:cubicBezTo>
                    <a:pt x="48" y="18"/>
                    <a:pt x="50" y="31"/>
                    <a:pt x="50" y="41"/>
                  </a:cubicBezTo>
                  <a:cubicBezTo>
                    <a:pt x="47" y="77"/>
                    <a:pt x="44" y="124"/>
                    <a:pt x="55" y="237"/>
                  </a:cubicBezTo>
                  <a:lnTo>
                    <a:pt x="58" y="286"/>
                  </a:lnTo>
                  <a:close/>
                </a:path>
              </a:pathLst>
            </a:custGeom>
            <a:solidFill>
              <a:srgbClr val="000000"/>
            </a:solidFill>
            <a:ln w="0">
              <a:solidFill>
                <a:srgbClr val="000000"/>
              </a:solidFill>
              <a:prstDash val="solid"/>
              <a:round/>
              <a:headEnd/>
              <a:tailEnd/>
            </a:ln>
          </p:spPr>
          <p:txBody>
            <a:bodyPr/>
            <a:lstStyle/>
            <a:p>
              <a:endParaRPr lang="en-GB"/>
            </a:p>
          </p:txBody>
        </p:sp>
        <p:sp>
          <p:nvSpPr>
            <p:cNvPr id="30749" name="Freeform 30"/>
            <p:cNvSpPr>
              <a:spLocks/>
            </p:cNvSpPr>
            <p:nvPr/>
          </p:nvSpPr>
          <p:spPr bwMode="auto">
            <a:xfrm>
              <a:off x="2904" y="267"/>
              <a:ext cx="2729" cy="3549"/>
            </a:xfrm>
            <a:custGeom>
              <a:avLst/>
              <a:gdLst>
                <a:gd name="T0" fmla="*/ 75 w 4542"/>
                <a:gd name="T1" fmla="*/ 102 h 5895"/>
                <a:gd name="T2" fmla="*/ 75 w 4542"/>
                <a:gd name="T3" fmla="*/ 102 h 5895"/>
                <a:gd name="T4" fmla="*/ 75 w 4542"/>
                <a:gd name="T5" fmla="*/ 99 h 5895"/>
                <a:gd name="T6" fmla="*/ 75 w 4542"/>
                <a:gd name="T7" fmla="*/ 93 h 5895"/>
                <a:gd name="T8" fmla="*/ 75 w 4542"/>
                <a:gd name="T9" fmla="*/ 83 h 5895"/>
                <a:gd name="T10" fmla="*/ 75 w 4542"/>
                <a:gd name="T11" fmla="*/ 71 h 5895"/>
                <a:gd name="T12" fmla="*/ 75 w 4542"/>
                <a:gd name="T13" fmla="*/ 59 h 5895"/>
                <a:gd name="T14" fmla="*/ 75 w 4542"/>
                <a:gd name="T15" fmla="*/ 52 h 5895"/>
                <a:gd name="T16" fmla="*/ 75 w 4542"/>
                <a:gd name="T17" fmla="*/ 47 h 5895"/>
                <a:gd name="T18" fmla="*/ 75 w 4542"/>
                <a:gd name="T19" fmla="*/ 41 h 5895"/>
                <a:gd name="T20" fmla="*/ 75 w 4542"/>
                <a:gd name="T21" fmla="*/ 35 h 5895"/>
                <a:gd name="T22" fmla="*/ 75 w 4542"/>
                <a:gd name="T23" fmla="*/ 31 h 5895"/>
                <a:gd name="T24" fmla="*/ 75 w 4542"/>
                <a:gd name="T25" fmla="*/ 20 h 5895"/>
                <a:gd name="T26" fmla="*/ 75 w 4542"/>
                <a:gd name="T27" fmla="*/ 4 h 5895"/>
                <a:gd name="T28" fmla="*/ 75 w 4542"/>
                <a:gd name="T29" fmla="*/ 2 h 5895"/>
                <a:gd name="T30" fmla="*/ 75 w 4542"/>
                <a:gd name="T31" fmla="*/ 1 h 5895"/>
                <a:gd name="T32" fmla="*/ 69 w 4542"/>
                <a:gd name="T33" fmla="*/ 1 h 5895"/>
                <a:gd name="T34" fmla="*/ 71 w 4542"/>
                <a:gd name="T35" fmla="*/ 1 h 5895"/>
                <a:gd name="T36" fmla="*/ 34 w 4542"/>
                <a:gd name="T37" fmla="*/ 1 h 5895"/>
                <a:gd name="T38" fmla="*/ 1 w 4542"/>
                <a:gd name="T39" fmla="*/ 1 h 5895"/>
                <a:gd name="T40" fmla="*/ 1 w 4542"/>
                <a:gd name="T41" fmla="*/ 1 h 5895"/>
                <a:gd name="T42" fmla="*/ 1 w 4542"/>
                <a:gd name="T43" fmla="*/ 1 h 5895"/>
                <a:gd name="T44" fmla="*/ 0 w 4542"/>
                <a:gd name="T45" fmla="*/ 1 h 5895"/>
                <a:gd name="T46" fmla="*/ 24 w 4542"/>
                <a:gd name="T47" fmla="*/ 1 h 5895"/>
                <a:gd name="T48" fmla="*/ 44 w 4542"/>
                <a:gd name="T49" fmla="*/ 1 h 5895"/>
                <a:gd name="T50" fmla="*/ 74 w 4542"/>
                <a:gd name="T51" fmla="*/ 1 h 5895"/>
                <a:gd name="T52" fmla="*/ 75 w 4542"/>
                <a:gd name="T53" fmla="*/ 17 h 5895"/>
                <a:gd name="T54" fmla="*/ 74 w 4542"/>
                <a:gd name="T55" fmla="*/ 33 h 5895"/>
                <a:gd name="T56" fmla="*/ 74 w 4542"/>
                <a:gd name="T57" fmla="*/ 36 h 5895"/>
                <a:gd name="T58" fmla="*/ 74 w 4542"/>
                <a:gd name="T59" fmla="*/ 42 h 5895"/>
                <a:gd name="T60" fmla="*/ 74 w 4542"/>
                <a:gd name="T61" fmla="*/ 47 h 5895"/>
                <a:gd name="T62" fmla="*/ 75 w 4542"/>
                <a:gd name="T63" fmla="*/ 52 h 5895"/>
                <a:gd name="T64" fmla="*/ 75 w 4542"/>
                <a:gd name="T65" fmla="*/ 58 h 5895"/>
                <a:gd name="T66" fmla="*/ 75 w 4542"/>
                <a:gd name="T67" fmla="*/ 69 h 5895"/>
                <a:gd name="T68" fmla="*/ 75 w 4542"/>
                <a:gd name="T69" fmla="*/ 79 h 5895"/>
                <a:gd name="T70" fmla="*/ 74 w 4542"/>
                <a:gd name="T71" fmla="*/ 88 h 5895"/>
                <a:gd name="T72" fmla="*/ 75 w 4542"/>
                <a:gd name="T73" fmla="*/ 98 h 5895"/>
                <a:gd name="T74" fmla="*/ 75 w 4542"/>
                <a:gd name="T75" fmla="*/ 101 h 58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42"/>
                <a:gd name="T115" fmla="*/ 0 h 5895"/>
                <a:gd name="T116" fmla="*/ 4542 w 4542"/>
                <a:gd name="T117" fmla="*/ 5895 h 58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42" h="5895">
                  <a:moveTo>
                    <a:pt x="4387" y="5884"/>
                  </a:moveTo>
                  <a:lnTo>
                    <a:pt x="4387" y="5884"/>
                  </a:lnTo>
                  <a:cubicBezTo>
                    <a:pt x="4377" y="5895"/>
                    <a:pt x="4380" y="5877"/>
                    <a:pt x="4390" y="5750"/>
                  </a:cubicBezTo>
                  <a:cubicBezTo>
                    <a:pt x="4413" y="5638"/>
                    <a:pt x="4393" y="5510"/>
                    <a:pt x="4388" y="5396"/>
                  </a:cubicBezTo>
                  <a:cubicBezTo>
                    <a:pt x="4377" y="5163"/>
                    <a:pt x="4383" y="5055"/>
                    <a:pt x="4400" y="4822"/>
                  </a:cubicBezTo>
                  <a:cubicBezTo>
                    <a:pt x="4418" y="4589"/>
                    <a:pt x="4395" y="4354"/>
                    <a:pt x="4396" y="4120"/>
                  </a:cubicBezTo>
                  <a:cubicBezTo>
                    <a:pt x="4397" y="3881"/>
                    <a:pt x="4416" y="3646"/>
                    <a:pt x="4414" y="3407"/>
                  </a:cubicBezTo>
                  <a:cubicBezTo>
                    <a:pt x="4412" y="3287"/>
                    <a:pt x="4413" y="3170"/>
                    <a:pt x="4404" y="3050"/>
                  </a:cubicBezTo>
                  <a:cubicBezTo>
                    <a:pt x="4395" y="2939"/>
                    <a:pt x="4387" y="2824"/>
                    <a:pt x="4385" y="2715"/>
                  </a:cubicBezTo>
                  <a:cubicBezTo>
                    <a:pt x="4383" y="2601"/>
                    <a:pt x="4388" y="2485"/>
                    <a:pt x="4387" y="2367"/>
                  </a:cubicBezTo>
                  <a:cubicBezTo>
                    <a:pt x="4387" y="2247"/>
                    <a:pt x="4390" y="2127"/>
                    <a:pt x="4384" y="2008"/>
                  </a:cubicBezTo>
                  <a:cubicBezTo>
                    <a:pt x="4373" y="1772"/>
                    <a:pt x="4396" y="1996"/>
                    <a:pt x="4396" y="1759"/>
                  </a:cubicBezTo>
                  <a:lnTo>
                    <a:pt x="4396" y="1159"/>
                  </a:lnTo>
                  <a:cubicBezTo>
                    <a:pt x="4396" y="846"/>
                    <a:pt x="4396" y="531"/>
                    <a:pt x="4389" y="218"/>
                  </a:cubicBezTo>
                  <a:cubicBezTo>
                    <a:pt x="4392" y="156"/>
                    <a:pt x="4388" y="137"/>
                    <a:pt x="4396" y="106"/>
                  </a:cubicBezTo>
                  <a:cubicBezTo>
                    <a:pt x="4400" y="86"/>
                    <a:pt x="4390" y="54"/>
                    <a:pt x="4390" y="43"/>
                  </a:cubicBezTo>
                  <a:cubicBezTo>
                    <a:pt x="4391" y="0"/>
                    <a:pt x="4364" y="13"/>
                    <a:pt x="4089" y="15"/>
                  </a:cubicBezTo>
                  <a:cubicBezTo>
                    <a:pt x="3763" y="12"/>
                    <a:pt x="4542" y="16"/>
                    <a:pt x="4216" y="16"/>
                  </a:cubicBezTo>
                  <a:cubicBezTo>
                    <a:pt x="3562" y="16"/>
                    <a:pt x="2676" y="7"/>
                    <a:pt x="2021" y="8"/>
                  </a:cubicBezTo>
                  <a:cubicBezTo>
                    <a:pt x="1367" y="8"/>
                    <a:pt x="716" y="16"/>
                    <a:pt x="62" y="16"/>
                  </a:cubicBezTo>
                  <a:lnTo>
                    <a:pt x="45" y="21"/>
                  </a:lnTo>
                  <a:lnTo>
                    <a:pt x="18" y="20"/>
                  </a:lnTo>
                  <a:lnTo>
                    <a:pt x="0" y="24"/>
                  </a:lnTo>
                  <a:lnTo>
                    <a:pt x="1425" y="17"/>
                  </a:lnTo>
                  <a:lnTo>
                    <a:pt x="2581" y="16"/>
                  </a:lnTo>
                  <a:lnTo>
                    <a:pt x="4362" y="27"/>
                  </a:lnTo>
                  <a:lnTo>
                    <a:pt x="4380" y="1033"/>
                  </a:lnTo>
                  <a:lnTo>
                    <a:pt x="4378" y="1899"/>
                  </a:lnTo>
                  <a:cubicBezTo>
                    <a:pt x="4378" y="2114"/>
                    <a:pt x="4367" y="1868"/>
                    <a:pt x="4369" y="2085"/>
                  </a:cubicBezTo>
                  <a:cubicBezTo>
                    <a:pt x="4370" y="2189"/>
                    <a:pt x="4382" y="2299"/>
                    <a:pt x="4371" y="2403"/>
                  </a:cubicBezTo>
                  <a:cubicBezTo>
                    <a:pt x="4361" y="2502"/>
                    <a:pt x="4373" y="2617"/>
                    <a:pt x="4371" y="2716"/>
                  </a:cubicBezTo>
                  <a:cubicBezTo>
                    <a:pt x="4370" y="2816"/>
                    <a:pt x="4381" y="2917"/>
                    <a:pt x="4389" y="3018"/>
                  </a:cubicBezTo>
                  <a:cubicBezTo>
                    <a:pt x="4398" y="3127"/>
                    <a:pt x="4396" y="3233"/>
                    <a:pt x="4396" y="3341"/>
                  </a:cubicBezTo>
                  <a:cubicBezTo>
                    <a:pt x="4396" y="3555"/>
                    <a:pt x="4401" y="3762"/>
                    <a:pt x="4380" y="3977"/>
                  </a:cubicBezTo>
                  <a:cubicBezTo>
                    <a:pt x="4360" y="4177"/>
                    <a:pt x="4386" y="4420"/>
                    <a:pt x="4396" y="4624"/>
                  </a:cubicBezTo>
                  <a:cubicBezTo>
                    <a:pt x="4407" y="4832"/>
                    <a:pt x="4369" y="4919"/>
                    <a:pt x="4369" y="5131"/>
                  </a:cubicBezTo>
                  <a:cubicBezTo>
                    <a:pt x="4369" y="5331"/>
                    <a:pt x="4438" y="5462"/>
                    <a:pt x="4394" y="5657"/>
                  </a:cubicBezTo>
                  <a:cubicBezTo>
                    <a:pt x="4394" y="5657"/>
                    <a:pt x="4390" y="5664"/>
                    <a:pt x="4380" y="5863"/>
                  </a:cubicBezTo>
                </a:path>
              </a:pathLst>
            </a:custGeom>
            <a:solidFill>
              <a:srgbClr val="000000"/>
            </a:solidFill>
            <a:ln w="0">
              <a:solidFill>
                <a:srgbClr val="000000"/>
              </a:solidFill>
              <a:prstDash val="solid"/>
              <a:round/>
              <a:headEnd/>
              <a:tailEnd/>
            </a:ln>
          </p:spPr>
          <p:txBody>
            <a:bodyPr/>
            <a:lstStyle/>
            <a:p>
              <a:endParaRPr lang="en-GB"/>
            </a:p>
          </p:txBody>
        </p:sp>
        <p:sp>
          <p:nvSpPr>
            <p:cNvPr id="30750" name="Freeform 31"/>
            <p:cNvSpPr>
              <a:spLocks/>
            </p:cNvSpPr>
            <p:nvPr/>
          </p:nvSpPr>
          <p:spPr bwMode="auto">
            <a:xfrm>
              <a:off x="306" y="210"/>
              <a:ext cx="186" cy="205"/>
            </a:xfrm>
            <a:custGeom>
              <a:avLst/>
              <a:gdLst>
                <a:gd name="T0" fmla="*/ 1 w 310"/>
                <a:gd name="T1" fmla="*/ 0 h 340"/>
                <a:gd name="T2" fmla="*/ 1 w 310"/>
                <a:gd name="T3" fmla="*/ 0 h 340"/>
                <a:gd name="T4" fmla="*/ 1 w 310"/>
                <a:gd name="T5" fmla="*/ 2 h 340"/>
                <a:gd name="T6" fmla="*/ 2 w 310"/>
                <a:gd name="T7" fmla="*/ 1 h 340"/>
                <a:gd name="T8" fmla="*/ 3 w 310"/>
                <a:gd name="T9" fmla="*/ 3 h 340"/>
                <a:gd name="T10" fmla="*/ 4 w 310"/>
                <a:gd name="T11" fmla="*/ 1 h 340"/>
                <a:gd name="T12" fmla="*/ 4 w 310"/>
                <a:gd name="T13" fmla="*/ 3 h 340"/>
                <a:gd name="T14" fmla="*/ 5 w 310"/>
                <a:gd name="T15" fmla="*/ 1 h 340"/>
                <a:gd name="T16" fmla="*/ 5 w 310"/>
                <a:gd name="T17" fmla="*/ 3 h 340"/>
                <a:gd name="T18" fmla="*/ 5 w 310"/>
                <a:gd name="T19" fmla="*/ 5 h 340"/>
                <a:gd name="T20" fmla="*/ 5 w 310"/>
                <a:gd name="T21" fmla="*/ 6 h 340"/>
                <a:gd name="T22" fmla="*/ 5 w 310"/>
                <a:gd name="T23" fmla="*/ 6 h 340"/>
                <a:gd name="T24" fmla="*/ 5 w 310"/>
                <a:gd name="T25" fmla="*/ 2 h 340"/>
                <a:gd name="T26" fmla="*/ 4 w 310"/>
                <a:gd name="T27" fmla="*/ 4 h 340"/>
                <a:gd name="T28" fmla="*/ 4 w 310"/>
                <a:gd name="T29" fmla="*/ 2 h 340"/>
                <a:gd name="T30" fmla="*/ 3 w 310"/>
                <a:gd name="T31" fmla="*/ 4 h 340"/>
                <a:gd name="T32" fmla="*/ 2 w 310"/>
                <a:gd name="T33" fmla="*/ 1 h 340"/>
                <a:gd name="T34" fmla="*/ 1 w 310"/>
                <a:gd name="T35" fmla="*/ 3 h 340"/>
                <a:gd name="T36" fmla="*/ 1 w 310"/>
                <a:gd name="T37" fmla="*/ 1 h 340"/>
                <a:gd name="T38" fmla="*/ 1 w 310"/>
                <a:gd name="T39" fmla="*/ 3 h 340"/>
                <a:gd name="T40" fmla="*/ 1 w 310"/>
                <a:gd name="T41" fmla="*/ 4 h 340"/>
                <a:gd name="T42" fmla="*/ 1 w 310"/>
                <a:gd name="T43" fmla="*/ 1 h 340"/>
                <a:gd name="T44" fmla="*/ 1 w 310"/>
                <a:gd name="T45" fmla="*/ 2 h 340"/>
                <a:gd name="T46" fmla="*/ 1 w 310"/>
                <a:gd name="T47" fmla="*/ 0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0"/>
                <a:gd name="T73" fmla="*/ 0 h 340"/>
                <a:gd name="T74" fmla="*/ 310 w 310"/>
                <a:gd name="T75" fmla="*/ 340 h 3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0" h="340">
                  <a:moveTo>
                    <a:pt x="57" y="0"/>
                  </a:moveTo>
                  <a:lnTo>
                    <a:pt x="57" y="0"/>
                  </a:lnTo>
                  <a:cubicBezTo>
                    <a:pt x="91" y="22"/>
                    <a:pt x="78" y="90"/>
                    <a:pt x="90" y="135"/>
                  </a:cubicBezTo>
                  <a:cubicBezTo>
                    <a:pt x="99" y="99"/>
                    <a:pt x="108" y="63"/>
                    <a:pt x="122" y="33"/>
                  </a:cubicBezTo>
                  <a:cubicBezTo>
                    <a:pt x="157" y="56"/>
                    <a:pt x="157" y="113"/>
                    <a:pt x="163" y="164"/>
                  </a:cubicBezTo>
                  <a:cubicBezTo>
                    <a:pt x="181" y="140"/>
                    <a:pt x="186" y="102"/>
                    <a:pt x="207" y="80"/>
                  </a:cubicBezTo>
                  <a:cubicBezTo>
                    <a:pt x="232" y="104"/>
                    <a:pt x="217" y="155"/>
                    <a:pt x="229" y="190"/>
                  </a:cubicBezTo>
                  <a:cubicBezTo>
                    <a:pt x="248" y="157"/>
                    <a:pt x="254" y="110"/>
                    <a:pt x="276" y="80"/>
                  </a:cubicBezTo>
                  <a:cubicBezTo>
                    <a:pt x="293" y="100"/>
                    <a:pt x="285" y="135"/>
                    <a:pt x="283" y="164"/>
                  </a:cubicBezTo>
                  <a:cubicBezTo>
                    <a:pt x="282" y="200"/>
                    <a:pt x="292" y="242"/>
                    <a:pt x="294" y="278"/>
                  </a:cubicBezTo>
                  <a:cubicBezTo>
                    <a:pt x="296" y="297"/>
                    <a:pt x="310" y="329"/>
                    <a:pt x="283" y="340"/>
                  </a:cubicBezTo>
                  <a:cubicBezTo>
                    <a:pt x="285" y="334"/>
                    <a:pt x="281" y="333"/>
                    <a:pt x="276" y="333"/>
                  </a:cubicBezTo>
                  <a:cubicBezTo>
                    <a:pt x="293" y="281"/>
                    <a:pt x="267" y="188"/>
                    <a:pt x="269" y="117"/>
                  </a:cubicBezTo>
                  <a:cubicBezTo>
                    <a:pt x="253" y="150"/>
                    <a:pt x="250" y="196"/>
                    <a:pt x="225" y="219"/>
                  </a:cubicBezTo>
                  <a:cubicBezTo>
                    <a:pt x="204" y="188"/>
                    <a:pt x="216" y="148"/>
                    <a:pt x="207" y="106"/>
                  </a:cubicBezTo>
                  <a:cubicBezTo>
                    <a:pt x="182" y="130"/>
                    <a:pt x="184" y="181"/>
                    <a:pt x="163" y="208"/>
                  </a:cubicBezTo>
                  <a:cubicBezTo>
                    <a:pt x="142" y="167"/>
                    <a:pt x="153" y="94"/>
                    <a:pt x="126" y="58"/>
                  </a:cubicBezTo>
                  <a:cubicBezTo>
                    <a:pt x="101" y="89"/>
                    <a:pt x="113" y="158"/>
                    <a:pt x="86" y="186"/>
                  </a:cubicBezTo>
                  <a:cubicBezTo>
                    <a:pt x="77" y="142"/>
                    <a:pt x="73" y="82"/>
                    <a:pt x="64" y="29"/>
                  </a:cubicBezTo>
                  <a:cubicBezTo>
                    <a:pt x="43" y="56"/>
                    <a:pt x="37" y="112"/>
                    <a:pt x="31" y="157"/>
                  </a:cubicBezTo>
                  <a:cubicBezTo>
                    <a:pt x="29" y="172"/>
                    <a:pt x="40" y="198"/>
                    <a:pt x="16" y="201"/>
                  </a:cubicBezTo>
                  <a:cubicBezTo>
                    <a:pt x="9" y="156"/>
                    <a:pt x="0" y="93"/>
                    <a:pt x="5" y="47"/>
                  </a:cubicBezTo>
                  <a:cubicBezTo>
                    <a:pt x="25" y="78"/>
                    <a:pt x="4" y="117"/>
                    <a:pt x="20" y="146"/>
                  </a:cubicBezTo>
                  <a:cubicBezTo>
                    <a:pt x="31" y="96"/>
                    <a:pt x="41" y="45"/>
                    <a:pt x="57" y="0"/>
                  </a:cubicBezTo>
                  <a:close/>
                </a:path>
              </a:pathLst>
            </a:custGeom>
            <a:solidFill>
              <a:srgbClr val="000000"/>
            </a:solidFill>
            <a:ln w="0">
              <a:solidFill>
                <a:srgbClr val="000000"/>
              </a:solidFill>
              <a:prstDash val="solid"/>
              <a:round/>
              <a:headEnd/>
              <a:tailEnd/>
            </a:ln>
          </p:spPr>
          <p:txBody>
            <a:bodyPr/>
            <a:lstStyle/>
            <a:p>
              <a:endParaRPr lang="en-GB"/>
            </a:p>
          </p:txBody>
        </p:sp>
        <p:sp>
          <p:nvSpPr>
            <p:cNvPr id="30751" name="Freeform 32"/>
            <p:cNvSpPr>
              <a:spLocks/>
            </p:cNvSpPr>
            <p:nvPr/>
          </p:nvSpPr>
          <p:spPr bwMode="auto">
            <a:xfrm>
              <a:off x="490" y="165"/>
              <a:ext cx="88" cy="170"/>
            </a:xfrm>
            <a:custGeom>
              <a:avLst/>
              <a:gdLst>
                <a:gd name="T0" fmla="*/ 2 w 146"/>
                <a:gd name="T1" fmla="*/ 2 h 282"/>
                <a:gd name="T2" fmla="*/ 2 w 146"/>
                <a:gd name="T3" fmla="*/ 2 h 282"/>
                <a:gd name="T4" fmla="*/ 1 w 146"/>
                <a:gd name="T5" fmla="*/ 1 h 282"/>
                <a:gd name="T6" fmla="*/ 1 w 146"/>
                <a:gd name="T7" fmla="*/ 5 h 282"/>
                <a:gd name="T8" fmla="*/ 2 w 146"/>
                <a:gd name="T9" fmla="*/ 2 h 282"/>
                <a:gd name="T10" fmla="*/ 2 w 146"/>
                <a:gd name="T11" fmla="*/ 5 h 282"/>
                <a:gd name="T12" fmla="*/ 2 w 146"/>
                <a:gd name="T13" fmla="*/ 5 h 282"/>
                <a:gd name="T14" fmla="*/ 2 w 146"/>
                <a:gd name="T15" fmla="*/ 3 h 282"/>
                <a:gd name="T16" fmla="*/ 1 w 146"/>
                <a:gd name="T17" fmla="*/ 5 h 282"/>
                <a:gd name="T18" fmla="*/ 2 w 146"/>
                <a:gd name="T19" fmla="*/ 2 h 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282"/>
                <a:gd name="T32" fmla="*/ 146 w 146"/>
                <a:gd name="T33" fmla="*/ 282 h 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282">
                  <a:moveTo>
                    <a:pt x="113" y="103"/>
                  </a:moveTo>
                  <a:lnTo>
                    <a:pt x="113" y="103"/>
                  </a:lnTo>
                  <a:cubicBezTo>
                    <a:pt x="96" y="103"/>
                    <a:pt x="100" y="82"/>
                    <a:pt x="80" y="85"/>
                  </a:cubicBezTo>
                  <a:cubicBezTo>
                    <a:pt x="41" y="124"/>
                    <a:pt x="24" y="197"/>
                    <a:pt x="32" y="264"/>
                  </a:cubicBezTo>
                  <a:cubicBezTo>
                    <a:pt x="73" y="237"/>
                    <a:pt x="80" y="178"/>
                    <a:pt x="127" y="158"/>
                  </a:cubicBezTo>
                  <a:cubicBezTo>
                    <a:pt x="144" y="189"/>
                    <a:pt x="124" y="248"/>
                    <a:pt x="146" y="268"/>
                  </a:cubicBezTo>
                  <a:cubicBezTo>
                    <a:pt x="138" y="270"/>
                    <a:pt x="135" y="277"/>
                    <a:pt x="124" y="275"/>
                  </a:cubicBezTo>
                  <a:cubicBezTo>
                    <a:pt x="121" y="237"/>
                    <a:pt x="123" y="219"/>
                    <a:pt x="120" y="180"/>
                  </a:cubicBezTo>
                  <a:cubicBezTo>
                    <a:pt x="75" y="201"/>
                    <a:pt x="76" y="267"/>
                    <a:pt x="25" y="282"/>
                  </a:cubicBezTo>
                  <a:cubicBezTo>
                    <a:pt x="0" y="219"/>
                    <a:pt x="47" y="0"/>
                    <a:pt x="113" y="103"/>
                  </a:cubicBezTo>
                  <a:close/>
                </a:path>
              </a:pathLst>
            </a:custGeom>
            <a:solidFill>
              <a:srgbClr val="000000"/>
            </a:solidFill>
            <a:ln w="0">
              <a:solidFill>
                <a:srgbClr val="000000"/>
              </a:solidFill>
              <a:prstDash val="solid"/>
              <a:round/>
              <a:headEnd/>
              <a:tailEnd/>
            </a:ln>
          </p:spPr>
          <p:txBody>
            <a:bodyPr/>
            <a:lstStyle/>
            <a:p>
              <a:endParaRPr lang="en-GB"/>
            </a:p>
          </p:txBody>
        </p:sp>
        <p:sp>
          <p:nvSpPr>
            <p:cNvPr id="30752" name="Freeform 33"/>
            <p:cNvSpPr>
              <a:spLocks noEditPoints="1"/>
            </p:cNvSpPr>
            <p:nvPr/>
          </p:nvSpPr>
          <p:spPr bwMode="auto">
            <a:xfrm>
              <a:off x="580" y="251"/>
              <a:ext cx="240" cy="88"/>
            </a:xfrm>
            <a:custGeom>
              <a:avLst/>
              <a:gdLst>
                <a:gd name="T0" fmla="*/ 6 w 400"/>
                <a:gd name="T1" fmla="*/ 1 h 146"/>
                <a:gd name="T2" fmla="*/ 6 w 400"/>
                <a:gd name="T3" fmla="*/ 1 h 146"/>
                <a:gd name="T4" fmla="*/ 6 w 400"/>
                <a:gd name="T5" fmla="*/ 1 h 146"/>
                <a:gd name="T6" fmla="*/ 6 w 400"/>
                <a:gd name="T7" fmla="*/ 1 h 146"/>
                <a:gd name="T8" fmla="*/ 1 w 400"/>
                <a:gd name="T9" fmla="*/ 2 h 146"/>
                <a:gd name="T10" fmla="*/ 1 w 400"/>
                <a:gd name="T11" fmla="*/ 2 h 146"/>
                <a:gd name="T12" fmla="*/ 1 w 400"/>
                <a:gd name="T13" fmla="*/ 1 h 146"/>
                <a:gd name="T14" fmla="*/ 1 w 400"/>
                <a:gd name="T15" fmla="*/ 2 h 146"/>
                <a:gd name="T16" fmla="*/ 6 w 400"/>
                <a:gd name="T17" fmla="*/ 0 h 146"/>
                <a:gd name="T18" fmla="*/ 6 w 400"/>
                <a:gd name="T19" fmla="*/ 0 h 146"/>
                <a:gd name="T20" fmla="*/ 6 w 400"/>
                <a:gd name="T21" fmla="*/ 2 h 146"/>
                <a:gd name="T22" fmla="*/ 7 w 400"/>
                <a:gd name="T23" fmla="*/ 2 h 146"/>
                <a:gd name="T24" fmla="*/ 5 w 400"/>
                <a:gd name="T25" fmla="*/ 2 h 146"/>
                <a:gd name="T26" fmla="*/ 5 w 400"/>
                <a:gd name="T27" fmla="*/ 2 h 146"/>
                <a:gd name="T28" fmla="*/ 5 w 400"/>
                <a:gd name="T29" fmla="*/ 1 h 146"/>
                <a:gd name="T30" fmla="*/ 4 w 400"/>
                <a:gd name="T31" fmla="*/ 2 h 146"/>
                <a:gd name="T32" fmla="*/ 4 w 400"/>
                <a:gd name="T33" fmla="*/ 1 h 146"/>
                <a:gd name="T34" fmla="*/ 2 w 400"/>
                <a:gd name="T35" fmla="*/ 2 h 146"/>
                <a:gd name="T36" fmla="*/ 2 w 400"/>
                <a:gd name="T37" fmla="*/ 1 h 146"/>
                <a:gd name="T38" fmla="*/ 1 w 400"/>
                <a:gd name="T39" fmla="*/ 2 h 146"/>
                <a:gd name="T40" fmla="*/ 1 w 400"/>
                <a:gd name="T41" fmla="*/ 1 h 146"/>
                <a:gd name="T42" fmla="*/ 1 w 400"/>
                <a:gd name="T43" fmla="*/ 2 h 146"/>
                <a:gd name="T44" fmla="*/ 1 w 400"/>
                <a:gd name="T45" fmla="*/ 1 h 146"/>
                <a:gd name="T46" fmla="*/ 1 w 400"/>
                <a:gd name="T47" fmla="*/ 1 h 146"/>
                <a:gd name="T48" fmla="*/ 1 w 400"/>
                <a:gd name="T49" fmla="*/ 1 h 146"/>
                <a:gd name="T50" fmla="*/ 1 w 400"/>
                <a:gd name="T51" fmla="*/ 2 h 146"/>
                <a:gd name="T52" fmla="*/ 2 w 400"/>
                <a:gd name="T53" fmla="*/ 1 h 146"/>
                <a:gd name="T54" fmla="*/ 3 w 400"/>
                <a:gd name="T55" fmla="*/ 2 h 146"/>
                <a:gd name="T56" fmla="*/ 4 w 400"/>
                <a:gd name="T57" fmla="*/ 1 h 146"/>
                <a:gd name="T58" fmla="*/ 4 w 400"/>
                <a:gd name="T59" fmla="*/ 1 h 146"/>
                <a:gd name="T60" fmla="*/ 5 w 400"/>
                <a:gd name="T61" fmla="*/ 1 h 146"/>
                <a:gd name="T62" fmla="*/ 5 w 400"/>
                <a:gd name="T63" fmla="*/ 2 h 146"/>
                <a:gd name="T64" fmla="*/ 6 w 400"/>
                <a:gd name="T65" fmla="*/ 0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0"/>
                <a:gd name="T100" fmla="*/ 0 h 146"/>
                <a:gd name="T101" fmla="*/ 400 w 400"/>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0" h="146">
                  <a:moveTo>
                    <a:pt x="358" y="37"/>
                  </a:moveTo>
                  <a:lnTo>
                    <a:pt x="358" y="37"/>
                  </a:lnTo>
                  <a:cubicBezTo>
                    <a:pt x="352" y="46"/>
                    <a:pt x="341" y="52"/>
                    <a:pt x="340" y="66"/>
                  </a:cubicBezTo>
                  <a:cubicBezTo>
                    <a:pt x="352" y="63"/>
                    <a:pt x="353" y="48"/>
                    <a:pt x="358" y="37"/>
                  </a:cubicBezTo>
                  <a:close/>
                  <a:moveTo>
                    <a:pt x="21" y="114"/>
                  </a:moveTo>
                  <a:lnTo>
                    <a:pt x="21" y="114"/>
                  </a:lnTo>
                  <a:cubicBezTo>
                    <a:pt x="36" y="88"/>
                    <a:pt x="55" y="67"/>
                    <a:pt x="65" y="37"/>
                  </a:cubicBezTo>
                  <a:cubicBezTo>
                    <a:pt x="30" y="2"/>
                    <a:pt x="11" y="80"/>
                    <a:pt x="21" y="114"/>
                  </a:cubicBezTo>
                  <a:close/>
                  <a:moveTo>
                    <a:pt x="376" y="0"/>
                  </a:moveTo>
                  <a:lnTo>
                    <a:pt x="376" y="0"/>
                  </a:lnTo>
                  <a:cubicBezTo>
                    <a:pt x="392" y="38"/>
                    <a:pt x="344" y="72"/>
                    <a:pt x="332" y="106"/>
                  </a:cubicBezTo>
                  <a:cubicBezTo>
                    <a:pt x="338" y="133"/>
                    <a:pt x="384" y="118"/>
                    <a:pt x="398" y="110"/>
                  </a:cubicBezTo>
                  <a:cubicBezTo>
                    <a:pt x="400" y="146"/>
                    <a:pt x="328" y="144"/>
                    <a:pt x="318" y="117"/>
                  </a:cubicBezTo>
                  <a:cubicBezTo>
                    <a:pt x="304" y="122"/>
                    <a:pt x="297" y="133"/>
                    <a:pt x="277" y="132"/>
                  </a:cubicBezTo>
                  <a:cubicBezTo>
                    <a:pt x="266" y="108"/>
                    <a:pt x="276" y="71"/>
                    <a:pt x="270" y="33"/>
                  </a:cubicBezTo>
                  <a:cubicBezTo>
                    <a:pt x="239" y="56"/>
                    <a:pt x="241" y="111"/>
                    <a:pt x="204" y="128"/>
                  </a:cubicBezTo>
                  <a:cubicBezTo>
                    <a:pt x="201" y="110"/>
                    <a:pt x="207" y="64"/>
                    <a:pt x="204" y="48"/>
                  </a:cubicBezTo>
                  <a:cubicBezTo>
                    <a:pt x="183" y="75"/>
                    <a:pt x="182" y="123"/>
                    <a:pt x="153" y="143"/>
                  </a:cubicBezTo>
                  <a:cubicBezTo>
                    <a:pt x="148" y="112"/>
                    <a:pt x="149" y="71"/>
                    <a:pt x="153" y="44"/>
                  </a:cubicBezTo>
                  <a:cubicBezTo>
                    <a:pt x="115" y="58"/>
                    <a:pt x="112" y="127"/>
                    <a:pt x="73" y="128"/>
                  </a:cubicBezTo>
                  <a:cubicBezTo>
                    <a:pt x="74" y="104"/>
                    <a:pt x="78" y="83"/>
                    <a:pt x="76" y="55"/>
                  </a:cubicBezTo>
                  <a:cubicBezTo>
                    <a:pt x="50" y="64"/>
                    <a:pt x="48" y="129"/>
                    <a:pt x="7" y="136"/>
                  </a:cubicBezTo>
                  <a:cubicBezTo>
                    <a:pt x="0" y="92"/>
                    <a:pt x="9" y="40"/>
                    <a:pt x="32" y="15"/>
                  </a:cubicBezTo>
                  <a:cubicBezTo>
                    <a:pt x="50" y="15"/>
                    <a:pt x="68" y="13"/>
                    <a:pt x="69" y="29"/>
                  </a:cubicBezTo>
                  <a:cubicBezTo>
                    <a:pt x="82" y="32"/>
                    <a:pt x="81" y="12"/>
                    <a:pt x="91" y="22"/>
                  </a:cubicBezTo>
                  <a:cubicBezTo>
                    <a:pt x="91" y="57"/>
                    <a:pt x="86" y="65"/>
                    <a:pt x="87" y="103"/>
                  </a:cubicBezTo>
                  <a:cubicBezTo>
                    <a:pt x="112" y="76"/>
                    <a:pt x="126" y="39"/>
                    <a:pt x="157" y="18"/>
                  </a:cubicBezTo>
                  <a:cubicBezTo>
                    <a:pt x="171" y="33"/>
                    <a:pt x="161" y="73"/>
                    <a:pt x="164" y="99"/>
                  </a:cubicBezTo>
                  <a:cubicBezTo>
                    <a:pt x="186" y="75"/>
                    <a:pt x="187" y="31"/>
                    <a:pt x="219" y="18"/>
                  </a:cubicBezTo>
                  <a:cubicBezTo>
                    <a:pt x="220" y="52"/>
                    <a:pt x="218" y="68"/>
                    <a:pt x="215" y="92"/>
                  </a:cubicBezTo>
                  <a:cubicBezTo>
                    <a:pt x="242" y="70"/>
                    <a:pt x="244" y="22"/>
                    <a:pt x="281" y="11"/>
                  </a:cubicBezTo>
                  <a:cubicBezTo>
                    <a:pt x="290" y="40"/>
                    <a:pt x="279" y="89"/>
                    <a:pt x="288" y="117"/>
                  </a:cubicBezTo>
                  <a:cubicBezTo>
                    <a:pt x="337" y="97"/>
                    <a:pt x="323" y="15"/>
                    <a:pt x="376" y="0"/>
                  </a:cubicBezTo>
                  <a:close/>
                </a:path>
              </a:pathLst>
            </a:custGeom>
            <a:solidFill>
              <a:srgbClr val="000000"/>
            </a:solidFill>
            <a:ln w="0">
              <a:solidFill>
                <a:srgbClr val="000000"/>
              </a:solidFill>
              <a:prstDash val="solid"/>
              <a:round/>
              <a:headEnd/>
              <a:tailEnd/>
            </a:ln>
          </p:spPr>
          <p:txBody>
            <a:bodyPr/>
            <a:lstStyle/>
            <a:p>
              <a:endParaRPr lang="en-GB"/>
            </a:p>
          </p:txBody>
        </p:sp>
        <p:sp>
          <p:nvSpPr>
            <p:cNvPr id="30753" name="Freeform 34"/>
            <p:cNvSpPr>
              <a:spLocks/>
            </p:cNvSpPr>
            <p:nvPr/>
          </p:nvSpPr>
          <p:spPr bwMode="auto">
            <a:xfrm>
              <a:off x="5419" y="4046"/>
              <a:ext cx="26" cy="49"/>
            </a:xfrm>
            <a:custGeom>
              <a:avLst/>
              <a:gdLst>
                <a:gd name="T0" fmla="*/ 0 w 44"/>
                <a:gd name="T1" fmla="*/ 1 h 81"/>
                <a:gd name="T2" fmla="*/ 0 w 44"/>
                <a:gd name="T3" fmla="*/ 1 h 81"/>
                <a:gd name="T4" fmla="*/ 0 w 44"/>
                <a:gd name="T5" fmla="*/ 0 h 81"/>
                <a:gd name="T6" fmla="*/ 1 w 44"/>
                <a:gd name="T7" fmla="*/ 0 h 81"/>
                <a:gd name="T8" fmla="*/ 1 w 44"/>
                <a:gd name="T9" fmla="*/ 1 h 81"/>
                <a:gd name="T10" fmla="*/ 1 w 44"/>
                <a:gd name="T11" fmla="*/ 1 h 81"/>
                <a:gd name="T12" fmla="*/ 1 w 44"/>
                <a:gd name="T13" fmla="*/ 1 h 81"/>
                <a:gd name="T14" fmla="*/ 1 w 44"/>
                <a:gd name="T15" fmla="*/ 1 h 81"/>
                <a:gd name="T16" fmla="*/ 1 w 44"/>
                <a:gd name="T17" fmla="*/ 1 h 81"/>
                <a:gd name="T18" fmla="*/ 1 w 44"/>
                <a:gd name="T19" fmla="*/ 1 h 81"/>
                <a:gd name="T20" fmla="*/ 1 w 44"/>
                <a:gd name="T21" fmla="*/ 1 h 81"/>
                <a:gd name="T22" fmla="*/ 1 w 44"/>
                <a:gd name="T23" fmla="*/ 1 h 81"/>
                <a:gd name="T24" fmla="*/ 1 w 44"/>
                <a:gd name="T25" fmla="*/ 1 h 81"/>
                <a:gd name="T26" fmla="*/ 0 w 4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81"/>
                <a:gd name="T44" fmla="*/ 44 w 4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81">
                  <a:moveTo>
                    <a:pt x="0" y="81"/>
                  </a:moveTo>
                  <a:lnTo>
                    <a:pt x="0" y="81"/>
                  </a:lnTo>
                  <a:lnTo>
                    <a:pt x="0" y="0"/>
                  </a:lnTo>
                  <a:lnTo>
                    <a:pt x="44" y="0"/>
                  </a:lnTo>
                  <a:lnTo>
                    <a:pt x="44" y="18"/>
                  </a:lnTo>
                  <a:lnTo>
                    <a:pt x="20" y="18"/>
                  </a:lnTo>
                  <a:lnTo>
                    <a:pt x="20" y="31"/>
                  </a:lnTo>
                  <a:lnTo>
                    <a:pt x="44" y="31"/>
                  </a:lnTo>
                  <a:lnTo>
                    <a:pt x="44" y="49"/>
                  </a:lnTo>
                  <a:lnTo>
                    <a:pt x="20" y="49"/>
                  </a:lnTo>
                  <a:lnTo>
                    <a:pt x="20" y="63"/>
                  </a:lnTo>
                  <a:lnTo>
                    <a:pt x="44" y="63"/>
                  </a:lnTo>
                  <a:lnTo>
                    <a:pt x="44" y="81"/>
                  </a:lnTo>
                  <a:lnTo>
                    <a:pt x="0" y="81"/>
                  </a:lnTo>
                  <a:close/>
                </a:path>
              </a:pathLst>
            </a:custGeom>
            <a:solidFill>
              <a:srgbClr val="B42E34"/>
            </a:solidFill>
            <a:ln w="0">
              <a:solidFill>
                <a:srgbClr val="000000"/>
              </a:solidFill>
              <a:prstDash val="solid"/>
              <a:round/>
              <a:headEnd/>
              <a:tailEnd/>
            </a:ln>
          </p:spPr>
          <p:txBody>
            <a:bodyPr/>
            <a:lstStyle/>
            <a:p>
              <a:endParaRPr lang="en-GB"/>
            </a:p>
          </p:txBody>
        </p:sp>
        <p:sp>
          <p:nvSpPr>
            <p:cNvPr id="30754" name="Freeform 35"/>
            <p:cNvSpPr>
              <a:spLocks/>
            </p:cNvSpPr>
            <p:nvPr/>
          </p:nvSpPr>
          <p:spPr bwMode="auto">
            <a:xfrm>
              <a:off x="5453" y="4057"/>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1" y="3"/>
                    <a:pt x="26" y="0"/>
                    <a:pt x="34" y="0"/>
                  </a:cubicBezTo>
                  <a:cubicBezTo>
                    <a:pt x="47" y="0"/>
                    <a:pt x="55" y="8"/>
                    <a:pt x="55" y="22"/>
                  </a:cubicBezTo>
                  <a:lnTo>
                    <a:pt x="55" y="62"/>
                  </a:lnTo>
                  <a:lnTo>
                    <a:pt x="37" y="62"/>
                  </a:lnTo>
                  <a:lnTo>
                    <a:pt x="37" y="29"/>
                  </a:lnTo>
                  <a:cubicBezTo>
                    <a:pt x="37" y="20"/>
                    <a:pt x="35" y="17"/>
                    <a:pt x="28" y="17"/>
                  </a:cubicBezTo>
                  <a:cubicBezTo>
                    <a:pt x="21" y="17"/>
                    <a:pt x="18" y="21"/>
                    <a:pt x="18" y="29"/>
                  </a:cubicBezTo>
                  <a:lnTo>
                    <a:pt x="18"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30755" name="Freeform 36"/>
            <p:cNvSpPr>
              <a:spLocks noEditPoints="1"/>
            </p:cNvSpPr>
            <p:nvPr/>
          </p:nvSpPr>
          <p:spPr bwMode="auto">
            <a:xfrm>
              <a:off x="5492" y="4057"/>
              <a:ext cx="38" cy="53"/>
            </a:xfrm>
            <a:custGeom>
              <a:avLst/>
              <a:gdLst>
                <a:gd name="T0" fmla="*/ 1 w 62"/>
                <a:gd name="T1" fmla="*/ 1 h 88"/>
                <a:gd name="T2" fmla="*/ 1 w 62"/>
                <a:gd name="T3" fmla="*/ 1 h 88"/>
                <a:gd name="T4" fmla="*/ 0 w 62"/>
                <a:gd name="T5" fmla="*/ 1 h 88"/>
                <a:gd name="T6" fmla="*/ 1 w 62"/>
                <a:gd name="T7" fmla="*/ 1 h 88"/>
                <a:gd name="T8" fmla="*/ 1 w 62"/>
                <a:gd name="T9" fmla="*/ 0 h 88"/>
                <a:gd name="T10" fmla="*/ 1 w 62"/>
                <a:gd name="T11" fmla="*/ 1 h 88"/>
                <a:gd name="T12" fmla="*/ 1 w 62"/>
                <a:gd name="T13" fmla="*/ 1 h 88"/>
                <a:gd name="T14" fmla="*/ 1 w 62"/>
                <a:gd name="T15" fmla="*/ 1 h 88"/>
                <a:gd name="T16" fmla="*/ 1 w 62"/>
                <a:gd name="T17" fmla="*/ 1 h 88"/>
                <a:gd name="T18" fmla="*/ 1 w 62"/>
                <a:gd name="T19" fmla="*/ 1 h 88"/>
                <a:gd name="T20" fmla="*/ 1 w 62"/>
                <a:gd name="T21" fmla="*/ 1 h 88"/>
                <a:gd name="T22" fmla="*/ 1 w 62"/>
                <a:gd name="T23" fmla="*/ 1 h 88"/>
                <a:gd name="T24" fmla="*/ 1 w 62"/>
                <a:gd name="T25" fmla="*/ 1 h 88"/>
                <a:gd name="T26" fmla="*/ 1 w 62"/>
                <a:gd name="T27" fmla="*/ 1 h 88"/>
                <a:gd name="T28" fmla="*/ 1 w 62"/>
                <a:gd name="T29" fmla="*/ 1 h 88"/>
                <a:gd name="T30" fmla="*/ 1 w 62"/>
                <a:gd name="T31" fmla="*/ 1 h 88"/>
                <a:gd name="T32" fmla="*/ 1 w 62"/>
                <a:gd name="T33" fmla="*/ 1 h 88"/>
                <a:gd name="T34" fmla="*/ 1 w 62"/>
                <a:gd name="T35" fmla="*/ 1 h 88"/>
                <a:gd name="T36" fmla="*/ 1 w 62"/>
                <a:gd name="T37" fmla="*/ 1 h 88"/>
                <a:gd name="T38" fmla="*/ 1 w 62"/>
                <a:gd name="T39" fmla="*/ 1 h 88"/>
                <a:gd name="T40" fmla="*/ 1 w 62"/>
                <a:gd name="T41" fmla="*/ 1 h 88"/>
                <a:gd name="T42" fmla="*/ 1 w 62"/>
                <a:gd name="T43" fmla="*/ 1 h 88"/>
                <a:gd name="T44" fmla="*/ 1 w 62"/>
                <a:gd name="T45" fmla="*/ 1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
                <a:gd name="T70" fmla="*/ 0 h 88"/>
                <a:gd name="T71" fmla="*/ 62 w 62"/>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 h="88">
                  <a:moveTo>
                    <a:pt x="28" y="62"/>
                  </a:moveTo>
                  <a:lnTo>
                    <a:pt x="28" y="62"/>
                  </a:lnTo>
                  <a:cubicBezTo>
                    <a:pt x="12" y="62"/>
                    <a:pt x="0" y="49"/>
                    <a:pt x="0" y="31"/>
                  </a:cubicBezTo>
                  <a:cubicBezTo>
                    <a:pt x="0" y="22"/>
                    <a:pt x="3" y="15"/>
                    <a:pt x="9" y="9"/>
                  </a:cubicBezTo>
                  <a:cubicBezTo>
                    <a:pt x="15" y="3"/>
                    <a:pt x="21" y="0"/>
                    <a:pt x="29" y="0"/>
                  </a:cubicBezTo>
                  <a:cubicBezTo>
                    <a:pt x="36" y="0"/>
                    <a:pt x="41" y="3"/>
                    <a:pt x="45" y="8"/>
                  </a:cubicBezTo>
                  <a:lnTo>
                    <a:pt x="45" y="1"/>
                  </a:lnTo>
                  <a:lnTo>
                    <a:pt x="62" y="1"/>
                  </a:lnTo>
                  <a:lnTo>
                    <a:pt x="62" y="56"/>
                  </a:lnTo>
                  <a:cubicBezTo>
                    <a:pt x="62" y="64"/>
                    <a:pt x="62" y="70"/>
                    <a:pt x="57" y="76"/>
                  </a:cubicBezTo>
                  <a:cubicBezTo>
                    <a:pt x="52" y="84"/>
                    <a:pt x="43" y="88"/>
                    <a:pt x="32" y="88"/>
                  </a:cubicBezTo>
                  <a:cubicBezTo>
                    <a:pt x="16" y="88"/>
                    <a:pt x="5" y="79"/>
                    <a:pt x="2" y="67"/>
                  </a:cubicBezTo>
                  <a:lnTo>
                    <a:pt x="22" y="67"/>
                  </a:lnTo>
                  <a:cubicBezTo>
                    <a:pt x="23" y="71"/>
                    <a:pt x="27" y="73"/>
                    <a:pt x="32" y="73"/>
                  </a:cubicBezTo>
                  <a:cubicBezTo>
                    <a:pt x="40" y="73"/>
                    <a:pt x="45" y="68"/>
                    <a:pt x="45" y="59"/>
                  </a:cubicBezTo>
                  <a:cubicBezTo>
                    <a:pt x="45" y="58"/>
                    <a:pt x="45" y="57"/>
                    <a:pt x="45" y="56"/>
                  </a:cubicBezTo>
                  <a:cubicBezTo>
                    <a:pt x="40" y="60"/>
                    <a:pt x="35" y="62"/>
                    <a:pt x="28" y="62"/>
                  </a:cubicBezTo>
                  <a:close/>
                  <a:moveTo>
                    <a:pt x="31" y="46"/>
                  </a:moveTo>
                  <a:lnTo>
                    <a:pt x="31" y="46"/>
                  </a:lnTo>
                  <a:cubicBezTo>
                    <a:pt x="39" y="46"/>
                    <a:pt x="46" y="40"/>
                    <a:pt x="46" y="31"/>
                  </a:cubicBezTo>
                  <a:cubicBezTo>
                    <a:pt x="46" y="22"/>
                    <a:pt x="39" y="16"/>
                    <a:pt x="32" y="16"/>
                  </a:cubicBezTo>
                  <a:cubicBezTo>
                    <a:pt x="23" y="16"/>
                    <a:pt x="17" y="23"/>
                    <a:pt x="17" y="31"/>
                  </a:cubicBezTo>
                  <a:cubicBezTo>
                    <a:pt x="17" y="40"/>
                    <a:pt x="23" y="46"/>
                    <a:pt x="31" y="46"/>
                  </a:cubicBezTo>
                  <a:close/>
                </a:path>
              </a:pathLst>
            </a:custGeom>
            <a:solidFill>
              <a:srgbClr val="B42E34"/>
            </a:solidFill>
            <a:ln w="0">
              <a:solidFill>
                <a:srgbClr val="000000"/>
              </a:solidFill>
              <a:prstDash val="solid"/>
              <a:round/>
              <a:headEnd/>
              <a:tailEnd/>
            </a:ln>
          </p:spPr>
          <p:txBody>
            <a:bodyPr/>
            <a:lstStyle/>
            <a:p>
              <a:endParaRPr lang="en-GB"/>
            </a:p>
          </p:txBody>
        </p:sp>
        <p:sp>
          <p:nvSpPr>
            <p:cNvPr id="30756" name="Freeform 37"/>
            <p:cNvSpPr>
              <a:spLocks/>
            </p:cNvSpPr>
            <p:nvPr/>
          </p:nvSpPr>
          <p:spPr bwMode="auto">
            <a:xfrm>
              <a:off x="5537" y="4046"/>
              <a:ext cx="11" cy="49"/>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30757" name="Freeform 38"/>
            <p:cNvSpPr>
              <a:spLocks noEditPoints="1"/>
            </p:cNvSpPr>
            <p:nvPr/>
          </p:nvSpPr>
          <p:spPr bwMode="auto">
            <a:xfrm>
              <a:off x="5554" y="4057"/>
              <a:ext cx="39" cy="38"/>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8" y="55"/>
                  </a:moveTo>
                  <a:lnTo>
                    <a:pt x="48" y="55"/>
                  </a:lnTo>
                  <a:cubicBezTo>
                    <a:pt x="42" y="60"/>
                    <a:pt x="37" y="62"/>
                    <a:pt x="30" y="62"/>
                  </a:cubicBezTo>
                  <a:cubicBezTo>
                    <a:pt x="22" y="62"/>
                    <a:pt x="16" y="60"/>
                    <a:pt x="11" y="55"/>
                  </a:cubicBezTo>
                  <a:cubicBezTo>
                    <a:pt x="4" y="49"/>
                    <a:pt x="0" y="41"/>
                    <a:pt x="0" y="31"/>
                  </a:cubicBezTo>
                  <a:cubicBezTo>
                    <a:pt x="0" y="22"/>
                    <a:pt x="3" y="15"/>
                    <a:pt x="10" y="8"/>
                  </a:cubicBezTo>
                  <a:cubicBezTo>
                    <a:pt x="15" y="3"/>
                    <a:pt x="22" y="0"/>
                    <a:pt x="30" y="0"/>
                  </a:cubicBezTo>
                  <a:cubicBezTo>
                    <a:pt x="37" y="0"/>
                    <a:pt x="43" y="3"/>
                    <a:pt x="47" y="8"/>
                  </a:cubicBezTo>
                  <a:lnTo>
                    <a:pt x="47" y="1"/>
                  </a:lnTo>
                  <a:lnTo>
                    <a:pt x="65" y="1"/>
                  </a:lnTo>
                  <a:lnTo>
                    <a:pt x="65" y="62"/>
                  </a:lnTo>
                  <a:lnTo>
                    <a:pt x="48" y="62"/>
                  </a:lnTo>
                  <a:lnTo>
                    <a:pt x="48" y="55"/>
                  </a:lnTo>
                  <a:close/>
                  <a:moveTo>
                    <a:pt x="34" y="46"/>
                  </a:moveTo>
                  <a:lnTo>
                    <a:pt x="34" y="46"/>
                  </a:lnTo>
                  <a:cubicBezTo>
                    <a:pt x="41" y="46"/>
                    <a:pt x="48" y="40"/>
                    <a:pt x="48" y="31"/>
                  </a:cubicBezTo>
                  <a:cubicBezTo>
                    <a:pt x="48" y="22"/>
                    <a:pt x="41" y="16"/>
                    <a:pt x="33" y="16"/>
                  </a:cubicBezTo>
                  <a:cubicBezTo>
                    <a:pt x="24" y="16"/>
                    <a:pt x="18" y="23"/>
                    <a:pt x="18" y="31"/>
                  </a:cubicBezTo>
                  <a:cubicBezTo>
                    <a:pt x="18" y="40"/>
                    <a:pt x="24" y="46"/>
                    <a:pt x="34" y="46"/>
                  </a:cubicBezTo>
                  <a:close/>
                </a:path>
              </a:pathLst>
            </a:custGeom>
            <a:solidFill>
              <a:srgbClr val="B42E34"/>
            </a:solidFill>
            <a:ln w="0">
              <a:solidFill>
                <a:srgbClr val="000000"/>
              </a:solidFill>
              <a:prstDash val="solid"/>
              <a:round/>
              <a:headEnd/>
              <a:tailEnd/>
            </a:ln>
          </p:spPr>
          <p:txBody>
            <a:bodyPr/>
            <a:lstStyle/>
            <a:p>
              <a:endParaRPr lang="en-GB"/>
            </a:p>
          </p:txBody>
        </p:sp>
        <p:sp>
          <p:nvSpPr>
            <p:cNvPr id="30758" name="Freeform 39"/>
            <p:cNvSpPr>
              <a:spLocks/>
            </p:cNvSpPr>
            <p:nvPr/>
          </p:nvSpPr>
          <p:spPr bwMode="auto">
            <a:xfrm>
              <a:off x="5600" y="4057"/>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6"/>
                    <a:pt x="28" y="16"/>
                  </a:cubicBezTo>
                  <a:cubicBezTo>
                    <a:pt x="21" y="16"/>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30759" name="Freeform 40"/>
            <p:cNvSpPr>
              <a:spLocks noEditPoints="1"/>
            </p:cNvSpPr>
            <p:nvPr/>
          </p:nvSpPr>
          <p:spPr bwMode="auto">
            <a:xfrm>
              <a:off x="5638" y="4046"/>
              <a:ext cx="39" cy="49"/>
            </a:xfrm>
            <a:custGeom>
              <a:avLst/>
              <a:gdLst>
                <a:gd name="T0" fmla="*/ 1 w 65"/>
                <a:gd name="T1" fmla="*/ 1 h 81"/>
                <a:gd name="T2" fmla="*/ 1 w 65"/>
                <a:gd name="T3" fmla="*/ 1 h 81"/>
                <a:gd name="T4" fmla="*/ 1 w 65"/>
                <a:gd name="T5" fmla="*/ 1 h 81"/>
                <a:gd name="T6" fmla="*/ 1 w 65"/>
                <a:gd name="T7" fmla="*/ 1 h 81"/>
                <a:gd name="T8" fmla="*/ 0 w 65"/>
                <a:gd name="T9" fmla="*/ 1 h 81"/>
                <a:gd name="T10" fmla="*/ 1 w 65"/>
                <a:gd name="T11" fmla="*/ 1 h 81"/>
                <a:gd name="T12" fmla="*/ 1 w 65"/>
                <a:gd name="T13" fmla="*/ 1 h 81"/>
                <a:gd name="T14" fmla="*/ 1 w 65"/>
                <a:gd name="T15" fmla="*/ 1 h 81"/>
                <a:gd name="T16" fmla="*/ 1 w 65"/>
                <a:gd name="T17" fmla="*/ 0 h 81"/>
                <a:gd name="T18" fmla="*/ 1 w 65"/>
                <a:gd name="T19" fmla="*/ 0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48" y="74"/>
                  </a:moveTo>
                  <a:lnTo>
                    <a:pt x="48" y="74"/>
                  </a:lnTo>
                  <a:cubicBezTo>
                    <a:pt x="42" y="79"/>
                    <a:pt x="37" y="81"/>
                    <a:pt x="30" y="81"/>
                  </a:cubicBezTo>
                  <a:cubicBezTo>
                    <a:pt x="22" y="81"/>
                    <a:pt x="16" y="79"/>
                    <a:pt x="11" y="74"/>
                  </a:cubicBezTo>
                  <a:cubicBezTo>
                    <a:pt x="4" y="68"/>
                    <a:pt x="0" y="60"/>
                    <a:pt x="0" y="50"/>
                  </a:cubicBezTo>
                  <a:cubicBezTo>
                    <a:pt x="0" y="41"/>
                    <a:pt x="3" y="33"/>
                    <a:pt x="10" y="27"/>
                  </a:cubicBezTo>
                  <a:cubicBezTo>
                    <a:pt x="15" y="22"/>
                    <a:pt x="22" y="19"/>
                    <a:pt x="30" y="19"/>
                  </a:cubicBezTo>
                  <a:cubicBezTo>
                    <a:pt x="37" y="19"/>
                    <a:pt x="43" y="21"/>
                    <a:pt x="47" y="27"/>
                  </a:cubicBezTo>
                  <a:lnTo>
                    <a:pt x="47" y="0"/>
                  </a:lnTo>
                  <a:lnTo>
                    <a:pt x="65" y="0"/>
                  </a:lnTo>
                  <a:lnTo>
                    <a:pt x="65" y="81"/>
                  </a:lnTo>
                  <a:lnTo>
                    <a:pt x="48" y="81"/>
                  </a:lnTo>
                  <a:lnTo>
                    <a:pt x="48" y="74"/>
                  </a:lnTo>
                  <a:close/>
                  <a:moveTo>
                    <a:pt x="34" y="65"/>
                  </a:moveTo>
                  <a:lnTo>
                    <a:pt x="34" y="65"/>
                  </a:lnTo>
                  <a:cubicBezTo>
                    <a:pt x="41" y="65"/>
                    <a:pt x="48" y="58"/>
                    <a:pt x="48" y="50"/>
                  </a:cubicBezTo>
                  <a:cubicBezTo>
                    <a:pt x="48" y="41"/>
                    <a:pt x="41" y="35"/>
                    <a:pt x="33" y="35"/>
                  </a:cubicBezTo>
                  <a:cubicBezTo>
                    <a:pt x="24" y="35"/>
                    <a:pt x="18" y="42"/>
                    <a:pt x="18" y="50"/>
                  </a:cubicBezTo>
                  <a:cubicBezTo>
                    <a:pt x="18" y="58"/>
                    <a:pt x="24" y="65"/>
                    <a:pt x="34" y="65"/>
                  </a:cubicBezTo>
                  <a:close/>
                </a:path>
              </a:pathLst>
            </a:custGeom>
            <a:solidFill>
              <a:srgbClr val="B42E34"/>
            </a:solidFill>
            <a:ln w="0">
              <a:solidFill>
                <a:srgbClr val="000000"/>
              </a:solidFill>
              <a:prstDash val="solid"/>
              <a:round/>
              <a:headEnd/>
              <a:tailEnd/>
            </a:ln>
          </p:spPr>
          <p:txBody>
            <a:bodyPr/>
            <a:lstStyle/>
            <a:p>
              <a:endParaRPr lang="en-GB"/>
            </a:p>
          </p:txBody>
        </p:sp>
        <p:sp>
          <p:nvSpPr>
            <p:cNvPr id="30760" name="Freeform 41"/>
            <p:cNvSpPr>
              <a:spLocks/>
            </p:cNvSpPr>
            <p:nvPr/>
          </p:nvSpPr>
          <p:spPr bwMode="auto">
            <a:xfrm>
              <a:off x="5453" y="4114"/>
              <a:ext cx="33" cy="37"/>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7"/>
                    <a:pt x="28" y="17"/>
                  </a:cubicBezTo>
                  <a:cubicBezTo>
                    <a:pt x="21" y="17"/>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30761" name="Freeform 42"/>
            <p:cNvSpPr>
              <a:spLocks noEditPoints="1"/>
            </p:cNvSpPr>
            <p:nvPr/>
          </p:nvSpPr>
          <p:spPr bwMode="auto">
            <a:xfrm>
              <a:off x="5492" y="4113"/>
              <a:ext cx="38" cy="39"/>
            </a:xfrm>
            <a:custGeom>
              <a:avLst/>
              <a:gdLst>
                <a:gd name="T0" fmla="*/ 1 w 64"/>
                <a:gd name="T1" fmla="*/ 1 h 64"/>
                <a:gd name="T2" fmla="*/ 1 w 64"/>
                <a:gd name="T3" fmla="*/ 1 h 64"/>
                <a:gd name="T4" fmla="*/ 1 w 64"/>
                <a:gd name="T5" fmla="*/ 1 h 64"/>
                <a:gd name="T6" fmla="*/ 1 w 64"/>
                <a:gd name="T7" fmla="*/ 1 h 64"/>
                <a:gd name="T8" fmla="*/ 0 w 64"/>
                <a:gd name="T9" fmla="*/ 1 h 64"/>
                <a:gd name="T10" fmla="*/ 1 w 64"/>
                <a:gd name="T11" fmla="*/ 1 h 64"/>
                <a:gd name="T12" fmla="*/ 1 w 64"/>
                <a:gd name="T13" fmla="*/ 0 h 64"/>
                <a:gd name="T14" fmla="*/ 1 w 64"/>
                <a:gd name="T15" fmla="*/ 1 h 64"/>
                <a:gd name="T16" fmla="*/ 1 w 64"/>
                <a:gd name="T17" fmla="*/ 1 h 64"/>
                <a:gd name="T18" fmla="*/ 1 w 64"/>
                <a:gd name="T19" fmla="*/ 1 h 64"/>
                <a:gd name="T20" fmla="*/ 1 w 64"/>
                <a:gd name="T21" fmla="*/ 1 h 64"/>
                <a:gd name="T22" fmla="*/ 1 w 64"/>
                <a:gd name="T23" fmla="*/ 1 h 64"/>
                <a:gd name="T24" fmla="*/ 1 w 64"/>
                <a:gd name="T25" fmla="*/ 1 h 64"/>
                <a:gd name="T26" fmla="*/ 1 w 64"/>
                <a:gd name="T27" fmla="*/ 1 h 64"/>
                <a:gd name="T28" fmla="*/ 1 w 64"/>
                <a:gd name="T29" fmla="*/ 1 h 64"/>
                <a:gd name="T30" fmla="*/ 1 w 64"/>
                <a:gd name="T31" fmla="*/ 1 h 64"/>
                <a:gd name="T32" fmla="*/ 1 w 64"/>
                <a:gd name="T33" fmla="*/ 1 h 64"/>
                <a:gd name="T34" fmla="*/ 1 w 64"/>
                <a:gd name="T35" fmla="*/ 1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64"/>
                <a:gd name="T56" fmla="*/ 64 w 64"/>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64">
                  <a:moveTo>
                    <a:pt x="61" y="45"/>
                  </a:moveTo>
                  <a:lnTo>
                    <a:pt x="61" y="45"/>
                  </a:lnTo>
                  <a:cubicBezTo>
                    <a:pt x="55" y="58"/>
                    <a:pt x="45" y="64"/>
                    <a:pt x="32" y="64"/>
                  </a:cubicBezTo>
                  <a:cubicBezTo>
                    <a:pt x="22" y="64"/>
                    <a:pt x="15" y="61"/>
                    <a:pt x="9" y="55"/>
                  </a:cubicBezTo>
                  <a:cubicBezTo>
                    <a:pt x="3" y="48"/>
                    <a:pt x="0" y="41"/>
                    <a:pt x="0" y="32"/>
                  </a:cubicBezTo>
                  <a:cubicBezTo>
                    <a:pt x="0" y="24"/>
                    <a:pt x="3" y="16"/>
                    <a:pt x="9" y="10"/>
                  </a:cubicBezTo>
                  <a:cubicBezTo>
                    <a:pt x="15" y="4"/>
                    <a:pt x="23" y="0"/>
                    <a:pt x="31" y="0"/>
                  </a:cubicBezTo>
                  <a:cubicBezTo>
                    <a:pt x="51" y="0"/>
                    <a:pt x="64" y="14"/>
                    <a:pt x="64" y="37"/>
                  </a:cubicBezTo>
                  <a:lnTo>
                    <a:pt x="64" y="39"/>
                  </a:lnTo>
                  <a:lnTo>
                    <a:pt x="18" y="39"/>
                  </a:lnTo>
                  <a:cubicBezTo>
                    <a:pt x="20" y="45"/>
                    <a:pt x="24" y="49"/>
                    <a:pt x="32" y="49"/>
                  </a:cubicBezTo>
                  <a:cubicBezTo>
                    <a:pt x="36" y="49"/>
                    <a:pt x="39" y="48"/>
                    <a:pt x="41" y="45"/>
                  </a:cubicBezTo>
                  <a:lnTo>
                    <a:pt x="61" y="45"/>
                  </a:lnTo>
                  <a:close/>
                  <a:moveTo>
                    <a:pt x="46" y="26"/>
                  </a:moveTo>
                  <a:lnTo>
                    <a:pt x="46" y="26"/>
                  </a:lnTo>
                  <a:cubicBezTo>
                    <a:pt x="44" y="20"/>
                    <a:pt x="39" y="16"/>
                    <a:pt x="32" y="16"/>
                  </a:cubicBezTo>
                  <a:cubicBezTo>
                    <a:pt x="24" y="16"/>
                    <a:pt x="19" y="20"/>
                    <a:pt x="18" y="26"/>
                  </a:cubicBezTo>
                  <a:lnTo>
                    <a:pt x="46" y="26"/>
                  </a:lnTo>
                  <a:close/>
                </a:path>
              </a:pathLst>
            </a:custGeom>
            <a:solidFill>
              <a:srgbClr val="B42E34"/>
            </a:solidFill>
            <a:ln w="0">
              <a:solidFill>
                <a:srgbClr val="000000"/>
              </a:solidFill>
              <a:prstDash val="solid"/>
              <a:round/>
              <a:headEnd/>
              <a:tailEnd/>
            </a:ln>
          </p:spPr>
          <p:txBody>
            <a:bodyPr/>
            <a:lstStyle/>
            <a:p>
              <a:endParaRPr lang="en-GB"/>
            </a:p>
          </p:txBody>
        </p:sp>
        <p:sp>
          <p:nvSpPr>
            <p:cNvPr id="30762" name="Freeform 43"/>
            <p:cNvSpPr>
              <a:spLocks/>
            </p:cNvSpPr>
            <p:nvPr/>
          </p:nvSpPr>
          <p:spPr bwMode="auto">
            <a:xfrm>
              <a:off x="5533" y="4103"/>
              <a:ext cx="20" cy="48"/>
            </a:xfrm>
            <a:custGeom>
              <a:avLst/>
              <a:gdLst>
                <a:gd name="T0" fmla="*/ 0 w 34"/>
                <a:gd name="T1" fmla="*/ 1 h 81"/>
                <a:gd name="T2" fmla="*/ 0 w 34"/>
                <a:gd name="T3" fmla="*/ 1 h 81"/>
                <a:gd name="T4" fmla="*/ 0 w 34"/>
                <a:gd name="T5" fmla="*/ 1 h 81"/>
                <a:gd name="T6" fmla="*/ 1 w 34"/>
                <a:gd name="T7" fmla="*/ 1 h 81"/>
                <a:gd name="T8" fmla="*/ 1 w 34"/>
                <a:gd name="T9" fmla="*/ 0 h 81"/>
                <a:gd name="T10" fmla="*/ 1 w 34"/>
                <a:gd name="T11" fmla="*/ 0 h 81"/>
                <a:gd name="T12" fmla="*/ 1 w 34"/>
                <a:gd name="T13" fmla="*/ 1 h 81"/>
                <a:gd name="T14" fmla="*/ 1 w 34"/>
                <a:gd name="T15" fmla="*/ 1 h 81"/>
                <a:gd name="T16" fmla="*/ 1 w 34"/>
                <a:gd name="T17" fmla="*/ 1 h 81"/>
                <a:gd name="T18" fmla="*/ 1 w 34"/>
                <a:gd name="T19" fmla="*/ 1 h 81"/>
                <a:gd name="T20" fmla="*/ 1 w 34"/>
                <a:gd name="T21" fmla="*/ 1 h 81"/>
                <a:gd name="T22" fmla="*/ 1 w 34"/>
                <a:gd name="T23" fmla="*/ 1 h 81"/>
                <a:gd name="T24" fmla="*/ 1 w 34"/>
                <a:gd name="T25" fmla="*/ 1 h 81"/>
                <a:gd name="T26" fmla="*/ 0 w 3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81"/>
                <a:gd name="T44" fmla="*/ 34 w 3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81">
                  <a:moveTo>
                    <a:pt x="0" y="33"/>
                  </a:moveTo>
                  <a:lnTo>
                    <a:pt x="0" y="33"/>
                  </a:lnTo>
                  <a:lnTo>
                    <a:pt x="0" y="20"/>
                  </a:lnTo>
                  <a:lnTo>
                    <a:pt x="8" y="20"/>
                  </a:lnTo>
                  <a:lnTo>
                    <a:pt x="8" y="0"/>
                  </a:lnTo>
                  <a:lnTo>
                    <a:pt x="26" y="0"/>
                  </a:lnTo>
                  <a:lnTo>
                    <a:pt x="26" y="20"/>
                  </a:lnTo>
                  <a:lnTo>
                    <a:pt x="34" y="20"/>
                  </a:lnTo>
                  <a:lnTo>
                    <a:pt x="34" y="33"/>
                  </a:lnTo>
                  <a:lnTo>
                    <a:pt x="26" y="33"/>
                  </a:lnTo>
                  <a:lnTo>
                    <a:pt x="26" y="81"/>
                  </a:lnTo>
                  <a:lnTo>
                    <a:pt x="8" y="81"/>
                  </a:lnTo>
                  <a:lnTo>
                    <a:pt x="8" y="33"/>
                  </a:lnTo>
                  <a:lnTo>
                    <a:pt x="0" y="33"/>
                  </a:lnTo>
                  <a:close/>
                </a:path>
              </a:pathLst>
            </a:custGeom>
            <a:solidFill>
              <a:srgbClr val="B42E34"/>
            </a:solidFill>
            <a:ln w="0">
              <a:solidFill>
                <a:srgbClr val="000000"/>
              </a:solidFill>
              <a:prstDash val="solid"/>
              <a:round/>
              <a:headEnd/>
              <a:tailEnd/>
            </a:ln>
          </p:spPr>
          <p:txBody>
            <a:bodyPr/>
            <a:lstStyle/>
            <a:p>
              <a:endParaRPr lang="en-GB"/>
            </a:p>
          </p:txBody>
        </p:sp>
        <p:sp>
          <p:nvSpPr>
            <p:cNvPr id="30763" name="Freeform 44"/>
            <p:cNvSpPr>
              <a:spLocks noEditPoints="1"/>
            </p:cNvSpPr>
            <p:nvPr/>
          </p:nvSpPr>
          <p:spPr bwMode="auto">
            <a:xfrm>
              <a:off x="5556" y="4103"/>
              <a:ext cx="39" cy="48"/>
            </a:xfrm>
            <a:custGeom>
              <a:avLst/>
              <a:gdLst>
                <a:gd name="T0" fmla="*/ 1 w 65"/>
                <a:gd name="T1" fmla="*/ 1 h 81"/>
                <a:gd name="T2" fmla="*/ 1 w 65"/>
                <a:gd name="T3" fmla="*/ 1 h 81"/>
                <a:gd name="T4" fmla="*/ 0 w 65"/>
                <a:gd name="T5" fmla="*/ 1 h 81"/>
                <a:gd name="T6" fmla="*/ 0 w 65"/>
                <a:gd name="T7" fmla="*/ 0 h 81"/>
                <a:gd name="T8" fmla="*/ 1 w 65"/>
                <a:gd name="T9" fmla="*/ 0 h 81"/>
                <a:gd name="T10" fmla="*/ 1 w 65"/>
                <a:gd name="T11" fmla="*/ 1 h 81"/>
                <a:gd name="T12" fmla="*/ 1 w 65"/>
                <a:gd name="T13" fmla="*/ 1 h 81"/>
                <a:gd name="T14" fmla="*/ 1 w 65"/>
                <a:gd name="T15" fmla="*/ 1 h 81"/>
                <a:gd name="T16" fmla="*/ 1 w 65"/>
                <a:gd name="T17" fmla="*/ 1 h 81"/>
                <a:gd name="T18" fmla="*/ 1 w 65"/>
                <a:gd name="T19" fmla="*/ 1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17" y="81"/>
                  </a:moveTo>
                  <a:lnTo>
                    <a:pt x="17" y="81"/>
                  </a:lnTo>
                  <a:lnTo>
                    <a:pt x="0" y="81"/>
                  </a:lnTo>
                  <a:lnTo>
                    <a:pt x="0" y="0"/>
                  </a:lnTo>
                  <a:lnTo>
                    <a:pt x="18" y="0"/>
                  </a:lnTo>
                  <a:lnTo>
                    <a:pt x="18" y="27"/>
                  </a:lnTo>
                  <a:cubicBezTo>
                    <a:pt x="22" y="22"/>
                    <a:pt x="27" y="19"/>
                    <a:pt x="35" y="19"/>
                  </a:cubicBezTo>
                  <a:cubicBezTo>
                    <a:pt x="43" y="19"/>
                    <a:pt x="50" y="22"/>
                    <a:pt x="55" y="27"/>
                  </a:cubicBezTo>
                  <a:cubicBezTo>
                    <a:pt x="62" y="34"/>
                    <a:pt x="65" y="41"/>
                    <a:pt x="65" y="50"/>
                  </a:cubicBezTo>
                  <a:cubicBezTo>
                    <a:pt x="65" y="60"/>
                    <a:pt x="61" y="68"/>
                    <a:pt x="54" y="74"/>
                  </a:cubicBezTo>
                  <a:cubicBezTo>
                    <a:pt x="49" y="79"/>
                    <a:pt x="43" y="81"/>
                    <a:pt x="35" y="81"/>
                  </a:cubicBezTo>
                  <a:cubicBezTo>
                    <a:pt x="28" y="81"/>
                    <a:pt x="23" y="79"/>
                    <a:pt x="17" y="74"/>
                  </a:cubicBezTo>
                  <a:lnTo>
                    <a:pt x="17" y="81"/>
                  </a:lnTo>
                  <a:close/>
                  <a:moveTo>
                    <a:pt x="31" y="65"/>
                  </a:moveTo>
                  <a:lnTo>
                    <a:pt x="31" y="65"/>
                  </a:lnTo>
                  <a:cubicBezTo>
                    <a:pt x="41" y="65"/>
                    <a:pt x="47" y="58"/>
                    <a:pt x="47" y="50"/>
                  </a:cubicBezTo>
                  <a:cubicBezTo>
                    <a:pt x="47" y="42"/>
                    <a:pt x="40" y="35"/>
                    <a:pt x="32" y="35"/>
                  </a:cubicBezTo>
                  <a:cubicBezTo>
                    <a:pt x="24" y="35"/>
                    <a:pt x="17" y="41"/>
                    <a:pt x="17" y="50"/>
                  </a:cubicBezTo>
                  <a:cubicBezTo>
                    <a:pt x="17" y="59"/>
                    <a:pt x="24" y="65"/>
                    <a:pt x="31" y="65"/>
                  </a:cubicBezTo>
                  <a:close/>
                </a:path>
              </a:pathLst>
            </a:custGeom>
            <a:solidFill>
              <a:srgbClr val="B42E34"/>
            </a:solidFill>
            <a:ln w="0">
              <a:solidFill>
                <a:srgbClr val="000000"/>
              </a:solidFill>
              <a:prstDash val="solid"/>
              <a:round/>
              <a:headEnd/>
              <a:tailEnd/>
            </a:ln>
          </p:spPr>
          <p:txBody>
            <a:bodyPr/>
            <a:lstStyle/>
            <a:p>
              <a:endParaRPr lang="en-GB"/>
            </a:p>
          </p:txBody>
        </p:sp>
        <p:sp>
          <p:nvSpPr>
            <p:cNvPr id="30764" name="Freeform 45"/>
            <p:cNvSpPr>
              <a:spLocks noEditPoints="1"/>
            </p:cNvSpPr>
            <p:nvPr/>
          </p:nvSpPr>
          <p:spPr bwMode="auto">
            <a:xfrm>
              <a:off x="5599" y="4114"/>
              <a:ext cx="39" cy="37"/>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7" y="55"/>
                  </a:moveTo>
                  <a:lnTo>
                    <a:pt x="47" y="55"/>
                  </a:lnTo>
                  <a:cubicBezTo>
                    <a:pt x="42" y="60"/>
                    <a:pt x="37" y="62"/>
                    <a:pt x="29" y="62"/>
                  </a:cubicBezTo>
                  <a:cubicBezTo>
                    <a:pt x="22" y="62"/>
                    <a:pt x="16" y="60"/>
                    <a:pt x="10" y="55"/>
                  </a:cubicBezTo>
                  <a:cubicBezTo>
                    <a:pt x="3" y="49"/>
                    <a:pt x="0" y="41"/>
                    <a:pt x="0" y="31"/>
                  </a:cubicBezTo>
                  <a:cubicBezTo>
                    <a:pt x="0" y="22"/>
                    <a:pt x="3" y="14"/>
                    <a:pt x="9" y="8"/>
                  </a:cubicBezTo>
                  <a:cubicBezTo>
                    <a:pt x="15" y="3"/>
                    <a:pt x="22" y="0"/>
                    <a:pt x="30" y="0"/>
                  </a:cubicBezTo>
                  <a:cubicBezTo>
                    <a:pt x="37" y="0"/>
                    <a:pt x="43" y="2"/>
                    <a:pt x="47" y="8"/>
                  </a:cubicBezTo>
                  <a:lnTo>
                    <a:pt x="47" y="1"/>
                  </a:lnTo>
                  <a:lnTo>
                    <a:pt x="65" y="1"/>
                  </a:lnTo>
                  <a:lnTo>
                    <a:pt x="65" y="62"/>
                  </a:lnTo>
                  <a:lnTo>
                    <a:pt x="47" y="62"/>
                  </a:lnTo>
                  <a:lnTo>
                    <a:pt x="47" y="55"/>
                  </a:lnTo>
                  <a:close/>
                  <a:moveTo>
                    <a:pt x="33" y="46"/>
                  </a:moveTo>
                  <a:lnTo>
                    <a:pt x="33" y="46"/>
                  </a:lnTo>
                  <a:cubicBezTo>
                    <a:pt x="41" y="46"/>
                    <a:pt x="47" y="39"/>
                    <a:pt x="47" y="31"/>
                  </a:cubicBezTo>
                  <a:cubicBezTo>
                    <a:pt x="47" y="22"/>
                    <a:pt x="41" y="16"/>
                    <a:pt x="33" y="16"/>
                  </a:cubicBezTo>
                  <a:cubicBezTo>
                    <a:pt x="24" y="16"/>
                    <a:pt x="18" y="23"/>
                    <a:pt x="18" y="31"/>
                  </a:cubicBezTo>
                  <a:cubicBezTo>
                    <a:pt x="18" y="39"/>
                    <a:pt x="24" y="46"/>
                    <a:pt x="33" y="46"/>
                  </a:cubicBezTo>
                  <a:close/>
                </a:path>
              </a:pathLst>
            </a:custGeom>
            <a:solidFill>
              <a:srgbClr val="B42E34"/>
            </a:solidFill>
            <a:ln w="0">
              <a:solidFill>
                <a:srgbClr val="000000"/>
              </a:solidFill>
              <a:prstDash val="solid"/>
              <a:round/>
              <a:headEnd/>
              <a:tailEnd/>
            </a:ln>
          </p:spPr>
          <p:txBody>
            <a:bodyPr/>
            <a:lstStyle/>
            <a:p>
              <a:endParaRPr lang="en-GB"/>
            </a:p>
          </p:txBody>
        </p:sp>
        <p:sp>
          <p:nvSpPr>
            <p:cNvPr id="30765" name="Freeform 46"/>
            <p:cNvSpPr>
              <a:spLocks/>
            </p:cNvSpPr>
            <p:nvPr/>
          </p:nvSpPr>
          <p:spPr bwMode="auto">
            <a:xfrm>
              <a:off x="5646" y="4103"/>
              <a:ext cx="11" cy="48"/>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30766" name="Freeform 47"/>
            <p:cNvSpPr>
              <a:spLocks/>
            </p:cNvSpPr>
            <p:nvPr/>
          </p:nvSpPr>
          <p:spPr bwMode="auto">
            <a:xfrm>
              <a:off x="5666" y="4103"/>
              <a:ext cx="11" cy="48"/>
            </a:xfrm>
            <a:custGeom>
              <a:avLst/>
              <a:gdLst>
                <a:gd name="T0" fmla="*/ 1 w 18"/>
                <a:gd name="T1" fmla="*/ 0 h 81"/>
                <a:gd name="T2" fmla="*/ 1 w 18"/>
                <a:gd name="T3" fmla="*/ 0 h 81"/>
                <a:gd name="T4" fmla="*/ 1 w 18"/>
                <a:gd name="T5" fmla="*/ 1 h 81"/>
                <a:gd name="T6" fmla="*/ 1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1"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30767" name="Freeform 48"/>
            <p:cNvSpPr>
              <a:spLocks/>
            </p:cNvSpPr>
            <p:nvPr/>
          </p:nvSpPr>
          <p:spPr bwMode="auto">
            <a:xfrm>
              <a:off x="5308" y="3953"/>
              <a:ext cx="202" cy="72"/>
            </a:xfrm>
            <a:custGeom>
              <a:avLst/>
              <a:gdLst>
                <a:gd name="T0" fmla="*/ 1 w 336"/>
                <a:gd name="T1" fmla="*/ 1 h 120"/>
                <a:gd name="T2" fmla="*/ 1 w 336"/>
                <a:gd name="T3" fmla="*/ 1 h 120"/>
                <a:gd name="T4" fmla="*/ 1 w 336"/>
                <a:gd name="T5" fmla="*/ 1 h 120"/>
                <a:gd name="T6" fmla="*/ 5 w 336"/>
                <a:gd name="T7" fmla="*/ 2 h 120"/>
                <a:gd name="T8" fmla="*/ 6 w 336"/>
                <a:gd name="T9" fmla="*/ 2 h 120"/>
                <a:gd name="T10" fmla="*/ 5 w 336"/>
                <a:gd name="T11" fmla="*/ 2 h 120"/>
                <a:gd name="T12" fmla="*/ 0 w 336"/>
                <a:gd name="T13" fmla="*/ 1 h 120"/>
                <a:gd name="T14" fmla="*/ 1 w 336"/>
                <a:gd name="T15" fmla="*/ 0 h 120"/>
                <a:gd name="T16" fmla="*/ 1 w 336"/>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6"/>
                <a:gd name="T28" fmla="*/ 0 h 120"/>
                <a:gd name="T29" fmla="*/ 336 w 33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6" h="120">
                  <a:moveTo>
                    <a:pt x="66" y="24"/>
                  </a:moveTo>
                  <a:lnTo>
                    <a:pt x="66" y="24"/>
                  </a:lnTo>
                  <a:cubicBezTo>
                    <a:pt x="56" y="31"/>
                    <a:pt x="50" y="39"/>
                    <a:pt x="50" y="48"/>
                  </a:cubicBezTo>
                  <a:cubicBezTo>
                    <a:pt x="50" y="86"/>
                    <a:pt x="170" y="117"/>
                    <a:pt x="322" y="119"/>
                  </a:cubicBezTo>
                  <a:cubicBezTo>
                    <a:pt x="326" y="119"/>
                    <a:pt x="331" y="119"/>
                    <a:pt x="336" y="119"/>
                  </a:cubicBezTo>
                  <a:lnTo>
                    <a:pt x="300" y="119"/>
                  </a:lnTo>
                  <a:cubicBezTo>
                    <a:pt x="134" y="120"/>
                    <a:pt x="0" y="86"/>
                    <a:pt x="0" y="44"/>
                  </a:cubicBezTo>
                  <a:cubicBezTo>
                    <a:pt x="0" y="28"/>
                    <a:pt x="19" y="13"/>
                    <a:pt x="52" y="0"/>
                  </a:cubicBezTo>
                  <a:lnTo>
                    <a:pt x="66" y="24"/>
                  </a:lnTo>
                  <a:close/>
                </a:path>
              </a:pathLst>
            </a:custGeom>
            <a:solidFill>
              <a:srgbClr val="B42E34"/>
            </a:solidFill>
            <a:ln w="0">
              <a:solidFill>
                <a:srgbClr val="000000"/>
              </a:solidFill>
              <a:prstDash val="solid"/>
              <a:round/>
              <a:headEnd/>
              <a:tailEnd/>
            </a:ln>
          </p:spPr>
          <p:txBody>
            <a:bodyPr/>
            <a:lstStyle/>
            <a:p>
              <a:endParaRPr lang="en-GB"/>
            </a:p>
          </p:txBody>
        </p:sp>
        <p:sp>
          <p:nvSpPr>
            <p:cNvPr id="30768" name="Freeform 49"/>
            <p:cNvSpPr>
              <a:spLocks/>
            </p:cNvSpPr>
            <p:nvPr/>
          </p:nvSpPr>
          <p:spPr bwMode="auto">
            <a:xfrm>
              <a:off x="5534" y="3934"/>
              <a:ext cx="96" cy="16"/>
            </a:xfrm>
            <a:custGeom>
              <a:avLst/>
              <a:gdLst>
                <a:gd name="T0" fmla="*/ 0 w 161"/>
                <a:gd name="T1" fmla="*/ 1 h 26"/>
                <a:gd name="T2" fmla="*/ 0 w 161"/>
                <a:gd name="T3" fmla="*/ 1 h 26"/>
                <a:gd name="T4" fmla="*/ 2 w 161"/>
                <a:gd name="T5" fmla="*/ 1 h 26"/>
                <a:gd name="T6" fmla="*/ 2 w 161"/>
                <a:gd name="T7" fmla="*/ 1 h 26"/>
                <a:gd name="T8" fmla="*/ 0 w 161"/>
                <a:gd name="T9" fmla="*/ 0 h 26"/>
                <a:gd name="T10" fmla="*/ 0 w 161"/>
                <a:gd name="T11" fmla="*/ 1 h 26"/>
                <a:gd name="T12" fmla="*/ 0 60000 65536"/>
                <a:gd name="T13" fmla="*/ 0 60000 65536"/>
                <a:gd name="T14" fmla="*/ 0 60000 65536"/>
                <a:gd name="T15" fmla="*/ 0 60000 65536"/>
                <a:gd name="T16" fmla="*/ 0 60000 65536"/>
                <a:gd name="T17" fmla="*/ 0 60000 65536"/>
                <a:gd name="T18" fmla="*/ 0 w 161"/>
                <a:gd name="T19" fmla="*/ 0 h 26"/>
                <a:gd name="T20" fmla="*/ 161 w 16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61" h="26">
                  <a:moveTo>
                    <a:pt x="0" y="7"/>
                  </a:moveTo>
                  <a:lnTo>
                    <a:pt x="0" y="7"/>
                  </a:lnTo>
                  <a:cubicBezTo>
                    <a:pt x="62" y="9"/>
                    <a:pt x="118" y="16"/>
                    <a:pt x="161" y="26"/>
                  </a:cubicBezTo>
                  <a:lnTo>
                    <a:pt x="157" y="25"/>
                  </a:lnTo>
                  <a:cubicBezTo>
                    <a:pt x="117" y="12"/>
                    <a:pt x="62" y="4"/>
                    <a:pt x="0" y="0"/>
                  </a:cubicBezTo>
                  <a:lnTo>
                    <a:pt x="0" y="7"/>
                  </a:lnTo>
                  <a:close/>
                </a:path>
              </a:pathLst>
            </a:custGeom>
            <a:solidFill>
              <a:srgbClr val="B42E34"/>
            </a:solidFill>
            <a:ln w="0">
              <a:solidFill>
                <a:srgbClr val="000000"/>
              </a:solidFill>
              <a:prstDash val="solid"/>
              <a:round/>
              <a:headEnd/>
              <a:tailEnd/>
            </a:ln>
          </p:spPr>
          <p:txBody>
            <a:bodyPr/>
            <a:lstStyle/>
            <a:p>
              <a:endParaRPr lang="en-GB"/>
            </a:p>
          </p:txBody>
        </p:sp>
        <p:sp>
          <p:nvSpPr>
            <p:cNvPr id="30769" name="Freeform 50"/>
            <p:cNvSpPr>
              <a:spLocks/>
            </p:cNvSpPr>
            <p:nvPr/>
          </p:nvSpPr>
          <p:spPr bwMode="auto">
            <a:xfrm>
              <a:off x="5331" y="3865"/>
              <a:ext cx="212" cy="148"/>
            </a:xfrm>
            <a:custGeom>
              <a:avLst/>
              <a:gdLst>
                <a:gd name="T0" fmla="*/ 6 w 352"/>
                <a:gd name="T1" fmla="*/ 0 h 247"/>
                <a:gd name="T2" fmla="*/ 6 w 352"/>
                <a:gd name="T3" fmla="*/ 0 h 247"/>
                <a:gd name="T4" fmla="*/ 6 w 352"/>
                <a:gd name="T5" fmla="*/ 1 h 247"/>
                <a:gd name="T6" fmla="*/ 3 w 352"/>
                <a:gd name="T7" fmla="*/ 4 h 247"/>
                <a:gd name="T8" fmla="*/ 0 w 352"/>
                <a:gd name="T9" fmla="*/ 2 h 247"/>
                <a:gd name="T10" fmla="*/ 1 w 352"/>
                <a:gd name="T11" fmla="*/ 2 h 247"/>
                <a:gd name="T12" fmla="*/ 3 w 352"/>
                <a:gd name="T13" fmla="*/ 4 h 247"/>
                <a:gd name="T14" fmla="*/ 6 w 352"/>
                <a:gd name="T15" fmla="*/ 1 h 247"/>
                <a:gd name="T16" fmla="*/ 6 w 352"/>
                <a:gd name="T17" fmla="*/ 1 h 247"/>
                <a:gd name="T18" fmla="*/ 6 w 352"/>
                <a:gd name="T19" fmla="*/ 0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247"/>
                <a:gd name="T32" fmla="*/ 352 w 352"/>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247">
                  <a:moveTo>
                    <a:pt x="338" y="0"/>
                  </a:moveTo>
                  <a:lnTo>
                    <a:pt x="338" y="0"/>
                  </a:lnTo>
                  <a:cubicBezTo>
                    <a:pt x="342" y="14"/>
                    <a:pt x="344" y="28"/>
                    <a:pt x="344" y="43"/>
                  </a:cubicBezTo>
                  <a:cubicBezTo>
                    <a:pt x="344" y="141"/>
                    <a:pt x="265" y="222"/>
                    <a:pt x="166" y="222"/>
                  </a:cubicBezTo>
                  <a:cubicBezTo>
                    <a:pt x="91" y="223"/>
                    <a:pt x="27" y="177"/>
                    <a:pt x="0" y="112"/>
                  </a:cubicBezTo>
                  <a:lnTo>
                    <a:pt x="2" y="118"/>
                  </a:lnTo>
                  <a:cubicBezTo>
                    <a:pt x="23" y="193"/>
                    <a:pt x="92" y="247"/>
                    <a:pt x="174" y="247"/>
                  </a:cubicBezTo>
                  <a:cubicBezTo>
                    <a:pt x="273" y="246"/>
                    <a:pt x="352" y="166"/>
                    <a:pt x="352" y="67"/>
                  </a:cubicBezTo>
                  <a:cubicBezTo>
                    <a:pt x="352" y="46"/>
                    <a:pt x="348" y="26"/>
                    <a:pt x="341" y="7"/>
                  </a:cubicBezTo>
                  <a:lnTo>
                    <a:pt x="338" y="0"/>
                  </a:lnTo>
                  <a:close/>
                </a:path>
              </a:pathLst>
            </a:custGeom>
            <a:solidFill>
              <a:srgbClr val="B42E34"/>
            </a:solidFill>
            <a:ln w="0">
              <a:solidFill>
                <a:srgbClr val="000000"/>
              </a:solidFill>
              <a:prstDash val="solid"/>
              <a:round/>
              <a:headEnd/>
              <a:tailEnd/>
            </a:ln>
          </p:spPr>
          <p:txBody>
            <a:bodyPr/>
            <a:lstStyle/>
            <a:p>
              <a:endParaRPr lang="en-GB"/>
            </a:p>
          </p:txBody>
        </p:sp>
        <p:sp>
          <p:nvSpPr>
            <p:cNvPr id="30770" name="Freeform 51"/>
            <p:cNvSpPr>
              <a:spLocks/>
            </p:cNvSpPr>
            <p:nvPr/>
          </p:nvSpPr>
          <p:spPr bwMode="auto">
            <a:xfrm>
              <a:off x="5299" y="3996"/>
              <a:ext cx="184" cy="149"/>
            </a:xfrm>
            <a:custGeom>
              <a:avLst/>
              <a:gdLst>
                <a:gd name="T0" fmla="*/ 5 w 305"/>
                <a:gd name="T1" fmla="*/ 1 h 247"/>
                <a:gd name="T2" fmla="*/ 5 w 305"/>
                <a:gd name="T3" fmla="*/ 1 h 247"/>
                <a:gd name="T4" fmla="*/ 1 w 305"/>
                <a:gd name="T5" fmla="*/ 1 h 247"/>
                <a:gd name="T6" fmla="*/ 1 w 305"/>
                <a:gd name="T7" fmla="*/ 1 h 247"/>
                <a:gd name="T8" fmla="*/ 3 w 305"/>
                <a:gd name="T9" fmla="*/ 4 h 247"/>
                <a:gd name="T10" fmla="*/ 2 w 305"/>
                <a:gd name="T11" fmla="*/ 1 h 247"/>
                <a:gd name="T12" fmla="*/ 2 w 305"/>
                <a:gd name="T13" fmla="*/ 1 h 247"/>
                <a:gd name="T14" fmla="*/ 5 w 305"/>
                <a:gd name="T15" fmla="*/ 1 h 247"/>
                <a:gd name="T16" fmla="*/ 0 60000 65536"/>
                <a:gd name="T17" fmla="*/ 0 60000 65536"/>
                <a:gd name="T18" fmla="*/ 0 60000 65536"/>
                <a:gd name="T19" fmla="*/ 0 60000 65536"/>
                <a:gd name="T20" fmla="*/ 0 60000 65536"/>
                <a:gd name="T21" fmla="*/ 0 60000 65536"/>
                <a:gd name="T22" fmla="*/ 0 60000 65536"/>
                <a:gd name="T23" fmla="*/ 0 60000 65536"/>
                <a:gd name="T24" fmla="*/ 0 w 305"/>
                <a:gd name="T25" fmla="*/ 0 h 247"/>
                <a:gd name="T26" fmla="*/ 305 w 305"/>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 h="247">
                  <a:moveTo>
                    <a:pt x="305" y="51"/>
                  </a:moveTo>
                  <a:lnTo>
                    <a:pt x="305" y="51"/>
                  </a:lnTo>
                  <a:cubicBezTo>
                    <a:pt x="305" y="51"/>
                    <a:pt x="123" y="52"/>
                    <a:pt x="48" y="12"/>
                  </a:cubicBezTo>
                  <a:cubicBezTo>
                    <a:pt x="48" y="12"/>
                    <a:pt x="0" y="0"/>
                    <a:pt x="62" y="72"/>
                  </a:cubicBezTo>
                  <a:cubicBezTo>
                    <a:pt x="123" y="145"/>
                    <a:pt x="185" y="247"/>
                    <a:pt x="185" y="247"/>
                  </a:cubicBezTo>
                  <a:lnTo>
                    <a:pt x="92" y="77"/>
                  </a:lnTo>
                  <a:cubicBezTo>
                    <a:pt x="92" y="77"/>
                    <a:pt x="77" y="40"/>
                    <a:pt x="116" y="46"/>
                  </a:cubicBezTo>
                  <a:cubicBezTo>
                    <a:pt x="179" y="56"/>
                    <a:pt x="305" y="51"/>
                    <a:pt x="305" y="51"/>
                  </a:cubicBezTo>
                  <a:close/>
                </a:path>
              </a:pathLst>
            </a:custGeom>
            <a:solidFill>
              <a:srgbClr val="B42E34"/>
            </a:solidFill>
            <a:ln w="0">
              <a:solidFill>
                <a:srgbClr val="000000"/>
              </a:solidFill>
              <a:prstDash val="solid"/>
              <a:round/>
              <a:headEnd/>
              <a:tailEnd/>
            </a:ln>
          </p:spPr>
          <p:txBody>
            <a:bodyPr/>
            <a:lstStyle/>
            <a:p>
              <a:endParaRPr lang="en-GB"/>
            </a:p>
          </p:txBody>
        </p:sp>
      </p:grpSp>
      <p:sp>
        <p:nvSpPr>
          <p:cNvPr id="30723" name="TextBox 4"/>
          <p:cNvSpPr txBox="1">
            <a:spLocks noChangeArrowheads="1"/>
          </p:cNvSpPr>
          <p:nvPr/>
        </p:nvSpPr>
        <p:spPr bwMode="auto">
          <a:xfrm>
            <a:off x="777876" y="500063"/>
            <a:ext cx="69834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b="1" dirty="0">
                <a:solidFill>
                  <a:schemeClr val="bg1"/>
                </a:solidFill>
                <a:latin typeface="Verdana" panose="020B0604030504040204" pitchFamily="34" charset="0"/>
                <a:cs typeface="Arial" panose="020B0604020202020204" pitchFamily="34" charset="0"/>
              </a:rPr>
              <a:t>Coaching</a:t>
            </a:r>
            <a:endParaRPr lang="en-US" altLang="en-US" sz="4800" b="1" dirty="0">
              <a:solidFill>
                <a:schemeClr val="bg1"/>
              </a:solidFill>
              <a:cs typeface="Arial" panose="020B0604020202020204" pitchFamily="34" charset="0"/>
            </a:endParaRPr>
          </a:p>
        </p:txBody>
      </p:sp>
      <p:sp>
        <p:nvSpPr>
          <p:cNvPr id="30724" name="Rectangle 5"/>
          <p:cNvSpPr>
            <a:spLocks noChangeArrowheads="1"/>
          </p:cNvSpPr>
          <p:nvPr/>
        </p:nvSpPr>
        <p:spPr bwMode="auto">
          <a:xfrm>
            <a:off x="7239000" y="457200"/>
            <a:ext cx="1600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5400" b="1">
              <a:solidFill>
                <a:srgbClr val="000000"/>
              </a:solidFill>
              <a:latin typeface="Arial Bold" panose="020B0704020202020204" pitchFamily="34" charset="0"/>
              <a:cs typeface="Arial Bold" panose="020B0704020202020204" pitchFamily="34" charset="0"/>
            </a:endParaRPr>
          </a:p>
        </p:txBody>
      </p:sp>
      <p:sp>
        <p:nvSpPr>
          <p:cNvPr id="14341" name="Rectangle 1"/>
          <p:cNvSpPr>
            <a:spLocks noChangeArrowheads="1"/>
          </p:cNvSpPr>
          <p:nvPr/>
        </p:nvSpPr>
        <p:spPr bwMode="auto">
          <a:xfrm>
            <a:off x="518122" y="1477495"/>
            <a:ext cx="7991475" cy="5201424"/>
          </a:xfrm>
          <a:prstGeom prst="rect">
            <a:avLst/>
          </a:prstGeom>
          <a:noFill/>
          <a:ln>
            <a:noFill/>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auto" hangingPunct="1">
              <a:spcBef>
                <a:spcPct val="0"/>
              </a:spcBef>
              <a:spcAft>
                <a:spcPts val="0"/>
              </a:spcAft>
              <a:buFontTx/>
              <a:buNone/>
              <a:defRPr/>
            </a:pPr>
            <a:r>
              <a:rPr lang="en-GB" altLang="en-US" sz="2000" b="1" dirty="0">
                <a:solidFill>
                  <a:srgbClr val="0070C0"/>
                </a:solidFill>
                <a:ea typeface="+mn-ea"/>
              </a:rPr>
              <a:t>COACHING COURSES </a:t>
            </a:r>
            <a:r>
              <a:rPr lang="en-GB" altLang="en-US" sz="1800" dirty="0">
                <a:ea typeface="+mn-ea"/>
              </a:rPr>
              <a:t>since coming out of lockdown are returning to some sort of normality and demand is high.  Courses are a mix of virtual and face to face delivery</a:t>
            </a:r>
          </a:p>
          <a:p>
            <a:pPr eaLnBrk="1" fontAlgn="auto" hangingPunct="1">
              <a:spcBef>
                <a:spcPct val="0"/>
              </a:spcBef>
              <a:spcAft>
                <a:spcPts val="0"/>
              </a:spcAft>
              <a:buFontTx/>
              <a:buNone/>
              <a:defRPr/>
            </a:pPr>
            <a:r>
              <a:rPr lang="en-GB" altLang="en-US" sz="2000" b="1" dirty="0">
                <a:solidFill>
                  <a:srgbClr val="0070C0"/>
                </a:solidFill>
                <a:ea typeface="+mn-ea"/>
              </a:rPr>
              <a:t>QUALIFIED COACHES </a:t>
            </a:r>
            <a:r>
              <a:rPr lang="en-GB" altLang="en-US" sz="1800" dirty="0">
                <a:ea typeface="+mn-ea"/>
              </a:rPr>
              <a:t>From April 2021 – May 2022</a:t>
            </a:r>
          </a:p>
          <a:p>
            <a:pPr marL="1028700" lvl="1" eaLnBrk="1" fontAlgn="auto" hangingPunct="1">
              <a:spcBef>
                <a:spcPct val="0"/>
              </a:spcBef>
              <a:spcAft>
                <a:spcPts val="0"/>
              </a:spcAft>
              <a:buFont typeface="Wingdings" panose="05000000000000000000" pitchFamily="2" charset="2"/>
              <a:buChar char="§"/>
              <a:defRPr/>
            </a:pPr>
            <a:r>
              <a:rPr lang="en-GB" altLang="en-US" sz="1800" b="1" dirty="0">
                <a:ea typeface="+mn-ea"/>
              </a:rPr>
              <a:t>Level 1 </a:t>
            </a:r>
            <a:r>
              <a:rPr lang="en-GB" altLang="en-US" sz="1800" dirty="0">
                <a:ea typeface="+mn-ea"/>
              </a:rPr>
              <a:t>– 23</a:t>
            </a:r>
          </a:p>
          <a:p>
            <a:pPr marL="1028700" lvl="1" eaLnBrk="1" fontAlgn="auto" hangingPunct="1">
              <a:spcBef>
                <a:spcPct val="0"/>
              </a:spcBef>
              <a:spcAft>
                <a:spcPts val="0"/>
              </a:spcAft>
              <a:buFont typeface="Wingdings" panose="05000000000000000000" pitchFamily="2" charset="2"/>
              <a:buChar char="§"/>
              <a:defRPr/>
            </a:pPr>
            <a:r>
              <a:rPr lang="en-GB" altLang="en-US" sz="1800" b="1" dirty="0">
                <a:ea typeface="+mn-ea"/>
              </a:rPr>
              <a:t>Level 2 </a:t>
            </a:r>
            <a:r>
              <a:rPr lang="en-GB" altLang="en-US" sz="1800" dirty="0">
                <a:ea typeface="+mn-ea"/>
              </a:rPr>
              <a:t>– 25</a:t>
            </a:r>
          </a:p>
          <a:p>
            <a:pPr lvl="1" indent="0" eaLnBrk="1" fontAlgn="auto" hangingPunct="1">
              <a:spcBef>
                <a:spcPct val="0"/>
              </a:spcBef>
              <a:spcAft>
                <a:spcPts val="0"/>
              </a:spcAft>
              <a:buNone/>
              <a:defRPr/>
            </a:pPr>
            <a:r>
              <a:rPr lang="en-GB" altLang="en-US" sz="1800" dirty="0">
                <a:ea typeface="+mn-ea"/>
              </a:rPr>
              <a:t>Clubs are expanding and are particularly opening their doors to more young people, therefore more coaches are needed.</a:t>
            </a:r>
          </a:p>
          <a:p>
            <a:pPr lvl="1" indent="0" eaLnBrk="1" fontAlgn="auto" hangingPunct="1">
              <a:spcBef>
                <a:spcPct val="0"/>
              </a:spcBef>
              <a:spcAft>
                <a:spcPts val="0"/>
              </a:spcAft>
              <a:buNone/>
              <a:defRPr/>
            </a:pPr>
            <a:r>
              <a:rPr lang="en-GB" altLang="en-US" sz="1800" dirty="0">
                <a:ea typeface="+mn-ea"/>
              </a:rPr>
              <a:t>Database of coaches now accessible to the Coaching Lead via </a:t>
            </a:r>
            <a:r>
              <a:rPr lang="en-GB" altLang="en-US" sz="1800" dirty="0" err="1">
                <a:ea typeface="+mn-ea"/>
              </a:rPr>
              <a:t>ENgage</a:t>
            </a:r>
            <a:endParaRPr lang="en-GB" altLang="en-US" sz="1800" dirty="0">
              <a:ea typeface="+mn-ea"/>
            </a:endParaRPr>
          </a:p>
          <a:p>
            <a:pPr eaLnBrk="1" fontAlgn="auto" hangingPunct="1">
              <a:spcBef>
                <a:spcPct val="0"/>
              </a:spcBef>
              <a:spcAft>
                <a:spcPts val="0"/>
              </a:spcAft>
              <a:buNone/>
              <a:defRPr/>
            </a:pPr>
            <a:r>
              <a:rPr lang="en-GB" altLang="en-US" sz="2000" b="1" dirty="0">
                <a:solidFill>
                  <a:srgbClr val="0070C0"/>
                </a:solidFill>
                <a:ea typeface="+mn-ea"/>
              </a:rPr>
              <a:t>BURSARY APPLICATIONS</a:t>
            </a:r>
            <a:endParaRPr lang="en-GB" altLang="en-US" sz="2200" b="1" dirty="0">
              <a:solidFill>
                <a:srgbClr val="0070C0"/>
              </a:solidFill>
              <a:ea typeface="+mn-ea"/>
            </a:endParaRPr>
          </a:p>
          <a:p>
            <a:pPr marL="1028700" lvl="1" eaLnBrk="1" fontAlgn="auto" hangingPunct="1">
              <a:spcBef>
                <a:spcPct val="0"/>
              </a:spcBef>
              <a:spcAft>
                <a:spcPts val="0"/>
              </a:spcAft>
              <a:buFont typeface="Wingdings" panose="05000000000000000000" pitchFamily="2" charset="2"/>
              <a:buChar char="§"/>
              <a:defRPr/>
            </a:pPr>
            <a:r>
              <a:rPr lang="en-GB" altLang="en-US" sz="1800" dirty="0">
                <a:ea typeface="+mn-ea"/>
              </a:rPr>
              <a:t>There has been a steady flow of WYN Bursary Applications</a:t>
            </a:r>
          </a:p>
          <a:p>
            <a:pPr marL="1028700" lvl="1" eaLnBrk="1" fontAlgn="auto" hangingPunct="1">
              <a:spcBef>
                <a:spcPct val="0"/>
              </a:spcBef>
              <a:spcAft>
                <a:spcPts val="0"/>
              </a:spcAft>
              <a:buFont typeface="Wingdings" panose="05000000000000000000" pitchFamily="2" charset="2"/>
              <a:buChar char="§"/>
              <a:defRPr/>
            </a:pPr>
            <a:r>
              <a:rPr lang="en-GB" altLang="en-US" sz="1800" dirty="0">
                <a:ea typeface="+mn-ea"/>
              </a:rPr>
              <a:t>Applications are currently still available</a:t>
            </a:r>
          </a:p>
          <a:p>
            <a:pPr eaLnBrk="1" fontAlgn="auto" hangingPunct="1">
              <a:spcBef>
                <a:spcPct val="0"/>
              </a:spcBef>
              <a:spcAft>
                <a:spcPts val="0"/>
              </a:spcAft>
              <a:buNone/>
              <a:defRPr/>
            </a:pPr>
            <a:r>
              <a:rPr lang="en-GB" altLang="en-US" sz="2000" b="1" dirty="0">
                <a:solidFill>
                  <a:srgbClr val="0070C0"/>
                </a:solidFill>
                <a:ea typeface="+mn-ea"/>
              </a:rPr>
              <a:t>COACHING ‘FOCUS GROUP’</a:t>
            </a:r>
            <a:endParaRPr lang="en-GB" altLang="en-US" sz="2200" b="1" dirty="0">
              <a:solidFill>
                <a:srgbClr val="0070C0"/>
              </a:solidFill>
              <a:ea typeface="+mn-ea"/>
            </a:endParaRPr>
          </a:p>
          <a:p>
            <a:pPr marL="1028700" lvl="1" eaLnBrk="1" fontAlgn="auto" hangingPunct="1">
              <a:spcBef>
                <a:spcPct val="0"/>
              </a:spcBef>
              <a:spcAft>
                <a:spcPts val="0"/>
              </a:spcAft>
              <a:buFont typeface="Wingdings" panose="05000000000000000000" pitchFamily="2" charset="2"/>
              <a:buChar char="§"/>
              <a:defRPr/>
            </a:pPr>
            <a:r>
              <a:rPr lang="en-GB" altLang="en-US" sz="1800" dirty="0">
                <a:ea typeface="+mn-ea"/>
              </a:rPr>
              <a:t>Support is needed to help develop coaching in the County</a:t>
            </a:r>
          </a:p>
          <a:p>
            <a:pPr marL="1028700" lvl="1" eaLnBrk="1" fontAlgn="auto" hangingPunct="1">
              <a:spcBef>
                <a:spcPct val="0"/>
              </a:spcBef>
              <a:spcAft>
                <a:spcPts val="0"/>
              </a:spcAft>
              <a:buFont typeface="Wingdings" panose="05000000000000000000" pitchFamily="2" charset="2"/>
              <a:buChar char="§"/>
              <a:defRPr/>
            </a:pPr>
            <a:r>
              <a:rPr lang="en-GB" altLang="en-US" sz="1800" dirty="0">
                <a:ea typeface="+mn-ea"/>
              </a:rPr>
              <a:t>If anyone is interested please contact the WYN Coaching Lead</a:t>
            </a:r>
          </a:p>
          <a:p>
            <a:pPr lvl="1" indent="0" eaLnBrk="1" fontAlgn="auto" hangingPunct="1">
              <a:spcBef>
                <a:spcPct val="0"/>
              </a:spcBef>
              <a:spcAft>
                <a:spcPts val="0"/>
              </a:spcAft>
              <a:buNone/>
              <a:defRPr/>
            </a:pPr>
            <a:endParaRPr lang="en-GB" altLang="en-US" sz="1800" dirty="0">
              <a:ea typeface="+mn-ea"/>
            </a:endParaRPr>
          </a:p>
          <a:p>
            <a:pPr lvl="1" indent="0" eaLnBrk="1" fontAlgn="auto" hangingPunct="1">
              <a:spcBef>
                <a:spcPct val="0"/>
              </a:spcBef>
              <a:spcAft>
                <a:spcPts val="0"/>
              </a:spcAft>
              <a:buNone/>
              <a:defRPr/>
            </a:pPr>
            <a:endParaRPr lang="en-GB" altLang="en-US" sz="1800" dirty="0">
              <a:ea typeface="+mn-ea"/>
            </a:endParaRPr>
          </a:p>
        </p:txBody>
      </p:sp>
      <p:pic>
        <p:nvPicPr>
          <p:cNvPr id="307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2788" y="6069013"/>
            <a:ext cx="6683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51" descr="Final WY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5975350"/>
            <a:ext cx="1152525"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13675" y="212951"/>
            <a:ext cx="1128714" cy="1058169"/>
          </a:xfrm>
          <a:prstGeom prst="rect">
            <a:avLst/>
          </a:prstGeom>
        </p:spPr>
      </p:pic>
    </p:spTree>
    <p:extLst>
      <p:ext uri="{BB962C8B-B14F-4D97-AF65-F5344CB8AC3E}">
        <p14:creationId xmlns:p14="http://schemas.microsoft.com/office/powerpoint/2010/main" val="814712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9"/>
          <p:cNvGrpSpPr>
            <a:grpSpLocks noChangeAspect="1"/>
          </p:cNvGrpSpPr>
          <p:nvPr/>
        </p:nvGrpSpPr>
        <p:grpSpPr bwMode="auto">
          <a:xfrm>
            <a:off x="0" y="25400"/>
            <a:ext cx="9532938" cy="6932613"/>
            <a:chOff x="0" y="0"/>
            <a:chExt cx="5936" cy="4316"/>
          </a:xfrm>
        </p:grpSpPr>
        <p:sp>
          <p:nvSpPr>
            <p:cNvPr id="22537" name="AutoShape 8"/>
            <p:cNvSpPr>
              <a:spLocks noChangeAspect="1" noChangeArrowheads="1" noTextEdit="1"/>
            </p:cNvSpPr>
            <p:nvPr/>
          </p:nvSpPr>
          <p:spPr bwMode="auto">
            <a:xfrm>
              <a:off x="0" y="0"/>
              <a:ext cx="5760" cy="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2538" name="Freeform 10"/>
            <p:cNvSpPr>
              <a:spLocks/>
            </p:cNvSpPr>
            <p:nvPr/>
          </p:nvSpPr>
          <p:spPr bwMode="auto">
            <a:xfrm>
              <a:off x="0" y="0"/>
              <a:ext cx="5766" cy="906"/>
            </a:xfrm>
            <a:custGeom>
              <a:avLst/>
              <a:gdLst>
                <a:gd name="T0" fmla="*/ 18 w 9599"/>
                <a:gd name="T1" fmla="*/ 0 h 2905"/>
                <a:gd name="T2" fmla="*/ 18 w 9599"/>
                <a:gd name="T3" fmla="*/ 0 h 2905"/>
                <a:gd name="T4" fmla="*/ 67 w 9599"/>
                <a:gd name="T5" fmla="*/ 0 h 2905"/>
                <a:gd name="T6" fmla="*/ 80 w 9599"/>
                <a:gd name="T7" fmla="*/ 0 h 2905"/>
                <a:gd name="T8" fmla="*/ 96 w 9599"/>
                <a:gd name="T9" fmla="*/ 0 h 2905"/>
                <a:gd name="T10" fmla="*/ 105 w 9599"/>
                <a:gd name="T11" fmla="*/ 0 h 2905"/>
                <a:gd name="T12" fmla="*/ 117 w 9599"/>
                <a:gd name="T13" fmla="*/ 0 h 2905"/>
                <a:gd name="T14" fmla="*/ 129 w 9599"/>
                <a:gd name="T15" fmla="*/ 0 h 2905"/>
                <a:gd name="T16" fmla="*/ 145 w 9599"/>
                <a:gd name="T17" fmla="*/ 0 h 2905"/>
                <a:gd name="T18" fmla="*/ 159 w 9599"/>
                <a:gd name="T19" fmla="*/ 0 h 2905"/>
                <a:gd name="T20" fmla="*/ 161 w 9599"/>
                <a:gd name="T21" fmla="*/ 0 h 2905"/>
                <a:gd name="T22" fmla="*/ 163 w 9599"/>
                <a:gd name="T23" fmla="*/ 0 h 2905"/>
                <a:gd name="T24" fmla="*/ 163 w 9599"/>
                <a:gd name="T25" fmla="*/ 0 h 2905"/>
                <a:gd name="T26" fmla="*/ 0 w 9599"/>
                <a:gd name="T27" fmla="*/ 0 h 2905"/>
                <a:gd name="T28" fmla="*/ 0 w 9599"/>
                <a:gd name="T29" fmla="*/ 0 h 2905"/>
                <a:gd name="T30" fmla="*/ 18 w 9599"/>
                <a:gd name="T31" fmla="*/ 0 h 29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99"/>
                <a:gd name="T49" fmla="*/ 0 h 2905"/>
                <a:gd name="T50" fmla="*/ 9599 w 9599"/>
                <a:gd name="T51" fmla="*/ 2905 h 29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99" h="2905">
                  <a:moveTo>
                    <a:pt x="1057" y="2871"/>
                  </a:moveTo>
                  <a:lnTo>
                    <a:pt x="1057" y="2871"/>
                  </a:lnTo>
                  <a:cubicBezTo>
                    <a:pt x="1057" y="2871"/>
                    <a:pt x="3791" y="2791"/>
                    <a:pt x="3930" y="2829"/>
                  </a:cubicBezTo>
                  <a:cubicBezTo>
                    <a:pt x="4068" y="2867"/>
                    <a:pt x="4648" y="2879"/>
                    <a:pt x="4723" y="2879"/>
                  </a:cubicBezTo>
                  <a:cubicBezTo>
                    <a:pt x="4799" y="2879"/>
                    <a:pt x="5504" y="2829"/>
                    <a:pt x="5643" y="2829"/>
                  </a:cubicBezTo>
                  <a:lnTo>
                    <a:pt x="6197" y="2829"/>
                  </a:lnTo>
                  <a:cubicBezTo>
                    <a:pt x="6348" y="2829"/>
                    <a:pt x="6688" y="2867"/>
                    <a:pt x="6889" y="2867"/>
                  </a:cubicBezTo>
                  <a:lnTo>
                    <a:pt x="7569" y="2867"/>
                  </a:lnTo>
                  <a:cubicBezTo>
                    <a:pt x="7834" y="2867"/>
                    <a:pt x="8539" y="2905"/>
                    <a:pt x="8539" y="2905"/>
                  </a:cubicBezTo>
                  <a:lnTo>
                    <a:pt x="9370" y="2879"/>
                  </a:lnTo>
                  <a:cubicBezTo>
                    <a:pt x="9370" y="2879"/>
                    <a:pt x="9408" y="2867"/>
                    <a:pt x="9496" y="2867"/>
                  </a:cubicBezTo>
                  <a:lnTo>
                    <a:pt x="9599" y="2867"/>
                  </a:lnTo>
                  <a:lnTo>
                    <a:pt x="9599" y="0"/>
                  </a:lnTo>
                  <a:lnTo>
                    <a:pt x="0" y="0"/>
                  </a:lnTo>
                  <a:lnTo>
                    <a:pt x="0" y="2879"/>
                  </a:lnTo>
                  <a:lnTo>
                    <a:pt x="1057" y="2871"/>
                  </a:lnTo>
                  <a:close/>
                </a:path>
              </a:pathLst>
            </a:custGeom>
            <a:solidFill>
              <a:srgbClr val="0070C0"/>
            </a:solidFill>
            <a:ln w="0">
              <a:solidFill>
                <a:srgbClr val="000000"/>
              </a:solidFill>
              <a:prstDash val="solid"/>
              <a:round/>
              <a:headEnd/>
              <a:tailEnd/>
            </a:ln>
          </p:spPr>
          <p:txBody>
            <a:bodyPr/>
            <a:lstStyle/>
            <a:p>
              <a:endParaRPr lang="en-GB"/>
            </a:p>
          </p:txBody>
        </p:sp>
        <p:sp>
          <p:nvSpPr>
            <p:cNvPr id="22539" name="Freeform 11"/>
            <p:cNvSpPr>
              <a:spLocks noEditPoints="1"/>
            </p:cNvSpPr>
            <p:nvPr/>
          </p:nvSpPr>
          <p:spPr bwMode="auto">
            <a:xfrm>
              <a:off x="5217" y="837"/>
              <a:ext cx="672" cy="34"/>
            </a:xfrm>
            <a:custGeom>
              <a:avLst/>
              <a:gdLst>
                <a:gd name="T0" fmla="*/ 19 w 1118"/>
                <a:gd name="T1" fmla="*/ 0 h 56"/>
                <a:gd name="T2" fmla="*/ 19 w 1118"/>
                <a:gd name="T3" fmla="*/ 0 h 56"/>
                <a:gd name="T4" fmla="*/ 19 w 1118"/>
                <a:gd name="T5" fmla="*/ 1 h 56"/>
                <a:gd name="T6" fmla="*/ 18 w 1118"/>
                <a:gd name="T7" fmla="*/ 1 h 56"/>
                <a:gd name="T8" fmla="*/ 17 w 1118"/>
                <a:gd name="T9" fmla="*/ 1 h 56"/>
                <a:gd name="T10" fmla="*/ 17 w 1118"/>
                <a:gd name="T11" fmla="*/ 1 h 56"/>
                <a:gd name="T12" fmla="*/ 17 w 1118"/>
                <a:gd name="T13" fmla="*/ 1 h 56"/>
                <a:gd name="T14" fmla="*/ 16 w 1118"/>
                <a:gd name="T15" fmla="*/ 1 h 56"/>
                <a:gd name="T16" fmla="*/ 16 w 1118"/>
                <a:gd name="T17" fmla="*/ 1 h 56"/>
                <a:gd name="T18" fmla="*/ 16 w 1118"/>
                <a:gd name="T19" fmla="*/ 1 h 56"/>
                <a:gd name="T20" fmla="*/ 15 w 1118"/>
                <a:gd name="T21" fmla="*/ 1 h 56"/>
                <a:gd name="T22" fmla="*/ 14 w 1118"/>
                <a:gd name="T23" fmla="*/ 1 h 56"/>
                <a:gd name="T24" fmla="*/ 14 w 1118"/>
                <a:gd name="T25" fmla="*/ 1 h 56"/>
                <a:gd name="T26" fmla="*/ 14 w 1118"/>
                <a:gd name="T27" fmla="*/ 1 h 56"/>
                <a:gd name="T28" fmla="*/ 13 w 1118"/>
                <a:gd name="T29" fmla="*/ 1 h 56"/>
                <a:gd name="T30" fmla="*/ 13 w 1118"/>
                <a:gd name="T31" fmla="*/ 1 h 56"/>
                <a:gd name="T32" fmla="*/ 12 w 1118"/>
                <a:gd name="T33" fmla="*/ 1 h 56"/>
                <a:gd name="T34" fmla="*/ 12 w 1118"/>
                <a:gd name="T35" fmla="*/ 1 h 56"/>
                <a:gd name="T36" fmla="*/ 11 w 1118"/>
                <a:gd name="T37" fmla="*/ 1 h 56"/>
                <a:gd name="T38" fmla="*/ 10 w 1118"/>
                <a:gd name="T39" fmla="*/ 1 h 56"/>
                <a:gd name="T40" fmla="*/ 10 w 1118"/>
                <a:gd name="T41" fmla="*/ 1 h 56"/>
                <a:gd name="T42" fmla="*/ 10 w 1118"/>
                <a:gd name="T43" fmla="*/ 1 h 56"/>
                <a:gd name="T44" fmla="*/ 9 w 1118"/>
                <a:gd name="T45" fmla="*/ 1 h 56"/>
                <a:gd name="T46" fmla="*/ 8 w 1118"/>
                <a:gd name="T47" fmla="*/ 1 h 56"/>
                <a:gd name="T48" fmla="*/ 8 w 1118"/>
                <a:gd name="T49" fmla="*/ 1 h 56"/>
                <a:gd name="T50" fmla="*/ 7 w 1118"/>
                <a:gd name="T51" fmla="*/ 1 h 56"/>
                <a:gd name="T52" fmla="*/ 6 w 1118"/>
                <a:gd name="T53" fmla="*/ 1 h 56"/>
                <a:gd name="T54" fmla="*/ 6 w 1118"/>
                <a:gd name="T55" fmla="*/ 1 h 56"/>
                <a:gd name="T56" fmla="*/ 5 w 1118"/>
                <a:gd name="T57" fmla="*/ 1 h 56"/>
                <a:gd name="T58" fmla="*/ 5 w 1118"/>
                <a:gd name="T59" fmla="*/ 1 h 56"/>
                <a:gd name="T60" fmla="*/ 5 w 1118"/>
                <a:gd name="T61" fmla="*/ 1 h 56"/>
                <a:gd name="T62" fmla="*/ 5 w 1118"/>
                <a:gd name="T63" fmla="*/ 1 h 56"/>
                <a:gd name="T64" fmla="*/ 4 w 1118"/>
                <a:gd name="T65" fmla="*/ 1 h 56"/>
                <a:gd name="T66" fmla="*/ 4 w 1118"/>
                <a:gd name="T67" fmla="*/ 1 h 56"/>
                <a:gd name="T68" fmla="*/ 3 w 1118"/>
                <a:gd name="T69" fmla="*/ 1 h 56"/>
                <a:gd name="T70" fmla="*/ 3 w 1118"/>
                <a:gd name="T71" fmla="*/ 1 h 56"/>
                <a:gd name="T72" fmla="*/ 2 w 1118"/>
                <a:gd name="T73" fmla="*/ 1 h 56"/>
                <a:gd name="T74" fmla="*/ 2 w 1118"/>
                <a:gd name="T75" fmla="*/ 1 h 56"/>
                <a:gd name="T76" fmla="*/ 1 w 1118"/>
                <a:gd name="T77" fmla="*/ 1 h 56"/>
                <a:gd name="T78" fmla="*/ 1 w 1118"/>
                <a:gd name="T79" fmla="*/ 1 h 56"/>
                <a:gd name="T80" fmla="*/ 0 w 1118"/>
                <a:gd name="T81" fmla="*/ 1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18"/>
                <a:gd name="T124" fmla="*/ 0 h 56"/>
                <a:gd name="T125" fmla="*/ 1118 w 1118"/>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18" h="56">
                  <a:moveTo>
                    <a:pt x="1118" y="0"/>
                  </a:moveTo>
                  <a:lnTo>
                    <a:pt x="1118" y="0"/>
                  </a:lnTo>
                  <a:lnTo>
                    <a:pt x="1084" y="3"/>
                  </a:lnTo>
                  <a:lnTo>
                    <a:pt x="1065" y="5"/>
                  </a:lnTo>
                  <a:moveTo>
                    <a:pt x="1011" y="9"/>
                  </a:moveTo>
                  <a:lnTo>
                    <a:pt x="1011" y="9"/>
                  </a:lnTo>
                  <a:lnTo>
                    <a:pt x="1000" y="10"/>
                  </a:lnTo>
                  <a:lnTo>
                    <a:pt x="958" y="13"/>
                  </a:lnTo>
                  <a:moveTo>
                    <a:pt x="905" y="17"/>
                  </a:moveTo>
                  <a:lnTo>
                    <a:pt x="905" y="17"/>
                  </a:lnTo>
                  <a:lnTo>
                    <a:pt x="896" y="18"/>
                  </a:lnTo>
                  <a:lnTo>
                    <a:pt x="852" y="21"/>
                  </a:lnTo>
                  <a:moveTo>
                    <a:pt x="799" y="24"/>
                  </a:moveTo>
                  <a:lnTo>
                    <a:pt x="799" y="24"/>
                  </a:lnTo>
                  <a:lnTo>
                    <a:pt x="775" y="26"/>
                  </a:lnTo>
                  <a:lnTo>
                    <a:pt x="746" y="28"/>
                  </a:lnTo>
                  <a:moveTo>
                    <a:pt x="693" y="31"/>
                  </a:moveTo>
                  <a:lnTo>
                    <a:pt x="693" y="31"/>
                  </a:lnTo>
                  <a:lnTo>
                    <a:pt x="639" y="34"/>
                  </a:lnTo>
                  <a:moveTo>
                    <a:pt x="586" y="36"/>
                  </a:moveTo>
                  <a:lnTo>
                    <a:pt x="586" y="36"/>
                  </a:lnTo>
                  <a:lnTo>
                    <a:pt x="564" y="37"/>
                  </a:lnTo>
                  <a:lnTo>
                    <a:pt x="533" y="39"/>
                  </a:lnTo>
                  <a:moveTo>
                    <a:pt x="480" y="41"/>
                  </a:moveTo>
                  <a:lnTo>
                    <a:pt x="480" y="41"/>
                  </a:lnTo>
                  <a:lnTo>
                    <a:pt x="426" y="44"/>
                  </a:lnTo>
                  <a:moveTo>
                    <a:pt x="373" y="46"/>
                  </a:moveTo>
                  <a:lnTo>
                    <a:pt x="373" y="46"/>
                  </a:lnTo>
                  <a:lnTo>
                    <a:pt x="325" y="48"/>
                  </a:lnTo>
                  <a:lnTo>
                    <a:pt x="320" y="48"/>
                  </a:lnTo>
                  <a:moveTo>
                    <a:pt x="267" y="49"/>
                  </a:moveTo>
                  <a:lnTo>
                    <a:pt x="267" y="49"/>
                  </a:lnTo>
                  <a:lnTo>
                    <a:pt x="240" y="50"/>
                  </a:lnTo>
                  <a:lnTo>
                    <a:pt x="213" y="51"/>
                  </a:lnTo>
                  <a:moveTo>
                    <a:pt x="160" y="53"/>
                  </a:moveTo>
                  <a:lnTo>
                    <a:pt x="160" y="53"/>
                  </a:lnTo>
                  <a:lnTo>
                    <a:pt x="153" y="53"/>
                  </a:lnTo>
                  <a:lnTo>
                    <a:pt x="107" y="54"/>
                  </a:lnTo>
                  <a:moveTo>
                    <a:pt x="54" y="55"/>
                  </a:moveTo>
                  <a:lnTo>
                    <a:pt x="54" y="55"/>
                  </a:lnTo>
                  <a:lnTo>
                    <a:pt x="0" y="5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40" name="Freeform 12"/>
            <p:cNvSpPr>
              <a:spLocks noEditPoints="1"/>
            </p:cNvSpPr>
            <p:nvPr/>
          </p:nvSpPr>
          <p:spPr bwMode="auto">
            <a:xfrm>
              <a:off x="4626" y="851"/>
              <a:ext cx="494" cy="20"/>
            </a:xfrm>
            <a:custGeom>
              <a:avLst/>
              <a:gdLst>
                <a:gd name="T0" fmla="*/ 14 w 823"/>
                <a:gd name="T1" fmla="*/ 1 h 33"/>
                <a:gd name="T2" fmla="*/ 14 w 823"/>
                <a:gd name="T3" fmla="*/ 1 h 33"/>
                <a:gd name="T4" fmla="*/ 13 w 823"/>
                <a:gd name="T5" fmla="*/ 1 h 33"/>
                <a:gd name="T6" fmla="*/ 12 w 823"/>
                <a:gd name="T7" fmla="*/ 1 h 33"/>
                <a:gd name="T8" fmla="*/ 12 w 823"/>
                <a:gd name="T9" fmla="*/ 1 h 33"/>
                <a:gd name="T10" fmla="*/ 11 w 823"/>
                <a:gd name="T11" fmla="*/ 1 h 33"/>
                <a:gd name="T12" fmla="*/ 10 w 823"/>
                <a:gd name="T13" fmla="*/ 1 h 33"/>
                <a:gd name="T14" fmla="*/ 10 w 823"/>
                <a:gd name="T15" fmla="*/ 1 h 33"/>
                <a:gd name="T16" fmla="*/ 10 w 823"/>
                <a:gd name="T17" fmla="*/ 1 h 33"/>
                <a:gd name="T18" fmla="*/ 8 w 823"/>
                <a:gd name="T19" fmla="*/ 1 h 33"/>
                <a:gd name="T20" fmla="*/ 8 w 823"/>
                <a:gd name="T21" fmla="*/ 1 h 33"/>
                <a:gd name="T22" fmla="*/ 8 w 823"/>
                <a:gd name="T23" fmla="*/ 1 h 33"/>
                <a:gd name="T24" fmla="*/ 7 w 823"/>
                <a:gd name="T25" fmla="*/ 1 h 33"/>
                <a:gd name="T26" fmla="*/ 7 w 823"/>
                <a:gd name="T27" fmla="*/ 1 h 33"/>
                <a:gd name="T28" fmla="*/ 7 w 823"/>
                <a:gd name="T29" fmla="*/ 1 h 33"/>
                <a:gd name="T30" fmla="*/ 6 w 823"/>
                <a:gd name="T31" fmla="*/ 1 h 33"/>
                <a:gd name="T32" fmla="*/ 5 w 823"/>
                <a:gd name="T33" fmla="*/ 1 h 33"/>
                <a:gd name="T34" fmla="*/ 5 w 823"/>
                <a:gd name="T35" fmla="*/ 1 h 33"/>
                <a:gd name="T36" fmla="*/ 4 w 823"/>
                <a:gd name="T37" fmla="*/ 1 h 33"/>
                <a:gd name="T38" fmla="*/ 3 w 823"/>
                <a:gd name="T39" fmla="*/ 1 h 33"/>
                <a:gd name="T40" fmla="*/ 3 w 823"/>
                <a:gd name="T41" fmla="*/ 1 h 33"/>
                <a:gd name="T42" fmla="*/ 2 w 823"/>
                <a:gd name="T43" fmla="*/ 1 h 33"/>
                <a:gd name="T44" fmla="*/ 2 w 823"/>
                <a:gd name="T45" fmla="*/ 1 h 33"/>
                <a:gd name="T46" fmla="*/ 1 w 823"/>
                <a:gd name="T47" fmla="*/ 1 h 33"/>
                <a:gd name="T48" fmla="*/ 1 w 823"/>
                <a:gd name="T49" fmla="*/ 1 h 33"/>
                <a:gd name="T50" fmla="*/ 0 w 823"/>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3"/>
                <a:gd name="T79" fmla="*/ 0 h 33"/>
                <a:gd name="T80" fmla="*/ 823 w 823"/>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3" h="33">
                  <a:moveTo>
                    <a:pt x="823" y="33"/>
                  </a:moveTo>
                  <a:lnTo>
                    <a:pt x="823" y="33"/>
                  </a:lnTo>
                  <a:lnTo>
                    <a:pt x="768" y="32"/>
                  </a:lnTo>
                  <a:moveTo>
                    <a:pt x="713" y="30"/>
                  </a:moveTo>
                  <a:lnTo>
                    <a:pt x="713" y="30"/>
                  </a:lnTo>
                  <a:lnTo>
                    <a:pt x="658" y="29"/>
                  </a:lnTo>
                  <a:moveTo>
                    <a:pt x="603" y="27"/>
                  </a:moveTo>
                  <a:lnTo>
                    <a:pt x="603" y="27"/>
                  </a:lnTo>
                  <a:lnTo>
                    <a:pt x="548" y="24"/>
                  </a:lnTo>
                  <a:moveTo>
                    <a:pt x="494" y="22"/>
                  </a:moveTo>
                  <a:lnTo>
                    <a:pt x="494" y="22"/>
                  </a:lnTo>
                  <a:lnTo>
                    <a:pt x="486" y="22"/>
                  </a:lnTo>
                  <a:lnTo>
                    <a:pt x="439" y="19"/>
                  </a:lnTo>
                  <a:moveTo>
                    <a:pt x="384" y="16"/>
                  </a:moveTo>
                  <a:lnTo>
                    <a:pt x="384" y="16"/>
                  </a:lnTo>
                  <a:lnTo>
                    <a:pt x="329" y="13"/>
                  </a:lnTo>
                  <a:moveTo>
                    <a:pt x="274" y="11"/>
                  </a:moveTo>
                  <a:lnTo>
                    <a:pt x="274" y="11"/>
                  </a:lnTo>
                  <a:lnTo>
                    <a:pt x="219" y="8"/>
                  </a:lnTo>
                  <a:moveTo>
                    <a:pt x="164" y="5"/>
                  </a:moveTo>
                  <a:lnTo>
                    <a:pt x="164" y="5"/>
                  </a:lnTo>
                  <a:lnTo>
                    <a:pt x="144" y="4"/>
                  </a:lnTo>
                  <a:lnTo>
                    <a:pt x="109" y="3"/>
                  </a:lnTo>
                  <a:moveTo>
                    <a:pt x="54" y="2"/>
                  </a:moveTo>
                  <a:lnTo>
                    <a:pt x="54" y="2"/>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41" name="Freeform 13"/>
            <p:cNvSpPr>
              <a:spLocks noEditPoints="1"/>
            </p:cNvSpPr>
            <p:nvPr/>
          </p:nvSpPr>
          <p:spPr bwMode="auto">
            <a:xfrm>
              <a:off x="3794" y="819"/>
              <a:ext cx="734" cy="31"/>
            </a:xfrm>
            <a:custGeom>
              <a:avLst/>
              <a:gdLst>
                <a:gd name="T0" fmla="*/ 21 w 1222"/>
                <a:gd name="T1" fmla="*/ 1 h 52"/>
                <a:gd name="T2" fmla="*/ 21 w 1222"/>
                <a:gd name="T3" fmla="*/ 1 h 52"/>
                <a:gd name="T4" fmla="*/ 20 w 1222"/>
                <a:gd name="T5" fmla="*/ 1 h 52"/>
                <a:gd name="T6" fmla="*/ 19 w 1222"/>
                <a:gd name="T7" fmla="*/ 1 h 52"/>
                <a:gd name="T8" fmla="*/ 19 w 1222"/>
                <a:gd name="T9" fmla="*/ 1 h 52"/>
                <a:gd name="T10" fmla="*/ 18 w 1222"/>
                <a:gd name="T11" fmla="*/ 1 h 52"/>
                <a:gd name="T12" fmla="*/ 17 w 1222"/>
                <a:gd name="T13" fmla="*/ 1 h 52"/>
                <a:gd name="T14" fmla="*/ 17 w 1222"/>
                <a:gd name="T15" fmla="*/ 1 h 52"/>
                <a:gd name="T16" fmla="*/ 16 w 1222"/>
                <a:gd name="T17" fmla="*/ 1 h 52"/>
                <a:gd name="T18" fmla="*/ 16 w 1222"/>
                <a:gd name="T19" fmla="*/ 1 h 52"/>
                <a:gd name="T20" fmla="*/ 16 w 1222"/>
                <a:gd name="T21" fmla="*/ 1 h 52"/>
                <a:gd name="T22" fmla="*/ 14 w 1222"/>
                <a:gd name="T23" fmla="*/ 1 h 52"/>
                <a:gd name="T24" fmla="*/ 13 w 1222"/>
                <a:gd name="T25" fmla="*/ 1 h 52"/>
                <a:gd name="T26" fmla="*/ 13 w 1222"/>
                <a:gd name="T27" fmla="*/ 1 h 52"/>
                <a:gd name="T28" fmla="*/ 13 w 1222"/>
                <a:gd name="T29" fmla="*/ 1 h 52"/>
                <a:gd name="T30" fmla="*/ 11 w 1222"/>
                <a:gd name="T31" fmla="*/ 1 h 52"/>
                <a:gd name="T32" fmla="*/ 11 w 1222"/>
                <a:gd name="T33" fmla="*/ 1 h 52"/>
                <a:gd name="T34" fmla="*/ 11 w 1222"/>
                <a:gd name="T35" fmla="*/ 1 h 52"/>
                <a:gd name="T36" fmla="*/ 10 w 1222"/>
                <a:gd name="T37" fmla="*/ 1 h 52"/>
                <a:gd name="T38" fmla="*/ 10 w 1222"/>
                <a:gd name="T39" fmla="*/ 1 h 52"/>
                <a:gd name="T40" fmla="*/ 9 w 1222"/>
                <a:gd name="T41" fmla="*/ 1 h 52"/>
                <a:gd name="T42" fmla="*/ 9 w 1222"/>
                <a:gd name="T43" fmla="*/ 1 h 52"/>
                <a:gd name="T44" fmla="*/ 8 w 1222"/>
                <a:gd name="T45" fmla="*/ 1 h 52"/>
                <a:gd name="T46" fmla="*/ 8 w 1222"/>
                <a:gd name="T47" fmla="*/ 1 h 52"/>
                <a:gd name="T48" fmla="*/ 8 w 1222"/>
                <a:gd name="T49" fmla="*/ 1 h 52"/>
                <a:gd name="T50" fmla="*/ 7 w 1222"/>
                <a:gd name="T51" fmla="*/ 1 h 52"/>
                <a:gd name="T52" fmla="*/ 6 w 1222"/>
                <a:gd name="T53" fmla="*/ 1 h 52"/>
                <a:gd name="T54" fmla="*/ 6 w 1222"/>
                <a:gd name="T55" fmla="*/ 1 h 52"/>
                <a:gd name="T56" fmla="*/ 6 w 1222"/>
                <a:gd name="T57" fmla="*/ 1 h 52"/>
                <a:gd name="T58" fmla="*/ 5 w 1222"/>
                <a:gd name="T59" fmla="*/ 1 h 52"/>
                <a:gd name="T60" fmla="*/ 5 w 1222"/>
                <a:gd name="T61" fmla="*/ 1 h 52"/>
                <a:gd name="T62" fmla="*/ 5 w 1222"/>
                <a:gd name="T63" fmla="*/ 1 h 52"/>
                <a:gd name="T64" fmla="*/ 4 w 1222"/>
                <a:gd name="T65" fmla="*/ 1 h 52"/>
                <a:gd name="T66" fmla="*/ 4 w 1222"/>
                <a:gd name="T67" fmla="*/ 1 h 52"/>
                <a:gd name="T68" fmla="*/ 3 w 1222"/>
                <a:gd name="T69" fmla="*/ 1 h 52"/>
                <a:gd name="T70" fmla="*/ 3 w 1222"/>
                <a:gd name="T71" fmla="*/ 1 h 52"/>
                <a:gd name="T72" fmla="*/ 2 w 1222"/>
                <a:gd name="T73" fmla="*/ 1 h 52"/>
                <a:gd name="T74" fmla="*/ 2 w 1222"/>
                <a:gd name="T75" fmla="*/ 1 h 52"/>
                <a:gd name="T76" fmla="*/ 1 w 1222"/>
                <a:gd name="T77" fmla="*/ 1 h 52"/>
                <a:gd name="T78" fmla="*/ 1 w 1222"/>
                <a:gd name="T79" fmla="*/ 1 h 52"/>
                <a:gd name="T80" fmla="*/ 1 w 1222"/>
                <a:gd name="T81" fmla="*/ 1 h 52"/>
                <a:gd name="T82" fmla="*/ 0 w 1222"/>
                <a:gd name="T83" fmla="*/ 0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2"/>
                <a:gd name="T127" fmla="*/ 0 h 52"/>
                <a:gd name="T128" fmla="*/ 1222 w 1222"/>
                <a:gd name="T129" fmla="*/ 52 h 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2" h="52">
                  <a:moveTo>
                    <a:pt x="1222" y="52"/>
                  </a:moveTo>
                  <a:lnTo>
                    <a:pt x="1222" y="52"/>
                  </a:lnTo>
                  <a:lnTo>
                    <a:pt x="1169" y="51"/>
                  </a:lnTo>
                  <a:moveTo>
                    <a:pt x="1116" y="51"/>
                  </a:moveTo>
                  <a:lnTo>
                    <a:pt x="1116" y="51"/>
                  </a:lnTo>
                  <a:lnTo>
                    <a:pt x="1063" y="50"/>
                  </a:lnTo>
                  <a:moveTo>
                    <a:pt x="1009" y="49"/>
                  </a:moveTo>
                  <a:lnTo>
                    <a:pt x="1009" y="49"/>
                  </a:lnTo>
                  <a:lnTo>
                    <a:pt x="956" y="48"/>
                  </a:lnTo>
                  <a:moveTo>
                    <a:pt x="903" y="47"/>
                  </a:moveTo>
                  <a:lnTo>
                    <a:pt x="903" y="47"/>
                  </a:lnTo>
                  <a:lnTo>
                    <a:pt x="850" y="46"/>
                  </a:lnTo>
                  <a:moveTo>
                    <a:pt x="797" y="45"/>
                  </a:moveTo>
                  <a:lnTo>
                    <a:pt x="797" y="45"/>
                  </a:lnTo>
                  <a:lnTo>
                    <a:pt x="743" y="43"/>
                  </a:lnTo>
                  <a:moveTo>
                    <a:pt x="690" y="42"/>
                  </a:moveTo>
                  <a:lnTo>
                    <a:pt x="690" y="42"/>
                  </a:lnTo>
                  <a:lnTo>
                    <a:pt x="637" y="40"/>
                  </a:lnTo>
                  <a:moveTo>
                    <a:pt x="584" y="39"/>
                  </a:moveTo>
                  <a:lnTo>
                    <a:pt x="584" y="39"/>
                  </a:lnTo>
                  <a:lnTo>
                    <a:pt x="535" y="37"/>
                  </a:lnTo>
                  <a:lnTo>
                    <a:pt x="531" y="37"/>
                  </a:lnTo>
                  <a:moveTo>
                    <a:pt x="477" y="34"/>
                  </a:moveTo>
                  <a:lnTo>
                    <a:pt x="477" y="34"/>
                  </a:lnTo>
                  <a:lnTo>
                    <a:pt x="449" y="33"/>
                  </a:lnTo>
                  <a:lnTo>
                    <a:pt x="424" y="32"/>
                  </a:lnTo>
                  <a:moveTo>
                    <a:pt x="371" y="30"/>
                  </a:moveTo>
                  <a:lnTo>
                    <a:pt x="371" y="30"/>
                  </a:lnTo>
                  <a:lnTo>
                    <a:pt x="367" y="29"/>
                  </a:lnTo>
                  <a:lnTo>
                    <a:pt x="318" y="27"/>
                  </a:lnTo>
                  <a:moveTo>
                    <a:pt x="265" y="23"/>
                  </a:moveTo>
                  <a:lnTo>
                    <a:pt x="265" y="23"/>
                  </a:lnTo>
                  <a:lnTo>
                    <a:pt x="215" y="20"/>
                  </a:lnTo>
                  <a:lnTo>
                    <a:pt x="212" y="20"/>
                  </a:lnTo>
                  <a:moveTo>
                    <a:pt x="159" y="16"/>
                  </a:moveTo>
                  <a:lnTo>
                    <a:pt x="159" y="16"/>
                  </a:lnTo>
                  <a:lnTo>
                    <a:pt x="147" y="15"/>
                  </a:lnTo>
                  <a:lnTo>
                    <a:pt x="106" y="11"/>
                  </a:lnTo>
                  <a:moveTo>
                    <a:pt x="53" y="6"/>
                  </a:moveTo>
                  <a:lnTo>
                    <a:pt x="53" y="6"/>
                  </a:lnTo>
                  <a:lnTo>
                    <a:pt x="25" y="3"/>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42" name="Freeform 14"/>
            <p:cNvSpPr>
              <a:spLocks noEditPoints="1"/>
            </p:cNvSpPr>
            <p:nvPr/>
          </p:nvSpPr>
          <p:spPr bwMode="auto">
            <a:xfrm>
              <a:off x="3550" y="811"/>
              <a:ext cx="151" cy="6"/>
            </a:xfrm>
            <a:custGeom>
              <a:avLst/>
              <a:gdLst>
                <a:gd name="T0" fmla="*/ 4 w 251"/>
                <a:gd name="T1" fmla="*/ 0 h 10"/>
                <a:gd name="T2" fmla="*/ 4 w 251"/>
                <a:gd name="T3" fmla="*/ 0 h 10"/>
                <a:gd name="T4" fmla="*/ 4 w 251"/>
                <a:gd name="T5" fmla="*/ 1 h 10"/>
                <a:gd name="T6" fmla="*/ 4 w 251"/>
                <a:gd name="T7" fmla="*/ 1 h 10"/>
                <a:gd name="T8" fmla="*/ 2 w 251"/>
                <a:gd name="T9" fmla="*/ 1 h 10"/>
                <a:gd name="T10" fmla="*/ 2 w 251"/>
                <a:gd name="T11" fmla="*/ 1 h 10"/>
                <a:gd name="T12" fmla="*/ 2 w 251"/>
                <a:gd name="T13" fmla="*/ 1 h 10"/>
                <a:gd name="T14" fmla="*/ 2 w 251"/>
                <a:gd name="T15" fmla="*/ 1 h 10"/>
                <a:gd name="T16" fmla="*/ 1 w 251"/>
                <a:gd name="T17" fmla="*/ 1 h 10"/>
                <a:gd name="T18" fmla="*/ 1 w 251"/>
                <a:gd name="T19" fmla="*/ 1 h 10"/>
                <a:gd name="T20" fmla="*/ 1 w 251"/>
                <a:gd name="T21" fmla="*/ 1 h 10"/>
                <a:gd name="T22" fmla="*/ 1 w 251"/>
                <a:gd name="T23" fmla="*/ 1 h 10"/>
                <a:gd name="T24" fmla="*/ 0 w 251"/>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1"/>
                <a:gd name="T40" fmla="*/ 0 h 10"/>
                <a:gd name="T41" fmla="*/ 251 w 25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1" h="10">
                  <a:moveTo>
                    <a:pt x="251" y="0"/>
                  </a:moveTo>
                  <a:lnTo>
                    <a:pt x="251" y="0"/>
                  </a:lnTo>
                  <a:lnTo>
                    <a:pt x="215" y="1"/>
                  </a:lnTo>
                  <a:lnTo>
                    <a:pt x="201" y="1"/>
                  </a:lnTo>
                  <a:moveTo>
                    <a:pt x="151" y="3"/>
                  </a:moveTo>
                  <a:lnTo>
                    <a:pt x="151" y="3"/>
                  </a:lnTo>
                  <a:lnTo>
                    <a:pt x="132" y="4"/>
                  </a:lnTo>
                  <a:lnTo>
                    <a:pt x="101" y="5"/>
                  </a:lnTo>
                  <a:moveTo>
                    <a:pt x="50" y="8"/>
                  </a:moveTo>
                  <a:lnTo>
                    <a:pt x="50" y="8"/>
                  </a:lnTo>
                  <a:lnTo>
                    <a:pt x="48" y="8"/>
                  </a:lnTo>
                  <a:lnTo>
                    <a:pt x="9" y="9"/>
                  </a:lnTo>
                  <a:lnTo>
                    <a:pt x="0" y="1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43" name="Freeform 15"/>
            <p:cNvSpPr>
              <a:spLocks noEditPoints="1"/>
            </p:cNvSpPr>
            <p:nvPr/>
          </p:nvSpPr>
          <p:spPr bwMode="auto">
            <a:xfrm>
              <a:off x="3369" y="818"/>
              <a:ext cx="90" cy="1"/>
            </a:xfrm>
            <a:custGeom>
              <a:avLst/>
              <a:gdLst>
                <a:gd name="T0" fmla="*/ 2 w 150"/>
                <a:gd name="T1" fmla="*/ 0 h 1"/>
                <a:gd name="T2" fmla="*/ 2 w 150"/>
                <a:gd name="T3" fmla="*/ 0 h 1"/>
                <a:gd name="T4" fmla="*/ 2 w 150"/>
                <a:gd name="T5" fmla="*/ 1 h 1"/>
                <a:gd name="T6" fmla="*/ 1 w 150"/>
                <a:gd name="T7" fmla="*/ 1 h 1"/>
                <a:gd name="T8" fmla="*/ 1 w 150"/>
                <a:gd name="T9" fmla="*/ 1 h 1"/>
                <a:gd name="T10" fmla="*/ 1 w 150"/>
                <a:gd name="T11" fmla="*/ 1 h 1"/>
                <a:gd name="T12" fmla="*/ 0 w 150"/>
                <a:gd name="T13" fmla="*/ 1 h 1"/>
                <a:gd name="T14" fmla="*/ 0 60000 65536"/>
                <a:gd name="T15" fmla="*/ 0 60000 65536"/>
                <a:gd name="T16" fmla="*/ 0 60000 65536"/>
                <a:gd name="T17" fmla="*/ 0 60000 65536"/>
                <a:gd name="T18" fmla="*/ 0 60000 65536"/>
                <a:gd name="T19" fmla="*/ 0 60000 65536"/>
                <a:gd name="T20" fmla="*/ 0 60000 65536"/>
                <a:gd name="T21" fmla="*/ 0 w 150"/>
                <a:gd name="T22" fmla="*/ 0 h 1"/>
                <a:gd name="T23" fmla="*/ 150 w 150"/>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
                  <a:moveTo>
                    <a:pt x="150" y="0"/>
                  </a:moveTo>
                  <a:lnTo>
                    <a:pt x="150" y="0"/>
                  </a:lnTo>
                  <a:lnTo>
                    <a:pt x="100" y="1"/>
                  </a:lnTo>
                  <a:moveTo>
                    <a:pt x="50" y="1"/>
                  </a:moveTo>
                  <a:lnTo>
                    <a:pt x="50" y="1"/>
                  </a:lnTo>
                  <a:lnTo>
                    <a:pt x="38"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44" name="Freeform 16"/>
            <p:cNvSpPr>
              <a:spLocks noEditPoints="1"/>
            </p:cNvSpPr>
            <p:nvPr/>
          </p:nvSpPr>
          <p:spPr bwMode="auto">
            <a:xfrm>
              <a:off x="2856" y="821"/>
              <a:ext cx="419" cy="30"/>
            </a:xfrm>
            <a:custGeom>
              <a:avLst/>
              <a:gdLst>
                <a:gd name="T0" fmla="*/ 12 w 697"/>
                <a:gd name="T1" fmla="*/ 0 h 50"/>
                <a:gd name="T2" fmla="*/ 12 w 697"/>
                <a:gd name="T3" fmla="*/ 0 h 50"/>
                <a:gd name="T4" fmla="*/ 11 w 697"/>
                <a:gd name="T5" fmla="*/ 1 h 50"/>
                <a:gd name="T6" fmla="*/ 11 w 697"/>
                <a:gd name="T7" fmla="*/ 1 h 50"/>
                <a:gd name="T8" fmla="*/ 10 w 697"/>
                <a:gd name="T9" fmla="*/ 1 h 50"/>
                <a:gd name="T10" fmla="*/ 10 w 697"/>
                <a:gd name="T11" fmla="*/ 1 h 50"/>
                <a:gd name="T12" fmla="*/ 10 w 697"/>
                <a:gd name="T13" fmla="*/ 1 h 50"/>
                <a:gd name="T14" fmla="*/ 9 w 697"/>
                <a:gd name="T15" fmla="*/ 1 h 50"/>
                <a:gd name="T16" fmla="*/ 8 w 697"/>
                <a:gd name="T17" fmla="*/ 1 h 50"/>
                <a:gd name="T18" fmla="*/ 8 w 697"/>
                <a:gd name="T19" fmla="*/ 1 h 50"/>
                <a:gd name="T20" fmla="*/ 8 w 697"/>
                <a:gd name="T21" fmla="*/ 1 h 50"/>
                <a:gd name="T22" fmla="*/ 7 w 697"/>
                <a:gd name="T23" fmla="*/ 1 h 50"/>
                <a:gd name="T24" fmla="*/ 6 w 697"/>
                <a:gd name="T25" fmla="*/ 1 h 50"/>
                <a:gd name="T26" fmla="*/ 6 w 697"/>
                <a:gd name="T27" fmla="*/ 1 h 50"/>
                <a:gd name="T28" fmla="*/ 5 w 697"/>
                <a:gd name="T29" fmla="*/ 1 h 50"/>
                <a:gd name="T30" fmla="*/ 5 w 697"/>
                <a:gd name="T31" fmla="*/ 1 h 50"/>
                <a:gd name="T32" fmla="*/ 5 w 697"/>
                <a:gd name="T33" fmla="*/ 1 h 50"/>
                <a:gd name="T34" fmla="*/ 5 w 697"/>
                <a:gd name="T35" fmla="*/ 1 h 50"/>
                <a:gd name="T36" fmla="*/ 4 w 697"/>
                <a:gd name="T37" fmla="*/ 1 h 50"/>
                <a:gd name="T38" fmla="*/ 4 w 697"/>
                <a:gd name="T39" fmla="*/ 1 h 50"/>
                <a:gd name="T40" fmla="*/ 3 w 697"/>
                <a:gd name="T41" fmla="*/ 1 h 50"/>
                <a:gd name="T42" fmla="*/ 3 w 697"/>
                <a:gd name="T43" fmla="*/ 1 h 50"/>
                <a:gd name="T44" fmla="*/ 2 w 697"/>
                <a:gd name="T45" fmla="*/ 1 h 50"/>
                <a:gd name="T46" fmla="*/ 2 w 697"/>
                <a:gd name="T47" fmla="*/ 1 h 50"/>
                <a:gd name="T48" fmla="*/ 1 w 697"/>
                <a:gd name="T49" fmla="*/ 1 h 50"/>
                <a:gd name="T50" fmla="*/ 1 w 697"/>
                <a:gd name="T51" fmla="*/ 1 h 50"/>
                <a:gd name="T52" fmla="*/ 1 w 697"/>
                <a:gd name="T53" fmla="*/ 1 h 50"/>
                <a:gd name="T54" fmla="*/ 1 w 697"/>
                <a:gd name="T55" fmla="*/ 1 h 50"/>
                <a:gd name="T56" fmla="*/ 0 w 697"/>
                <a:gd name="T57" fmla="*/ 1 h 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97"/>
                <a:gd name="T88" fmla="*/ 0 h 50"/>
                <a:gd name="T89" fmla="*/ 697 w 697"/>
                <a:gd name="T90" fmla="*/ 50 h 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97" h="50">
                  <a:moveTo>
                    <a:pt x="697" y="0"/>
                  </a:moveTo>
                  <a:lnTo>
                    <a:pt x="697" y="0"/>
                  </a:lnTo>
                  <a:lnTo>
                    <a:pt x="660" y="3"/>
                  </a:lnTo>
                  <a:lnTo>
                    <a:pt x="643" y="4"/>
                  </a:lnTo>
                  <a:moveTo>
                    <a:pt x="590" y="7"/>
                  </a:moveTo>
                  <a:lnTo>
                    <a:pt x="590" y="7"/>
                  </a:lnTo>
                  <a:lnTo>
                    <a:pt x="575" y="8"/>
                  </a:lnTo>
                  <a:lnTo>
                    <a:pt x="536" y="11"/>
                  </a:lnTo>
                  <a:moveTo>
                    <a:pt x="483" y="15"/>
                  </a:moveTo>
                  <a:lnTo>
                    <a:pt x="483" y="15"/>
                  </a:lnTo>
                  <a:lnTo>
                    <a:pt x="479" y="15"/>
                  </a:lnTo>
                  <a:lnTo>
                    <a:pt x="429" y="19"/>
                  </a:lnTo>
                  <a:moveTo>
                    <a:pt x="375" y="23"/>
                  </a:moveTo>
                  <a:lnTo>
                    <a:pt x="375" y="23"/>
                  </a:lnTo>
                  <a:lnTo>
                    <a:pt x="324" y="27"/>
                  </a:lnTo>
                  <a:lnTo>
                    <a:pt x="322" y="27"/>
                  </a:lnTo>
                  <a:moveTo>
                    <a:pt x="268" y="31"/>
                  </a:moveTo>
                  <a:lnTo>
                    <a:pt x="268" y="31"/>
                  </a:lnTo>
                  <a:lnTo>
                    <a:pt x="222" y="34"/>
                  </a:lnTo>
                  <a:lnTo>
                    <a:pt x="215" y="35"/>
                  </a:lnTo>
                  <a:moveTo>
                    <a:pt x="161" y="39"/>
                  </a:moveTo>
                  <a:lnTo>
                    <a:pt x="161" y="39"/>
                  </a:lnTo>
                  <a:lnTo>
                    <a:pt x="126" y="41"/>
                  </a:lnTo>
                  <a:lnTo>
                    <a:pt x="107" y="43"/>
                  </a:lnTo>
                  <a:moveTo>
                    <a:pt x="54" y="46"/>
                  </a:moveTo>
                  <a:lnTo>
                    <a:pt x="54" y="46"/>
                  </a:lnTo>
                  <a:lnTo>
                    <a:pt x="41" y="47"/>
                  </a:lnTo>
                  <a:lnTo>
                    <a:pt x="5" y="50"/>
                  </a:lnTo>
                  <a:lnTo>
                    <a:pt x="0" y="5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45" name="Freeform 17"/>
            <p:cNvSpPr>
              <a:spLocks noEditPoints="1"/>
            </p:cNvSpPr>
            <p:nvPr/>
          </p:nvSpPr>
          <p:spPr bwMode="auto">
            <a:xfrm>
              <a:off x="2358" y="814"/>
              <a:ext cx="404" cy="36"/>
            </a:xfrm>
            <a:custGeom>
              <a:avLst/>
              <a:gdLst>
                <a:gd name="T0" fmla="*/ 11 w 672"/>
                <a:gd name="T1" fmla="*/ 1 h 60"/>
                <a:gd name="T2" fmla="*/ 11 w 672"/>
                <a:gd name="T3" fmla="*/ 1 h 60"/>
                <a:gd name="T4" fmla="*/ 11 w 672"/>
                <a:gd name="T5" fmla="*/ 1 h 60"/>
                <a:gd name="T6" fmla="*/ 10 w 672"/>
                <a:gd name="T7" fmla="*/ 1 h 60"/>
                <a:gd name="T8" fmla="*/ 10 w 672"/>
                <a:gd name="T9" fmla="*/ 1 h 60"/>
                <a:gd name="T10" fmla="*/ 10 w 672"/>
                <a:gd name="T11" fmla="*/ 1 h 60"/>
                <a:gd name="T12" fmla="*/ 9 w 672"/>
                <a:gd name="T13" fmla="*/ 1 h 60"/>
                <a:gd name="T14" fmla="*/ 8 w 672"/>
                <a:gd name="T15" fmla="*/ 1 h 60"/>
                <a:gd name="T16" fmla="*/ 8 w 672"/>
                <a:gd name="T17" fmla="*/ 1 h 60"/>
                <a:gd name="T18" fmla="*/ 8 w 672"/>
                <a:gd name="T19" fmla="*/ 1 h 60"/>
                <a:gd name="T20" fmla="*/ 7 w 672"/>
                <a:gd name="T21" fmla="*/ 1 h 60"/>
                <a:gd name="T22" fmla="*/ 7 w 672"/>
                <a:gd name="T23" fmla="*/ 1 h 60"/>
                <a:gd name="T24" fmla="*/ 6 w 672"/>
                <a:gd name="T25" fmla="*/ 1 h 60"/>
                <a:gd name="T26" fmla="*/ 6 w 672"/>
                <a:gd name="T27" fmla="*/ 1 h 60"/>
                <a:gd name="T28" fmla="*/ 5 w 672"/>
                <a:gd name="T29" fmla="*/ 1 h 60"/>
                <a:gd name="T30" fmla="*/ 5 w 672"/>
                <a:gd name="T31" fmla="*/ 1 h 60"/>
                <a:gd name="T32" fmla="*/ 4 w 672"/>
                <a:gd name="T33" fmla="*/ 1 h 60"/>
                <a:gd name="T34" fmla="*/ 4 w 672"/>
                <a:gd name="T35" fmla="*/ 1 h 60"/>
                <a:gd name="T36" fmla="*/ 4 w 672"/>
                <a:gd name="T37" fmla="*/ 1 h 60"/>
                <a:gd name="T38" fmla="*/ 4 w 672"/>
                <a:gd name="T39" fmla="*/ 1 h 60"/>
                <a:gd name="T40" fmla="*/ 2 w 672"/>
                <a:gd name="T41" fmla="*/ 1 h 60"/>
                <a:gd name="T42" fmla="*/ 2 w 672"/>
                <a:gd name="T43" fmla="*/ 1 h 60"/>
                <a:gd name="T44" fmla="*/ 2 w 672"/>
                <a:gd name="T45" fmla="*/ 1 h 60"/>
                <a:gd name="T46" fmla="*/ 2 w 672"/>
                <a:gd name="T47" fmla="*/ 1 h 60"/>
                <a:gd name="T48" fmla="*/ 1 w 672"/>
                <a:gd name="T49" fmla="*/ 1 h 60"/>
                <a:gd name="T50" fmla="*/ 1 w 672"/>
                <a:gd name="T51" fmla="*/ 1 h 60"/>
                <a:gd name="T52" fmla="*/ 1 w 672"/>
                <a:gd name="T53" fmla="*/ 1 h 60"/>
                <a:gd name="T54" fmla="*/ 0 w 672"/>
                <a:gd name="T55" fmla="*/ 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2"/>
                <a:gd name="T85" fmla="*/ 0 h 60"/>
                <a:gd name="T86" fmla="*/ 672 w 67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2" h="60">
                  <a:moveTo>
                    <a:pt x="672" y="60"/>
                  </a:moveTo>
                  <a:lnTo>
                    <a:pt x="672" y="60"/>
                  </a:lnTo>
                  <a:lnTo>
                    <a:pt x="633" y="57"/>
                  </a:lnTo>
                  <a:lnTo>
                    <a:pt x="620" y="56"/>
                  </a:lnTo>
                  <a:moveTo>
                    <a:pt x="569" y="51"/>
                  </a:moveTo>
                  <a:lnTo>
                    <a:pt x="569" y="51"/>
                  </a:lnTo>
                  <a:lnTo>
                    <a:pt x="540" y="48"/>
                  </a:lnTo>
                  <a:lnTo>
                    <a:pt x="517" y="46"/>
                  </a:lnTo>
                  <a:moveTo>
                    <a:pt x="465" y="41"/>
                  </a:moveTo>
                  <a:lnTo>
                    <a:pt x="465" y="41"/>
                  </a:lnTo>
                  <a:lnTo>
                    <a:pt x="433" y="38"/>
                  </a:lnTo>
                  <a:lnTo>
                    <a:pt x="414" y="36"/>
                  </a:lnTo>
                  <a:moveTo>
                    <a:pt x="362" y="32"/>
                  </a:moveTo>
                  <a:lnTo>
                    <a:pt x="362" y="32"/>
                  </a:lnTo>
                  <a:lnTo>
                    <a:pt x="320" y="28"/>
                  </a:lnTo>
                  <a:lnTo>
                    <a:pt x="310" y="27"/>
                  </a:lnTo>
                  <a:moveTo>
                    <a:pt x="258" y="22"/>
                  </a:moveTo>
                  <a:lnTo>
                    <a:pt x="258" y="22"/>
                  </a:lnTo>
                  <a:lnTo>
                    <a:pt x="207" y="17"/>
                  </a:lnTo>
                  <a:moveTo>
                    <a:pt x="155" y="12"/>
                  </a:moveTo>
                  <a:lnTo>
                    <a:pt x="155" y="12"/>
                  </a:lnTo>
                  <a:lnTo>
                    <a:pt x="154" y="12"/>
                  </a:lnTo>
                  <a:lnTo>
                    <a:pt x="103" y="8"/>
                  </a:lnTo>
                  <a:moveTo>
                    <a:pt x="52" y="4"/>
                  </a:moveTo>
                  <a:lnTo>
                    <a:pt x="52" y="4"/>
                  </a:lnTo>
                  <a:lnTo>
                    <a:pt x="12"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46" name="Freeform 18"/>
            <p:cNvSpPr>
              <a:spLocks noEditPoints="1"/>
            </p:cNvSpPr>
            <p:nvPr/>
          </p:nvSpPr>
          <p:spPr bwMode="auto">
            <a:xfrm>
              <a:off x="2047" y="807"/>
              <a:ext cx="218" cy="5"/>
            </a:xfrm>
            <a:custGeom>
              <a:avLst/>
              <a:gdLst>
                <a:gd name="T0" fmla="*/ 6 w 362"/>
                <a:gd name="T1" fmla="*/ 1 h 8"/>
                <a:gd name="T2" fmla="*/ 6 w 362"/>
                <a:gd name="T3" fmla="*/ 1 h 8"/>
                <a:gd name="T4" fmla="*/ 5 w 362"/>
                <a:gd name="T5" fmla="*/ 1 h 8"/>
                <a:gd name="T6" fmla="*/ 5 w 362"/>
                <a:gd name="T7" fmla="*/ 1 h 8"/>
                <a:gd name="T8" fmla="*/ 4 w 362"/>
                <a:gd name="T9" fmla="*/ 1 h 8"/>
                <a:gd name="T10" fmla="*/ 4 w 362"/>
                <a:gd name="T11" fmla="*/ 1 h 8"/>
                <a:gd name="T12" fmla="*/ 4 w 362"/>
                <a:gd name="T13" fmla="*/ 1 h 8"/>
                <a:gd name="T14" fmla="*/ 4 w 362"/>
                <a:gd name="T15" fmla="*/ 1 h 8"/>
                <a:gd name="T16" fmla="*/ 2 w 362"/>
                <a:gd name="T17" fmla="*/ 1 h 8"/>
                <a:gd name="T18" fmla="*/ 2 w 362"/>
                <a:gd name="T19" fmla="*/ 1 h 8"/>
                <a:gd name="T20" fmla="*/ 2 w 362"/>
                <a:gd name="T21" fmla="*/ 1 h 8"/>
                <a:gd name="T22" fmla="*/ 2 w 362"/>
                <a:gd name="T23" fmla="*/ 1 h 8"/>
                <a:gd name="T24" fmla="*/ 1 w 362"/>
                <a:gd name="T25" fmla="*/ 1 h 8"/>
                <a:gd name="T26" fmla="*/ 1 w 362"/>
                <a:gd name="T27" fmla="*/ 1 h 8"/>
                <a:gd name="T28" fmla="*/ 1 w 362"/>
                <a:gd name="T29" fmla="*/ 0 h 8"/>
                <a:gd name="T30" fmla="*/ 0 w 362"/>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2"/>
                <a:gd name="T49" fmla="*/ 0 h 8"/>
                <a:gd name="T50" fmla="*/ 362 w 362"/>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2" h="8">
                  <a:moveTo>
                    <a:pt x="362" y="8"/>
                  </a:moveTo>
                  <a:lnTo>
                    <a:pt x="362" y="8"/>
                  </a:lnTo>
                  <a:lnTo>
                    <a:pt x="314" y="7"/>
                  </a:lnTo>
                  <a:lnTo>
                    <a:pt x="310" y="7"/>
                  </a:lnTo>
                  <a:moveTo>
                    <a:pt x="258" y="6"/>
                  </a:moveTo>
                  <a:lnTo>
                    <a:pt x="258" y="6"/>
                  </a:lnTo>
                  <a:lnTo>
                    <a:pt x="212" y="5"/>
                  </a:lnTo>
                  <a:lnTo>
                    <a:pt x="207" y="5"/>
                  </a:lnTo>
                  <a:moveTo>
                    <a:pt x="155" y="3"/>
                  </a:moveTo>
                  <a:lnTo>
                    <a:pt x="155" y="3"/>
                  </a:lnTo>
                  <a:lnTo>
                    <a:pt x="109" y="2"/>
                  </a:lnTo>
                  <a:lnTo>
                    <a:pt x="103" y="2"/>
                  </a:lnTo>
                  <a:moveTo>
                    <a:pt x="52" y="1"/>
                  </a:moveTo>
                  <a:lnTo>
                    <a:pt x="52" y="1"/>
                  </a:lnTo>
                  <a:lnTo>
                    <a:pt x="15" y="0"/>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47" name="Freeform 19"/>
            <p:cNvSpPr>
              <a:spLocks noEditPoints="1"/>
            </p:cNvSpPr>
            <p:nvPr/>
          </p:nvSpPr>
          <p:spPr bwMode="auto">
            <a:xfrm>
              <a:off x="1469" y="807"/>
              <a:ext cx="483" cy="15"/>
            </a:xfrm>
            <a:custGeom>
              <a:avLst/>
              <a:gdLst>
                <a:gd name="T0" fmla="*/ 14 w 804"/>
                <a:gd name="T1" fmla="*/ 0 h 26"/>
                <a:gd name="T2" fmla="*/ 14 w 804"/>
                <a:gd name="T3" fmla="*/ 0 h 26"/>
                <a:gd name="T4" fmla="*/ 13 w 804"/>
                <a:gd name="T5" fmla="*/ 1 h 26"/>
                <a:gd name="T6" fmla="*/ 13 w 804"/>
                <a:gd name="T7" fmla="*/ 1 h 26"/>
                <a:gd name="T8" fmla="*/ 12 w 804"/>
                <a:gd name="T9" fmla="*/ 1 h 26"/>
                <a:gd name="T10" fmla="*/ 12 w 804"/>
                <a:gd name="T11" fmla="*/ 1 h 26"/>
                <a:gd name="T12" fmla="*/ 11 w 804"/>
                <a:gd name="T13" fmla="*/ 1 h 26"/>
                <a:gd name="T14" fmla="*/ 11 w 804"/>
                <a:gd name="T15" fmla="*/ 1 h 26"/>
                <a:gd name="T16" fmla="*/ 10 w 804"/>
                <a:gd name="T17" fmla="*/ 1 h 26"/>
                <a:gd name="T18" fmla="*/ 10 w 804"/>
                <a:gd name="T19" fmla="*/ 1 h 26"/>
                <a:gd name="T20" fmla="*/ 10 w 804"/>
                <a:gd name="T21" fmla="*/ 1 h 26"/>
                <a:gd name="T22" fmla="*/ 9 w 804"/>
                <a:gd name="T23" fmla="*/ 1 h 26"/>
                <a:gd name="T24" fmla="*/ 8 w 804"/>
                <a:gd name="T25" fmla="*/ 1 h 26"/>
                <a:gd name="T26" fmla="*/ 8 w 804"/>
                <a:gd name="T27" fmla="*/ 1 h 26"/>
                <a:gd name="T28" fmla="*/ 8 w 804"/>
                <a:gd name="T29" fmla="*/ 1 h 26"/>
                <a:gd name="T30" fmla="*/ 7 w 804"/>
                <a:gd name="T31" fmla="*/ 1 h 26"/>
                <a:gd name="T32" fmla="*/ 6 w 804"/>
                <a:gd name="T33" fmla="*/ 1 h 26"/>
                <a:gd name="T34" fmla="*/ 6 w 804"/>
                <a:gd name="T35" fmla="*/ 1 h 26"/>
                <a:gd name="T36" fmla="*/ 5 w 804"/>
                <a:gd name="T37" fmla="*/ 1 h 26"/>
                <a:gd name="T38" fmla="*/ 5 w 804"/>
                <a:gd name="T39" fmla="*/ 1 h 26"/>
                <a:gd name="T40" fmla="*/ 5 w 804"/>
                <a:gd name="T41" fmla="*/ 1 h 26"/>
                <a:gd name="T42" fmla="*/ 5 w 804"/>
                <a:gd name="T43" fmla="*/ 1 h 26"/>
                <a:gd name="T44" fmla="*/ 5 w 804"/>
                <a:gd name="T45" fmla="*/ 1 h 26"/>
                <a:gd name="T46" fmla="*/ 4 w 804"/>
                <a:gd name="T47" fmla="*/ 1 h 26"/>
                <a:gd name="T48" fmla="*/ 3 w 804"/>
                <a:gd name="T49" fmla="*/ 1 h 26"/>
                <a:gd name="T50" fmla="*/ 3 w 804"/>
                <a:gd name="T51" fmla="*/ 1 h 26"/>
                <a:gd name="T52" fmla="*/ 2 w 804"/>
                <a:gd name="T53" fmla="*/ 1 h 26"/>
                <a:gd name="T54" fmla="*/ 2 w 804"/>
                <a:gd name="T55" fmla="*/ 1 h 26"/>
                <a:gd name="T56" fmla="*/ 1 w 804"/>
                <a:gd name="T57" fmla="*/ 1 h 26"/>
                <a:gd name="T58" fmla="*/ 1 w 804"/>
                <a:gd name="T59" fmla="*/ 1 h 26"/>
                <a:gd name="T60" fmla="*/ 1 w 804"/>
                <a:gd name="T61" fmla="*/ 1 h 26"/>
                <a:gd name="T62" fmla="*/ 0 w 804"/>
                <a:gd name="T63" fmla="*/ 1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4"/>
                <a:gd name="T97" fmla="*/ 0 h 26"/>
                <a:gd name="T98" fmla="*/ 804 w 804"/>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4" h="26">
                  <a:moveTo>
                    <a:pt x="804" y="0"/>
                  </a:moveTo>
                  <a:lnTo>
                    <a:pt x="804" y="0"/>
                  </a:lnTo>
                  <a:lnTo>
                    <a:pt x="762" y="1"/>
                  </a:lnTo>
                  <a:lnTo>
                    <a:pt x="750" y="2"/>
                  </a:lnTo>
                  <a:moveTo>
                    <a:pt x="697" y="3"/>
                  </a:moveTo>
                  <a:lnTo>
                    <a:pt x="697" y="3"/>
                  </a:lnTo>
                  <a:lnTo>
                    <a:pt x="666" y="4"/>
                  </a:lnTo>
                  <a:lnTo>
                    <a:pt x="643" y="5"/>
                  </a:lnTo>
                  <a:moveTo>
                    <a:pt x="590" y="7"/>
                  </a:moveTo>
                  <a:lnTo>
                    <a:pt x="590" y="7"/>
                  </a:lnTo>
                  <a:lnTo>
                    <a:pt x="557" y="8"/>
                  </a:lnTo>
                  <a:lnTo>
                    <a:pt x="536" y="9"/>
                  </a:lnTo>
                  <a:moveTo>
                    <a:pt x="482" y="10"/>
                  </a:moveTo>
                  <a:lnTo>
                    <a:pt x="482" y="10"/>
                  </a:lnTo>
                  <a:lnTo>
                    <a:pt x="441" y="12"/>
                  </a:lnTo>
                  <a:lnTo>
                    <a:pt x="429" y="12"/>
                  </a:lnTo>
                  <a:moveTo>
                    <a:pt x="375" y="14"/>
                  </a:moveTo>
                  <a:lnTo>
                    <a:pt x="375" y="14"/>
                  </a:lnTo>
                  <a:lnTo>
                    <a:pt x="322" y="16"/>
                  </a:lnTo>
                  <a:moveTo>
                    <a:pt x="268" y="18"/>
                  </a:moveTo>
                  <a:lnTo>
                    <a:pt x="268" y="18"/>
                  </a:lnTo>
                  <a:lnTo>
                    <a:pt x="264" y="18"/>
                  </a:lnTo>
                  <a:lnTo>
                    <a:pt x="214" y="20"/>
                  </a:lnTo>
                  <a:moveTo>
                    <a:pt x="161" y="22"/>
                  </a:moveTo>
                  <a:lnTo>
                    <a:pt x="161" y="22"/>
                  </a:lnTo>
                  <a:lnTo>
                    <a:pt x="153" y="22"/>
                  </a:lnTo>
                  <a:lnTo>
                    <a:pt x="107" y="23"/>
                  </a:lnTo>
                  <a:moveTo>
                    <a:pt x="54" y="25"/>
                  </a:moveTo>
                  <a:lnTo>
                    <a:pt x="54" y="25"/>
                  </a:lnTo>
                  <a:lnTo>
                    <a:pt x="11" y="26"/>
                  </a:lnTo>
                  <a:lnTo>
                    <a:pt x="0" y="2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48" name="Freeform 20"/>
            <p:cNvSpPr>
              <a:spLocks noEditPoints="1"/>
            </p:cNvSpPr>
            <p:nvPr/>
          </p:nvSpPr>
          <p:spPr bwMode="auto">
            <a:xfrm>
              <a:off x="1019" y="824"/>
              <a:ext cx="354" cy="10"/>
            </a:xfrm>
            <a:custGeom>
              <a:avLst/>
              <a:gdLst>
                <a:gd name="T0" fmla="*/ 10 w 588"/>
                <a:gd name="T1" fmla="*/ 0 h 17"/>
                <a:gd name="T2" fmla="*/ 10 w 588"/>
                <a:gd name="T3" fmla="*/ 0 h 17"/>
                <a:gd name="T4" fmla="*/ 10 w 588"/>
                <a:gd name="T5" fmla="*/ 1 h 17"/>
                <a:gd name="T6" fmla="*/ 9 w 588"/>
                <a:gd name="T7" fmla="*/ 1 h 17"/>
                <a:gd name="T8" fmla="*/ 8 w 588"/>
                <a:gd name="T9" fmla="*/ 1 h 17"/>
                <a:gd name="T10" fmla="*/ 8 w 588"/>
                <a:gd name="T11" fmla="*/ 1 h 17"/>
                <a:gd name="T12" fmla="*/ 8 w 588"/>
                <a:gd name="T13" fmla="*/ 1 h 17"/>
                <a:gd name="T14" fmla="*/ 7 w 588"/>
                <a:gd name="T15" fmla="*/ 1 h 17"/>
                <a:gd name="T16" fmla="*/ 7 w 588"/>
                <a:gd name="T17" fmla="*/ 1 h 17"/>
                <a:gd name="T18" fmla="*/ 7 w 588"/>
                <a:gd name="T19" fmla="*/ 1 h 17"/>
                <a:gd name="T20" fmla="*/ 6 w 588"/>
                <a:gd name="T21" fmla="*/ 1 h 17"/>
                <a:gd name="T22" fmla="*/ 5 w 588"/>
                <a:gd name="T23" fmla="*/ 1 h 17"/>
                <a:gd name="T24" fmla="*/ 5 w 588"/>
                <a:gd name="T25" fmla="*/ 1 h 17"/>
                <a:gd name="T26" fmla="*/ 5 w 588"/>
                <a:gd name="T27" fmla="*/ 1 h 17"/>
                <a:gd name="T28" fmla="*/ 4 w 588"/>
                <a:gd name="T29" fmla="*/ 1 h 17"/>
                <a:gd name="T30" fmla="*/ 4 w 588"/>
                <a:gd name="T31" fmla="*/ 1 h 17"/>
                <a:gd name="T32" fmla="*/ 3 w 588"/>
                <a:gd name="T33" fmla="*/ 1 h 17"/>
                <a:gd name="T34" fmla="*/ 3 w 588"/>
                <a:gd name="T35" fmla="*/ 1 h 17"/>
                <a:gd name="T36" fmla="*/ 2 w 588"/>
                <a:gd name="T37" fmla="*/ 1 h 17"/>
                <a:gd name="T38" fmla="*/ 2 w 588"/>
                <a:gd name="T39" fmla="*/ 1 h 17"/>
                <a:gd name="T40" fmla="*/ 1 w 588"/>
                <a:gd name="T41" fmla="*/ 1 h 17"/>
                <a:gd name="T42" fmla="*/ 1 w 588"/>
                <a:gd name="T43" fmla="*/ 1 h 17"/>
                <a:gd name="T44" fmla="*/ 1 w 588"/>
                <a:gd name="T45" fmla="*/ 1 h 17"/>
                <a:gd name="T46" fmla="*/ 0 w 588"/>
                <a:gd name="T47" fmla="*/ 1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8"/>
                <a:gd name="T73" fmla="*/ 0 h 17"/>
                <a:gd name="T74" fmla="*/ 588 w 588"/>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8" h="17">
                  <a:moveTo>
                    <a:pt x="588" y="0"/>
                  </a:moveTo>
                  <a:lnTo>
                    <a:pt x="588" y="0"/>
                  </a:lnTo>
                  <a:lnTo>
                    <a:pt x="546" y="1"/>
                  </a:lnTo>
                  <a:lnTo>
                    <a:pt x="535" y="2"/>
                  </a:lnTo>
                  <a:moveTo>
                    <a:pt x="481" y="4"/>
                  </a:moveTo>
                  <a:lnTo>
                    <a:pt x="481" y="4"/>
                  </a:lnTo>
                  <a:lnTo>
                    <a:pt x="448" y="5"/>
                  </a:lnTo>
                  <a:lnTo>
                    <a:pt x="428" y="5"/>
                  </a:lnTo>
                  <a:moveTo>
                    <a:pt x="375" y="7"/>
                  </a:moveTo>
                  <a:lnTo>
                    <a:pt x="375" y="7"/>
                  </a:lnTo>
                  <a:lnTo>
                    <a:pt x="336" y="9"/>
                  </a:lnTo>
                  <a:lnTo>
                    <a:pt x="321" y="9"/>
                  </a:lnTo>
                  <a:moveTo>
                    <a:pt x="268" y="11"/>
                  </a:moveTo>
                  <a:lnTo>
                    <a:pt x="268" y="11"/>
                  </a:lnTo>
                  <a:lnTo>
                    <a:pt x="216" y="12"/>
                  </a:lnTo>
                  <a:lnTo>
                    <a:pt x="214" y="12"/>
                  </a:lnTo>
                  <a:moveTo>
                    <a:pt x="161" y="14"/>
                  </a:moveTo>
                  <a:lnTo>
                    <a:pt x="161" y="14"/>
                  </a:lnTo>
                  <a:lnTo>
                    <a:pt x="155" y="14"/>
                  </a:lnTo>
                  <a:lnTo>
                    <a:pt x="107" y="15"/>
                  </a:lnTo>
                  <a:moveTo>
                    <a:pt x="54" y="16"/>
                  </a:moveTo>
                  <a:lnTo>
                    <a:pt x="54" y="16"/>
                  </a:lnTo>
                  <a:lnTo>
                    <a:pt x="33" y="16"/>
                  </a:lnTo>
                  <a:lnTo>
                    <a:pt x="0" y="17"/>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49" name="Freeform 21"/>
            <p:cNvSpPr>
              <a:spLocks noEditPoints="1"/>
            </p:cNvSpPr>
            <p:nvPr/>
          </p:nvSpPr>
          <p:spPr bwMode="auto">
            <a:xfrm>
              <a:off x="545" y="835"/>
              <a:ext cx="375" cy="14"/>
            </a:xfrm>
            <a:custGeom>
              <a:avLst/>
              <a:gdLst>
                <a:gd name="T0" fmla="*/ 10 w 624"/>
                <a:gd name="T1" fmla="*/ 0 h 24"/>
                <a:gd name="T2" fmla="*/ 10 w 624"/>
                <a:gd name="T3" fmla="*/ 0 h 24"/>
                <a:gd name="T4" fmla="*/ 10 w 624"/>
                <a:gd name="T5" fmla="*/ 1 h 24"/>
                <a:gd name="T6" fmla="*/ 8 w 624"/>
                <a:gd name="T7" fmla="*/ 1 h 24"/>
                <a:gd name="T8" fmla="*/ 8 w 624"/>
                <a:gd name="T9" fmla="*/ 1 h 24"/>
                <a:gd name="T10" fmla="*/ 8 w 624"/>
                <a:gd name="T11" fmla="*/ 1 h 24"/>
                <a:gd name="T12" fmla="*/ 8 w 624"/>
                <a:gd name="T13" fmla="*/ 1 h 24"/>
                <a:gd name="T14" fmla="*/ 7 w 624"/>
                <a:gd name="T15" fmla="*/ 1 h 24"/>
                <a:gd name="T16" fmla="*/ 7 w 624"/>
                <a:gd name="T17" fmla="*/ 1 h 24"/>
                <a:gd name="T18" fmla="*/ 7 w 624"/>
                <a:gd name="T19" fmla="*/ 1 h 24"/>
                <a:gd name="T20" fmla="*/ 6 w 624"/>
                <a:gd name="T21" fmla="*/ 1 h 24"/>
                <a:gd name="T22" fmla="*/ 5 w 624"/>
                <a:gd name="T23" fmla="*/ 1 h 24"/>
                <a:gd name="T24" fmla="*/ 5 w 624"/>
                <a:gd name="T25" fmla="*/ 1 h 24"/>
                <a:gd name="T26" fmla="*/ 5 w 624"/>
                <a:gd name="T27" fmla="*/ 1 h 24"/>
                <a:gd name="T28" fmla="*/ 4 w 624"/>
                <a:gd name="T29" fmla="*/ 1 h 24"/>
                <a:gd name="T30" fmla="*/ 3 w 624"/>
                <a:gd name="T31" fmla="*/ 1 h 24"/>
                <a:gd name="T32" fmla="*/ 3 w 624"/>
                <a:gd name="T33" fmla="*/ 1 h 24"/>
                <a:gd name="T34" fmla="*/ 2 w 624"/>
                <a:gd name="T35" fmla="*/ 1 h 24"/>
                <a:gd name="T36" fmla="*/ 2 w 624"/>
                <a:gd name="T37" fmla="*/ 1 h 24"/>
                <a:gd name="T38" fmla="*/ 1 w 624"/>
                <a:gd name="T39" fmla="*/ 1 h 24"/>
                <a:gd name="T40" fmla="*/ 1 w 624"/>
                <a:gd name="T41" fmla="*/ 1 h 24"/>
                <a:gd name="T42" fmla="*/ 1 w 624"/>
                <a:gd name="T43" fmla="*/ 1 h 24"/>
                <a:gd name="T44" fmla="*/ 1 w 624"/>
                <a:gd name="T45" fmla="*/ 1 h 24"/>
                <a:gd name="T46" fmla="*/ 0 w 624"/>
                <a:gd name="T47" fmla="*/ 1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4"/>
                <a:gd name="T73" fmla="*/ 0 h 24"/>
                <a:gd name="T74" fmla="*/ 624 w 624"/>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4" h="24">
                  <a:moveTo>
                    <a:pt x="624" y="0"/>
                  </a:moveTo>
                  <a:lnTo>
                    <a:pt x="624" y="0"/>
                  </a:lnTo>
                  <a:lnTo>
                    <a:pt x="567" y="1"/>
                  </a:lnTo>
                  <a:moveTo>
                    <a:pt x="511" y="3"/>
                  </a:moveTo>
                  <a:lnTo>
                    <a:pt x="511" y="3"/>
                  </a:lnTo>
                  <a:lnTo>
                    <a:pt x="507" y="3"/>
                  </a:lnTo>
                  <a:lnTo>
                    <a:pt x="454" y="5"/>
                  </a:lnTo>
                  <a:moveTo>
                    <a:pt x="397" y="7"/>
                  </a:moveTo>
                  <a:lnTo>
                    <a:pt x="397" y="7"/>
                  </a:lnTo>
                  <a:lnTo>
                    <a:pt x="385" y="7"/>
                  </a:lnTo>
                  <a:lnTo>
                    <a:pt x="341" y="9"/>
                  </a:lnTo>
                  <a:moveTo>
                    <a:pt x="284" y="11"/>
                  </a:moveTo>
                  <a:lnTo>
                    <a:pt x="284" y="11"/>
                  </a:lnTo>
                  <a:lnTo>
                    <a:pt x="265" y="12"/>
                  </a:lnTo>
                  <a:lnTo>
                    <a:pt x="227" y="14"/>
                  </a:lnTo>
                  <a:moveTo>
                    <a:pt x="170" y="16"/>
                  </a:moveTo>
                  <a:lnTo>
                    <a:pt x="170" y="16"/>
                  </a:lnTo>
                  <a:lnTo>
                    <a:pt x="153" y="17"/>
                  </a:lnTo>
                  <a:lnTo>
                    <a:pt x="114" y="19"/>
                  </a:lnTo>
                  <a:moveTo>
                    <a:pt x="57" y="21"/>
                  </a:moveTo>
                  <a:lnTo>
                    <a:pt x="57" y="21"/>
                  </a:lnTo>
                  <a:lnTo>
                    <a:pt x="53" y="21"/>
                  </a:lnTo>
                  <a:lnTo>
                    <a:pt x="10" y="23"/>
                  </a:lnTo>
                  <a:lnTo>
                    <a:pt x="0" y="24"/>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50" name="Freeform 22"/>
            <p:cNvSpPr>
              <a:spLocks noEditPoints="1"/>
            </p:cNvSpPr>
            <p:nvPr/>
          </p:nvSpPr>
          <p:spPr bwMode="auto">
            <a:xfrm>
              <a:off x="215" y="848"/>
              <a:ext cx="230" cy="2"/>
            </a:xfrm>
            <a:custGeom>
              <a:avLst/>
              <a:gdLst>
                <a:gd name="T0" fmla="*/ 7 w 383"/>
                <a:gd name="T1" fmla="*/ 1 h 3"/>
                <a:gd name="T2" fmla="*/ 7 w 383"/>
                <a:gd name="T3" fmla="*/ 1 h 3"/>
                <a:gd name="T4" fmla="*/ 6 w 383"/>
                <a:gd name="T5" fmla="*/ 1 h 3"/>
                <a:gd name="T6" fmla="*/ 6 w 383"/>
                <a:gd name="T7" fmla="*/ 1 h 3"/>
                <a:gd name="T8" fmla="*/ 5 w 383"/>
                <a:gd name="T9" fmla="*/ 1 h 3"/>
                <a:gd name="T10" fmla="*/ 5 w 383"/>
                <a:gd name="T11" fmla="*/ 1 h 3"/>
                <a:gd name="T12" fmla="*/ 4 w 383"/>
                <a:gd name="T13" fmla="*/ 1 h 3"/>
                <a:gd name="T14" fmla="*/ 4 w 383"/>
                <a:gd name="T15" fmla="*/ 1 h 3"/>
                <a:gd name="T16" fmla="*/ 3 w 383"/>
                <a:gd name="T17" fmla="*/ 1 h 3"/>
                <a:gd name="T18" fmla="*/ 3 w 383"/>
                <a:gd name="T19" fmla="*/ 1 h 3"/>
                <a:gd name="T20" fmla="*/ 2 w 383"/>
                <a:gd name="T21" fmla="*/ 1 h 3"/>
                <a:gd name="T22" fmla="*/ 2 w 383"/>
                <a:gd name="T23" fmla="*/ 1 h 3"/>
                <a:gd name="T24" fmla="*/ 1 w 383"/>
                <a:gd name="T25" fmla="*/ 1 h 3"/>
                <a:gd name="T26" fmla="*/ 1 w 383"/>
                <a:gd name="T27" fmla="*/ 1 h 3"/>
                <a:gd name="T28" fmla="*/ 1 w 383"/>
                <a:gd name="T29" fmla="*/ 1 h 3"/>
                <a:gd name="T30" fmla="*/ 1 w 383"/>
                <a:gd name="T31" fmla="*/ 1 h 3"/>
                <a:gd name="T32" fmla="*/ 0 w 383"/>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3"/>
                <a:gd name="T52" fmla="*/ 0 h 3"/>
                <a:gd name="T53" fmla="*/ 383 w 383"/>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3" h="3">
                  <a:moveTo>
                    <a:pt x="383" y="3"/>
                  </a:moveTo>
                  <a:lnTo>
                    <a:pt x="383" y="3"/>
                  </a:lnTo>
                  <a:lnTo>
                    <a:pt x="341" y="3"/>
                  </a:lnTo>
                  <a:lnTo>
                    <a:pt x="328" y="3"/>
                  </a:lnTo>
                  <a:moveTo>
                    <a:pt x="274" y="3"/>
                  </a:moveTo>
                  <a:lnTo>
                    <a:pt x="274" y="3"/>
                  </a:lnTo>
                  <a:lnTo>
                    <a:pt x="246" y="2"/>
                  </a:lnTo>
                  <a:lnTo>
                    <a:pt x="219" y="2"/>
                  </a:lnTo>
                  <a:moveTo>
                    <a:pt x="164" y="2"/>
                  </a:moveTo>
                  <a:lnTo>
                    <a:pt x="164" y="2"/>
                  </a:lnTo>
                  <a:lnTo>
                    <a:pt x="147" y="2"/>
                  </a:lnTo>
                  <a:lnTo>
                    <a:pt x="109" y="1"/>
                  </a:lnTo>
                  <a:moveTo>
                    <a:pt x="54" y="1"/>
                  </a:moveTo>
                  <a:lnTo>
                    <a:pt x="54" y="1"/>
                  </a:lnTo>
                  <a:lnTo>
                    <a:pt x="52" y="1"/>
                  </a:lnTo>
                  <a:lnTo>
                    <a:pt x="10"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51" name="Freeform 23"/>
            <p:cNvSpPr>
              <a:spLocks/>
            </p:cNvSpPr>
            <p:nvPr/>
          </p:nvSpPr>
          <p:spPr bwMode="auto">
            <a:xfrm>
              <a:off x="68" y="848"/>
              <a:ext cx="40" cy="1"/>
            </a:xfrm>
            <a:custGeom>
              <a:avLst/>
              <a:gdLst>
                <a:gd name="T0" fmla="*/ 1 w 65"/>
                <a:gd name="T1" fmla="*/ 0 h 1"/>
                <a:gd name="T2" fmla="*/ 1 w 65"/>
                <a:gd name="T3" fmla="*/ 0 h 1"/>
                <a:gd name="T4" fmla="*/ 1 w 65"/>
                <a:gd name="T5" fmla="*/ 1 h 1"/>
                <a:gd name="T6" fmla="*/ 0 w 65"/>
                <a:gd name="T7" fmla="*/ 1 h 1"/>
                <a:gd name="T8" fmla="*/ 0 60000 65536"/>
                <a:gd name="T9" fmla="*/ 0 60000 65536"/>
                <a:gd name="T10" fmla="*/ 0 60000 65536"/>
                <a:gd name="T11" fmla="*/ 0 60000 65536"/>
                <a:gd name="T12" fmla="*/ 0 w 65"/>
                <a:gd name="T13" fmla="*/ 0 h 1"/>
                <a:gd name="T14" fmla="*/ 65 w 65"/>
                <a:gd name="T15" fmla="*/ 1 h 1"/>
              </a:gdLst>
              <a:ahLst/>
              <a:cxnLst>
                <a:cxn ang="T8">
                  <a:pos x="T0" y="T1"/>
                </a:cxn>
                <a:cxn ang="T9">
                  <a:pos x="T2" y="T3"/>
                </a:cxn>
                <a:cxn ang="T10">
                  <a:pos x="T4" y="T5"/>
                </a:cxn>
                <a:cxn ang="T11">
                  <a:pos x="T6" y="T7"/>
                </a:cxn>
              </a:cxnLst>
              <a:rect l="T12" t="T13" r="T14" b="T15"/>
              <a:pathLst>
                <a:path w="65" h="1">
                  <a:moveTo>
                    <a:pt x="65" y="0"/>
                  </a:moveTo>
                  <a:lnTo>
                    <a:pt x="65" y="0"/>
                  </a:lnTo>
                  <a:lnTo>
                    <a:pt x="14"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52" name="Freeform 24"/>
            <p:cNvSpPr>
              <a:spLocks noEditPoints="1"/>
            </p:cNvSpPr>
            <p:nvPr/>
          </p:nvSpPr>
          <p:spPr bwMode="auto">
            <a:xfrm>
              <a:off x="10" y="806"/>
              <a:ext cx="5926" cy="65"/>
            </a:xfrm>
            <a:custGeom>
              <a:avLst/>
              <a:gdLst>
                <a:gd name="T0" fmla="*/ 168 w 9865"/>
                <a:gd name="T1" fmla="*/ 1 h 108"/>
                <a:gd name="T2" fmla="*/ 168 w 9865"/>
                <a:gd name="T3" fmla="*/ 1 h 108"/>
                <a:gd name="T4" fmla="*/ 167 w 9865"/>
                <a:gd name="T5" fmla="*/ 1 h 108"/>
                <a:gd name="T6" fmla="*/ 146 w 9865"/>
                <a:gd name="T7" fmla="*/ 2 h 108"/>
                <a:gd name="T8" fmla="*/ 146 w 9865"/>
                <a:gd name="T9" fmla="*/ 2 h 108"/>
                <a:gd name="T10" fmla="*/ 146 w 9865"/>
                <a:gd name="T11" fmla="*/ 2 h 108"/>
                <a:gd name="T12" fmla="*/ 145 w 9865"/>
                <a:gd name="T13" fmla="*/ 2 h 108"/>
                <a:gd name="T14" fmla="*/ 130 w 9865"/>
                <a:gd name="T15" fmla="*/ 1 h 108"/>
                <a:gd name="T16" fmla="*/ 130 w 9865"/>
                <a:gd name="T17" fmla="*/ 1 h 108"/>
                <a:gd name="T18" fmla="*/ 129 w 9865"/>
                <a:gd name="T19" fmla="*/ 1 h 108"/>
                <a:gd name="T20" fmla="*/ 129 w 9865"/>
                <a:gd name="T21" fmla="*/ 1 h 108"/>
                <a:gd name="T22" fmla="*/ 106 w 9865"/>
                <a:gd name="T23" fmla="*/ 1 h 108"/>
                <a:gd name="T24" fmla="*/ 106 w 9865"/>
                <a:gd name="T25" fmla="*/ 1 h 108"/>
                <a:gd name="T26" fmla="*/ 106 w 9865"/>
                <a:gd name="T27" fmla="*/ 1 h 108"/>
                <a:gd name="T28" fmla="*/ 105 w 9865"/>
                <a:gd name="T29" fmla="*/ 1 h 108"/>
                <a:gd name="T30" fmla="*/ 99 w 9865"/>
                <a:gd name="T31" fmla="*/ 1 h 108"/>
                <a:gd name="T32" fmla="*/ 99 w 9865"/>
                <a:gd name="T33" fmla="*/ 1 h 108"/>
                <a:gd name="T34" fmla="*/ 99 w 9865"/>
                <a:gd name="T35" fmla="*/ 1 h 108"/>
                <a:gd name="T36" fmla="*/ 98 w 9865"/>
                <a:gd name="T37" fmla="*/ 1 h 108"/>
                <a:gd name="T38" fmla="*/ 94 w 9865"/>
                <a:gd name="T39" fmla="*/ 1 h 108"/>
                <a:gd name="T40" fmla="*/ 94 w 9865"/>
                <a:gd name="T41" fmla="*/ 1 h 108"/>
                <a:gd name="T42" fmla="*/ 94 w 9865"/>
                <a:gd name="T43" fmla="*/ 1 h 108"/>
                <a:gd name="T44" fmla="*/ 93 w 9865"/>
                <a:gd name="T45" fmla="*/ 1 h 108"/>
                <a:gd name="T46" fmla="*/ 79 w 9865"/>
                <a:gd name="T47" fmla="*/ 1 h 108"/>
                <a:gd name="T48" fmla="*/ 79 w 9865"/>
                <a:gd name="T49" fmla="*/ 1 h 108"/>
                <a:gd name="T50" fmla="*/ 79 w 9865"/>
                <a:gd name="T51" fmla="*/ 1 h 108"/>
                <a:gd name="T52" fmla="*/ 78 w 9865"/>
                <a:gd name="T53" fmla="*/ 1 h 108"/>
                <a:gd name="T54" fmla="*/ 65 w 9865"/>
                <a:gd name="T55" fmla="*/ 1 h 108"/>
                <a:gd name="T56" fmla="*/ 65 w 9865"/>
                <a:gd name="T57" fmla="*/ 1 h 108"/>
                <a:gd name="T58" fmla="*/ 65 w 9865"/>
                <a:gd name="T59" fmla="*/ 1 h 108"/>
                <a:gd name="T60" fmla="*/ 65 w 9865"/>
                <a:gd name="T61" fmla="*/ 1 h 108"/>
                <a:gd name="T62" fmla="*/ 56 w 9865"/>
                <a:gd name="T63" fmla="*/ 0 h 108"/>
                <a:gd name="T64" fmla="*/ 56 w 9865"/>
                <a:gd name="T65" fmla="*/ 0 h 108"/>
                <a:gd name="T66" fmla="*/ 56 w 9865"/>
                <a:gd name="T67" fmla="*/ 0 h 108"/>
                <a:gd name="T68" fmla="*/ 56 w 9865"/>
                <a:gd name="T69" fmla="*/ 0 h 108"/>
                <a:gd name="T70" fmla="*/ 40 w 9865"/>
                <a:gd name="T71" fmla="*/ 1 h 108"/>
                <a:gd name="T72" fmla="*/ 40 w 9865"/>
                <a:gd name="T73" fmla="*/ 1 h 108"/>
                <a:gd name="T74" fmla="*/ 40 w 9865"/>
                <a:gd name="T75" fmla="*/ 1 h 108"/>
                <a:gd name="T76" fmla="*/ 39 w 9865"/>
                <a:gd name="T77" fmla="*/ 1 h 108"/>
                <a:gd name="T78" fmla="*/ 28 w 9865"/>
                <a:gd name="T79" fmla="*/ 1 h 108"/>
                <a:gd name="T80" fmla="*/ 28 w 9865"/>
                <a:gd name="T81" fmla="*/ 1 h 108"/>
                <a:gd name="T82" fmla="*/ 27 w 9865"/>
                <a:gd name="T83" fmla="*/ 1 h 108"/>
                <a:gd name="T84" fmla="*/ 26 w 9865"/>
                <a:gd name="T85" fmla="*/ 1 h 108"/>
                <a:gd name="T86" fmla="*/ 14 w 9865"/>
                <a:gd name="T87" fmla="*/ 1 h 108"/>
                <a:gd name="T88" fmla="*/ 14 w 9865"/>
                <a:gd name="T89" fmla="*/ 1 h 108"/>
                <a:gd name="T90" fmla="*/ 14 w 9865"/>
                <a:gd name="T91" fmla="*/ 1 h 108"/>
                <a:gd name="T92" fmla="*/ 13 w 9865"/>
                <a:gd name="T93" fmla="*/ 1 h 108"/>
                <a:gd name="T94" fmla="*/ 5 w 9865"/>
                <a:gd name="T95" fmla="*/ 1 h 108"/>
                <a:gd name="T96" fmla="*/ 5 w 9865"/>
                <a:gd name="T97" fmla="*/ 1 h 108"/>
                <a:gd name="T98" fmla="*/ 4 w 9865"/>
                <a:gd name="T99" fmla="*/ 1 h 108"/>
                <a:gd name="T100" fmla="*/ 4 w 9865"/>
                <a:gd name="T101" fmla="*/ 1 h 108"/>
                <a:gd name="T102" fmla="*/ 1 w 9865"/>
                <a:gd name="T103" fmla="*/ 1 h 108"/>
                <a:gd name="T104" fmla="*/ 1 w 9865"/>
                <a:gd name="T105" fmla="*/ 1 h 108"/>
                <a:gd name="T106" fmla="*/ 0 w 9865"/>
                <a:gd name="T107" fmla="*/ 1 h 1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65"/>
                <a:gd name="T163" fmla="*/ 0 h 108"/>
                <a:gd name="T164" fmla="*/ 9865 w 9865"/>
                <a:gd name="T165" fmla="*/ 108 h 1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65" h="108">
                  <a:moveTo>
                    <a:pt x="9865" y="43"/>
                  </a:moveTo>
                  <a:lnTo>
                    <a:pt x="9865" y="43"/>
                  </a:lnTo>
                  <a:cubicBezTo>
                    <a:pt x="9862" y="43"/>
                    <a:pt x="9853" y="45"/>
                    <a:pt x="9839" y="46"/>
                  </a:cubicBezTo>
                  <a:moveTo>
                    <a:pt x="8615" y="108"/>
                  </a:moveTo>
                  <a:lnTo>
                    <a:pt x="8615" y="108"/>
                  </a:lnTo>
                  <a:cubicBezTo>
                    <a:pt x="8606" y="108"/>
                    <a:pt x="8597" y="108"/>
                    <a:pt x="8588" y="108"/>
                  </a:cubicBezTo>
                  <a:cubicBezTo>
                    <a:pt x="8579" y="108"/>
                    <a:pt x="8570" y="108"/>
                    <a:pt x="8561" y="108"/>
                  </a:cubicBezTo>
                  <a:moveTo>
                    <a:pt x="7628" y="74"/>
                  </a:moveTo>
                  <a:lnTo>
                    <a:pt x="7628" y="74"/>
                  </a:lnTo>
                  <a:cubicBezTo>
                    <a:pt x="7619" y="74"/>
                    <a:pt x="7609" y="74"/>
                    <a:pt x="7600" y="73"/>
                  </a:cubicBezTo>
                  <a:cubicBezTo>
                    <a:pt x="7591" y="73"/>
                    <a:pt x="7582" y="73"/>
                    <a:pt x="7574" y="73"/>
                  </a:cubicBezTo>
                  <a:moveTo>
                    <a:pt x="6245" y="14"/>
                  </a:moveTo>
                  <a:lnTo>
                    <a:pt x="6245" y="14"/>
                  </a:lnTo>
                  <a:cubicBezTo>
                    <a:pt x="6236" y="13"/>
                    <a:pt x="6227" y="11"/>
                    <a:pt x="6219" y="10"/>
                  </a:cubicBezTo>
                  <a:cubicBezTo>
                    <a:pt x="6214" y="9"/>
                    <a:pt x="6205" y="8"/>
                    <a:pt x="6194" y="8"/>
                  </a:cubicBezTo>
                  <a:moveTo>
                    <a:pt x="5842" y="20"/>
                  </a:moveTo>
                  <a:lnTo>
                    <a:pt x="5842" y="20"/>
                  </a:lnTo>
                  <a:cubicBezTo>
                    <a:pt x="5832" y="20"/>
                    <a:pt x="5823" y="20"/>
                    <a:pt x="5817" y="20"/>
                  </a:cubicBezTo>
                  <a:cubicBezTo>
                    <a:pt x="5809" y="20"/>
                    <a:pt x="5801" y="20"/>
                    <a:pt x="5792" y="20"/>
                  </a:cubicBezTo>
                  <a:moveTo>
                    <a:pt x="5541" y="21"/>
                  </a:moveTo>
                  <a:lnTo>
                    <a:pt x="5541" y="21"/>
                  </a:lnTo>
                  <a:cubicBezTo>
                    <a:pt x="5532" y="21"/>
                    <a:pt x="5524" y="21"/>
                    <a:pt x="5515" y="21"/>
                  </a:cubicBezTo>
                  <a:cubicBezTo>
                    <a:pt x="5508" y="21"/>
                    <a:pt x="5499" y="22"/>
                    <a:pt x="5489" y="22"/>
                  </a:cubicBezTo>
                  <a:moveTo>
                    <a:pt x="4685" y="77"/>
                  </a:moveTo>
                  <a:lnTo>
                    <a:pt x="4685" y="77"/>
                  </a:lnTo>
                  <a:cubicBezTo>
                    <a:pt x="4673" y="77"/>
                    <a:pt x="4664" y="78"/>
                    <a:pt x="4658" y="78"/>
                  </a:cubicBezTo>
                  <a:cubicBezTo>
                    <a:pt x="4651" y="78"/>
                    <a:pt x="4643" y="77"/>
                    <a:pt x="4632" y="77"/>
                  </a:cubicBezTo>
                  <a:moveTo>
                    <a:pt x="3856" y="10"/>
                  </a:moveTo>
                  <a:lnTo>
                    <a:pt x="3856" y="10"/>
                  </a:lnTo>
                  <a:cubicBezTo>
                    <a:pt x="3846" y="10"/>
                    <a:pt x="3837" y="10"/>
                    <a:pt x="3830" y="10"/>
                  </a:cubicBezTo>
                  <a:cubicBezTo>
                    <a:pt x="3822" y="10"/>
                    <a:pt x="3813" y="10"/>
                    <a:pt x="3804" y="9"/>
                  </a:cubicBezTo>
                  <a:moveTo>
                    <a:pt x="3339" y="0"/>
                  </a:moveTo>
                  <a:lnTo>
                    <a:pt x="3339" y="0"/>
                  </a:lnTo>
                  <a:cubicBezTo>
                    <a:pt x="3330" y="0"/>
                    <a:pt x="3321" y="0"/>
                    <a:pt x="3313" y="0"/>
                  </a:cubicBezTo>
                  <a:cubicBezTo>
                    <a:pt x="3306" y="0"/>
                    <a:pt x="3297" y="0"/>
                    <a:pt x="3287" y="0"/>
                  </a:cubicBezTo>
                  <a:moveTo>
                    <a:pt x="2375" y="28"/>
                  </a:moveTo>
                  <a:lnTo>
                    <a:pt x="2375" y="28"/>
                  </a:lnTo>
                  <a:cubicBezTo>
                    <a:pt x="2365" y="28"/>
                    <a:pt x="2356" y="28"/>
                    <a:pt x="2348" y="28"/>
                  </a:cubicBezTo>
                  <a:cubicBezTo>
                    <a:pt x="2341" y="28"/>
                    <a:pt x="2332" y="29"/>
                    <a:pt x="2322" y="29"/>
                  </a:cubicBezTo>
                  <a:moveTo>
                    <a:pt x="1627" y="47"/>
                  </a:moveTo>
                  <a:lnTo>
                    <a:pt x="1627" y="47"/>
                  </a:lnTo>
                  <a:cubicBezTo>
                    <a:pt x="1618" y="47"/>
                    <a:pt x="1609" y="47"/>
                    <a:pt x="1600" y="47"/>
                  </a:cubicBezTo>
                  <a:cubicBezTo>
                    <a:pt x="1591" y="47"/>
                    <a:pt x="1581" y="47"/>
                    <a:pt x="1572" y="47"/>
                  </a:cubicBezTo>
                  <a:moveTo>
                    <a:pt x="835" y="73"/>
                  </a:moveTo>
                  <a:lnTo>
                    <a:pt x="835" y="73"/>
                  </a:lnTo>
                  <a:cubicBezTo>
                    <a:pt x="824" y="74"/>
                    <a:pt x="814" y="74"/>
                    <a:pt x="806" y="74"/>
                  </a:cubicBezTo>
                  <a:cubicBezTo>
                    <a:pt x="798" y="74"/>
                    <a:pt x="789" y="74"/>
                    <a:pt x="779" y="74"/>
                  </a:cubicBezTo>
                  <a:moveTo>
                    <a:pt x="286" y="70"/>
                  </a:moveTo>
                  <a:lnTo>
                    <a:pt x="286" y="70"/>
                  </a:lnTo>
                  <a:cubicBezTo>
                    <a:pt x="275" y="70"/>
                    <a:pt x="266" y="70"/>
                    <a:pt x="258" y="70"/>
                  </a:cubicBezTo>
                  <a:cubicBezTo>
                    <a:pt x="248" y="70"/>
                    <a:pt x="238" y="70"/>
                    <a:pt x="226" y="70"/>
                  </a:cubicBezTo>
                  <a:moveTo>
                    <a:pt x="33" y="72"/>
                  </a:moveTo>
                  <a:lnTo>
                    <a:pt x="33" y="72"/>
                  </a:lnTo>
                  <a:cubicBezTo>
                    <a:pt x="13" y="72"/>
                    <a:pt x="0" y="72"/>
                    <a:pt x="0" y="72"/>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53" name="Freeform 25"/>
            <p:cNvSpPr>
              <a:spLocks/>
            </p:cNvSpPr>
            <p:nvPr/>
          </p:nvSpPr>
          <p:spPr bwMode="auto">
            <a:xfrm>
              <a:off x="3841" y="3968"/>
              <a:ext cx="1339" cy="14"/>
            </a:xfrm>
            <a:custGeom>
              <a:avLst/>
              <a:gdLst>
                <a:gd name="T0" fmla="*/ 38 w 2229"/>
                <a:gd name="T1" fmla="*/ 1 h 23"/>
                <a:gd name="T2" fmla="*/ 38 w 2229"/>
                <a:gd name="T3" fmla="*/ 1 h 23"/>
                <a:gd name="T4" fmla="*/ 37 w 2229"/>
                <a:gd name="T5" fmla="*/ 0 h 23"/>
                <a:gd name="T6" fmla="*/ 1 w 2229"/>
                <a:gd name="T7" fmla="*/ 1 h 23"/>
                <a:gd name="T8" fmla="*/ 0 w 2229"/>
                <a:gd name="T9" fmla="*/ 1 h 23"/>
                <a:gd name="T10" fmla="*/ 35 w 2229"/>
                <a:gd name="T11" fmla="*/ 1 h 23"/>
                <a:gd name="T12" fmla="*/ 0 60000 65536"/>
                <a:gd name="T13" fmla="*/ 0 60000 65536"/>
                <a:gd name="T14" fmla="*/ 0 60000 65536"/>
                <a:gd name="T15" fmla="*/ 0 60000 65536"/>
                <a:gd name="T16" fmla="*/ 0 60000 65536"/>
                <a:gd name="T17" fmla="*/ 0 60000 65536"/>
                <a:gd name="T18" fmla="*/ 0 w 2229"/>
                <a:gd name="T19" fmla="*/ 0 h 23"/>
                <a:gd name="T20" fmla="*/ 2229 w 22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229" h="23">
                  <a:moveTo>
                    <a:pt x="2229" y="9"/>
                  </a:moveTo>
                  <a:lnTo>
                    <a:pt x="2229" y="9"/>
                  </a:lnTo>
                  <a:lnTo>
                    <a:pt x="2153" y="0"/>
                  </a:lnTo>
                  <a:lnTo>
                    <a:pt x="17" y="23"/>
                  </a:lnTo>
                  <a:lnTo>
                    <a:pt x="0" y="14"/>
                  </a:lnTo>
                  <a:lnTo>
                    <a:pt x="2108" y="13"/>
                  </a:lnTo>
                </a:path>
              </a:pathLst>
            </a:custGeom>
            <a:solidFill>
              <a:srgbClr val="000000"/>
            </a:solidFill>
            <a:ln w="0">
              <a:solidFill>
                <a:srgbClr val="000000"/>
              </a:solidFill>
              <a:prstDash val="solid"/>
              <a:round/>
              <a:headEnd/>
              <a:tailEnd/>
            </a:ln>
          </p:spPr>
          <p:txBody>
            <a:bodyPr/>
            <a:lstStyle/>
            <a:p>
              <a:endParaRPr lang="en-GB"/>
            </a:p>
          </p:txBody>
        </p:sp>
        <p:sp>
          <p:nvSpPr>
            <p:cNvPr id="22554" name="Freeform 26"/>
            <p:cNvSpPr>
              <a:spLocks/>
            </p:cNvSpPr>
            <p:nvPr/>
          </p:nvSpPr>
          <p:spPr bwMode="auto">
            <a:xfrm>
              <a:off x="864" y="273"/>
              <a:ext cx="2001" cy="8"/>
            </a:xfrm>
            <a:custGeom>
              <a:avLst/>
              <a:gdLst>
                <a:gd name="T0" fmla="*/ 10 w 3331"/>
                <a:gd name="T1" fmla="*/ 1 h 13"/>
                <a:gd name="T2" fmla="*/ 10 w 3331"/>
                <a:gd name="T3" fmla="*/ 1 h 13"/>
                <a:gd name="T4" fmla="*/ 10 w 3331"/>
                <a:gd name="T5" fmla="*/ 1 h 13"/>
                <a:gd name="T6" fmla="*/ 0 w 3331"/>
                <a:gd name="T7" fmla="*/ 1 h 13"/>
                <a:gd name="T8" fmla="*/ 0 w 3331"/>
                <a:gd name="T9" fmla="*/ 1 h 13"/>
                <a:gd name="T10" fmla="*/ 10 w 3331"/>
                <a:gd name="T11" fmla="*/ 0 h 13"/>
                <a:gd name="T12" fmla="*/ 15 w 3331"/>
                <a:gd name="T13" fmla="*/ 1 h 13"/>
                <a:gd name="T14" fmla="*/ 23 w 3331"/>
                <a:gd name="T15" fmla="*/ 1 h 13"/>
                <a:gd name="T16" fmla="*/ 39 w 3331"/>
                <a:gd name="T17" fmla="*/ 1 h 13"/>
                <a:gd name="T18" fmla="*/ 44 w 3331"/>
                <a:gd name="T19" fmla="*/ 1 h 13"/>
                <a:gd name="T20" fmla="*/ 46 w 3331"/>
                <a:gd name="T21" fmla="*/ 1 h 13"/>
                <a:gd name="T22" fmla="*/ 53 w 3331"/>
                <a:gd name="T23" fmla="*/ 1 h 13"/>
                <a:gd name="T24" fmla="*/ 53 w 3331"/>
                <a:gd name="T25" fmla="*/ 1 h 13"/>
                <a:gd name="T26" fmla="*/ 56 w 3331"/>
                <a:gd name="T27" fmla="*/ 1 h 13"/>
                <a:gd name="T28" fmla="*/ 56 w 3331"/>
                <a:gd name="T29" fmla="*/ 1 h 13"/>
                <a:gd name="T30" fmla="*/ 53 w 3331"/>
                <a:gd name="T31" fmla="*/ 1 h 13"/>
                <a:gd name="T32" fmla="*/ 19 w 3331"/>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31"/>
                <a:gd name="T52" fmla="*/ 0 h 13"/>
                <a:gd name="T53" fmla="*/ 3331 w 3331"/>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31" h="13">
                  <a:moveTo>
                    <a:pt x="631" y="9"/>
                  </a:moveTo>
                  <a:lnTo>
                    <a:pt x="631" y="9"/>
                  </a:lnTo>
                  <a:lnTo>
                    <a:pt x="553" y="9"/>
                  </a:lnTo>
                  <a:lnTo>
                    <a:pt x="0" y="12"/>
                  </a:lnTo>
                  <a:lnTo>
                    <a:pt x="0" y="6"/>
                  </a:lnTo>
                  <a:lnTo>
                    <a:pt x="631" y="0"/>
                  </a:lnTo>
                  <a:lnTo>
                    <a:pt x="893" y="4"/>
                  </a:lnTo>
                  <a:lnTo>
                    <a:pt x="1399" y="13"/>
                  </a:lnTo>
                  <a:lnTo>
                    <a:pt x="2299" y="13"/>
                  </a:lnTo>
                  <a:lnTo>
                    <a:pt x="2566" y="7"/>
                  </a:lnTo>
                  <a:lnTo>
                    <a:pt x="2736" y="8"/>
                  </a:lnTo>
                  <a:lnTo>
                    <a:pt x="3119" y="13"/>
                  </a:lnTo>
                  <a:lnTo>
                    <a:pt x="3136" y="8"/>
                  </a:lnTo>
                  <a:lnTo>
                    <a:pt x="3331" y="7"/>
                  </a:lnTo>
                  <a:lnTo>
                    <a:pt x="3280" y="3"/>
                  </a:lnTo>
                  <a:lnTo>
                    <a:pt x="3128" y="4"/>
                  </a:lnTo>
                  <a:cubicBezTo>
                    <a:pt x="2450" y="4"/>
                    <a:pt x="1774" y="5"/>
                    <a:pt x="1096" y="0"/>
                  </a:cubicBezTo>
                </a:path>
              </a:pathLst>
            </a:custGeom>
            <a:solidFill>
              <a:srgbClr val="000000"/>
            </a:solidFill>
            <a:ln w="0">
              <a:solidFill>
                <a:srgbClr val="000000"/>
              </a:solidFill>
              <a:prstDash val="solid"/>
              <a:round/>
              <a:headEnd/>
              <a:tailEnd/>
            </a:ln>
          </p:spPr>
          <p:txBody>
            <a:bodyPr/>
            <a:lstStyle/>
            <a:p>
              <a:endParaRPr lang="en-GB"/>
            </a:p>
          </p:txBody>
        </p:sp>
        <p:sp>
          <p:nvSpPr>
            <p:cNvPr id="22555" name="Freeform 27"/>
            <p:cNvSpPr>
              <a:spLocks/>
            </p:cNvSpPr>
            <p:nvPr/>
          </p:nvSpPr>
          <p:spPr bwMode="auto">
            <a:xfrm>
              <a:off x="232" y="457"/>
              <a:ext cx="3598" cy="3527"/>
            </a:xfrm>
            <a:custGeom>
              <a:avLst/>
              <a:gdLst>
                <a:gd name="T0" fmla="*/ 1 w 5989"/>
                <a:gd name="T1" fmla="*/ 5 h 5859"/>
                <a:gd name="T2" fmla="*/ 1 w 5989"/>
                <a:gd name="T3" fmla="*/ 5 h 5859"/>
                <a:gd name="T4" fmla="*/ 1 w 5989"/>
                <a:gd name="T5" fmla="*/ 26 h 5859"/>
                <a:gd name="T6" fmla="*/ 1 w 5989"/>
                <a:gd name="T7" fmla="*/ 23 h 5859"/>
                <a:gd name="T8" fmla="*/ 1 w 5989"/>
                <a:gd name="T9" fmla="*/ 32 h 5859"/>
                <a:gd name="T10" fmla="*/ 1 w 5989"/>
                <a:gd name="T11" fmla="*/ 41 h 5859"/>
                <a:gd name="T12" fmla="*/ 1 w 5989"/>
                <a:gd name="T13" fmla="*/ 49 h 5859"/>
                <a:gd name="T14" fmla="*/ 1 w 5989"/>
                <a:gd name="T15" fmla="*/ 58 h 5859"/>
                <a:gd name="T16" fmla="*/ 1 w 5989"/>
                <a:gd name="T17" fmla="*/ 76 h 5859"/>
                <a:gd name="T18" fmla="*/ 1 w 5989"/>
                <a:gd name="T19" fmla="*/ 82 h 5859"/>
                <a:gd name="T20" fmla="*/ 1 w 5989"/>
                <a:gd name="T21" fmla="*/ 91 h 5859"/>
                <a:gd name="T22" fmla="*/ 1 w 5989"/>
                <a:gd name="T23" fmla="*/ 96 h 5859"/>
                <a:gd name="T24" fmla="*/ 1 w 5989"/>
                <a:gd name="T25" fmla="*/ 98 h 5859"/>
                <a:gd name="T26" fmla="*/ 1 w 5989"/>
                <a:gd name="T27" fmla="*/ 101 h 5859"/>
                <a:gd name="T28" fmla="*/ 6 w 5989"/>
                <a:gd name="T29" fmla="*/ 101 h 5859"/>
                <a:gd name="T30" fmla="*/ 7 w 5989"/>
                <a:gd name="T31" fmla="*/ 101 h 5859"/>
                <a:gd name="T32" fmla="*/ 8 w 5989"/>
                <a:gd name="T33" fmla="*/ 101 h 5859"/>
                <a:gd name="T34" fmla="*/ 35 w 5989"/>
                <a:gd name="T35" fmla="*/ 101 h 5859"/>
                <a:gd name="T36" fmla="*/ 40 w 5989"/>
                <a:gd name="T37" fmla="*/ 101 h 5859"/>
                <a:gd name="T38" fmla="*/ 47 w 5989"/>
                <a:gd name="T39" fmla="*/ 101 h 5859"/>
                <a:gd name="T40" fmla="*/ 56 w 5989"/>
                <a:gd name="T41" fmla="*/ 101 h 5859"/>
                <a:gd name="T42" fmla="*/ 56 w 5989"/>
                <a:gd name="T43" fmla="*/ 101 h 5859"/>
                <a:gd name="T44" fmla="*/ 87 w 5989"/>
                <a:gd name="T45" fmla="*/ 101 h 5859"/>
                <a:gd name="T46" fmla="*/ 94 w 5989"/>
                <a:gd name="T47" fmla="*/ 101 h 5859"/>
                <a:gd name="T48" fmla="*/ 101 w 5989"/>
                <a:gd name="T49" fmla="*/ 101 h 5859"/>
                <a:gd name="T50" fmla="*/ 101 w 5989"/>
                <a:gd name="T51" fmla="*/ 101 h 5859"/>
                <a:gd name="T52" fmla="*/ 102 w 5989"/>
                <a:gd name="T53" fmla="*/ 101 h 5859"/>
                <a:gd name="T54" fmla="*/ 102 w 5989"/>
                <a:gd name="T55" fmla="*/ 101 h 5859"/>
                <a:gd name="T56" fmla="*/ 94 w 5989"/>
                <a:gd name="T57" fmla="*/ 101 h 5859"/>
                <a:gd name="T58" fmla="*/ 87 w 5989"/>
                <a:gd name="T59" fmla="*/ 101 h 5859"/>
                <a:gd name="T60" fmla="*/ 72 w 5989"/>
                <a:gd name="T61" fmla="*/ 101 h 5859"/>
                <a:gd name="T62" fmla="*/ 41 w 5989"/>
                <a:gd name="T63" fmla="*/ 101 h 5859"/>
                <a:gd name="T64" fmla="*/ 34 w 5989"/>
                <a:gd name="T65" fmla="*/ 101 h 5859"/>
                <a:gd name="T66" fmla="*/ 34 w 5989"/>
                <a:gd name="T67" fmla="*/ 101 h 5859"/>
                <a:gd name="T68" fmla="*/ 24 w 5989"/>
                <a:gd name="T69" fmla="*/ 101 h 5859"/>
                <a:gd name="T70" fmla="*/ 17 w 5989"/>
                <a:gd name="T71" fmla="*/ 101 h 5859"/>
                <a:gd name="T72" fmla="*/ 1 w 5989"/>
                <a:gd name="T73" fmla="*/ 101 h 5859"/>
                <a:gd name="T74" fmla="*/ 1 w 5989"/>
                <a:gd name="T75" fmla="*/ 98 h 5859"/>
                <a:gd name="T76" fmla="*/ 1 w 5989"/>
                <a:gd name="T77" fmla="*/ 95 h 5859"/>
                <a:gd name="T78" fmla="*/ 1 w 5989"/>
                <a:gd name="T79" fmla="*/ 86 h 5859"/>
                <a:gd name="T80" fmla="*/ 1 w 5989"/>
                <a:gd name="T81" fmla="*/ 77 h 5859"/>
                <a:gd name="T82" fmla="*/ 1 w 5989"/>
                <a:gd name="T83" fmla="*/ 69 h 5859"/>
                <a:gd name="T84" fmla="*/ 1 w 5989"/>
                <a:gd name="T85" fmla="*/ 62 h 5859"/>
                <a:gd name="T86" fmla="*/ 1 w 5989"/>
                <a:gd name="T87" fmla="*/ 52 h 5859"/>
                <a:gd name="T88" fmla="*/ 1 w 5989"/>
                <a:gd name="T89" fmla="*/ 42 h 5859"/>
                <a:gd name="T90" fmla="*/ 1 w 5989"/>
                <a:gd name="T91" fmla="*/ 29 h 5859"/>
                <a:gd name="T92" fmla="*/ 1 w 5989"/>
                <a:gd name="T93" fmla="*/ 26 h 5859"/>
                <a:gd name="T94" fmla="*/ 1 w 5989"/>
                <a:gd name="T95" fmla="*/ 9 h 5859"/>
                <a:gd name="T96" fmla="*/ 1 w 5989"/>
                <a:gd name="T97" fmla="*/ 1 h 5859"/>
                <a:gd name="T98" fmla="*/ 1 w 5989"/>
                <a:gd name="T99" fmla="*/ 1 h 5859"/>
                <a:gd name="T100" fmla="*/ 1 w 5989"/>
                <a:gd name="T101" fmla="*/ 0 h 5859"/>
                <a:gd name="T102" fmla="*/ 1 w 5989"/>
                <a:gd name="T103" fmla="*/ 1 h 5859"/>
                <a:gd name="T104" fmla="*/ 1 w 5989"/>
                <a:gd name="T105" fmla="*/ 1 h 5859"/>
                <a:gd name="T106" fmla="*/ 1 w 5989"/>
                <a:gd name="T107" fmla="*/ 4 h 5859"/>
                <a:gd name="T108" fmla="*/ 1 w 5989"/>
                <a:gd name="T109" fmla="*/ 5 h 58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89"/>
                <a:gd name="T166" fmla="*/ 0 h 5859"/>
                <a:gd name="T167" fmla="*/ 5989 w 5989"/>
                <a:gd name="T168" fmla="*/ 5859 h 58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89" h="5859">
                  <a:moveTo>
                    <a:pt x="58" y="286"/>
                  </a:moveTo>
                  <a:lnTo>
                    <a:pt x="58" y="286"/>
                  </a:lnTo>
                  <a:cubicBezTo>
                    <a:pt x="81" y="892"/>
                    <a:pt x="37" y="906"/>
                    <a:pt x="37" y="1511"/>
                  </a:cubicBezTo>
                  <a:lnTo>
                    <a:pt x="37" y="1358"/>
                  </a:lnTo>
                  <a:cubicBezTo>
                    <a:pt x="37" y="1527"/>
                    <a:pt x="57" y="1690"/>
                    <a:pt x="64" y="1858"/>
                  </a:cubicBezTo>
                  <a:cubicBezTo>
                    <a:pt x="71" y="2025"/>
                    <a:pt x="61" y="2203"/>
                    <a:pt x="55" y="2371"/>
                  </a:cubicBezTo>
                  <a:cubicBezTo>
                    <a:pt x="50" y="2538"/>
                    <a:pt x="29" y="2704"/>
                    <a:pt x="28" y="2871"/>
                  </a:cubicBezTo>
                  <a:cubicBezTo>
                    <a:pt x="27" y="3041"/>
                    <a:pt x="52" y="3207"/>
                    <a:pt x="55" y="3376"/>
                  </a:cubicBezTo>
                  <a:cubicBezTo>
                    <a:pt x="60" y="3714"/>
                    <a:pt x="72" y="4055"/>
                    <a:pt x="46" y="4393"/>
                  </a:cubicBezTo>
                  <a:cubicBezTo>
                    <a:pt x="34" y="4560"/>
                    <a:pt x="78" y="4599"/>
                    <a:pt x="62" y="4769"/>
                  </a:cubicBezTo>
                  <a:cubicBezTo>
                    <a:pt x="47" y="4938"/>
                    <a:pt x="73" y="5104"/>
                    <a:pt x="73" y="5274"/>
                  </a:cubicBezTo>
                  <a:lnTo>
                    <a:pt x="80" y="5542"/>
                  </a:lnTo>
                  <a:cubicBezTo>
                    <a:pt x="80" y="5642"/>
                    <a:pt x="82" y="5596"/>
                    <a:pt x="82" y="5653"/>
                  </a:cubicBezTo>
                  <a:cubicBezTo>
                    <a:pt x="75" y="5699"/>
                    <a:pt x="78" y="5774"/>
                    <a:pt x="81" y="5827"/>
                  </a:cubicBezTo>
                  <a:lnTo>
                    <a:pt x="340" y="5833"/>
                  </a:lnTo>
                  <a:lnTo>
                    <a:pt x="438" y="5833"/>
                  </a:lnTo>
                  <a:lnTo>
                    <a:pt x="439" y="5834"/>
                  </a:lnTo>
                  <a:lnTo>
                    <a:pt x="2059" y="5851"/>
                  </a:lnTo>
                  <a:lnTo>
                    <a:pt x="2398" y="5852"/>
                  </a:lnTo>
                  <a:lnTo>
                    <a:pt x="2772" y="5846"/>
                  </a:lnTo>
                  <a:lnTo>
                    <a:pt x="3307" y="5846"/>
                  </a:lnTo>
                  <a:lnTo>
                    <a:pt x="3316" y="5852"/>
                  </a:lnTo>
                  <a:lnTo>
                    <a:pt x="5062" y="5833"/>
                  </a:lnTo>
                  <a:lnTo>
                    <a:pt x="5526" y="5831"/>
                  </a:lnTo>
                  <a:lnTo>
                    <a:pt x="5944" y="5842"/>
                  </a:lnTo>
                  <a:lnTo>
                    <a:pt x="5951" y="5847"/>
                  </a:lnTo>
                  <a:lnTo>
                    <a:pt x="5981" y="5846"/>
                  </a:lnTo>
                  <a:lnTo>
                    <a:pt x="5989" y="5851"/>
                  </a:lnTo>
                  <a:cubicBezTo>
                    <a:pt x="5854" y="5851"/>
                    <a:pt x="5706" y="5842"/>
                    <a:pt x="5561" y="5842"/>
                  </a:cubicBezTo>
                  <a:cubicBezTo>
                    <a:pt x="5418" y="5842"/>
                    <a:pt x="5266" y="5843"/>
                    <a:pt x="5125" y="5842"/>
                  </a:cubicBezTo>
                  <a:cubicBezTo>
                    <a:pt x="4827" y="5841"/>
                    <a:pt x="4534" y="5851"/>
                    <a:pt x="4233" y="5851"/>
                  </a:cubicBezTo>
                  <a:cubicBezTo>
                    <a:pt x="3640" y="5850"/>
                    <a:pt x="3036" y="5859"/>
                    <a:pt x="2442" y="5859"/>
                  </a:cubicBezTo>
                  <a:lnTo>
                    <a:pt x="1988" y="5859"/>
                  </a:lnTo>
                  <a:lnTo>
                    <a:pt x="1979" y="5859"/>
                  </a:lnTo>
                  <a:cubicBezTo>
                    <a:pt x="1818" y="5859"/>
                    <a:pt x="1564" y="5859"/>
                    <a:pt x="1405" y="5855"/>
                  </a:cubicBezTo>
                  <a:cubicBezTo>
                    <a:pt x="1261" y="5852"/>
                    <a:pt x="1184" y="5852"/>
                    <a:pt x="1054" y="5844"/>
                  </a:cubicBezTo>
                  <a:cubicBezTo>
                    <a:pt x="754" y="5825"/>
                    <a:pt x="380" y="5840"/>
                    <a:pt x="66" y="5840"/>
                  </a:cubicBezTo>
                  <a:cubicBezTo>
                    <a:pt x="67" y="5744"/>
                    <a:pt x="70" y="5755"/>
                    <a:pt x="71" y="5670"/>
                  </a:cubicBezTo>
                  <a:cubicBezTo>
                    <a:pt x="71" y="5670"/>
                    <a:pt x="70" y="5587"/>
                    <a:pt x="65" y="5490"/>
                  </a:cubicBezTo>
                  <a:cubicBezTo>
                    <a:pt x="55" y="5306"/>
                    <a:pt x="69" y="5179"/>
                    <a:pt x="42" y="4997"/>
                  </a:cubicBezTo>
                  <a:cubicBezTo>
                    <a:pt x="16" y="4823"/>
                    <a:pt x="66" y="4630"/>
                    <a:pt x="37" y="4449"/>
                  </a:cubicBezTo>
                  <a:cubicBezTo>
                    <a:pt x="10" y="4274"/>
                    <a:pt x="46" y="4200"/>
                    <a:pt x="46" y="4019"/>
                  </a:cubicBezTo>
                  <a:lnTo>
                    <a:pt x="46" y="3589"/>
                  </a:lnTo>
                  <a:cubicBezTo>
                    <a:pt x="46" y="3391"/>
                    <a:pt x="23" y="3202"/>
                    <a:pt x="12" y="3005"/>
                  </a:cubicBezTo>
                  <a:cubicBezTo>
                    <a:pt x="0" y="2808"/>
                    <a:pt x="22" y="2611"/>
                    <a:pt x="35" y="2414"/>
                  </a:cubicBezTo>
                  <a:cubicBezTo>
                    <a:pt x="62" y="2018"/>
                    <a:pt x="19" y="2085"/>
                    <a:pt x="19" y="1690"/>
                  </a:cubicBezTo>
                  <a:lnTo>
                    <a:pt x="19" y="1494"/>
                  </a:lnTo>
                  <a:cubicBezTo>
                    <a:pt x="19" y="1169"/>
                    <a:pt x="51" y="845"/>
                    <a:pt x="55" y="520"/>
                  </a:cubicBezTo>
                  <a:cubicBezTo>
                    <a:pt x="57" y="356"/>
                    <a:pt x="26" y="174"/>
                    <a:pt x="46" y="9"/>
                  </a:cubicBezTo>
                  <a:cubicBezTo>
                    <a:pt x="48" y="8"/>
                    <a:pt x="45" y="2"/>
                    <a:pt x="48" y="1"/>
                  </a:cubicBezTo>
                  <a:cubicBezTo>
                    <a:pt x="51" y="0"/>
                    <a:pt x="48" y="1"/>
                    <a:pt x="51" y="0"/>
                  </a:cubicBezTo>
                  <a:lnTo>
                    <a:pt x="51" y="14"/>
                  </a:lnTo>
                  <a:cubicBezTo>
                    <a:pt x="48" y="18"/>
                    <a:pt x="50" y="31"/>
                    <a:pt x="50" y="41"/>
                  </a:cubicBezTo>
                  <a:cubicBezTo>
                    <a:pt x="47" y="77"/>
                    <a:pt x="44" y="124"/>
                    <a:pt x="55" y="237"/>
                  </a:cubicBezTo>
                  <a:lnTo>
                    <a:pt x="58" y="286"/>
                  </a:lnTo>
                  <a:close/>
                </a:path>
              </a:pathLst>
            </a:custGeom>
            <a:solidFill>
              <a:srgbClr val="000000"/>
            </a:solidFill>
            <a:ln w="0">
              <a:solidFill>
                <a:srgbClr val="000000"/>
              </a:solidFill>
              <a:prstDash val="solid"/>
              <a:round/>
              <a:headEnd/>
              <a:tailEnd/>
            </a:ln>
          </p:spPr>
          <p:txBody>
            <a:bodyPr/>
            <a:lstStyle/>
            <a:p>
              <a:endParaRPr lang="en-GB"/>
            </a:p>
          </p:txBody>
        </p:sp>
        <p:sp>
          <p:nvSpPr>
            <p:cNvPr id="22556" name="Freeform 28"/>
            <p:cNvSpPr>
              <a:spLocks/>
            </p:cNvSpPr>
            <p:nvPr/>
          </p:nvSpPr>
          <p:spPr bwMode="auto">
            <a:xfrm>
              <a:off x="2855" y="263"/>
              <a:ext cx="2729" cy="3549"/>
            </a:xfrm>
            <a:custGeom>
              <a:avLst/>
              <a:gdLst>
                <a:gd name="T0" fmla="*/ 75 w 4542"/>
                <a:gd name="T1" fmla="*/ 102 h 5895"/>
                <a:gd name="T2" fmla="*/ 75 w 4542"/>
                <a:gd name="T3" fmla="*/ 102 h 5895"/>
                <a:gd name="T4" fmla="*/ 75 w 4542"/>
                <a:gd name="T5" fmla="*/ 99 h 5895"/>
                <a:gd name="T6" fmla="*/ 75 w 4542"/>
                <a:gd name="T7" fmla="*/ 93 h 5895"/>
                <a:gd name="T8" fmla="*/ 75 w 4542"/>
                <a:gd name="T9" fmla="*/ 83 h 5895"/>
                <a:gd name="T10" fmla="*/ 75 w 4542"/>
                <a:gd name="T11" fmla="*/ 71 h 5895"/>
                <a:gd name="T12" fmla="*/ 75 w 4542"/>
                <a:gd name="T13" fmla="*/ 59 h 5895"/>
                <a:gd name="T14" fmla="*/ 75 w 4542"/>
                <a:gd name="T15" fmla="*/ 52 h 5895"/>
                <a:gd name="T16" fmla="*/ 75 w 4542"/>
                <a:gd name="T17" fmla="*/ 47 h 5895"/>
                <a:gd name="T18" fmla="*/ 75 w 4542"/>
                <a:gd name="T19" fmla="*/ 41 h 5895"/>
                <a:gd name="T20" fmla="*/ 75 w 4542"/>
                <a:gd name="T21" fmla="*/ 35 h 5895"/>
                <a:gd name="T22" fmla="*/ 75 w 4542"/>
                <a:gd name="T23" fmla="*/ 31 h 5895"/>
                <a:gd name="T24" fmla="*/ 75 w 4542"/>
                <a:gd name="T25" fmla="*/ 20 h 5895"/>
                <a:gd name="T26" fmla="*/ 75 w 4542"/>
                <a:gd name="T27" fmla="*/ 4 h 5895"/>
                <a:gd name="T28" fmla="*/ 75 w 4542"/>
                <a:gd name="T29" fmla="*/ 2 h 5895"/>
                <a:gd name="T30" fmla="*/ 75 w 4542"/>
                <a:gd name="T31" fmla="*/ 1 h 5895"/>
                <a:gd name="T32" fmla="*/ 69 w 4542"/>
                <a:gd name="T33" fmla="*/ 1 h 5895"/>
                <a:gd name="T34" fmla="*/ 71 w 4542"/>
                <a:gd name="T35" fmla="*/ 1 h 5895"/>
                <a:gd name="T36" fmla="*/ 34 w 4542"/>
                <a:gd name="T37" fmla="*/ 1 h 5895"/>
                <a:gd name="T38" fmla="*/ 1 w 4542"/>
                <a:gd name="T39" fmla="*/ 1 h 5895"/>
                <a:gd name="T40" fmla="*/ 1 w 4542"/>
                <a:gd name="T41" fmla="*/ 1 h 5895"/>
                <a:gd name="T42" fmla="*/ 1 w 4542"/>
                <a:gd name="T43" fmla="*/ 1 h 5895"/>
                <a:gd name="T44" fmla="*/ 0 w 4542"/>
                <a:gd name="T45" fmla="*/ 1 h 5895"/>
                <a:gd name="T46" fmla="*/ 24 w 4542"/>
                <a:gd name="T47" fmla="*/ 1 h 5895"/>
                <a:gd name="T48" fmla="*/ 44 w 4542"/>
                <a:gd name="T49" fmla="*/ 1 h 5895"/>
                <a:gd name="T50" fmla="*/ 74 w 4542"/>
                <a:gd name="T51" fmla="*/ 1 h 5895"/>
                <a:gd name="T52" fmla="*/ 75 w 4542"/>
                <a:gd name="T53" fmla="*/ 17 h 5895"/>
                <a:gd name="T54" fmla="*/ 74 w 4542"/>
                <a:gd name="T55" fmla="*/ 33 h 5895"/>
                <a:gd name="T56" fmla="*/ 74 w 4542"/>
                <a:gd name="T57" fmla="*/ 36 h 5895"/>
                <a:gd name="T58" fmla="*/ 74 w 4542"/>
                <a:gd name="T59" fmla="*/ 42 h 5895"/>
                <a:gd name="T60" fmla="*/ 74 w 4542"/>
                <a:gd name="T61" fmla="*/ 47 h 5895"/>
                <a:gd name="T62" fmla="*/ 75 w 4542"/>
                <a:gd name="T63" fmla="*/ 52 h 5895"/>
                <a:gd name="T64" fmla="*/ 75 w 4542"/>
                <a:gd name="T65" fmla="*/ 58 h 5895"/>
                <a:gd name="T66" fmla="*/ 75 w 4542"/>
                <a:gd name="T67" fmla="*/ 69 h 5895"/>
                <a:gd name="T68" fmla="*/ 75 w 4542"/>
                <a:gd name="T69" fmla="*/ 79 h 5895"/>
                <a:gd name="T70" fmla="*/ 74 w 4542"/>
                <a:gd name="T71" fmla="*/ 88 h 5895"/>
                <a:gd name="T72" fmla="*/ 75 w 4542"/>
                <a:gd name="T73" fmla="*/ 98 h 5895"/>
                <a:gd name="T74" fmla="*/ 75 w 4542"/>
                <a:gd name="T75" fmla="*/ 101 h 58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42"/>
                <a:gd name="T115" fmla="*/ 0 h 5895"/>
                <a:gd name="T116" fmla="*/ 4542 w 4542"/>
                <a:gd name="T117" fmla="*/ 5895 h 58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42" h="5895">
                  <a:moveTo>
                    <a:pt x="4387" y="5884"/>
                  </a:moveTo>
                  <a:lnTo>
                    <a:pt x="4387" y="5884"/>
                  </a:lnTo>
                  <a:cubicBezTo>
                    <a:pt x="4377" y="5895"/>
                    <a:pt x="4380" y="5877"/>
                    <a:pt x="4390" y="5750"/>
                  </a:cubicBezTo>
                  <a:cubicBezTo>
                    <a:pt x="4413" y="5638"/>
                    <a:pt x="4393" y="5510"/>
                    <a:pt x="4388" y="5396"/>
                  </a:cubicBezTo>
                  <a:cubicBezTo>
                    <a:pt x="4377" y="5163"/>
                    <a:pt x="4383" y="5055"/>
                    <a:pt x="4400" y="4822"/>
                  </a:cubicBezTo>
                  <a:cubicBezTo>
                    <a:pt x="4418" y="4589"/>
                    <a:pt x="4395" y="4354"/>
                    <a:pt x="4396" y="4120"/>
                  </a:cubicBezTo>
                  <a:cubicBezTo>
                    <a:pt x="4397" y="3881"/>
                    <a:pt x="4416" y="3646"/>
                    <a:pt x="4414" y="3407"/>
                  </a:cubicBezTo>
                  <a:cubicBezTo>
                    <a:pt x="4412" y="3287"/>
                    <a:pt x="4413" y="3170"/>
                    <a:pt x="4404" y="3050"/>
                  </a:cubicBezTo>
                  <a:cubicBezTo>
                    <a:pt x="4395" y="2939"/>
                    <a:pt x="4387" y="2824"/>
                    <a:pt x="4385" y="2715"/>
                  </a:cubicBezTo>
                  <a:cubicBezTo>
                    <a:pt x="4383" y="2601"/>
                    <a:pt x="4388" y="2485"/>
                    <a:pt x="4387" y="2367"/>
                  </a:cubicBezTo>
                  <a:cubicBezTo>
                    <a:pt x="4387" y="2247"/>
                    <a:pt x="4390" y="2127"/>
                    <a:pt x="4384" y="2008"/>
                  </a:cubicBezTo>
                  <a:cubicBezTo>
                    <a:pt x="4373" y="1772"/>
                    <a:pt x="4396" y="1996"/>
                    <a:pt x="4396" y="1759"/>
                  </a:cubicBezTo>
                  <a:lnTo>
                    <a:pt x="4396" y="1159"/>
                  </a:lnTo>
                  <a:cubicBezTo>
                    <a:pt x="4396" y="846"/>
                    <a:pt x="4396" y="531"/>
                    <a:pt x="4389" y="218"/>
                  </a:cubicBezTo>
                  <a:cubicBezTo>
                    <a:pt x="4392" y="156"/>
                    <a:pt x="4388" y="137"/>
                    <a:pt x="4396" y="106"/>
                  </a:cubicBezTo>
                  <a:cubicBezTo>
                    <a:pt x="4400" y="86"/>
                    <a:pt x="4390" y="54"/>
                    <a:pt x="4390" y="43"/>
                  </a:cubicBezTo>
                  <a:cubicBezTo>
                    <a:pt x="4391" y="0"/>
                    <a:pt x="4364" y="13"/>
                    <a:pt x="4089" y="15"/>
                  </a:cubicBezTo>
                  <a:cubicBezTo>
                    <a:pt x="3763" y="12"/>
                    <a:pt x="4542" y="16"/>
                    <a:pt x="4216" y="16"/>
                  </a:cubicBezTo>
                  <a:cubicBezTo>
                    <a:pt x="3562" y="16"/>
                    <a:pt x="2676" y="7"/>
                    <a:pt x="2021" y="8"/>
                  </a:cubicBezTo>
                  <a:cubicBezTo>
                    <a:pt x="1367" y="8"/>
                    <a:pt x="716" y="16"/>
                    <a:pt x="62" y="16"/>
                  </a:cubicBezTo>
                  <a:lnTo>
                    <a:pt x="45" y="21"/>
                  </a:lnTo>
                  <a:lnTo>
                    <a:pt x="18" y="20"/>
                  </a:lnTo>
                  <a:lnTo>
                    <a:pt x="0" y="24"/>
                  </a:lnTo>
                  <a:lnTo>
                    <a:pt x="1425" y="17"/>
                  </a:lnTo>
                  <a:lnTo>
                    <a:pt x="2581" y="16"/>
                  </a:lnTo>
                  <a:lnTo>
                    <a:pt x="4362" y="27"/>
                  </a:lnTo>
                  <a:lnTo>
                    <a:pt x="4380" y="1033"/>
                  </a:lnTo>
                  <a:lnTo>
                    <a:pt x="4378" y="1899"/>
                  </a:lnTo>
                  <a:cubicBezTo>
                    <a:pt x="4378" y="2114"/>
                    <a:pt x="4367" y="1868"/>
                    <a:pt x="4369" y="2085"/>
                  </a:cubicBezTo>
                  <a:cubicBezTo>
                    <a:pt x="4370" y="2189"/>
                    <a:pt x="4382" y="2299"/>
                    <a:pt x="4371" y="2403"/>
                  </a:cubicBezTo>
                  <a:cubicBezTo>
                    <a:pt x="4361" y="2502"/>
                    <a:pt x="4373" y="2617"/>
                    <a:pt x="4371" y="2716"/>
                  </a:cubicBezTo>
                  <a:cubicBezTo>
                    <a:pt x="4370" y="2816"/>
                    <a:pt x="4381" y="2917"/>
                    <a:pt x="4389" y="3018"/>
                  </a:cubicBezTo>
                  <a:cubicBezTo>
                    <a:pt x="4398" y="3127"/>
                    <a:pt x="4396" y="3233"/>
                    <a:pt x="4396" y="3341"/>
                  </a:cubicBezTo>
                  <a:cubicBezTo>
                    <a:pt x="4396" y="3555"/>
                    <a:pt x="4401" y="3762"/>
                    <a:pt x="4380" y="3977"/>
                  </a:cubicBezTo>
                  <a:cubicBezTo>
                    <a:pt x="4360" y="4177"/>
                    <a:pt x="4386" y="4420"/>
                    <a:pt x="4396" y="4624"/>
                  </a:cubicBezTo>
                  <a:cubicBezTo>
                    <a:pt x="4407" y="4832"/>
                    <a:pt x="4369" y="4919"/>
                    <a:pt x="4369" y="5131"/>
                  </a:cubicBezTo>
                  <a:cubicBezTo>
                    <a:pt x="4369" y="5331"/>
                    <a:pt x="4438" y="5462"/>
                    <a:pt x="4394" y="5657"/>
                  </a:cubicBezTo>
                  <a:cubicBezTo>
                    <a:pt x="4394" y="5657"/>
                    <a:pt x="4390" y="5664"/>
                    <a:pt x="4380" y="5863"/>
                  </a:cubicBezTo>
                </a:path>
              </a:pathLst>
            </a:custGeom>
            <a:solidFill>
              <a:srgbClr val="000000"/>
            </a:solidFill>
            <a:ln w="0">
              <a:solidFill>
                <a:srgbClr val="000000"/>
              </a:solidFill>
              <a:prstDash val="solid"/>
              <a:round/>
              <a:headEnd/>
              <a:tailEnd/>
            </a:ln>
          </p:spPr>
          <p:txBody>
            <a:bodyPr/>
            <a:lstStyle/>
            <a:p>
              <a:endParaRPr lang="en-GB"/>
            </a:p>
          </p:txBody>
        </p:sp>
        <p:sp>
          <p:nvSpPr>
            <p:cNvPr id="22557" name="Freeform 29"/>
            <p:cNvSpPr>
              <a:spLocks/>
            </p:cNvSpPr>
            <p:nvPr/>
          </p:nvSpPr>
          <p:spPr bwMode="auto">
            <a:xfrm>
              <a:off x="257" y="206"/>
              <a:ext cx="186" cy="205"/>
            </a:xfrm>
            <a:custGeom>
              <a:avLst/>
              <a:gdLst>
                <a:gd name="T0" fmla="*/ 1 w 310"/>
                <a:gd name="T1" fmla="*/ 0 h 340"/>
                <a:gd name="T2" fmla="*/ 1 w 310"/>
                <a:gd name="T3" fmla="*/ 0 h 340"/>
                <a:gd name="T4" fmla="*/ 1 w 310"/>
                <a:gd name="T5" fmla="*/ 2 h 340"/>
                <a:gd name="T6" fmla="*/ 2 w 310"/>
                <a:gd name="T7" fmla="*/ 1 h 340"/>
                <a:gd name="T8" fmla="*/ 3 w 310"/>
                <a:gd name="T9" fmla="*/ 3 h 340"/>
                <a:gd name="T10" fmla="*/ 4 w 310"/>
                <a:gd name="T11" fmla="*/ 1 h 340"/>
                <a:gd name="T12" fmla="*/ 4 w 310"/>
                <a:gd name="T13" fmla="*/ 3 h 340"/>
                <a:gd name="T14" fmla="*/ 5 w 310"/>
                <a:gd name="T15" fmla="*/ 1 h 340"/>
                <a:gd name="T16" fmla="*/ 5 w 310"/>
                <a:gd name="T17" fmla="*/ 3 h 340"/>
                <a:gd name="T18" fmla="*/ 5 w 310"/>
                <a:gd name="T19" fmla="*/ 5 h 340"/>
                <a:gd name="T20" fmla="*/ 5 w 310"/>
                <a:gd name="T21" fmla="*/ 6 h 340"/>
                <a:gd name="T22" fmla="*/ 5 w 310"/>
                <a:gd name="T23" fmla="*/ 6 h 340"/>
                <a:gd name="T24" fmla="*/ 5 w 310"/>
                <a:gd name="T25" fmla="*/ 2 h 340"/>
                <a:gd name="T26" fmla="*/ 4 w 310"/>
                <a:gd name="T27" fmla="*/ 4 h 340"/>
                <a:gd name="T28" fmla="*/ 4 w 310"/>
                <a:gd name="T29" fmla="*/ 2 h 340"/>
                <a:gd name="T30" fmla="*/ 3 w 310"/>
                <a:gd name="T31" fmla="*/ 4 h 340"/>
                <a:gd name="T32" fmla="*/ 2 w 310"/>
                <a:gd name="T33" fmla="*/ 1 h 340"/>
                <a:gd name="T34" fmla="*/ 1 w 310"/>
                <a:gd name="T35" fmla="*/ 3 h 340"/>
                <a:gd name="T36" fmla="*/ 1 w 310"/>
                <a:gd name="T37" fmla="*/ 1 h 340"/>
                <a:gd name="T38" fmla="*/ 1 w 310"/>
                <a:gd name="T39" fmla="*/ 3 h 340"/>
                <a:gd name="T40" fmla="*/ 1 w 310"/>
                <a:gd name="T41" fmla="*/ 4 h 340"/>
                <a:gd name="T42" fmla="*/ 1 w 310"/>
                <a:gd name="T43" fmla="*/ 1 h 340"/>
                <a:gd name="T44" fmla="*/ 1 w 310"/>
                <a:gd name="T45" fmla="*/ 2 h 340"/>
                <a:gd name="T46" fmla="*/ 1 w 310"/>
                <a:gd name="T47" fmla="*/ 0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0"/>
                <a:gd name="T73" fmla="*/ 0 h 340"/>
                <a:gd name="T74" fmla="*/ 310 w 310"/>
                <a:gd name="T75" fmla="*/ 340 h 3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0" h="340">
                  <a:moveTo>
                    <a:pt x="57" y="0"/>
                  </a:moveTo>
                  <a:lnTo>
                    <a:pt x="57" y="0"/>
                  </a:lnTo>
                  <a:cubicBezTo>
                    <a:pt x="91" y="22"/>
                    <a:pt x="78" y="90"/>
                    <a:pt x="90" y="135"/>
                  </a:cubicBezTo>
                  <a:cubicBezTo>
                    <a:pt x="99" y="99"/>
                    <a:pt x="108" y="63"/>
                    <a:pt x="122" y="33"/>
                  </a:cubicBezTo>
                  <a:cubicBezTo>
                    <a:pt x="157" y="56"/>
                    <a:pt x="157" y="113"/>
                    <a:pt x="163" y="164"/>
                  </a:cubicBezTo>
                  <a:cubicBezTo>
                    <a:pt x="181" y="140"/>
                    <a:pt x="186" y="102"/>
                    <a:pt x="207" y="80"/>
                  </a:cubicBezTo>
                  <a:cubicBezTo>
                    <a:pt x="232" y="104"/>
                    <a:pt x="217" y="155"/>
                    <a:pt x="229" y="190"/>
                  </a:cubicBezTo>
                  <a:cubicBezTo>
                    <a:pt x="248" y="157"/>
                    <a:pt x="254" y="110"/>
                    <a:pt x="276" y="80"/>
                  </a:cubicBezTo>
                  <a:cubicBezTo>
                    <a:pt x="293" y="100"/>
                    <a:pt x="285" y="135"/>
                    <a:pt x="283" y="164"/>
                  </a:cubicBezTo>
                  <a:cubicBezTo>
                    <a:pt x="282" y="200"/>
                    <a:pt x="292" y="242"/>
                    <a:pt x="294" y="278"/>
                  </a:cubicBezTo>
                  <a:cubicBezTo>
                    <a:pt x="296" y="297"/>
                    <a:pt x="310" y="329"/>
                    <a:pt x="283" y="340"/>
                  </a:cubicBezTo>
                  <a:cubicBezTo>
                    <a:pt x="285" y="334"/>
                    <a:pt x="281" y="333"/>
                    <a:pt x="276" y="333"/>
                  </a:cubicBezTo>
                  <a:cubicBezTo>
                    <a:pt x="293" y="281"/>
                    <a:pt x="267" y="188"/>
                    <a:pt x="269" y="117"/>
                  </a:cubicBezTo>
                  <a:cubicBezTo>
                    <a:pt x="253" y="150"/>
                    <a:pt x="250" y="196"/>
                    <a:pt x="225" y="219"/>
                  </a:cubicBezTo>
                  <a:cubicBezTo>
                    <a:pt x="204" y="188"/>
                    <a:pt x="216" y="148"/>
                    <a:pt x="207" y="106"/>
                  </a:cubicBezTo>
                  <a:cubicBezTo>
                    <a:pt x="182" y="130"/>
                    <a:pt x="184" y="181"/>
                    <a:pt x="163" y="208"/>
                  </a:cubicBezTo>
                  <a:cubicBezTo>
                    <a:pt x="142" y="167"/>
                    <a:pt x="153" y="94"/>
                    <a:pt x="126" y="58"/>
                  </a:cubicBezTo>
                  <a:cubicBezTo>
                    <a:pt x="101" y="89"/>
                    <a:pt x="113" y="158"/>
                    <a:pt x="86" y="186"/>
                  </a:cubicBezTo>
                  <a:cubicBezTo>
                    <a:pt x="77" y="142"/>
                    <a:pt x="73" y="82"/>
                    <a:pt x="64" y="29"/>
                  </a:cubicBezTo>
                  <a:cubicBezTo>
                    <a:pt x="43" y="56"/>
                    <a:pt x="37" y="112"/>
                    <a:pt x="31" y="157"/>
                  </a:cubicBezTo>
                  <a:cubicBezTo>
                    <a:pt x="29" y="172"/>
                    <a:pt x="40" y="198"/>
                    <a:pt x="16" y="201"/>
                  </a:cubicBezTo>
                  <a:cubicBezTo>
                    <a:pt x="9" y="156"/>
                    <a:pt x="0" y="93"/>
                    <a:pt x="5" y="47"/>
                  </a:cubicBezTo>
                  <a:cubicBezTo>
                    <a:pt x="25" y="78"/>
                    <a:pt x="4" y="117"/>
                    <a:pt x="20" y="146"/>
                  </a:cubicBezTo>
                  <a:cubicBezTo>
                    <a:pt x="31" y="96"/>
                    <a:pt x="41" y="45"/>
                    <a:pt x="57" y="0"/>
                  </a:cubicBezTo>
                  <a:close/>
                </a:path>
              </a:pathLst>
            </a:custGeom>
            <a:solidFill>
              <a:srgbClr val="000000"/>
            </a:solidFill>
            <a:ln w="0">
              <a:solidFill>
                <a:srgbClr val="000000"/>
              </a:solidFill>
              <a:prstDash val="solid"/>
              <a:round/>
              <a:headEnd/>
              <a:tailEnd/>
            </a:ln>
          </p:spPr>
          <p:txBody>
            <a:bodyPr/>
            <a:lstStyle/>
            <a:p>
              <a:endParaRPr lang="en-GB"/>
            </a:p>
          </p:txBody>
        </p:sp>
        <p:sp>
          <p:nvSpPr>
            <p:cNvPr id="22558" name="Freeform 30"/>
            <p:cNvSpPr>
              <a:spLocks/>
            </p:cNvSpPr>
            <p:nvPr/>
          </p:nvSpPr>
          <p:spPr bwMode="auto">
            <a:xfrm>
              <a:off x="441" y="161"/>
              <a:ext cx="88" cy="170"/>
            </a:xfrm>
            <a:custGeom>
              <a:avLst/>
              <a:gdLst>
                <a:gd name="T0" fmla="*/ 2 w 146"/>
                <a:gd name="T1" fmla="*/ 2 h 282"/>
                <a:gd name="T2" fmla="*/ 2 w 146"/>
                <a:gd name="T3" fmla="*/ 2 h 282"/>
                <a:gd name="T4" fmla="*/ 1 w 146"/>
                <a:gd name="T5" fmla="*/ 1 h 282"/>
                <a:gd name="T6" fmla="*/ 1 w 146"/>
                <a:gd name="T7" fmla="*/ 5 h 282"/>
                <a:gd name="T8" fmla="*/ 2 w 146"/>
                <a:gd name="T9" fmla="*/ 2 h 282"/>
                <a:gd name="T10" fmla="*/ 2 w 146"/>
                <a:gd name="T11" fmla="*/ 5 h 282"/>
                <a:gd name="T12" fmla="*/ 2 w 146"/>
                <a:gd name="T13" fmla="*/ 5 h 282"/>
                <a:gd name="T14" fmla="*/ 2 w 146"/>
                <a:gd name="T15" fmla="*/ 3 h 282"/>
                <a:gd name="T16" fmla="*/ 1 w 146"/>
                <a:gd name="T17" fmla="*/ 5 h 282"/>
                <a:gd name="T18" fmla="*/ 2 w 146"/>
                <a:gd name="T19" fmla="*/ 2 h 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282"/>
                <a:gd name="T32" fmla="*/ 146 w 146"/>
                <a:gd name="T33" fmla="*/ 282 h 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282">
                  <a:moveTo>
                    <a:pt x="113" y="103"/>
                  </a:moveTo>
                  <a:lnTo>
                    <a:pt x="113" y="103"/>
                  </a:lnTo>
                  <a:cubicBezTo>
                    <a:pt x="96" y="103"/>
                    <a:pt x="100" y="82"/>
                    <a:pt x="80" y="85"/>
                  </a:cubicBezTo>
                  <a:cubicBezTo>
                    <a:pt x="41" y="124"/>
                    <a:pt x="24" y="197"/>
                    <a:pt x="32" y="264"/>
                  </a:cubicBezTo>
                  <a:cubicBezTo>
                    <a:pt x="73" y="237"/>
                    <a:pt x="80" y="178"/>
                    <a:pt x="127" y="158"/>
                  </a:cubicBezTo>
                  <a:cubicBezTo>
                    <a:pt x="144" y="189"/>
                    <a:pt x="124" y="248"/>
                    <a:pt x="146" y="268"/>
                  </a:cubicBezTo>
                  <a:cubicBezTo>
                    <a:pt x="138" y="270"/>
                    <a:pt x="135" y="277"/>
                    <a:pt x="124" y="275"/>
                  </a:cubicBezTo>
                  <a:cubicBezTo>
                    <a:pt x="121" y="237"/>
                    <a:pt x="123" y="219"/>
                    <a:pt x="120" y="180"/>
                  </a:cubicBezTo>
                  <a:cubicBezTo>
                    <a:pt x="75" y="201"/>
                    <a:pt x="76" y="267"/>
                    <a:pt x="25" y="282"/>
                  </a:cubicBezTo>
                  <a:cubicBezTo>
                    <a:pt x="0" y="219"/>
                    <a:pt x="47" y="0"/>
                    <a:pt x="113" y="103"/>
                  </a:cubicBezTo>
                  <a:close/>
                </a:path>
              </a:pathLst>
            </a:custGeom>
            <a:solidFill>
              <a:srgbClr val="000000"/>
            </a:solidFill>
            <a:ln w="0">
              <a:solidFill>
                <a:srgbClr val="000000"/>
              </a:solidFill>
              <a:prstDash val="solid"/>
              <a:round/>
              <a:headEnd/>
              <a:tailEnd/>
            </a:ln>
          </p:spPr>
          <p:txBody>
            <a:bodyPr/>
            <a:lstStyle/>
            <a:p>
              <a:endParaRPr lang="en-GB"/>
            </a:p>
          </p:txBody>
        </p:sp>
        <p:sp>
          <p:nvSpPr>
            <p:cNvPr id="22559" name="Freeform 31"/>
            <p:cNvSpPr>
              <a:spLocks noEditPoints="1"/>
            </p:cNvSpPr>
            <p:nvPr/>
          </p:nvSpPr>
          <p:spPr bwMode="auto">
            <a:xfrm>
              <a:off x="531" y="247"/>
              <a:ext cx="240" cy="88"/>
            </a:xfrm>
            <a:custGeom>
              <a:avLst/>
              <a:gdLst>
                <a:gd name="T0" fmla="*/ 6 w 400"/>
                <a:gd name="T1" fmla="*/ 1 h 146"/>
                <a:gd name="T2" fmla="*/ 6 w 400"/>
                <a:gd name="T3" fmla="*/ 1 h 146"/>
                <a:gd name="T4" fmla="*/ 6 w 400"/>
                <a:gd name="T5" fmla="*/ 1 h 146"/>
                <a:gd name="T6" fmla="*/ 6 w 400"/>
                <a:gd name="T7" fmla="*/ 1 h 146"/>
                <a:gd name="T8" fmla="*/ 1 w 400"/>
                <a:gd name="T9" fmla="*/ 2 h 146"/>
                <a:gd name="T10" fmla="*/ 1 w 400"/>
                <a:gd name="T11" fmla="*/ 2 h 146"/>
                <a:gd name="T12" fmla="*/ 1 w 400"/>
                <a:gd name="T13" fmla="*/ 1 h 146"/>
                <a:gd name="T14" fmla="*/ 1 w 400"/>
                <a:gd name="T15" fmla="*/ 2 h 146"/>
                <a:gd name="T16" fmla="*/ 6 w 400"/>
                <a:gd name="T17" fmla="*/ 0 h 146"/>
                <a:gd name="T18" fmla="*/ 6 w 400"/>
                <a:gd name="T19" fmla="*/ 0 h 146"/>
                <a:gd name="T20" fmla="*/ 6 w 400"/>
                <a:gd name="T21" fmla="*/ 2 h 146"/>
                <a:gd name="T22" fmla="*/ 7 w 400"/>
                <a:gd name="T23" fmla="*/ 2 h 146"/>
                <a:gd name="T24" fmla="*/ 5 w 400"/>
                <a:gd name="T25" fmla="*/ 2 h 146"/>
                <a:gd name="T26" fmla="*/ 5 w 400"/>
                <a:gd name="T27" fmla="*/ 2 h 146"/>
                <a:gd name="T28" fmla="*/ 5 w 400"/>
                <a:gd name="T29" fmla="*/ 1 h 146"/>
                <a:gd name="T30" fmla="*/ 4 w 400"/>
                <a:gd name="T31" fmla="*/ 2 h 146"/>
                <a:gd name="T32" fmla="*/ 4 w 400"/>
                <a:gd name="T33" fmla="*/ 1 h 146"/>
                <a:gd name="T34" fmla="*/ 2 w 400"/>
                <a:gd name="T35" fmla="*/ 2 h 146"/>
                <a:gd name="T36" fmla="*/ 2 w 400"/>
                <a:gd name="T37" fmla="*/ 1 h 146"/>
                <a:gd name="T38" fmla="*/ 1 w 400"/>
                <a:gd name="T39" fmla="*/ 2 h 146"/>
                <a:gd name="T40" fmla="*/ 1 w 400"/>
                <a:gd name="T41" fmla="*/ 1 h 146"/>
                <a:gd name="T42" fmla="*/ 1 w 400"/>
                <a:gd name="T43" fmla="*/ 2 h 146"/>
                <a:gd name="T44" fmla="*/ 1 w 400"/>
                <a:gd name="T45" fmla="*/ 1 h 146"/>
                <a:gd name="T46" fmla="*/ 1 w 400"/>
                <a:gd name="T47" fmla="*/ 1 h 146"/>
                <a:gd name="T48" fmla="*/ 1 w 400"/>
                <a:gd name="T49" fmla="*/ 1 h 146"/>
                <a:gd name="T50" fmla="*/ 1 w 400"/>
                <a:gd name="T51" fmla="*/ 2 h 146"/>
                <a:gd name="T52" fmla="*/ 2 w 400"/>
                <a:gd name="T53" fmla="*/ 1 h 146"/>
                <a:gd name="T54" fmla="*/ 3 w 400"/>
                <a:gd name="T55" fmla="*/ 2 h 146"/>
                <a:gd name="T56" fmla="*/ 4 w 400"/>
                <a:gd name="T57" fmla="*/ 1 h 146"/>
                <a:gd name="T58" fmla="*/ 4 w 400"/>
                <a:gd name="T59" fmla="*/ 1 h 146"/>
                <a:gd name="T60" fmla="*/ 5 w 400"/>
                <a:gd name="T61" fmla="*/ 1 h 146"/>
                <a:gd name="T62" fmla="*/ 5 w 400"/>
                <a:gd name="T63" fmla="*/ 2 h 146"/>
                <a:gd name="T64" fmla="*/ 6 w 400"/>
                <a:gd name="T65" fmla="*/ 0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0"/>
                <a:gd name="T100" fmla="*/ 0 h 146"/>
                <a:gd name="T101" fmla="*/ 400 w 400"/>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0" h="146">
                  <a:moveTo>
                    <a:pt x="358" y="37"/>
                  </a:moveTo>
                  <a:lnTo>
                    <a:pt x="358" y="37"/>
                  </a:lnTo>
                  <a:cubicBezTo>
                    <a:pt x="352" y="46"/>
                    <a:pt x="341" y="52"/>
                    <a:pt x="340" y="66"/>
                  </a:cubicBezTo>
                  <a:cubicBezTo>
                    <a:pt x="352" y="63"/>
                    <a:pt x="353" y="48"/>
                    <a:pt x="358" y="37"/>
                  </a:cubicBezTo>
                  <a:close/>
                  <a:moveTo>
                    <a:pt x="21" y="114"/>
                  </a:moveTo>
                  <a:lnTo>
                    <a:pt x="21" y="114"/>
                  </a:lnTo>
                  <a:cubicBezTo>
                    <a:pt x="36" y="88"/>
                    <a:pt x="55" y="67"/>
                    <a:pt x="65" y="37"/>
                  </a:cubicBezTo>
                  <a:cubicBezTo>
                    <a:pt x="30" y="2"/>
                    <a:pt x="11" y="80"/>
                    <a:pt x="21" y="114"/>
                  </a:cubicBezTo>
                  <a:close/>
                  <a:moveTo>
                    <a:pt x="376" y="0"/>
                  </a:moveTo>
                  <a:lnTo>
                    <a:pt x="376" y="0"/>
                  </a:lnTo>
                  <a:cubicBezTo>
                    <a:pt x="392" y="38"/>
                    <a:pt x="344" y="72"/>
                    <a:pt x="332" y="106"/>
                  </a:cubicBezTo>
                  <a:cubicBezTo>
                    <a:pt x="338" y="133"/>
                    <a:pt x="384" y="118"/>
                    <a:pt x="398" y="110"/>
                  </a:cubicBezTo>
                  <a:cubicBezTo>
                    <a:pt x="400" y="146"/>
                    <a:pt x="328" y="144"/>
                    <a:pt x="318" y="117"/>
                  </a:cubicBezTo>
                  <a:cubicBezTo>
                    <a:pt x="304" y="122"/>
                    <a:pt x="297" y="133"/>
                    <a:pt x="277" y="132"/>
                  </a:cubicBezTo>
                  <a:cubicBezTo>
                    <a:pt x="266" y="108"/>
                    <a:pt x="276" y="71"/>
                    <a:pt x="270" y="33"/>
                  </a:cubicBezTo>
                  <a:cubicBezTo>
                    <a:pt x="239" y="56"/>
                    <a:pt x="241" y="111"/>
                    <a:pt x="204" y="128"/>
                  </a:cubicBezTo>
                  <a:cubicBezTo>
                    <a:pt x="201" y="110"/>
                    <a:pt x="207" y="64"/>
                    <a:pt x="204" y="48"/>
                  </a:cubicBezTo>
                  <a:cubicBezTo>
                    <a:pt x="183" y="75"/>
                    <a:pt x="182" y="123"/>
                    <a:pt x="153" y="143"/>
                  </a:cubicBezTo>
                  <a:cubicBezTo>
                    <a:pt x="148" y="112"/>
                    <a:pt x="149" y="71"/>
                    <a:pt x="153" y="44"/>
                  </a:cubicBezTo>
                  <a:cubicBezTo>
                    <a:pt x="115" y="58"/>
                    <a:pt x="112" y="127"/>
                    <a:pt x="73" y="128"/>
                  </a:cubicBezTo>
                  <a:cubicBezTo>
                    <a:pt x="74" y="104"/>
                    <a:pt x="78" y="83"/>
                    <a:pt x="76" y="55"/>
                  </a:cubicBezTo>
                  <a:cubicBezTo>
                    <a:pt x="50" y="64"/>
                    <a:pt x="48" y="129"/>
                    <a:pt x="7" y="136"/>
                  </a:cubicBezTo>
                  <a:cubicBezTo>
                    <a:pt x="0" y="92"/>
                    <a:pt x="9" y="40"/>
                    <a:pt x="32" y="15"/>
                  </a:cubicBezTo>
                  <a:cubicBezTo>
                    <a:pt x="50" y="15"/>
                    <a:pt x="68" y="13"/>
                    <a:pt x="69" y="29"/>
                  </a:cubicBezTo>
                  <a:cubicBezTo>
                    <a:pt x="82" y="32"/>
                    <a:pt x="81" y="12"/>
                    <a:pt x="91" y="22"/>
                  </a:cubicBezTo>
                  <a:cubicBezTo>
                    <a:pt x="91" y="57"/>
                    <a:pt x="86" y="65"/>
                    <a:pt x="87" y="103"/>
                  </a:cubicBezTo>
                  <a:cubicBezTo>
                    <a:pt x="112" y="76"/>
                    <a:pt x="126" y="39"/>
                    <a:pt x="157" y="18"/>
                  </a:cubicBezTo>
                  <a:cubicBezTo>
                    <a:pt x="171" y="33"/>
                    <a:pt x="161" y="73"/>
                    <a:pt x="164" y="99"/>
                  </a:cubicBezTo>
                  <a:cubicBezTo>
                    <a:pt x="186" y="75"/>
                    <a:pt x="187" y="31"/>
                    <a:pt x="219" y="18"/>
                  </a:cubicBezTo>
                  <a:cubicBezTo>
                    <a:pt x="220" y="52"/>
                    <a:pt x="218" y="68"/>
                    <a:pt x="215" y="92"/>
                  </a:cubicBezTo>
                  <a:cubicBezTo>
                    <a:pt x="242" y="70"/>
                    <a:pt x="244" y="22"/>
                    <a:pt x="281" y="11"/>
                  </a:cubicBezTo>
                  <a:cubicBezTo>
                    <a:pt x="290" y="40"/>
                    <a:pt x="279" y="89"/>
                    <a:pt x="288" y="117"/>
                  </a:cubicBezTo>
                  <a:cubicBezTo>
                    <a:pt x="337" y="97"/>
                    <a:pt x="323" y="15"/>
                    <a:pt x="376" y="0"/>
                  </a:cubicBezTo>
                  <a:close/>
                </a:path>
              </a:pathLst>
            </a:custGeom>
            <a:solidFill>
              <a:srgbClr val="000000"/>
            </a:solidFill>
            <a:ln w="0">
              <a:solidFill>
                <a:srgbClr val="000000"/>
              </a:solidFill>
              <a:prstDash val="solid"/>
              <a:round/>
              <a:headEnd/>
              <a:tailEnd/>
            </a:ln>
          </p:spPr>
          <p:txBody>
            <a:bodyPr/>
            <a:lstStyle/>
            <a:p>
              <a:endParaRPr lang="en-GB"/>
            </a:p>
          </p:txBody>
        </p:sp>
        <p:sp>
          <p:nvSpPr>
            <p:cNvPr id="22560" name="Freeform 32"/>
            <p:cNvSpPr>
              <a:spLocks/>
            </p:cNvSpPr>
            <p:nvPr/>
          </p:nvSpPr>
          <p:spPr bwMode="auto">
            <a:xfrm>
              <a:off x="5370" y="4042"/>
              <a:ext cx="26" cy="49"/>
            </a:xfrm>
            <a:custGeom>
              <a:avLst/>
              <a:gdLst>
                <a:gd name="T0" fmla="*/ 0 w 44"/>
                <a:gd name="T1" fmla="*/ 1 h 81"/>
                <a:gd name="T2" fmla="*/ 0 w 44"/>
                <a:gd name="T3" fmla="*/ 1 h 81"/>
                <a:gd name="T4" fmla="*/ 0 w 44"/>
                <a:gd name="T5" fmla="*/ 0 h 81"/>
                <a:gd name="T6" fmla="*/ 1 w 44"/>
                <a:gd name="T7" fmla="*/ 0 h 81"/>
                <a:gd name="T8" fmla="*/ 1 w 44"/>
                <a:gd name="T9" fmla="*/ 1 h 81"/>
                <a:gd name="T10" fmla="*/ 1 w 44"/>
                <a:gd name="T11" fmla="*/ 1 h 81"/>
                <a:gd name="T12" fmla="*/ 1 w 44"/>
                <a:gd name="T13" fmla="*/ 1 h 81"/>
                <a:gd name="T14" fmla="*/ 1 w 44"/>
                <a:gd name="T15" fmla="*/ 1 h 81"/>
                <a:gd name="T16" fmla="*/ 1 w 44"/>
                <a:gd name="T17" fmla="*/ 1 h 81"/>
                <a:gd name="T18" fmla="*/ 1 w 44"/>
                <a:gd name="T19" fmla="*/ 1 h 81"/>
                <a:gd name="T20" fmla="*/ 1 w 44"/>
                <a:gd name="T21" fmla="*/ 1 h 81"/>
                <a:gd name="T22" fmla="*/ 1 w 44"/>
                <a:gd name="T23" fmla="*/ 1 h 81"/>
                <a:gd name="T24" fmla="*/ 1 w 44"/>
                <a:gd name="T25" fmla="*/ 1 h 81"/>
                <a:gd name="T26" fmla="*/ 0 w 4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81"/>
                <a:gd name="T44" fmla="*/ 44 w 4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81">
                  <a:moveTo>
                    <a:pt x="0" y="81"/>
                  </a:moveTo>
                  <a:lnTo>
                    <a:pt x="0" y="81"/>
                  </a:lnTo>
                  <a:lnTo>
                    <a:pt x="0" y="0"/>
                  </a:lnTo>
                  <a:lnTo>
                    <a:pt x="44" y="0"/>
                  </a:lnTo>
                  <a:lnTo>
                    <a:pt x="44" y="18"/>
                  </a:lnTo>
                  <a:lnTo>
                    <a:pt x="20" y="18"/>
                  </a:lnTo>
                  <a:lnTo>
                    <a:pt x="20" y="31"/>
                  </a:lnTo>
                  <a:lnTo>
                    <a:pt x="44" y="31"/>
                  </a:lnTo>
                  <a:lnTo>
                    <a:pt x="44" y="49"/>
                  </a:lnTo>
                  <a:lnTo>
                    <a:pt x="20" y="49"/>
                  </a:lnTo>
                  <a:lnTo>
                    <a:pt x="20" y="63"/>
                  </a:lnTo>
                  <a:lnTo>
                    <a:pt x="44" y="63"/>
                  </a:lnTo>
                  <a:lnTo>
                    <a:pt x="44" y="81"/>
                  </a:lnTo>
                  <a:lnTo>
                    <a:pt x="0" y="81"/>
                  </a:lnTo>
                  <a:close/>
                </a:path>
              </a:pathLst>
            </a:custGeom>
            <a:solidFill>
              <a:srgbClr val="B42E34"/>
            </a:solidFill>
            <a:ln w="0">
              <a:solidFill>
                <a:srgbClr val="000000"/>
              </a:solidFill>
              <a:prstDash val="solid"/>
              <a:round/>
              <a:headEnd/>
              <a:tailEnd/>
            </a:ln>
          </p:spPr>
          <p:txBody>
            <a:bodyPr/>
            <a:lstStyle/>
            <a:p>
              <a:endParaRPr lang="en-GB"/>
            </a:p>
          </p:txBody>
        </p:sp>
        <p:sp>
          <p:nvSpPr>
            <p:cNvPr id="22561" name="Freeform 33"/>
            <p:cNvSpPr>
              <a:spLocks/>
            </p:cNvSpPr>
            <p:nvPr/>
          </p:nvSpPr>
          <p:spPr bwMode="auto">
            <a:xfrm>
              <a:off x="5404" y="4053"/>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1" y="3"/>
                    <a:pt x="26" y="0"/>
                    <a:pt x="34" y="0"/>
                  </a:cubicBezTo>
                  <a:cubicBezTo>
                    <a:pt x="47" y="0"/>
                    <a:pt x="55" y="8"/>
                    <a:pt x="55" y="22"/>
                  </a:cubicBezTo>
                  <a:lnTo>
                    <a:pt x="55" y="62"/>
                  </a:lnTo>
                  <a:lnTo>
                    <a:pt x="37" y="62"/>
                  </a:lnTo>
                  <a:lnTo>
                    <a:pt x="37" y="29"/>
                  </a:lnTo>
                  <a:cubicBezTo>
                    <a:pt x="37" y="20"/>
                    <a:pt x="35" y="17"/>
                    <a:pt x="28" y="17"/>
                  </a:cubicBezTo>
                  <a:cubicBezTo>
                    <a:pt x="21" y="17"/>
                    <a:pt x="18" y="21"/>
                    <a:pt x="18" y="29"/>
                  </a:cubicBezTo>
                  <a:lnTo>
                    <a:pt x="18"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22562" name="Freeform 34"/>
            <p:cNvSpPr>
              <a:spLocks noEditPoints="1"/>
            </p:cNvSpPr>
            <p:nvPr/>
          </p:nvSpPr>
          <p:spPr bwMode="auto">
            <a:xfrm>
              <a:off x="5443" y="4053"/>
              <a:ext cx="38" cy="53"/>
            </a:xfrm>
            <a:custGeom>
              <a:avLst/>
              <a:gdLst>
                <a:gd name="T0" fmla="*/ 1 w 62"/>
                <a:gd name="T1" fmla="*/ 1 h 88"/>
                <a:gd name="T2" fmla="*/ 1 w 62"/>
                <a:gd name="T3" fmla="*/ 1 h 88"/>
                <a:gd name="T4" fmla="*/ 0 w 62"/>
                <a:gd name="T5" fmla="*/ 1 h 88"/>
                <a:gd name="T6" fmla="*/ 1 w 62"/>
                <a:gd name="T7" fmla="*/ 1 h 88"/>
                <a:gd name="T8" fmla="*/ 1 w 62"/>
                <a:gd name="T9" fmla="*/ 0 h 88"/>
                <a:gd name="T10" fmla="*/ 1 w 62"/>
                <a:gd name="T11" fmla="*/ 1 h 88"/>
                <a:gd name="T12" fmla="*/ 1 w 62"/>
                <a:gd name="T13" fmla="*/ 1 h 88"/>
                <a:gd name="T14" fmla="*/ 1 w 62"/>
                <a:gd name="T15" fmla="*/ 1 h 88"/>
                <a:gd name="T16" fmla="*/ 1 w 62"/>
                <a:gd name="T17" fmla="*/ 1 h 88"/>
                <a:gd name="T18" fmla="*/ 1 w 62"/>
                <a:gd name="T19" fmla="*/ 1 h 88"/>
                <a:gd name="T20" fmla="*/ 1 w 62"/>
                <a:gd name="T21" fmla="*/ 1 h 88"/>
                <a:gd name="T22" fmla="*/ 1 w 62"/>
                <a:gd name="T23" fmla="*/ 1 h 88"/>
                <a:gd name="T24" fmla="*/ 1 w 62"/>
                <a:gd name="T25" fmla="*/ 1 h 88"/>
                <a:gd name="T26" fmla="*/ 1 w 62"/>
                <a:gd name="T27" fmla="*/ 1 h 88"/>
                <a:gd name="T28" fmla="*/ 1 w 62"/>
                <a:gd name="T29" fmla="*/ 1 h 88"/>
                <a:gd name="T30" fmla="*/ 1 w 62"/>
                <a:gd name="T31" fmla="*/ 1 h 88"/>
                <a:gd name="T32" fmla="*/ 1 w 62"/>
                <a:gd name="T33" fmla="*/ 1 h 88"/>
                <a:gd name="T34" fmla="*/ 1 w 62"/>
                <a:gd name="T35" fmla="*/ 1 h 88"/>
                <a:gd name="T36" fmla="*/ 1 w 62"/>
                <a:gd name="T37" fmla="*/ 1 h 88"/>
                <a:gd name="T38" fmla="*/ 1 w 62"/>
                <a:gd name="T39" fmla="*/ 1 h 88"/>
                <a:gd name="T40" fmla="*/ 1 w 62"/>
                <a:gd name="T41" fmla="*/ 1 h 88"/>
                <a:gd name="T42" fmla="*/ 1 w 62"/>
                <a:gd name="T43" fmla="*/ 1 h 88"/>
                <a:gd name="T44" fmla="*/ 1 w 62"/>
                <a:gd name="T45" fmla="*/ 1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
                <a:gd name="T70" fmla="*/ 0 h 88"/>
                <a:gd name="T71" fmla="*/ 62 w 62"/>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 h="88">
                  <a:moveTo>
                    <a:pt x="28" y="62"/>
                  </a:moveTo>
                  <a:lnTo>
                    <a:pt x="28" y="62"/>
                  </a:lnTo>
                  <a:cubicBezTo>
                    <a:pt x="12" y="62"/>
                    <a:pt x="0" y="49"/>
                    <a:pt x="0" y="31"/>
                  </a:cubicBezTo>
                  <a:cubicBezTo>
                    <a:pt x="0" y="22"/>
                    <a:pt x="3" y="15"/>
                    <a:pt x="9" y="9"/>
                  </a:cubicBezTo>
                  <a:cubicBezTo>
                    <a:pt x="15" y="3"/>
                    <a:pt x="21" y="0"/>
                    <a:pt x="29" y="0"/>
                  </a:cubicBezTo>
                  <a:cubicBezTo>
                    <a:pt x="36" y="0"/>
                    <a:pt x="41" y="3"/>
                    <a:pt x="45" y="8"/>
                  </a:cubicBezTo>
                  <a:lnTo>
                    <a:pt x="45" y="1"/>
                  </a:lnTo>
                  <a:lnTo>
                    <a:pt x="62" y="1"/>
                  </a:lnTo>
                  <a:lnTo>
                    <a:pt x="62" y="56"/>
                  </a:lnTo>
                  <a:cubicBezTo>
                    <a:pt x="62" y="64"/>
                    <a:pt x="62" y="70"/>
                    <a:pt x="57" y="76"/>
                  </a:cubicBezTo>
                  <a:cubicBezTo>
                    <a:pt x="52" y="84"/>
                    <a:pt x="43" y="88"/>
                    <a:pt x="32" y="88"/>
                  </a:cubicBezTo>
                  <a:cubicBezTo>
                    <a:pt x="16" y="88"/>
                    <a:pt x="5" y="79"/>
                    <a:pt x="2" y="67"/>
                  </a:cubicBezTo>
                  <a:lnTo>
                    <a:pt x="22" y="67"/>
                  </a:lnTo>
                  <a:cubicBezTo>
                    <a:pt x="23" y="71"/>
                    <a:pt x="27" y="73"/>
                    <a:pt x="32" y="73"/>
                  </a:cubicBezTo>
                  <a:cubicBezTo>
                    <a:pt x="40" y="73"/>
                    <a:pt x="45" y="68"/>
                    <a:pt x="45" y="59"/>
                  </a:cubicBezTo>
                  <a:cubicBezTo>
                    <a:pt x="45" y="58"/>
                    <a:pt x="45" y="57"/>
                    <a:pt x="45" y="56"/>
                  </a:cubicBezTo>
                  <a:cubicBezTo>
                    <a:pt x="40" y="60"/>
                    <a:pt x="35" y="62"/>
                    <a:pt x="28" y="62"/>
                  </a:cubicBezTo>
                  <a:close/>
                  <a:moveTo>
                    <a:pt x="31" y="46"/>
                  </a:moveTo>
                  <a:lnTo>
                    <a:pt x="31" y="46"/>
                  </a:lnTo>
                  <a:cubicBezTo>
                    <a:pt x="39" y="46"/>
                    <a:pt x="46" y="40"/>
                    <a:pt x="46" y="31"/>
                  </a:cubicBezTo>
                  <a:cubicBezTo>
                    <a:pt x="46" y="22"/>
                    <a:pt x="39" y="16"/>
                    <a:pt x="32" y="16"/>
                  </a:cubicBezTo>
                  <a:cubicBezTo>
                    <a:pt x="23" y="16"/>
                    <a:pt x="17" y="23"/>
                    <a:pt x="17" y="31"/>
                  </a:cubicBezTo>
                  <a:cubicBezTo>
                    <a:pt x="17" y="40"/>
                    <a:pt x="23" y="46"/>
                    <a:pt x="31" y="46"/>
                  </a:cubicBezTo>
                  <a:close/>
                </a:path>
              </a:pathLst>
            </a:custGeom>
            <a:solidFill>
              <a:srgbClr val="B42E34"/>
            </a:solidFill>
            <a:ln w="0">
              <a:solidFill>
                <a:srgbClr val="000000"/>
              </a:solidFill>
              <a:prstDash val="solid"/>
              <a:round/>
              <a:headEnd/>
              <a:tailEnd/>
            </a:ln>
          </p:spPr>
          <p:txBody>
            <a:bodyPr/>
            <a:lstStyle/>
            <a:p>
              <a:endParaRPr lang="en-GB"/>
            </a:p>
          </p:txBody>
        </p:sp>
        <p:sp>
          <p:nvSpPr>
            <p:cNvPr id="22563" name="Freeform 35"/>
            <p:cNvSpPr>
              <a:spLocks/>
            </p:cNvSpPr>
            <p:nvPr/>
          </p:nvSpPr>
          <p:spPr bwMode="auto">
            <a:xfrm>
              <a:off x="5488" y="4042"/>
              <a:ext cx="11" cy="49"/>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22564" name="Freeform 36"/>
            <p:cNvSpPr>
              <a:spLocks noEditPoints="1"/>
            </p:cNvSpPr>
            <p:nvPr/>
          </p:nvSpPr>
          <p:spPr bwMode="auto">
            <a:xfrm>
              <a:off x="5505" y="4053"/>
              <a:ext cx="39" cy="38"/>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8" y="55"/>
                  </a:moveTo>
                  <a:lnTo>
                    <a:pt x="48" y="55"/>
                  </a:lnTo>
                  <a:cubicBezTo>
                    <a:pt x="42" y="60"/>
                    <a:pt x="37" y="62"/>
                    <a:pt x="30" y="62"/>
                  </a:cubicBezTo>
                  <a:cubicBezTo>
                    <a:pt x="22" y="62"/>
                    <a:pt x="16" y="60"/>
                    <a:pt x="11" y="55"/>
                  </a:cubicBezTo>
                  <a:cubicBezTo>
                    <a:pt x="4" y="49"/>
                    <a:pt x="0" y="41"/>
                    <a:pt x="0" y="31"/>
                  </a:cubicBezTo>
                  <a:cubicBezTo>
                    <a:pt x="0" y="22"/>
                    <a:pt x="3" y="15"/>
                    <a:pt x="10" y="8"/>
                  </a:cubicBezTo>
                  <a:cubicBezTo>
                    <a:pt x="15" y="3"/>
                    <a:pt x="22" y="0"/>
                    <a:pt x="30" y="0"/>
                  </a:cubicBezTo>
                  <a:cubicBezTo>
                    <a:pt x="37" y="0"/>
                    <a:pt x="43" y="3"/>
                    <a:pt x="47" y="8"/>
                  </a:cubicBezTo>
                  <a:lnTo>
                    <a:pt x="47" y="1"/>
                  </a:lnTo>
                  <a:lnTo>
                    <a:pt x="65" y="1"/>
                  </a:lnTo>
                  <a:lnTo>
                    <a:pt x="65" y="62"/>
                  </a:lnTo>
                  <a:lnTo>
                    <a:pt x="48" y="62"/>
                  </a:lnTo>
                  <a:lnTo>
                    <a:pt x="48" y="55"/>
                  </a:lnTo>
                  <a:close/>
                  <a:moveTo>
                    <a:pt x="34" y="46"/>
                  </a:moveTo>
                  <a:lnTo>
                    <a:pt x="34" y="46"/>
                  </a:lnTo>
                  <a:cubicBezTo>
                    <a:pt x="41" y="46"/>
                    <a:pt x="48" y="40"/>
                    <a:pt x="48" y="31"/>
                  </a:cubicBezTo>
                  <a:cubicBezTo>
                    <a:pt x="48" y="22"/>
                    <a:pt x="41" y="16"/>
                    <a:pt x="33" y="16"/>
                  </a:cubicBezTo>
                  <a:cubicBezTo>
                    <a:pt x="24" y="16"/>
                    <a:pt x="18" y="23"/>
                    <a:pt x="18" y="31"/>
                  </a:cubicBezTo>
                  <a:cubicBezTo>
                    <a:pt x="18" y="40"/>
                    <a:pt x="24" y="46"/>
                    <a:pt x="34" y="46"/>
                  </a:cubicBezTo>
                  <a:close/>
                </a:path>
              </a:pathLst>
            </a:custGeom>
            <a:solidFill>
              <a:srgbClr val="B42E34"/>
            </a:solidFill>
            <a:ln w="0">
              <a:solidFill>
                <a:srgbClr val="000000"/>
              </a:solidFill>
              <a:prstDash val="solid"/>
              <a:round/>
              <a:headEnd/>
              <a:tailEnd/>
            </a:ln>
          </p:spPr>
          <p:txBody>
            <a:bodyPr/>
            <a:lstStyle/>
            <a:p>
              <a:endParaRPr lang="en-GB"/>
            </a:p>
          </p:txBody>
        </p:sp>
        <p:sp>
          <p:nvSpPr>
            <p:cNvPr id="22565" name="Freeform 37"/>
            <p:cNvSpPr>
              <a:spLocks/>
            </p:cNvSpPr>
            <p:nvPr/>
          </p:nvSpPr>
          <p:spPr bwMode="auto">
            <a:xfrm>
              <a:off x="5551" y="4053"/>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6"/>
                    <a:pt x="28" y="16"/>
                  </a:cubicBezTo>
                  <a:cubicBezTo>
                    <a:pt x="21" y="16"/>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22566" name="Freeform 38"/>
            <p:cNvSpPr>
              <a:spLocks noEditPoints="1"/>
            </p:cNvSpPr>
            <p:nvPr/>
          </p:nvSpPr>
          <p:spPr bwMode="auto">
            <a:xfrm>
              <a:off x="5589" y="4042"/>
              <a:ext cx="39" cy="49"/>
            </a:xfrm>
            <a:custGeom>
              <a:avLst/>
              <a:gdLst>
                <a:gd name="T0" fmla="*/ 1 w 65"/>
                <a:gd name="T1" fmla="*/ 1 h 81"/>
                <a:gd name="T2" fmla="*/ 1 w 65"/>
                <a:gd name="T3" fmla="*/ 1 h 81"/>
                <a:gd name="T4" fmla="*/ 1 w 65"/>
                <a:gd name="T5" fmla="*/ 1 h 81"/>
                <a:gd name="T6" fmla="*/ 1 w 65"/>
                <a:gd name="T7" fmla="*/ 1 h 81"/>
                <a:gd name="T8" fmla="*/ 0 w 65"/>
                <a:gd name="T9" fmla="*/ 1 h 81"/>
                <a:gd name="T10" fmla="*/ 1 w 65"/>
                <a:gd name="T11" fmla="*/ 1 h 81"/>
                <a:gd name="T12" fmla="*/ 1 w 65"/>
                <a:gd name="T13" fmla="*/ 1 h 81"/>
                <a:gd name="T14" fmla="*/ 1 w 65"/>
                <a:gd name="T15" fmla="*/ 1 h 81"/>
                <a:gd name="T16" fmla="*/ 1 w 65"/>
                <a:gd name="T17" fmla="*/ 0 h 81"/>
                <a:gd name="T18" fmla="*/ 1 w 65"/>
                <a:gd name="T19" fmla="*/ 0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48" y="74"/>
                  </a:moveTo>
                  <a:lnTo>
                    <a:pt x="48" y="74"/>
                  </a:lnTo>
                  <a:cubicBezTo>
                    <a:pt x="42" y="79"/>
                    <a:pt x="37" y="81"/>
                    <a:pt x="30" y="81"/>
                  </a:cubicBezTo>
                  <a:cubicBezTo>
                    <a:pt x="22" y="81"/>
                    <a:pt x="16" y="79"/>
                    <a:pt x="11" y="74"/>
                  </a:cubicBezTo>
                  <a:cubicBezTo>
                    <a:pt x="4" y="68"/>
                    <a:pt x="0" y="60"/>
                    <a:pt x="0" y="50"/>
                  </a:cubicBezTo>
                  <a:cubicBezTo>
                    <a:pt x="0" y="41"/>
                    <a:pt x="3" y="33"/>
                    <a:pt x="10" y="27"/>
                  </a:cubicBezTo>
                  <a:cubicBezTo>
                    <a:pt x="15" y="22"/>
                    <a:pt x="22" y="19"/>
                    <a:pt x="30" y="19"/>
                  </a:cubicBezTo>
                  <a:cubicBezTo>
                    <a:pt x="37" y="19"/>
                    <a:pt x="43" y="21"/>
                    <a:pt x="47" y="27"/>
                  </a:cubicBezTo>
                  <a:lnTo>
                    <a:pt x="47" y="0"/>
                  </a:lnTo>
                  <a:lnTo>
                    <a:pt x="65" y="0"/>
                  </a:lnTo>
                  <a:lnTo>
                    <a:pt x="65" y="81"/>
                  </a:lnTo>
                  <a:lnTo>
                    <a:pt x="48" y="81"/>
                  </a:lnTo>
                  <a:lnTo>
                    <a:pt x="48" y="74"/>
                  </a:lnTo>
                  <a:close/>
                  <a:moveTo>
                    <a:pt x="34" y="65"/>
                  </a:moveTo>
                  <a:lnTo>
                    <a:pt x="34" y="65"/>
                  </a:lnTo>
                  <a:cubicBezTo>
                    <a:pt x="41" y="65"/>
                    <a:pt x="48" y="58"/>
                    <a:pt x="48" y="50"/>
                  </a:cubicBezTo>
                  <a:cubicBezTo>
                    <a:pt x="48" y="41"/>
                    <a:pt x="41" y="35"/>
                    <a:pt x="33" y="35"/>
                  </a:cubicBezTo>
                  <a:cubicBezTo>
                    <a:pt x="24" y="35"/>
                    <a:pt x="18" y="42"/>
                    <a:pt x="18" y="50"/>
                  </a:cubicBezTo>
                  <a:cubicBezTo>
                    <a:pt x="18" y="58"/>
                    <a:pt x="24" y="65"/>
                    <a:pt x="34" y="65"/>
                  </a:cubicBezTo>
                  <a:close/>
                </a:path>
              </a:pathLst>
            </a:custGeom>
            <a:solidFill>
              <a:srgbClr val="B42E34"/>
            </a:solidFill>
            <a:ln w="0">
              <a:solidFill>
                <a:srgbClr val="000000"/>
              </a:solidFill>
              <a:prstDash val="solid"/>
              <a:round/>
              <a:headEnd/>
              <a:tailEnd/>
            </a:ln>
          </p:spPr>
          <p:txBody>
            <a:bodyPr/>
            <a:lstStyle/>
            <a:p>
              <a:endParaRPr lang="en-GB"/>
            </a:p>
          </p:txBody>
        </p:sp>
        <p:sp>
          <p:nvSpPr>
            <p:cNvPr id="22567" name="Freeform 39"/>
            <p:cNvSpPr>
              <a:spLocks/>
            </p:cNvSpPr>
            <p:nvPr/>
          </p:nvSpPr>
          <p:spPr bwMode="auto">
            <a:xfrm>
              <a:off x="5404" y="4110"/>
              <a:ext cx="33" cy="37"/>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7"/>
                    <a:pt x="28" y="17"/>
                  </a:cubicBezTo>
                  <a:cubicBezTo>
                    <a:pt x="21" y="17"/>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22568" name="Freeform 40"/>
            <p:cNvSpPr>
              <a:spLocks noEditPoints="1"/>
            </p:cNvSpPr>
            <p:nvPr/>
          </p:nvSpPr>
          <p:spPr bwMode="auto">
            <a:xfrm>
              <a:off x="5443" y="4109"/>
              <a:ext cx="38" cy="39"/>
            </a:xfrm>
            <a:custGeom>
              <a:avLst/>
              <a:gdLst>
                <a:gd name="T0" fmla="*/ 1 w 64"/>
                <a:gd name="T1" fmla="*/ 1 h 64"/>
                <a:gd name="T2" fmla="*/ 1 w 64"/>
                <a:gd name="T3" fmla="*/ 1 h 64"/>
                <a:gd name="T4" fmla="*/ 1 w 64"/>
                <a:gd name="T5" fmla="*/ 1 h 64"/>
                <a:gd name="T6" fmla="*/ 1 w 64"/>
                <a:gd name="T7" fmla="*/ 1 h 64"/>
                <a:gd name="T8" fmla="*/ 0 w 64"/>
                <a:gd name="T9" fmla="*/ 1 h 64"/>
                <a:gd name="T10" fmla="*/ 1 w 64"/>
                <a:gd name="T11" fmla="*/ 1 h 64"/>
                <a:gd name="T12" fmla="*/ 1 w 64"/>
                <a:gd name="T13" fmla="*/ 0 h 64"/>
                <a:gd name="T14" fmla="*/ 1 w 64"/>
                <a:gd name="T15" fmla="*/ 1 h 64"/>
                <a:gd name="T16" fmla="*/ 1 w 64"/>
                <a:gd name="T17" fmla="*/ 1 h 64"/>
                <a:gd name="T18" fmla="*/ 1 w 64"/>
                <a:gd name="T19" fmla="*/ 1 h 64"/>
                <a:gd name="T20" fmla="*/ 1 w 64"/>
                <a:gd name="T21" fmla="*/ 1 h 64"/>
                <a:gd name="T22" fmla="*/ 1 w 64"/>
                <a:gd name="T23" fmla="*/ 1 h 64"/>
                <a:gd name="T24" fmla="*/ 1 w 64"/>
                <a:gd name="T25" fmla="*/ 1 h 64"/>
                <a:gd name="T26" fmla="*/ 1 w 64"/>
                <a:gd name="T27" fmla="*/ 1 h 64"/>
                <a:gd name="T28" fmla="*/ 1 w 64"/>
                <a:gd name="T29" fmla="*/ 1 h 64"/>
                <a:gd name="T30" fmla="*/ 1 w 64"/>
                <a:gd name="T31" fmla="*/ 1 h 64"/>
                <a:gd name="T32" fmla="*/ 1 w 64"/>
                <a:gd name="T33" fmla="*/ 1 h 64"/>
                <a:gd name="T34" fmla="*/ 1 w 64"/>
                <a:gd name="T35" fmla="*/ 1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64"/>
                <a:gd name="T56" fmla="*/ 64 w 64"/>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64">
                  <a:moveTo>
                    <a:pt x="61" y="45"/>
                  </a:moveTo>
                  <a:lnTo>
                    <a:pt x="61" y="45"/>
                  </a:lnTo>
                  <a:cubicBezTo>
                    <a:pt x="55" y="58"/>
                    <a:pt x="45" y="64"/>
                    <a:pt x="32" y="64"/>
                  </a:cubicBezTo>
                  <a:cubicBezTo>
                    <a:pt x="22" y="64"/>
                    <a:pt x="15" y="61"/>
                    <a:pt x="9" y="55"/>
                  </a:cubicBezTo>
                  <a:cubicBezTo>
                    <a:pt x="3" y="48"/>
                    <a:pt x="0" y="41"/>
                    <a:pt x="0" y="32"/>
                  </a:cubicBezTo>
                  <a:cubicBezTo>
                    <a:pt x="0" y="24"/>
                    <a:pt x="3" y="16"/>
                    <a:pt x="9" y="10"/>
                  </a:cubicBezTo>
                  <a:cubicBezTo>
                    <a:pt x="15" y="4"/>
                    <a:pt x="23" y="0"/>
                    <a:pt x="31" y="0"/>
                  </a:cubicBezTo>
                  <a:cubicBezTo>
                    <a:pt x="51" y="0"/>
                    <a:pt x="64" y="14"/>
                    <a:pt x="64" y="37"/>
                  </a:cubicBezTo>
                  <a:lnTo>
                    <a:pt x="64" y="39"/>
                  </a:lnTo>
                  <a:lnTo>
                    <a:pt x="18" y="39"/>
                  </a:lnTo>
                  <a:cubicBezTo>
                    <a:pt x="20" y="45"/>
                    <a:pt x="24" y="49"/>
                    <a:pt x="32" y="49"/>
                  </a:cubicBezTo>
                  <a:cubicBezTo>
                    <a:pt x="36" y="49"/>
                    <a:pt x="39" y="48"/>
                    <a:pt x="41" y="45"/>
                  </a:cubicBezTo>
                  <a:lnTo>
                    <a:pt x="61" y="45"/>
                  </a:lnTo>
                  <a:close/>
                  <a:moveTo>
                    <a:pt x="46" y="26"/>
                  </a:moveTo>
                  <a:lnTo>
                    <a:pt x="46" y="26"/>
                  </a:lnTo>
                  <a:cubicBezTo>
                    <a:pt x="44" y="20"/>
                    <a:pt x="39" y="16"/>
                    <a:pt x="32" y="16"/>
                  </a:cubicBezTo>
                  <a:cubicBezTo>
                    <a:pt x="24" y="16"/>
                    <a:pt x="19" y="20"/>
                    <a:pt x="18" y="26"/>
                  </a:cubicBezTo>
                  <a:lnTo>
                    <a:pt x="46" y="26"/>
                  </a:lnTo>
                  <a:close/>
                </a:path>
              </a:pathLst>
            </a:custGeom>
            <a:solidFill>
              <a:srgbClr val="B42E34"/>
            </a:solidFill>
            <a:ln w="0">
              <a:solidFill>
                <a:srgbClr val="000000"/>
              </a:solidFill>
              <a:prstDash val="solid"/>
              <a:round/>
              <a:headEnd/>
              <a:tailEnd/>
            </a:ln>
          </p:spPr>
          <p:txBody>
            <a:bodyPr/>
            <a:lstStyle/>
            <a:p>
              <a:endParaRPr lang="en-GB"/>
            </a:p>
          </p:txBody>
        </p:sp>
        <p:sp>
          <p:nvSpPr>
            <p:cNvPr id="22569" name="Freeform 41"/>
            <p:cNvSpPr>
              <a:spLocks/>
            </p:cNvSpPr>
            <p:nvPr/>
          </p:nvSpPr>
          <p:spPr bwMode="auto">
            <a:xfrm>
              <a:off x="5484" y="4099"/>
              <a:ext cx="20" cy="48"/>
            </a:xfrm>
            <a:custGeom>
              <a:avLst/>
              <a:gdLst>
                <a:gd name="T0" fmla="*/ 0 w 34"/>
                <a:gd name="T1" fmla="*/ 1 h 81"/>
                <a:gd name="T2" fmla="*/ 0 w 34"/>
                <a:gd name="T3" fmla="*/ 1 h 81"/>
                <a:gd name="T4" fmla="*/ 0 w 34"/>
                <a:gd name="T5" fmla="*/ 1 h 81"/>
                <a:gd name="T6" fmla="*/ 1 w 34"/>
                <a:gd name="T7" fmla="*/ 1 h 81"/>
                <a:gd name="T8" fmla="*/ 1 w 34"/>
                <a:gd name="T9" fmla="*/ 0 h 81"/>
                <a:gd name="T10" fmla="*/ 1 w 34"/>
                <a:gd name="T11" fmla="*/ 0 h 81"/>
                <a:gd name="T12" fmla="*/ 1 w 34"/>
                <a:gd name="T13" fmla="*/ 1 h 81"/>
                <a:gd name="T14" fmla="*/ 1 w 34"/>
                <a:gd name="T15" fmla="*/ 1 h 81"/>
                <a:gd name="T16" fmla="*/ 1 w 34"/>
                <a:gd name="T17" fmla="*/ 1 h 81"/>
                <a:gd name="T18" fmla="*/ 1 w 34"/>
                <a:gd name="T19" fmla="*/ 1 h 81"/>
                <a:gd name="T20" fmla="*/ 1 w 34"/>
                <a:gd name="T21" fmla="*/ 1 h 81"/>
                <a:gd name="T22" fmla="*/ 1 w 34"/>
                <a:gd name="T23" fmla="*/ 1 h 81"/>
                <a:gd name="T24" fmla="*/ 1 w 34"/>
                <a:gd name="T25" fmla="*/ 1 h 81"/>
                <a:gd name="T26" fmla="*/ 0 w 3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81"/>
                <a:gd name="T44" fmla="*/ 34 w 3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81">
                  <a:moveTo>
                    <a:pt x="0" y="33"/>
                  </a:moveTo>
                  <a:lnTo>
                    <a:pt x="0" y="33"/>
                  </a:lnTo>
                  <a:lnTo>
                    <a:pt x="0" y="20"/>
                  </a:lnTo>
                  <a:lnTo>
                    <a:pt x="8" y="20"/>
                  </a:lnTo>
                  <a:lnTo>
                    <a:pt x="8" y="0"/>
                  </a:lnTo>
                  <a:lnTo>
                    <a:pt x="26" y="0"/>
                  </a:lnTo>
                  <a:lnTo>
                    <a:pt x="26" y="20"/>
                  </a:lnTo>
                  <a:lnTo>
                    <a:pt x="34" y="20"/>
                  </a:lnTo>
                  <a:lnTo>
                    <a:pt x="34" y="33"/>
                  </a:lnTo>
                  <a:lnTo>
                    <a:pt x="26" y="33"/>
                  </a:lnTo>
                  <a:lnTo>
                    <a:pt x="26" y="81"/>
                  </a:lnTo>
                  <a:lnTo>
                    <a:pt x="8" y="81"/>
                  </a:lnTo>
                  <a:lnTo>
                    <a:pt x="8" y="33"/>
                  </a:lnTo>
                  <a:lnTo>
                    <a:pt x="0" y="33"/>
                  </a:lnTo>
                  <a:close/>
                </a:path>
              </a:pathLst>
            </a:custGeom>
            <a:solidFill>
              <a:srgbClr val="B42E34"/>
            </a:solidFill>
            <a:ln w="0">
              <a:solidFill>
                <a:srgbClr val="000000"/>
              </a:solidFill>
              <a:prstDash val="solid"/>
              <a:round/>
              <a:headEnd/>
              <a:tailEnd/>
            </a:ln>
          </p:spPr>
          <p:txBody>
            <a:bodyPr/>
            <a:lstStyle/>
            <a:p>
              <a:endParaRPr lang="en-GB"/>
            </a:p>
          </p:txBody>
        </p:sp>
        <p:sp>
          <p:nvSpPr>
            <p:cNvPr id="22570" name="Freeform 42"/>
            <p:cNvSpPr>
              <a:spLocks noEditPoints="1"/>
            </p:cNvSpPr>
            <p:nvPr/>
          </p:nvSpPr>
          <p:spPr bwMode="auto">
            <a:xfrm>
              <a:off x="5507" y="4099"/>
              <a:ext cx="39" cy="48"/>
            </a:xfrm>
            <a:custGeom>
              <a:avLst/>
              <a:gdLst>
                <a:gd name="T0" fmla="*/ 1 w 65"/>
                <a:gd name="T1" fmla="*/ 1 h 81"/>
                <a:gd name="T2" fmla="*/ 1 w 65"/>
                <a:gd name="T3" fmla="*/ 1 h 81"/>
                <a:gd name="T4" fmla="*/ 0 w 65"/>
                <a:gd name="T5" fmla="*/ 1 h 81"/>
                <a:gd name="T6" fmla="*/ 0 w 65"/>
                <a:gd name="T7" fmla="*/ 0 h 81"/>
                <a:gd name="T8" fmla="*/ 1 w 65"/>
                <a:gd name="T9" fmla="*/ 0 h 81"/>
                <a:gd name="T10" fmla="*/ 1 w 65"/>
                <a:gd name="T11" fmla="*/ 1 h 81"/>
                <a:gd name="T12" fmla="*/ 1 w 65"/>
                <a:gd name="T13" fmla="*/ 1 h 81"/>
                <a:gd name="T14" fmla="*/ 1 w 65"/>
                <a:gd name="T15" fmla="*/ 1 h 81"/>
                <a:gd name="T16" fmla="*/ 1 w 65"/>
                <a:gd name="T17" fmla="*/ 1 h 81"/>
                <a:gd name="T18" fmla="*/ 1 w 65"/>
                <a:gd name="T19" fmla="*/ 1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17" y="81"/>
                  </a:moveTo>
                  <a:lnTo>
                    <a:pt x="17" y="81"/>
                  </a:lnTo>
                  <a:lnTo>
                    <a:pt x="0" y="81"/>
                  </a:lnTo>
                  <a:lnTo>
                    <a:pt x="0" y="0"/>
                  </a:lnTo>
                  <a:lnTo>
                    <a:pt x="18" y="0"/>
                  </a:lnTo>
                  <a:lnTo>
                    <a:pt x="18" y="27"/>
                  </a:lnTo>
                  <a:cubicBezTo>
                    <a:pt x="22" y="22"/>
                    <a:pt x="27" y="19"/>
                    <a:pt x="35" y="19"/>
                  </a:cubicBezTo>
                  <a:cubicBezTo>
                    <a:pt x="43" y="19"/>
                    <a:pt x="50" y="22"/>
                    <a:pt x="55" y="27"/>
                  </a:cubicBezTo>
                  <a:cubicBezTo>
                    <a:pt x="62" y="34"/>
                    <a:pt x="65" y="41"/>
                    <a:pt x="65" y="50"/>
                  </a:cubicBezTo>
                  <a:cubicBezTo>
                    <a:pt x="65" y="60"/>
                    <a:pt x="61" y="68"/>
                    <a:pt x="54" y="74"/>
                  </a:cubicBezTo>
                  <a:cubicBezTo>
                    <a:pt x="49" y="79"/>
                    <a:pt x="43" y="81"/>
                    <a:pt x="35" y="81"/>
                  </a:cubicBezTo>
                  <a:cubicBezTo>
                    <a:pt x="28" y="81"/>
                    <a:pt x="23" y="79"/>
                    <a:pt x="17" y="74"/>
                  </a:cubicBezTo>
                  <a:lnTo>
                    <a:pt x="17" y="81"/>
                  </a:lnTo>
                  <a:close/>
                  <a:moveTo>
                    <a:pt x="31" y="65"/>
                  </a:moveTo>
                  <a:lnTo>
                    <a:pt x="31" y="65"/>
                  </a:lnTo>
                  <a:cubicBezTo>
                    <a:pt x="41" y="65"/>
                    <a:pt x="47" y="58"/>
                    <a:pt x="47" y="50"/>
                  </a:cubicBezTo>
                  <a:cubicBezTo>
                    <a:pt x="47" y="42"/>
                    <a:pt x="40" y="35"/>
                    <a:pt x="32" y="35"/>
                  </a:cubicBezTo>
                  <a:cubicBezTo>
                    <a:pt x="24" y="35"/>
                    <a:pt x="17" y="41"/>
                    <a:pt x="17" y="50"/>
                  </a:cubicBezTo>
                  <a:cubicBezTo>
                    <a:pt x="17" y="59"/>
                    <a:pt x="24" y="65"/>
                    <a:pt x="31" y="65"/>
                  </a:cubicBezTo>
                  <a:close/>
                </a:path>
              </a:pathLst>
            </a:custGeom>
            <a:solidFill>
              <a:srgbClr val="B42E34"/>
            </a:solidFill>
            <a:ln w="0">
              <a:solidFill>
                <a:srgbClr val="000000"/>
              </a:solidFill>
              <a:prstDash val="solid"/>
              <a:round/>
              <a:headEnd/>
              <a:tailEnd/>
            </a:ln>
          </p:spPr>
          <p:txBody>
            <a:bodyPr/>
            <a:lstStyle/>
            <a:p>
              <a:endParaRPr lang="en-GB"/>
            </a:p>
          </p:txBody>
        </p:sp>
        <p:sp>
          <p:nvSpPr>
            <p:cNvPr id="22571" name="Freeform 43"/>
            <p:cNvSpPr>
              <a:spLocks noEditPoints="1"/>
            </p:cNvSpPr>
            <p:nvPr/>
          </p:nvSpPr>
          <p:spPr bwMode="auto">
            <a:xfrm>
              <a:off x="5550" y="4110"/>
              <a:ext cx="39" cy="37"/>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7" y="55"/>
                  </a:moveTo>
                  <a:lnTo>
                    <a:pt x="47" y="55"/>
                  </a:lnTo>
                  <a:cubicBezTo>
                    <a:pt x="42" y="60"/>
                    <a:pt x="37" y="62"/>
                    <a:pt x="29" y="62"/>
                  </a:cubicBezTo>
                  <a:cubicBezTo>
                    <a:pt x="22" y="62"/>
                    <a:pt x="16" y="60"/>
                    <a:pt x="10" y="55"/>
                  </a:cubicBezTo>
                  <a:cubicBezTo>
                    <a:pt x="3" y="49"/>
                    <a:pt x="0" y="41"/>
                    <a:pt x="0" y="31"/>
                  </a:cubicBezTo>
                  <a:cubicBezTo>
                    <a:pt x="0" y="22"/>
                    <a:pt x="3" y="14"/>
                    <a:pt x="9" y="8"/>
                  </a:cubicBezTo>
                  <a:cubicBezTo>
                    <a:pt x="15" y="3"/>
                    <a:pt x="22" y="0"/>
                    <a:pt x="30" y="0"/>
                  </a:cubicBezTo>
                  <a:cubicBezTo>
                    <a:pt x="37" y="0"/>
                    <a:pt x="43" y="2"/>
                    <a:pt x="47" y="8"/>
                  </a:cubicBezTo>
                  <a:lnTo>
                    <a:pt x="47" y="1"/>
                  </a:lnTo>
                  <a:lnTo>
                    <a:pt x="65" y="1"/>
                  </a:lnTo>
                  <a:lnTo>
                    <a:pt x="65" y="62"/>
                  </a:lnTo>
                  <a:lnTo>
                    <a:pt x="47" y="62"/>
                  </a:lnTo>
                  <a:lnTo>
                    <a:pt x="47" y="55"/>
                  </a:lnTo>
                  <a:close/>
                  <a:moveTo>
                    <a:pt x="33" y="46"/>
                  </a:moveTo>
                  <a:lnTo>
                    <a:pt x="33" y="46"/>
                  </a:lnTo>
                  <a:cubicBezTo>
                    <a:pt x="41" y="46"/>
                    <a:pt x="47" y="39"/>
                    <a:pt x="47" y="31"/>
                  </a:cubicBezTo>
                  <a:cubicBezTo>
                    <a:pt x="47" y="22"/>
                    <a:pt x="41" y="16"/>
                    <a:pt x="33" y="16"/>
                  </a:cubicBezTo>
                  <a:cubicBezTo>
                    <a:pt x="24" y="16"/>
                    <a:pt x="18" y="23"/>
                    <a:pt x="18" y="31"/>
                  </a:cubicBezTo>
                  <a:cubicBezTo>
                    <a:pt x="18" y="39"/>
                    <a:pt x="24" y="46"/>
                    <a:pt x="33" y="46"/>
                  </a:cubicBezTo>
                  <a:close/>
                </a:path>
              </a:pathLst>
            </a:custGeom>
            <a:solidFill>
              <a:srgbClr val="B42E34"/>
            </a:solidFill>
            <a:ln w="0">
              <a:solidFill>
                <a:srgbClr val="000000"/>
              </a:solidFill>
              <a:prstDash val="solid"/>
              <a:round/>
              <a:headEnd/>
              <a:tailEnd/>
            </a:ln>
          </p:spPr>
          <p:txBody>
            <a:bodyPr/>
            <a:lstStyle/>
            <a:p>
              <a:endParaRPr lang="en-GB"/>
            </a:p>
          </p:txBody>
        </p:sp>
        <p:sp>
          <p:nvSpPr>
            <p:cNvPr id="22572" name="Freeform 44"/>
            <p:cNvSpPr>
              <a:spLocks/>
            </p:cNvSpPr>
            <p:nvPr/>
          </p:nvSpPr>
          <p:spPr bwMode="auto">
            <a:xfrm>
              <a:off x="5597" y="4099"/>
              <a:ext cx="11" cy="48"/>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22573" name="Freeform 45"/>
            <p:cNvSpPr>
              <a:spLocks/>
            </p:cNvSpPr>
            <p:nvPr/>
          </p:nvSpPr>
          <p:spPr bwMode="auto">
            <a:xfrm>
              <a:off x="5617" y="4099"/>
              <a:ext cx="11" cy="48"/>
            </a:xfrm>
            <a:custGeom>
              <a:avLst/>
              <a:gdLst>
                <a:gd name="T0" fmla="*/ 1 w 18"/>
                <a:gd name="T1" fmla="*/ 0 h 81"/>
                <a:gd name="T2" fmla="*/ 1 w 18"/>
                <a:gd name="T3" fmla="*/ 0 h 81"/>
                <a:gd name="T4" fmla="*/ 1 w 18"/>
                <a:gd name="T5" fmla="*/ 1 h 81"/>
                <a:gd name="T6" fmla="*/ 1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1"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22574" name="Freeform 46"/>
            <p:cNvSpPr>
              <a:spLocks/>
            </p:cNvSpPr>
            <p:nvPr/>
          </p:nvSpPr>
          <p:spPr bwMode="auto">
            <a:xfrm>
              <a:off x="5259" y="3949"/>
              <a:ext cx="202" cy="72"/>
            </a:xfrm>
            <a:custGeom>
              <a:avLst/>
              <a:gdLst>
                <a:gd name="T0" fmla="*/ 1 w 336"/>
                <a:gd name="T1" fmla="*/ 1 h 120"/>
                <a:gd name="T2" fmla="*/ 1 w 336"/>
                <a:gd name="T3" fmla="*/ 1 h 120"/>
                <a:gd name="T4" fmla="*/ 1 w 336"/>
                <a:gd name="T5" fmla="*/ 1 h 120"/>
                <a:gd name="T6" fmla="*/ 5 w 336"/>
                <a:gd name="T7" fmla="*/ 2 h 120"/>
                <a:gd name="T8" fmla="*/ 6 w 336"/>
                <a:gd name="T9" fmla="*/ 2 h 120"/>
                <a:gd name="T10" fmla="*/ 5 w 336"/>
                <a:gd name="T11" fmla="*/ 2 h 120"/>
                <a:gd name="T12" fmla="*/ 0 w 336"/>
                <a:gd name="T13" fmla="*/ 1 h 120"/>
                <a:gd name="T14" fmla="*/ 1 w 336"/>
                <a:gd name="T15" fmla="*/ 0 h 120"/>
                <a:gd name="T16" fmla="*/ 1 w 336"/>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6"/>
                <a:gd name="T28" fmla="*/ 0 h 120"/>
                <a:gd name="T29" fmla="*/ 336 w 33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6" h="120">
                  <a:moveTo>
                    <a:pt x="66" y="24"/>
                  </a:moveTo>
                  <a:lnTo>
                    <a:pt x="66" y="24"/>
                  </a:lnTo>
                  <a:cubicBezTo>
                    <a:pt x="56" y="31"/>
                    <a:pt x="50" y="39"/>
                    <a:pt x="50" y="48"/>
                  </a:cubicBezTo>
                  <a:cubicBezTo>
                    <a:pt x="50" y="86"/>
                    <a:pt x="170" y="117"/>
                    <a:pt x="322" y="119"/>
                  </a:cubicBezTo>
                  <a:cubicBezTo>
                    <a:pt x="326" y="119"/>
                    <a:pt x="331" y="119"/>
                    <a:pt x="336" y="119"/>
                  </a:cubicBezTo>
                  <a:lnTo>
                    <a:pt x="300" y="119"/>
                  </a:lnTo>
                  <a:cubicBezTo>
                    <a:pt x="134" y="120"/>
                    <a:pt x="0" y="86"/>
                    <a:pt x="0" y="44"/>
                  </a:cubicBezTo>
                  <a:cubicBezTo>
                    <a:pt x="0" y="28"/>
                    <a:pt x="19" y="13"/>
                    <a:pt x="52" y="0"/>
                  </a:cubicBezTo>
                  <a:lnTo>
                    <a:pt x="66" y="24"/>
                  </a:lnTo>
                  <a:close/>
                </a:path>
              </a:pathLst>
            </a:custGeom>
            <a:solidFill>
              <a:srgbClr val="B42E34"/>
            </a:solidFill>
            <a:ln w="0">
              <a:solidFill>
                <a:srgbClr val="000000"/>
              </a:solidFill>
              <a:prstDash val="solid"/>
              <a:round/>
              <a:headEnd/>
              <a:tailEnd/>
            </a:ln>
          </p:spPr>
          <p:txBody>
            <a:bodyPr/>
            <a:lstStyle/>
            <a:p>
              <a:endParaRPr lang="en-GB"/>
            </a:p>
          </p:txBody>
        </p:sp>
        <p:sp>
          <p:nvSpPr>
            <p:cNvPr id="22575" name="Freeform 47"/>
            <p:cNvSpPr>
              <a:spLocks/>
            </p:cNvSpPr>
            <p:nvPr/>
          </p:nvSpPr>
          <p:spPr bwMode="auto">
            <a:xfrm>
              <a:off x="5485" y="3930"/>
              <a:ext cx="96" cy="16"/>
            </a:xfrm>
            <a:custGeom>
              <a:avLst/>
              <a:gdLst>
                <a:gd name="T0" fmla="*/ 0 w 161"/>
                <a:gd name="T1" fmla="*/ 1 h 26"/>
                <a:gd name="T2" fmla="*/ 0 w 161"/>
                <a:gd name="T3" fmla="*/ 1 h 26"/>
                <a:gd name="T4" fmla="*/ 2 w 161"/>
                <a:gd name="T5" fmla="*/ 1 h 26"/>
                <a:gd name="T6" fmla="*/ 2 w 161"/>
                <a:gd name="T7" fmla="*/ 1 h 26"/>
                <a:gd name="T8" fmla="*/ 0 w 161"/>
                <a:gd name="T9" fmla="*/ 0 h 26"/>
                <a:gd name="T10" fmla="*/ 0 w 161"/>
                <a:gd name="T11" fmla="*/ 1 h 26"/>
                <a:gd name="T12" fmla="*/ 0 60000 65536"/>
                <a:gd name="T13" fmla="*/ 0 60000 65536"/>
                <a:gd name="T14" fmla="*/ 0 60000 65536"/>
                <a:gd name="T15" fmla="*/ 0 60000 65536"/>
                <a:gd name="T16" fmla="*/ 0 60000 65536"/>
                <a:gd name="T17" fmla="*/ 0 60000 65536"/>
                <a:gd name="T18" fmla="*/ 0 w 161"/>
                <a:gd name="T19" fmla="*/ 0 h 26"/>
                <a:gd name="T20" fmla="*/ 161 w 16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61" h="26">
                  <a:moveTo>
                    <a:pt x="0" y="7"/>
                  </a:moveTo>
                  <a:lnTo>
                    <a:pt x="0" y="7"/>
                  </a:lnTo>
                  <a:cubicBezTo>
                    <a:pt x="62" y="9"/>
                    <a:pt x="118" y="16"/>
                    <a:pt x="161" y="26"/>
                  </a:cubicBezTo>
                  <a:lnTo>
                    <a:pt x="157" y="25"/>
                  </a:lnTo>
                  <a:cubicBezTo>
                    <a:pt x="117" y="12"/>
                    <a:pt x="62" y="4"/>
                    <a:pt x="0" y="0"/>
                  </a:cubicBezTo>
                  <a:lnTo>
                    <a:pt x="0" y="7"/>
                  </a:lnTo>
                  <a:close/>
                </a:path>
              </a:pathLst>
            </a:custGeom>
            <a:solidFill>
              <a:srgbClr val="B42E34"/>
            </a:solidFill>
            <a:ln w="0">
              <a:solidFill>
                <a:srgbClr val="000000"/>
              </a:solidFill>
              <a:prstDash val="solid"/>
              <a:round/>
              <a:headEnd/>
              <a:tailEnd/>
            </a:ln>
          </p:spPr>
          <p:txBody>
            <a:bodyPr/>
            <a:lstStyle/>
            <a:p>
              <a:endParaRPr lang="en-GB"/>
            </a:p>
          </p:txBody>
        </p:sp>
        <p:sp>
          <p:nvSpPr>
            <p:cNvPr id="22576" name="Freeform 48"/>
            <p:cNvSpPr>
              <a:spLocks/>
            </p:cNvSpPr>
            <p:nvPr/>
          </p:nvSpPr>
          <p:spPr bwMode="auto">
            <a:xfrm>
              <a:off x="5282" y="3861"/>
              <a:ext cx="212" cy="148"/>
            </a:xfrm>
            <a:custGeom>
              <a:avLst/>
              <a:gdLst>
                <a:gd name="T0" fmla="*/ 6 w 352"/>
                <a:gd name="T1" fmla="*/ 0 h 247"/>
                <a:gd name="T2" fmla="*/ 6 w 352"/>
                <a:gd name="T3" fmla="*/ 0 h 247"/>
                <a:gd name="T4" fmla="*/ 6 w 352"/>
                <a:gd name="T5" fmla="*/ 1 h 247"/>
                <a:gd name="T6" fmla="*/ 3 w 352"/>
                <a:gd name="T7" fmla="*/ 4 h 247"/>
                <a:gd name="T8" fmla="*/ 0 w 352"/>
                <a:gd name="T9" fmla="*/ 2 h 247"/>
                <a:gd name="T10" fmla="*/ 1 w 352"/>
                <a:gd name="T11" fmla="*/ 2 h 247"/>
                <a:gd name="T12" fmla="*/ 3 w 352"/>
                <a:gd name="T13" fmla="*/ 4 h 247"/>
                <a:gd name="T14" fmla="*/ 6 w 352"/>
                <a:gd name="T15" fmla="*/ 1 h 247"/>
                <a:gd name="T16" fmla="*/ 6 w 352"/>
                <a:gd name="T17" fmla="*/ 1 h 247"/>
                <a:gd name="T18" fmla="*/ 6 w 352"/>
                <a:gd name="T19" fmla="*/ 0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247"/>
                <a:gd name="T32" fmla="*/ 352 w 352"/>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247">
                  <a:moveTo>
                    <a:pt x="338" y="0"/>
                  </a:moveTo>
                  <a:lnTo>
                    <a:pt x="338" y="0"/>
                  </a:lnTo>
                  <a:cubicBezTo>
                    <a:pt x="342" y="14"/>
                    <a:pt x="344" y="28"/>
                    <a:pt x="344" y="43"/>
                  </a:cubicBezTo>
                  <a:cubicBezTo>
                    <a:pt x="344" y="141"/>
                    <a:pt x="265" y="222"/>
                    <a:pt x="166" y="222"/>
                  </a:cubicBezTo>
                  <a:cubicBezTo>
                    <a:pt x="91" y="223"/>
                    <a:pt x="27" y="177"/>
                    <a:pt x="0" y="112"/>
                  </a:cubicBezTo>
                  <a:lnTo>
                    <a:pt x="2" y="118"/>
                  </a:lnTo>
                  <a:cubicBezTo>
                    <a:pt x="23" y="193"/>
                    <a:pt x="92" y="247"/>
                    <a:pt x="174" y="247"/>
                  </a:cubicBezTo>
                  <a:cubicBezTo>
                    <a:pt x="273" y="246"/>
                    <a:pt x="352" y="166"/>
                    <a:pt x="352" y="67"/>
                  </a:cubicBezTo>
                  <a:cubicBezTo>
                    <a:pt x="352" y="46"/>
                    <a:pt x="348" y="26"/>
                    <a:pt x="341" y="7"/>
                  </a:cubicBezTo>
                  <a:lnTo>
                    <a:pt x="338" y="0"/>
                  </a:lnTo>
                  <a:close/>
                </a:path>
              </a:pathLst>
            </a:custGeom>
            <a:solidFill>
              <a:srgbClr val="B42E34"/>
            </a:solidFill>
            <a:ln w="0">
              <a:solidFill>
                <a:srgbClr val="000000"/>
              </a:solidFill>
              <a:prstDash val="solid"/>
              <a:round/>
              <a:headEnd/>
              <a:tailEnd/>
            </a:ln>
          </p:spPr>
          <p:txBody>
            <a:bodyPr/>
            <a:lstStyle/>
            <a:p>
              <a:endParaRPr lang="en-GB"/>
            </a:p>
          </p:txBody>
        </p:sp>
        <p:sp>
          <p:nvSpPr>
            <p:cNvPr id="22577" name="Freeform 49"/>
            <p:cNvSpPr>
              <a:spLocks/>
            </p:cNvSpPr>
            <p:nvPr/>
          </p:nvSpPr>
          <p:spPr bwMode="auto">
            <a:xfrm>
              <a:off x="5250" y="3992"/>
              <a:ext cx="184" cy="149"/>
            </a:xfrm>
            <a:custGeom>
              <a:avLst/>
              <a:gdLst>
                <a:gd name="T0" fmla="*/ 5 w 305"/>
                <a:gd name="T1" fmla="*/ 1 h 247"/>
                <a:gd name="T2" fmla="*/ 5 w 305"/>
                <a:gd name="T3" fmla="*/ 1 h 247"/>
                <a:gd name="T4" fmla="*/ 1 w 305"/>
                <a:gd name="T5" fmla="*/ 1 h 247"/>
                <a:gd name="T6" fmla="*/ 1 w 305"/>
                <a:gd name="T7" fmla="*/ 1 h 247"/>
                <a:gd name="T8" fmla="*/ 3 w 305"/>
                <a:gd name="T9" fmla="*/ 4 h 247"/>
                <a:gd name="T10" fmla="*/ 2 w 305"/>
                <a:gd name="T11" fmla="*/ 1 h 247"/>
                <a:gd name="T12" fmla="*/ 2 w 305"/>
                <a:gd name="T13" fmla="*/ 1 h 247"/>
                <a:gd name="T14" fmla="*/ 5 w 305"/>
                <a:gd name="T15" fmla="*/ 1 h 247"/>
                <a:gd name="T16" fmla="*/ 0 60000 65536"/>
                <a:gd name="T17" fmla="*/ 0 60000 65536"/>
                <a:gd name="T18" fmla="*/ 0 60000 65536"/>
                <a:gd name="T19" fmla="*/ 0 60000 65536"/>
                <a:gd name="T20" fmla="*/ 0 60000 65536"/>
                <a:gd name="T21" fmla="*/ 0 60000 65536"/>
                <a:gd name="T22" fmla="*/ 0 60000 65536"/>
                <a:gd name="T23" fmla="*/ 0 60000 65536"/>
                <a:gd name="T24" fmla="*/ 0 w 305"/>
                <a:gd name="T25" fmla="*/ 0 h 247"/>
                <a:gd name="T26" fmla="*/ 305 w 305"/>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 h="247">
                  <a:moveTo>
                    <a:pt x="305" y="51"/>
                  </a:moveTo>
                  <a:lnTo>
                    <a:pt x="305" y="51"/>
                  </a:lnTo>
                  <a:cubicBezTo>
                    <a:pt x="305" y="51"/>
                    <a:pt x="123" y="52"/>
                    <a:pt x="48" y="12"/>
                  </a:cubicBezTo>
                  <a:cubicBezTo>
                    <a:pt x="48" y="12"/>
                    <a:pt x="0" y="0"/>
                    <a:pt x="62" y="72"/>
                  </a:cubicBezTo>
                  <a:cubicBezTo>
                    <a:pt x="123" y="145"/>
                    <a:pt x="185" y="247"/>
                    <a:pt x="185" y="247"/>
                  </a:cubicBezTo>
                  <a:lnTo>
                    <a:pt x="92" y="77"/>
                  </a:lnTo>
                  <a:cubicBezTo>
                    <a:pt x="92" y="77"/>
                    <a:pt x="77" y="40"/>
                    <a:pt x="116" y="46"/>
                  </a:cubicBezTo>
                  <a:cubicBezTo>
                    <a:pt x="179" y="56"/>
                    <a:pt x="305" y="51"/>
                    <a:pt x="305" y="51"/>
                  </a:cubicBezTo>
                  <a:close/>
                </a:path>
              </a:pathLst>
            </a:custGeom>
            <a:solidFill>
              <a:srgbClr val="B42E34"/>
            </a:solidFill>
            <a:ln w="0">
              <a:solidFill>
                <a:srgbClr val="000000"/>
              </a:solidFill>
              <a:prstDash val="solid"/>
              <a:round/>
              <a:headEnd/>
              <a:tailEnd/>
            </a:ln>
          </p:spPr>
          <p:txBody>
            <a:bodyPr/>
            <a:lstStyle/>
            <a:p>
              <a:endParaRPr lang="en-GB"/>
            </a:p>
          </p:txBody>
        </p:sp>
      </p:grpSp>
      <p:sp>
        <p:nvSpPr>
          <p:cNvPr id="23555" name="TextBox 4"/>
          <p:cNvSpPr txBox="1">
            <a:spLocks noChangeArrowheads="1"/>
          </p:cNvSpPr>
          <p:nvPr/>
        </p:nvSpPr>
        <p:spPr bwMode="auto">
          <a:xfrm>
            <a:off x="1835150" y="549275"/>
            <a:ext cx="53149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altLang="en-US" sz="3750" b="1" dirty="0">
                <a:solidFill>
                  <a:srgbClr val="000000"/>
                </a:solidFill>
                <a:cs typeface="Arial" panose="020B0604020202020204" pitchFamily="34" charset="0"/>
              </a:rPr>
              <a:t> </a:t>
            </a:r>
            <a:r>
              <a:rPr lang="en-US" altLang="en-US" sz="3750" b="1" dirty="0">
                <a:solidFill>
                  <a:schemeClr val="bg1"/>
                </a:solidFill>
                <a:cs typeface="Arial" panose="020B0604020202020204" pitchFamily="34" charset="0"/>
              </a:rPr>
              <a:t>Performance</a:t>
            </a:r>
          </a:p>
        </p:txBody>
      </p:sp>
      <p:sp>
        <p:nvSpPr>
          <p:cNvPr id="23556" name="Rectangle 5"/>
          <p:cNvSpPr>
            <a:spLocks noChangeArrowheads="1"/>
          </p:cNvSpPr>
          <p:nvPr/>
        </p:nvSpPr>
        <p:spPr bwMode="auto">
          <a:xfrm>
            <a:off x="6572250" y="1200150"/>
            <a:ext cx="120015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4050" b="1">
              <a:solidFill>
                <a:srgbClr val="000000"/>
              </a:solidFill>
              <a:latin typeface="Arial Bold" panose="020B0704020202020204" pitchFamily="34" charset="0"/>
              <a:cs typeface="Arial Bold" panose="020B0704020202020204" pitchFamily="34" charset="0"/>
            </a:endParaRPr>
          </a:p>
        </p:txBody>
      </p:sp>
      <p:sp>
        <p:nvSpPr>
          <p:cNvPr id="23558" name="TextBox 1"/>
          <p:cNvSpPr txBox="1">
            <a:spLocks noChangeArrowheads="1"/>
          </p:cNvSpPr>
          <p:nvPr/>
        </p:nvSpPr>
        <p:spPr bwMode="auto">
          <a:xfrm>
            <a:off x="683335" y="1504763"/>
            <a:ext cx="7839349"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1595438">
              <a:spcBef>
                <a:spcPct val="0"/>
              </a:spcBef>
              <a:buNone/>
              <a:defRPr/>
            </a:pPr>
            <a:endParaRPr lang="en-GB" altLang="en-US" sz="1800" dirty="0"/>
          </a:p>
          <a:p>
            <a:pPr marL="1595438">
              <a:spcBef>
                <a:spcPct val="0"/>
              </a:spcBef>
              <a:buNone/>
              <a:defRPr/>
            </a:pPr>
            <a:r>
              <a:rPr lang="en-GB" altLang="en-US" sz="1800" dirty="0">
                <a:latin typeface="Verdana" panose="020B0604030504040204" pitchFamily="34" charset="0"/>
                <a:ea typeface="Verdana" panose="020B0604030504040204" pitchFamily="34" charset="0"/>
              </a:rPr>
              <a:t>The 2020-21 Season has been a fantastic season to re-start the performance pathway following the challenge of Covid.</a:t>
            </a:r>
          </a:p>
          <a:p>
            <a:pPr marL="285750" indent="-285750">
              <a:spcBef>
                <a:spcPct val="0"/>
              </a:spcBef>
              <a:defRPr/>
            </a:pPr>
            <a:endParaRPr lang="en-GB" altLang="en-US" sz="1000" dirty="0">
              <a:latin typeface="Verdana" panose="020B0604030504040204" pitchFamily="34" charset="0"/>
              <a:ea typeface="Verdana" panose="020B0604030504040204" pitchFamily="34" charset="0"/>
              <a:cs typeface="Verdana" panose="020B0604030504040204" pitchFamily="34" charset="0"/>
            </a:endParaRPr>
          </a:p>
          <a:p>
            <a:pPr marL="285750" indent="-285750">
              <a:spcBef>
                <a:spcPct val="0"/>
              </a:spcBef>
              <a:defRPr/>
            </a:pPr>
            <a:r>
              <a:rPr lang="en-GB" altLang="en-US" sz="1800" dirty="0">
                <a:latin typeface="Verdana" panose="020B0604030504040204" pitchFamily="34" charset="0"/>
                <a:ea typeface="Verdana" panose="020B0604030504040204" pitchFamily="34" charset="0"/>
                <a:cs typeface="Verdana" panose="020B0604030504040204" pitchFamily="34" charset="0"/>
              </a:rPr>
              <a:t>Some 200 athletes attended trials</a:t>
            </a:r>
          </a:p>
          <a:p>
            <a:pPr marL="285750" indent="-285750">
              <a:spcBef>
                <a:spcPct val="0"/>
              </a:spcBef>
              <a:defRPr/>
            </a:pPr>
            <a:r>
              <a:rPr lang="en-GB" altLang="en-US" sz="1800" dirty="0">
                <a:latin typeface="Verdana" panose="020B0604030504040204" pitchFamily="34" charset="0"/>
                <a:ea typeface="Verdana" panose="020B0604030504040204" pitchFamily="34" charset="0"/>
                <a:cs typeface="Verdana" panose="020B0604030504040204" pitchFamily="34" charset="0"/>
              </a:rPr>
              <a:t>Over a 100 athletes selected for the U15, U13 programme, including a new U11 development group</a:t>
            </a:r>
          </a:p>
          <a:p>
            <a:pPr marL="285750" indent="-285750">
              <a:spcBef>
                <a:spcPct val="0"/>
              </a:spcBef>
              <a:defRPr/>
            </a:pPr>
            <a:r>
              <a:rPr lang="en-GB" altLang="en-US" sz="1800" dirty="0">
                <a:latin typeface="Verdana" panose="020B0604030504040204" pitchFamily="34" charset="0"/>
                <a:ea typeface="Verdana" panose="020B0604030504040204" pitchFamily="34" charset="0"/>
                <a:cs typeface="Verdana" panose="020B0604030504040204" pitchFamily="34" charset="0"/>
              </a:rPr>
              <a:t>Links with the District programme, where another 20 girls selected</a:t>
            </a:r>
          </a:p>
          <a:p>
            <a:pPr marL="285750" indent="-285750">
              <a:spcBef>
                <a:spcPct val="0"/>
              </a:spcBef>
              <a:defRPr/>
            </a:pPr>
            <a:r>
              <a:rPr lang="en-GB" altLang="en-US" sz="1800" dirty="0">
                <a:latin typeface="Verdana" panose="020B0604030504040204" pitchFamily="34" charset="0"/>
                <a:ea typeface="Verdana" panose="020B0604030504040204" pitchFamily="34" charset="0"/>
                <a:cs typeface="Verdana" panose="020B0604030504040204" pitchFamily="34" charset="0"/>
              </a:rPr>
              <a:t>Nearly all junior netball clubs represented</a:t>
            </a:r>
          </a:p>
          <a:p>
            <a:pPr marL="285750" indent="-285750">
              <a:spcBef>
                <a:spcPct val="0"/>
              </a:spcBef>
              <a:defRPr/>
            </a:pPr>
            <a:r>
              <a:rPr lang="en-GB" altLang="en-US" sz="1800" dirty="0">
                <a:latin typeface="Verdana" panose="020B0604030504040204" pitchFamily="34" charset="0"/>
                <a:ea typeface="Verdana" panose="020B0604030504040204" pitchFamily="34" charset="0"/>
                <a:cs typeface="Verdana" panose="020B0604030504040204" pitchFamily="34" charset="0"/>
              </a:rPr>
              <a:t>A group of 11 dedicated and committed coaches – 1 x Level 3; 8 x Level 2; 2 x Level 1</a:t>
            </a:r>
          </a:p>
          <a:p>
            <a:pPr marL="285750" indent="-285750">
              <a:spcBef>
                <a:spcPct val="0"/>
              </a:spcBef>
              <a:defRPr/>
            </a:pPr>
            <a:r>
              <a:rPr lang="en-GB" altLang="en-US" sz="1800" dirty="0">
                <a:latin typeface="Verdana" panose="020B0604030504040204" pitchFamily="34" charset="0"/>
                <a:ea typeface="Verdana" panose="020B0604030504040204" pitchFamily="34" charset="0"/>
                <a:cs typeface="Verdana" panose="020B0604030504040204" pitchFamily="34" charset="0"/>
              </a:rPr>
              <a:t>Weekly training with additional weekend Play Days held and links with other Yorkshire counties</a:t>
            </a:r>
          </a:p>
          <a:p>
            <a:pPr marL="285750" indent="-285750">
              <a:spcBef>
                <a:spcPct val="0"/>
              </a:spcBef>
              <a:defRPr/>
            </a:pPr>
            <a:r>
              <a:rPr lang="en-GB" altLang="en-US" sz="1800" dirty="0">
                <a:latin typeface="Verdana" panose="020B0604030504040204" pitchFamily="34" charset="0"/>
                <a:ea typeface="Verdana" panose="020B0604030504040204" pitchFamily="34" charset="0"/>
                <a:cs typeface="Verdana" panose="020B0604030504040204" pitchFamily="34" charset="0"/>
              </a:rPr>
              <a:t>Links with officiating for </a:t>
            </a:r>
            <a:r>
              <a:rPr lang="en-GB" altLang="en-US" sz="1800" dirty="0" err="1">
                <a:latin typeface="Verdana" panose="020B0604030504040204" pitchFamily="34" charset="0"/>
                <a:ea typeface="Verdana" panose="020B0604030504040204" pitchFamily="34" charset="0"/>
                <a:cs typeface="Verdana" panose="020B0604030504040204" pitchFamily="34" charset="0"/>
              </a:rPr>
              <a:t>unpire</a:t>
            </a:r>
            <a:r>
              <a:rPr lang="en-GB" altLang="en-US" sz="1800" dirty="0">
                <a:latin typeface="Verdana" panose="020B0604030504040204" pitchFamily="34" charset="0"/>
                <a:ea typeface="Verdana" panose="020B0604030504040204" pitchFamily="34" charset="0"/>
                <a:cs typeface="Verdana" panose="020B0604030504040204" pitchFamily="34" charset="0"/>
              </a:rPr>
              <a:t> practice and assessments</a:t>
            </a:r>
          </a:p>
          <a:p>
            <a:pPr>
              <a:spcBef>
                <a:spcPct val="0"/>
              </a:spcBef>
              <a:buNone/>
              <a:defRPr/>
            </a:pPr>
            <a:endParaRPr lang="en-GB" altLang="en-US" sz="1200" dirty="0"/>
          </a:p>
        </p:txBody>
      </p:sp>
      <p:pic>
        <p:nvPicPr>
          <p:cNvPr id="22536" name="Picture 48" descr="Final W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5475" y="6238875"/>
            <a:ext cx="863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153" y="720778"/>
            <a:ext cx="1522692" cy="1678426"/>
          </a:xfrm>
          <a:prstGeom prst="rect">
            <a:avLst/>
          </a:prstGeom>
        </p:spPr>
      </p:pic>
    </p:spTree>
    <p:extLst>
      <p:ext uri="{BB962C8B-B14F-4D97-AF65-F5344CB8AC3E}">
        <p14:creationId xmlns:p14="http://schemas.microsoft.com/office/powerpoint/2010/main" val="2205127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9"/>
          <p:cNvGrpSpPr>
            <a:grpSpLocks noChangeAspect="1"/>
          </p:cNvGrpSpPr>
          <p:nvPr/>
        </p:nvGrpSpPr>
        <p:grpSpPr bwMode="auto">
          <a:xfrm>
            <a:off x="0" y="25400"/>
            <a:ext cx="9532938" cy="6932613"/>
            <a:chOff x="0" y="0"/>
            <a:chExt cx="5936" cy="4316"/>
          </a:xfrm>
        </p:grpSpPr>
        <p:sp>
          <p:nvSpPr>
            <p:cNvPr id="22537" name="AutoShape 8"/>
            <p:cNvSpPr>
              <a:spLocks noChangeAspect="1" noChangeArrowheads="1" noTextEdit="1"/>
            </p:cNvSpPr>
            <p:nvPr/>
          </p:nvSpPr>
          <p:spPr bwMode="auto">
            <a:xfrm>
              <a:off x="0" y="0"/>
              <a:ext cx="5760" cy="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2538" name="Freeform 10"/>
            <p:cNvSpPr>
              <a:spLocks/>
            </p:cNvSpPr>
            <p:nvPr/>
          </p:nvSpPr>
          <p:spPr bwMode="auto">
            <a:xfrm>
              <a:off x="0" y="0"/>
              <a:ext cx="5766" cy="906"/>
            </a:xfrm>
            <a:custGeom>
              <a:avLst/>
              <a:gdLst>
                <a:gd name="T0" fmla="*/ 18 w 9599"/>
                <a:gd name="T1" fmla="*/ 0 h 2905"/>
                <a:gd name="T2" fmla="*/ 18 w 9599"/>
                <a:gd name="T3" fmla="*/ 0 h 2905"/>
                <a:gd name="T4" fmla="*/ 67 w 9599"/>
                <a:gd name="T5" fmla="*/ 0 h 2905"/>
                <a:gd name="T6" fmla="*/ 80 w 9599"/>
                <a:gd name="T7" fmla="*/ 0 h 2905"/>
                <a:gd name="T8" fmla="*/ 96 w 9599"/>
                <a:gd name="T9" fmla="*/ 0 h 2905"/>
                <a:gd name="T10" fmla="*/ 105 w 9599"/>
                <a:gd name="T11" fmla="*/ 0 h 2905"/>
                <a:gd name="T12" fmla="*/ 117 w 9599"/>
                <a:gd name="T13" fmla="*/ 0 h 2905"/>
                <a:gd name="T14" fmla="*/ 129 w 9599"/>
                <a:gd name="T15" fmla="*/ 0 h 2905"/>
                <a:gd name="T16" fmla="*/ 145 w 9599"/>
                <a:gd name="T17" fmla="*/ 0 h 2905"/>
                <a:gd name="T18" fmla="*/ 159 w 9599"/>
                <a:gd name="T19" fmla="*/ 0 h 2905"/>
                <a:gd name="T20" fmla="*/ 161 w 9599"/>
                <a:gd name="T21" fmla="*/ 0 h 2905"/>
                <a:gd name="T22" fmla="*/ 163 w 9599"/>
                <a:gd name="T23" fmla="*/ 0 h 2905"/>
                <a:gd name="T24" fmla="*/ 163 w 9599"/>
                <a:gd name="T25" fmla="*/ 0 h 2905"/>
                <a:gd name="T26" fmla="*/ 0 w 9599"/>
                <a:gd name="T27" fmla="*/ 0 h 2905"/>
                <a:gd name="T28" fmla="*/ 0 w 9599"/>
                <a:gd name="T29" fmla="*/ 0 h 2905"/>
                <a:gd name="T30" fmla="*/ 18 w 9599"/>
                <a:gd name="T31" fmla="*/ 0 h 29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99"/>
                <a:gd name="T49" fmla="*/ 0 h 2905"/>
                <a:gd name="T50" fmla="*/ 9599 w 9599"/>
                <a:gd name="T51" fmla="*/ 2905 h 29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99" h="2905">
                  <a:moveTo>
                    <a:pt x="1057" y="2871"/>
                  </a:moveTo>
                  <a:lnTo>
                    <a:pt x="1057" y="2871"/>
                  </a:lnTo>
                  <a:cubicBezTo>
                    <a:pt x="1057" y="2871"/>
                    <a:pt x="3791" y="2791"/>
                    <a:pt x="3930" y="2829"/>
                  </a:cubicBezTo>
                  <a:cubicBezTo>
                    <a:pt x="4068" y="2867"/>
                    <a:pt x="4648" y="2879"/>
                    <a:pt x="4723" y="2879"/>
                  </a:cubicBezTo>
                  <a:cubicBezTo>
                    <a:pt x="4799" y="2879"/>
                    <a:pt x="5504" y="2829"/>
                    <a:pt x="5643" y="2829"/>
                  </a:cubicBezTo>
                  <a:lnTo>
                    <a:pt x="6197" y="2829"/>
                  </a:lnTo>
                  <a:cubicBezTo>
                    <a:pt x="6348" y="2829"/>
                    <a:pt x="6688" y="2867"/>
                    <a:pt x="6889" y="2867"/>
                  </a:cubicBezTo>
                  <a:lnTo>
                    <a:pt x="7569" y="2867"/>
                  </a:lnTo>
                  <a:cubicBezTo>
                    <a:pt x="7834" y="2867"/>
                    <a:pt x="8539" y="2905"/>
                    <a:pt x="8539" y="2905"/>
                  </a:cubicBezTo>
                  <a:lnTo>
                    <a:pt x="9370" y="2879"/>
                  </a:lnTo>
                  <a:cubicBezTo>
                    <a:pt x="9370" y="2879"/>
                    <a:pt x="9408" y="2867"/>
                    <a:pt x="9496" y="2867"/>
                  </a:cubicBezTo>
                  <a:lnTo>
                    <a:pt x="9599" y="2867"/>
                  </a:lnTo>
                  <a:lnTo>
                    <a:pt x="9599" y="0"/>
                  </a:lnTo>
                  <a:lnTo>
                    <a:pt x="0" y="0"/>
                  </a:lnTo>
                  <a:lnTo>
                    <a:pt x="0" y="2879"/>
                  </a:lnTo>
                  <a:lnTo>
                    <a:pt x="1057" y="2871"/>
                  </a:lnTo>
                  <a:close/>
                </a:path>
              </a:pathLst>
            </a:custGeom>
            <a:solidFill>
              <a:srgbClr val="0070C0"/>
            </a:solidFill>
            <a:ln w="0">
              <a:solidFill>
                <a:srgbClr val="000000"/>
              </a:solidFill>
              <a:prstDash val="solid"/>
              <a:round/>
              <a:headEnd/>
              <a:tailEnd/>
            </a:ln>
          </p:spPr>
          <p:txBody>
            <a:bodyPr/>
            <a:lstStyle/>
            <a:p>
              <a:endParaRPr lang="en-GB"/>
            </a:p>
          </p:txBody>
        </p:sp>
        <p:sp>
          <p:nvSpPr>
            <p:cNvPr id="22539" name="Freeform 11"/>
            <p:cNvSpPr>
              <a:spLocks noEditPoints="1"/>
            </p:cNvSpPr>
            <p:nvPr/>
          </p:nvSpPr>
          <p:spPr bwMode="auto">
            <a:xfrm>
              <a:off x="5217" y="837"/>
              <a:ext cx="672" cy="34"/>
            </a:xfrm>
            <a:custGeom>
              <a:avLst/>
              <a:gdLst>
                <a:gd name="T0" fmla="*/ 19 w 1118"/>
                <a:gd name="T1" fmla="*/ 0 h 56"/>
                <a:gd name="T2" fmla="*/ 19 w 1118"/>
                <a:gd name="T3" fmla="*/ 0 h 56"/>
                <a:gd name="T4" fmla="*/ 19 w 1118"/>
                <a:gd name="T5" fmla="*/ 1 h 56"/>
                <a:gd name="T6" fmla="*/ 18 w 1118"/>
                <a:gd name="T7" fmla="*/ 1 h 56"/>
                <a:gd name="T8" fmla="*/ 17 w 1118"/>
                <a:gd name="T9" fmla="*/ 1 h 56"/>
                <a:gd name="T10" fmla="*/ 17 w 1118"/>
                <a:gd name="T11" fmla="*/ 1 h 56"/>
                <a:gd name="T12" fmla="*/ 17 w 1118"/>
                <a:gd name="T13" fmla="*/ 1 h 56"/>
                <a:gd name="T14" fmla="*/ 16 w 1118"/>
                <a:gd name="T15" fmla="*/ 1 h 56"/>
                <a:gd name="T16" fmla="*/ 16 w 1118"/>
                <a:gd name="T17" fmla="*/ 1 h 56"/>
                <a:gd name="T18" fmla="*/ 16 w 1118"/>
                <a:gd name="T19" fmla="*/ 1 h 56"/>
                <a:gd name="T20" fmla="*/ 15 w 1118"/>
                <a:gd name="T21" fmla="*/ 1 h 56"/>
                <a:gd name="T22" fmla="*/ 14 w 1118"/>
                <a:gd name="T23" fmla="*/ 1 h 56"/>
                <a:gd name="T24" fmla="*/ 14 w 1118"/>
                <a:gd name="T25" fmla="*/ 1 h 56"/>
                <a:gd name="T26" fmla="*/ 14 w 1118"/>
                <a:gd name="T27" fmla="*/ 1 h 56"/>
                <a:gd name="T28" fmla="*/ 13 w 1118"/>
                <a:gd name="T29" fmla="*/ 1 h 56"/>
                <a:gd name="T30" fmla="*/ 13 w 1118"/>
                <a:gd name="T31" fmla="*/ 1 h 56"/>
                <a:gd name="T32" fmla="*/ 12 w 1118"/>
                <a:gd name="T33" fmla="*/ 1 h 56"/>
                <a:gd name="T34" fmla="*/ 12 w 1118"/>
                <a:gd name="T35" fmla="*/ 1 h 56"/>
                <a:gd name="T36" fmla="*/ 11 w 1118"/>
                <a:gd name="T37" fmla="*/ 1 h 56"/>
                <a:gd name="T38" fmla="*/ 10 w 1118"/>
                <a:gd name="T39" fmla="*/ 1 h 56"/>
                <a:gd name="T40" fmla="*/ 10 w 1118"/>
                <a:gd name="T41" fmla="*/ 1 h 56"/>
                <a:gd name="T42" fmla="*/ 10 w 1118"/>
                <a:gd name="T43" fmla="*/ 1 h 56"/>
                <a:gd name="T44" fmla="*/ 9 w 1118"/>
                <a:gd name="T45" fmla="*/ 1 h 56"/>
                <a:gd name="T46" fmla="*/ 8 w 1118"/>
                <a:gd name="T47" fmla="*/ 1 h 56"/>
                <a:gd name="T48" fmla="*/ 8 w 1118"/>
                <a:gd name="T49" fmla="*/ 1 h 56"/>
                <a:gd name="T50" fmla="*/ 7 w 1118"/>
                <a:gd name="T51" fmla="*/ 1 h 56"/>
                <a:gd name="T52" fmla="*/ 6 w 1118"/>
                <a:gd name="T53" fmla="*/ 1 h 56"/>
                <a:gd name="T54" fmla="*/ 6 w 1118"/>
                <a:gd name="T55" fmla="*/ 1 h 56"/>
                <a:gd name="T56" fmla="*/ 5 w 1118"/>
                <a:gd name="T57" fmla="*/ 1 h 56"/>
                <a:gd name="T58" fmla="*/ 5 w 1118"/>
                <a:gd name="T59" fmla="*/ 1 h 56"/>
                <a:gd name="T60" fmla="*/ 5 w 1118"/>
                <a:gd name="T61" fmla="*/ 1 h 56"/>
                <a:gd name="T62" fmla="*/ 5 w 1118"/>
                <a:gd name="T63" fmla="*/ 1 h 56"/>
                <a:gd name="T64" fmla="*/ 4 w 1118"/>
                <a:gd name="T65" fmla="*/ 1 h 56"/>
                <a:gd name="T66" fmla="*/ 4 w 1118"/>
                <a:gd name="T67" fmla="*/ 1 h 56"/>
                <a:gd name="T68" fmla="*/ 3 w 1118"/>
                <a:gd name="T69" fmla="*/ 1 h 56"/>
                <a:gd name="T70" fmla="*/ 3 w 1118"/>
                <a:gd name="T71" fmla="*/ 1 h 56"/>
                <a:gd name="T72" fmla="*/ 2 w 1118"/>
                <a:gd name="T73" fmla="*/ 1 h 56"/>
                <a:gd name="T74" fmla="*/ 2 w 1118"/>
                <a:gd name="T75" fmla="*/ 1 h 56"/>
                <a:gd name="T76" fmla="*/ 1 w 1118"/>
                <a:gd name="T77" fmla="*/ 1 h 56"/>
                <a:gd name="T78" fmla="*/ 1 w 1118"/>
                <a:gd name="T79" fmla="*/ 1 h 56"/>
                <a:gd name="T80" fmla="*/ 0 w 1118"/>
                <a:gd name="T81" fmla="*/ 1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18"/>
                <a:gd name="T124" fmla="*/ 0 h 56"/>
                <a:gd name="T125" fmla="*/ 1118 w 1118"/>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18" h="56">
                  <a:moveTo>
                    <a:pt x="1118" y="0"/>
                  </a:moveTo>
                  <a:lnTo>
                    <a:pt x="1118" y="0"/>
                  </a:lnTo>
                  <a:lnTo>
                    <a:pt x="1084" y="3"/>
                  </a:lnTo>
                  <a:lnTo>
                    <a:pt x="1065" y="5"/>
                  </a:lnTo>
                  <a:moveTo>
                    <a:pt x="1011" y="9"/>
                  </a:moveTo>
                  <a:lnTo>
                    <a:pt x="1011" y="9"/>
                  </a:lnTo>
                  <a:lnTo>
                    <a:pt x="1000" y="10"/>
                  </a:lnTo>
                  <a:lnTo>
                    <a:pt x="958" y="13"/>
                  </a:lnTo>
                  <a:moveTo>
                    <a:pt x="905" y="17"/>
                  </a:moveTo>
                  <a:lnTo>
                    <a:pt x="905" y="17"/>
                  </a:lnTo>
                  <a:lnTo>
                    <a:pt x="896" y="18"/>
                  </a:lnTo>
                  <a:lnTo>
                    <a:pt x="852" y="21"/>
                  </a:lnTo>
                  <a:moveTo>
                    <a:pt x="799" y="24"/>
                  </a:moveTo>
                  <a:lnTo>
                    <a:pt x="799" y="24"/>
                  </a:lnTo>
                  <a:lnTo>
                    <a:pt x="775" y="26"/>
                  </a:lnTo>
                  <a:lnTo>
                    <a:pt x="746" y="28"/>
                  </a:lnTo>
                  <a:moveTo>
                    <a:pt x="693" y="31"/>
                  </a:moveTo>
                  <a:lnTo>
                    <a:pt x="693" y="31"/>
                  </a:lnTo>
                  <a:lnTo>
                    <a:pt x="639" y="34"/>
                  </a:lnTo>
                  <a:moveTo>
                    <a:pt x="586" y="36"/>
                  </a:moveTo>
                  <a:lnTo>
                    <a:pt x="586" y="36"/>
                  </a:lnTo>
                  <a:lnTo>
                    <a:pt x="564" y="37"/>
                  </a:lnTo>
                  <a:lnTo>
                    <a:pt x="533" y="39"/>
                  </a:lnTo>
                  <a:moveTo>
                    <a:pt x="480" y="41"/>
                  </a:moveTo>
                  <a:lnTo>
                    <a:pt x="480" y="41"/>
                  </a:lnTo>
                  <a:lnTo>
                    <a:pt x="426" y="44"/>
                  </a:lnTo>
                  <a:moveTo>
                    <a:pt x="373" y="46"/>
                  </a:moveTo>
                  <a:lnTo>
                    <a:pt x="373" y="46"/>
                  </a:lnTo>
                  <a:lnTo>
                    <a:pt x="325" y="48"/>
                  </a:lnTo>
                  <a:lnTo>
                    <a:pt x="320" y="48"/>
                  </a:lnTo>
                  <a:moveTo>
                    <a:pt x="267" y="49"/>
                  </a:moveTo>
                  <a:lnTo>
                    <a:pt x="267" y="49"/>
                  </a:lnTo>
                  <a:lnTo>
                    <a:pt x="240" y="50"/>
                  </a:lnTo>
                  <a:lnTo>
                    <a:pt x="213" y="51"/>
                  </a:lnTo>
                  <a:moveTo>
                    <a:pt x="160" y="53"/>
                  </a:moveTo>
                  <a:lnTo>
                    <a:pt x="160" y="53"/>
                  </a:lnTo>
                  <a:lnTo>
                    <a:pt x="153" y="53"/>
                  </a:lnTo>
                  <a:lnTo>
                    <a:pt x="107" y="54"/>
                  </a:lnTo>
                  <a:moveTo>
                    <a:pt x="54" y="55"/>
                  </a:moveTo>
                  <a:lnTo>
                    <a:pt x="54" y="55"/>
                  </a:lnTo>
                  <a:lnTo>
                    <a:pt x="0" y="5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40" name="Freeform 12"/>
            <p:cNvSpPr>
              <a:spLocks noEditPoints="1"/>
            </p:cNvSpPr>
            <p:nvPr/>
          </p:nvSpPr>
          <p:spPr bwMode="auto">
            <a:xfrm>
              <a:off x="4626" y="851"/>
              <a:ext cx="494" cy="20"/>
            </a:xfrm>
            <a:custGeom>
              <a:avLst/>
              <a:gdLst>
                <a:gd name="T0" fmla="*/ 14 w 823"/>
                <a:gd name="T1" fmla="*/ 1 h 33"/>
                <a:gd name="T2" fmla="*/ 14 w 823"/>
                <a:gd name="T3" fmla="*/ 1 h 33"/>
                <a:gd name="T4" fmla="*/ 13 w 823"/>
                <a:gd name="T5" fmla="*/ 1 h 33"/>
                <a:gd name="T6" fmla="*/ 12 w 823"/>
                <a:gd name="T7" fmla="*/ 1 h 33"/>
                <a:gd name="T8" fmla="*/ 12 w 823"/>
                <a:gd name="T9" fmla="*/ 1 h 33"/>
                <a:gd name="T10" fmla="*/ 11 w 823"/>
                <a:gd name="T11" fmla="*/ 1 h 33"/>
                <a:gd name="T12" fmla="*/ 10 w 823"/>
                <a:gd name="T13" fmla="*/ 1 h 33"/>
                <a:gd name="T14" fmla="*/ 10 w 823"/>
                <a:gd name="T15" fmla="*/ 1 h 33"/>
                <a:gd name="T16" fmla="*/ 10 w 823"/>
                <a:gd name="T17" fmla="*/ 1 h 33"/>
                <a:gd name="T18" fmla="*/ 8 w 823"/>
                <a:gd name="T19" fmla="*/ 1 h 33"/>
                <a:gd name="T20" fmla="*/ 8 w 823"/>
                <a:gd name="T21" fmla="*/ 1 h 33"/>
                <a:gd name="T22" fmla="*/ 8 w 823"/>
                <a:gd name="T23" fmla="*/ 1 h 33"/>
                <a:gd name="T24" fmla="*/ 7 w 823"/>
                <a:gd name="T25" fmla="*/ 1 h 33"/>
                <a:gd name="T26" fmla="*/ 7 w 823"/>
                <a:gd name="T27" fmla="*/ 1 h 33"/>
                <a:gd name="T28" fmla="*/ 7 w 823"/>
                <a:gd name="T29" fmla="*/ 1 h 33"/>
                <a:gd name="T30" fmla="*/ 6 w 823"/>
                <a:gd name="T31" fmla="*/ 1 h 33"/>
                <a:gd name="T32" fmla="*/ 5 w 823"/>
                <a:gd name="T33" fmla="*/ 1 h 33"/>
                <a:gd name="T34" fmla="*/ 5 w 823"/>
                <a:gd name="T35" fmla="*/ 1 h 33"/>
                <a:gd name="T36" fmla="*/ 4 w 823"/>
                <a:gd name="T37" fmla="*/ 1 h 33"/>
                <a:gd name="T38" fmla="*/ 3 w 823"/>
                <a:gd name="T39" fmla="*/ 1 h 33"/>
                <a:gd name="T40" fmla="*/ 3 w 823"/>
                <a:gd name="T41" fmla="*/ 1 h 33"/>
                <a:gd name="T42" fmla="*/ 2 w 823"/>
                <a:gd name="T43" fmla="*/ 1 h 33"/>
                <a:gd name="T44" fmla="*/ 2 w 823"/>
                <a:gd name="T45" fmla="*/ 1 h 33"/>
                <a:gd name="T46" fmla="*/ 1 w 823"/>
                <a:gd name="T47" fmla="*/ 1 h 33"/>
                <a:gd name="T48" fmla="*/ 1 w 823"/>
                <a:gd name="T49" fmla="*/ 1 h 33"/>
                <a:gd name="T50" fmla="*/ 0 w 823"/>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3"/>
                <a:gd name="T79" fmla="*/ 0 h 33"/>
                <a:gd name="T80" fmla="*/ 823 w 823"/>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3" h="33">
                  <a:moveTo>
                    <a:pt x="823" y="33"/>
                  </a:moveTo>
                  <a:lnTo>
                    <a:pt x="823" y="33"/>
                  </a:lnTo>
                  <a:lnTo>
                    <a:pt x="768" y="32"/>
                  </a:lnTo>
                  <a:moveTo>
                    <a:pt x="713" y="30"/>
                  </a:moveTo>
                  <a:lnTo>
                    <a:pt x="713" y="30"/>
                  </a:lnTo>
                  <a:lnTo>
                    <a:pt x="658" y="29"/>
                  </a:lnTo>
                  <a:moveTo>
                    <a:pt x="603" y="27"/>
                  </a:moveTo>
                  <a:lnTo>
                    <a:pt x="603" y="27"/>
                  </a:lnTo>
                  <a:lnTo>
                    <a:pt x="548" y="24"/>
                  </a:lnTo>
                  <a:moveTo>
                    <a:pt x="494" y="22"/>
                  </a:moveTo>
                  <a:lnTo>
                    <a:pt x="494" y="22"/>
                  </a:lnTo>
                  <a:lnTo>
                    <a:pt x="486" y="22"/>
                  </a:lnTo>
                  <a:lnTo>
                    <a:pt x="439" y="19"/>
                  </a:lnTo>
                  <a:moveTo>
                    <a:pt x="384" y="16"/>
                  </a:moveTo>
                  <a:lnTo>
                    <a:pt x="384" y="16"/>
                  </a:lnTo>
                  <a:lnTo>
                    <a:pt x="329" y="13"/>
                  </a:lnTo>
                  <a:moveTo>
                    <a:pt x="274" y="11"/>
                  </a:moveTo>
                  <a:lnTo>
                    <a:pt x="274" y="11"/>
                  </a:lnTo>
                  <a:lnTo>
                    <a:pt x="219" y="8"/>
                  </a:lnTo>
                  <a:moveTo>
                    <a:pt x="164" y="5"/>
                  </a:moveTo>
                  <a:lnTo>
                    <a:pt x="164" y="5"/>
                  </a:lnTo>
                  <a:lnTo>
                    <a:pt x="144" y="4"/>
                  </a:lnTo>
                  <a:lnTo>
                    <a:pt x="109" y="3"/>
                  </a:lnTo>
                  <a:moveTo>
                    <a:pt x="54" y="2"/>
                  </a:moveTo>
                  <a:lnTo>
                    <a:pt x="54" y="2"/>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41" name="Freeform 13"/>
            <p:cNvSpPr>
              <a:spLocks noEditPoints="1"/>
            </p:cNvSpPr>
            <p:nvPr/>
          </p:nvSpPr>
          <p:spPr bwMode="auto">
            <a:xfrm>
              <a:off x="3794" y="819"/>
              <a:ext cx="734" cy="31"/>
            </a:xfrm>
            <a:custGeom>
              <a:avLst/>
              <a:gdLst>
                <a:gd name="T0" fmla="*/ 21 w 1222"/>
                <a:gd name="T1" fmla="*/ 1 h 52"/>
                <a:gd name="T2" fmla="*/ 21 w 1222"/>
                <a:gd name="T3" fmla="*/ 1 h 52"/>
                <a:gd name="T4" fmla="*/ 20 w 1222"/>
                <a:gd name="T5" fmla="*/ 1 h 52"/>
                <a:gd name="T6" fmla="*/ 19 w 1222"/>
                <a:gd name="T7" fmla="*/ 1 h 52"/>
                <a:gd name="T8" fmla="*/ 19 w 1222"/>
                <a:gd name="T9" fmla="*/ 1 h 52"/>
                <a:gd name="T10" fmla="*/ 18 w 1222"/>
                <a:gd name="T11" fmla="*/ 1 h 52"/>
                <a:gd name="T12" fmla="*/ 17 w 1222"/>
                <a:gd name="T13" fmla="*/ 1 h 52"/>
                <a:gd name="T14" fmla="*/ 17 w 1222"/>
                <a:gd name="T15" fmla="*/ 1 h 52"/>
                <a:gd name="T16" fmla="*/ 16 w 1222"/>
                <a:gd name="T17" fmla="*/ 1 h 52"/>
                <a:gd name="T18" fmla="*/ 16 w 1222"/>
                <a:gd name="T19" fmla="*/ 1 h 52"/>
                <a:gd name="T20" fmla="*/ 16 w 1222"/>
                <a:gd name="T21" fmla="*/ 1 h 52"/>
                <a:gd name="T22" fmla="*/ 14 w 1222"/>
                <a:gd name="T23" fmla="*/ 1 h 52"/>
                <a:gd name="T24" fmla="*/ 13 w 1222"/>
                <a:gd name="T25" fmla="*/ 1 h 52"/>
                <a:gd name="T26" fmla="*/ 13 w 1222"/>
                <a:gd name="T27" fmla="*/ 1 h 52"/>
                <a:gd name="T28" fmla="*/ 13 w 1222"/>
                <a:gd name="T29" fmla="*/ 1 h 52"/>
                <a:gd name="T30" fmla="*/ 11 w 1222"/>
                <a:gd name="T31" fmla="*/ 1 h 52"/>
                <a:gd name="T32" fmla="*/ 11 w 1222"/>
                <a:gd name="T33" fmla="*/ 1 h 52"/>
                <a:gd name="T34" fmla="*/ 11 w 1222"/>
                <a:gd name="T35" fmla="*/ 1 h 52"/>
                <a:gd name="T36" fmla="*/ 10 w 1222"/>
                <a:gd name="T37" fmla="*/ 1 h 52"/>
                <a:gd name="T38" fmla="*/ 10 w 1222"/>
                <a:gd name="T39" fmla="*/ 1 h 52"/>
                <a:gd name="T40" fmla="*/ 9 w 1222"/>
                <a:gd name="T41" fmla="*/ 1 h 52"/>
                <a:gd name="T42" fmla="*/ 9 w 1222"/>
                <a:gd name="T43" fmla="*/ 1 h 52"/>
                <a:gd name="T44" fmla="*/ 8 w 1222"/>
                <a:gd name="T45" fmla="*/ 1 h 52"/>
                <a:gd name="T46" fmla="*/ 8 w 1222"/>
                <a:gd name="T47" fmla="*/ 1 h 52"/>
                <a:gd name="T48" fmla="*/ 8 w 1222"/>
                <a:gd name="T49" fmla="*/ 1 h 52"/>
                <a:gd name="T50" fmla="*/ 7 w 1222"/>
                <a:gd name="T51" fmla="*/ 1 h 52"/>
                <a:gd name="T52" fmla="*/ 6 w 1222"/>
                <a:gd name="T53" fmla="*/ 1 h 52"/>
                <a:gd name="T54" fmla="*/ 6 w 1222"/>
                <a:gd name="T55" fmla="*/ 1 h 52"/>
                <a:gd name="T56" fmla="*/ 6 w 1222"/>
                <a:gd name="T57" fmla="*/ 1 h 52"/>
                <a:gd name="T58" fmla="*/ 5 w 1222"/>
                <a:gd name="T59" fmla="*/ 1 h 52"/>
                <a:gd name="T60" fmla="*/ 5 w 1222"/>
                <a:gd name="T61" fmla="*/ 1 h 52"/>
                <a:gd name="T62" fmla="*/ 5 w 1222"/>
                <a:gd name="T63" fmla="*/ 1 h 52"/>
                <a:gd name="T64" fmla="*/ 4 w 1222"/>
                <a:gd name="T65" fmla="*/ 1 h 52"/>
                <a:gd name="T66" fmla="*/ 4 w 1222"/>
                <a:gd name="T67" fmla="*/ 1 h 52"/>
                <a:gd name="T68" fmla="*/ 3 w 1222"/>
                <a:gd name="T69" fmla="*/ 1 h 52"/>
                <a:gd name="T70" fmla="*/ 3 w 1222"/>
                <a:gd name="T71" fmla="*/ 1 h 52"/>
                <a:gd name="T72" fmla="*/ 2 w 1222"/>
                <a:gd name="T73" fmla="*/ 1 h 52"/>
                <a:gd name="T74" fmla="*/ 2 w 1222"/>
                <a:gd name="T75" fmla="*/ 1 h 52"/>
                <a:gd name="T76" fmla="*/ 1 w 1222"/>
                <a:gd name="T77" fmla="*/ 1 h 52"/>
                <a:gd name="T78" fmla="*/ 1 w 1222"/>
                <a:gd name="T79" fmla="*/ 1 h 52"/>
                <a:gd name="T80" fmla="*/ 1 w 1222"/>
                <a:gd name="T81" fmla="*/ 1 h 52"/>
                <a:gd name="T82" fmla="*/ 0 w 1222"/>
                <a:gd name="T83" fmla="*/ 0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2"/>
                <a:gd name="T127" fmla="*/ 0 h 52"/>
                <a:gd name="T128" fmla="*/ 1222 w 1222"/>
                <a:gd name="T129" fmla="*/ 52 h 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2" h="52">
                  <a:moveTo>
                    <a:pt x="1222" y="52"/>
                  </a:moveTo>
                  <a:lnTo>
                    <a:pt x="1222" y="52"/>
                  </a:lnTo>
                  <a:lnTo>
                    <a:pt x="1169" y="51"/>
                  </a:lnTo>
                  <a:moveTo>
                    <a:pt x="1116" y="51"/>
                  </a:moveTo>
                  <a:lnTo>
                    <a:pt x="1116" y="51"/>
                  </a:lnTo>
                  <a:lnTo>
                    <a:pt x="1063" y="50"/>
                  </a:lnTo>
                  <a:moveTo>
                    <a:pt x="1009" y="49"/>
                  </a:moveTo>
                  <a:lnTo>
                    <a:pt x="1009" y="49"/>
                  </a:lnTo>
                  <a:lnTo>
                    <a:pt x="956" y="48"/>
                  </a:lnTo>
                  <a:moveTo>
                    <a:pt x="903" y="47"/>
                  </a:moveTo>
                  <a:lnTo>
                    <a:pt x="903" y="47"/>
                  </a:lnTo>
                  <a:lnTo>
                    <a:pt x="850" y="46"/>
                  </a:lnTo>
                  <a:moveTo>
                    <a:pt x="797" y="45"/>
                  </a:moveTo>
                  <a:lnTo>
                    <a:pt x="797" y="45"/>
                  </a:lnTo>
                  <a:lnTo>
                    <a:pt x="743" y="43"/>
                  </a:lnTo>
                  <a:moveTo>
                    <a:pt x="690" y="42"/>
                  </a:moveTo>
                  <a:lnTo>
                    <a:pt x="690" y="42"/>
                  </a:lnTo>
                  <a:lnTo>
                    <a:pt x="637" y="40"/>
                  </a:lnTo>
                  <a:moveTo>
                    <a:pt x="584" y="39"/>
                  </a:moveTo>
                  <a:lnTo>
                    <a:pt x="584" y="39"/>
                  </a:lnTo>
                  <a:lnTo>
                    <a:pt x="535" y="37"/>
                  </a:lnTo>
                  <a:lnTo>
                    <a:pt x="531" y="37"/>
                  </a:lnTo>
                  <a:moveTo>
                    <a:pt x="477" y="34"/>
                  </a:moveTo>
                  <a:lnTo>
                    <a:pt x="477" y="34"/>
                  </a:lnTo>
                  <a:lnTo>
                    <a:pt x="449" y="33"/>
                  </a:lnTo>
                  <a:lnTo>
                    <a:pt x="424" y="32"/>
                  </a:lnTo>
                  <a:moveTo>
                    <a:pt x="371" y="30"/>
                  </a:moveTo>
                  <a:lnTo>
                    <a:pt x="371" y="30"/>
                  </a:lnTo>
                  <a:lnTo>
                    <a:pt x="367" y="29"/>
                  </a:lnTo>
                  <a:lnTo>
                    <a:pt x="318" y="27"/>
                  </a:lnTo>
                  <a:moveTo>
                    <a:pt x="265" y="23"/>
                  </a:moveTo>
                  <a:lnTo>
                    <a:pt x="265" y="23"/>
                  </a:lnTo>
                  <a:lnTo>
                    <a:pt x="215" y="20"/>
                  </a:lnTo>
                  <a:lnTo>
                    <a:pt x="212" y="20"/>
                  </a:lnTo>
                  <a:moveTo>
                    <a:pt x="159" y="16"/>
                  </a:moveTo>
                  <a:lnTo>
                    <a:pt x="159" y="16"/>
                  </a:lnTo>
                  <a:lnTo>
                    <a:pt x="147" y="15"/>
                  </a:lnTo>
                  <a:lnTo>
                    <a:pt x="106" y="11"/>
                  </a:lnTo>
                  <a:moveTo>
                    <a:pt x="53" y="6"/>
                  </a:moveTo>
                  <a:lnTo>
                    <a:pt x="53" y="6"/>
                  </a:lnTo>
                  <a:lnTo>
                    <a:pt x="25" y="3"/>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42" name="Freeform 14"/>
            <p:cNvSpPr>
              <a:spLocks noEditPoints="1"/>
            </p:cNvSpPr>
            <p:nvPr/>
          </p:nvSpPr>
          <p:spPr bwMode="auto">
            <a:xfrm>
              <a:off x="3550" y="811"/>
              <a:ext cx="151" cy="6"/>
            </a:xfrm>
            <a:custGeom>
              <a:avLst/>
              <a:gdLst>
                <a:gd name="T0" fmla="*/ 4 w 251"/>
                <a:gd name="T1" fmla="*/ 0 h 10"/>
                <a:gd name="T2" fmla="*/ 4 w 251"/>
                <a:gd name="T3" fmla="*/ 0 h 10"/>
                <a:gd name="T4" fmla="*/ 4 w 251"/>
                <a:gd name="T5" fmla="*/ 1 h 10"/>
                <a:gd name="T6" fmla="*/ 4 w 251"/>
                <a:gd name="T7" fmla="*/ 1 h 10"/>
                <a:gd name="T8" fmla="*/ 2 w 251"/>
                <a:gd name="T9" fmla="*/ 1 h 10"/>
                <a:gd name="T10" fmla="*/ 2 w 251"/>
                <a:gd name="T11" fmla="*/ 1 h 10"/>
                <a:gd name="T12" fmla="*/ 2 w 251"/>
                <a:gd name="T13" fmla="*/ 1 h 10"/>
                <a:gd name="T14" fmla="*/ 2 w 251"/>
                <a:gd name="T15" fmla="*/ 1 h 10"/>
                <a:gd name="T16" fmla="*/ 1 w 251"/>
                <a:gd name="T17" fmla="*/ 1 h 10"/>
                <a:gd name="T18" fmla="*/ 1 w 251"/>
                <a:gd name="T19" fmla="*/ 1 h 10"/>
                <a:gd name="T20" fmla="*/ 1 w 251"/>
                <a:gd name="T21" fmla="*/ 1 h 10"/>
                <a:gd name="T22" fmla="*/ 1 w 251"/>
                <a:gd name="T23" fmla="*/ 1 h 10"/>
                <a:gd name="T24" fmla="*/ 0 w 251"/>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1"/>
                <a:gd name="T40" fmla="*/ 0 h 10"/>
                <a:gd name="T41" fmla="*/ 251 w 25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1" h="10">
                  <a:moveTo>
                    <a:pt x="251" y="0"/>
                  </a:moveTo>
                  <a:lnTo>
                    <a:pt x="251" y="0"/>
                  </a:lnTo>
                  <a:lnTo>
                    <a:pt x="215" y="1"/>
                  </a:lnTo>
                  <a:lnTo>
                    <a:pt x="201" y="1"/>
                  </a:lnTo>
                  <a:moveTo>
                    <a:pt x="151" y="3"/>
                  </a:moveTo>
                  <a:lnTo>
                    <a:pt x="151" y="3"/>
                  </a:lnTo>
                  <a:lnTo>
                    <a:pt x="132" y="4"/>
                  </a:lnTo>
                  <a:lnTo>
                    <a:pt x="101" y="5"/>
                  </a:lnTo>
                  <a:moveTo>
                    <a:pt x="50" y="8"/>
                  </a:moveTo>
                  <a:lnTo>
                    <a:pt x="50" y="8"/>
                  </a:lnTo>
                  <a:lnTo>
                    <a:pt x="48" y="8"/>
                  </a:lnTo>
                  <a:lnTo>
                    <a:pt x="9" y="9"/>
                  </a:lnTo>
                  <a:lnTo>
                    <a:pt x="0" y="1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43" name="Freeform 15"/>
            <p:cNvSpPr>
              <a:spLocks noEditPoints="1"/>
            </p:cNvSpPr>
            <p:nvPr/>
          </p:nvSpPr>
          <p:spPr bwMode="auto">
            <a:xfrm>
              <a:off x="3369" y="818"/>
              <a:ext cx="90" cy="1"/>
            </a:xfrm>
            <a:custGeom>
              <a:avLst/>
              <a:gdLst>
                <a:gd name="T0" fmla="*/ 2 w 150"/>
                <a:gd name="T1" fmla="*/ 0 h 1"/>
                <a:gd name="T2" fmla="*/ 2 w 150"/>
                <a:gd name="T3" fmla="*/ 0 h 1"/>
                <a:gd name="T4" fmla="*/ 2 w 150"/>
                <a:gd name="T5" fmla="*/ 1 h 1"/>
                <a:gd name="T6" fmla="*/ 1 w 150"/>
                <a:gd name="T7" fmla="*/ 1 h 1"/>
                <a:gd name="T8" fmla="*/ 1 w 150"/>
                <a:gd name="T9" fmla="*/ 1 h 1"/>
                <a:gd name="T10" fmla="*/ 1 w 150"/>
                <a:gd name="T11" fmla="*/ 1 h 1"/>
                <a:gd name="T12" fmla="*/ 0 w 150"/>
                <a:gd name="T13" fmla="*/ 1 h 1"/>
                <a:gd name="T14" fmla="*/ 0 60000 65536"/>
                <a:gd name="T15" fmla="*/ 0 60000 65536"/>
                <a:gd name="T16" fmla="*/ 0 60000 65536"/>
                <a:gd name="T17" fmla="*/ 0 60000 65536"/>
                <a:gd name="T18" fmla="*/ 0 60000 65536"/>
                <a:gd name="T19" fmla="*/ 0 60000 65536"/>
                <a:gd name="T20" fmla="*/ 0 60000 65536"/>
                <a:gd name="T21" fmla="*/ 0 w 150"/>
                <a:gd name="T22" fmla="*/ 0 h 1"/>
                <a:gd name="T23" fmla="*/ 150 w 150"/>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
                  <a:moveTo>
                    <a:pt x="150" y="0"/>
                  </a:moveTo>
                  <a:lnTo>
                    <a:pt x="150" y="0"/>
                  </a:lnTo>
                  <a:lnTo>
                    <a:pt x="100" y="1"/>
                  </a:lnTo>
                  <a:moveTo>
                    <a:pt x="50" y="1"/>
                  </a:moveTo>
                  <a:lnTo>
                    <a:pt x="50" y="1"/>
                  </a:lnTo>
                  <a:lnTo>
                    <a:pt x="38"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44" name="Freeform 16"/>
            <p:cNvSpPr>
              <a:spLocks noEditPoints="1"/>
            </p:cNvSpPr>
            <p:nvPr/>
          </p:nvSpPr>
          <p:spPr bwMode="auto">
            <a:xfrm>
              <a:off x="2856" y="821"/>
              <a:ext cx="419" cy="30"/>
            </a:xfrm>
            <a:custGeom>
              <a:avLst/>
              <a:gdLst>
                <a:gd name="T0" fmla="*/ 12 w 697"/>
                <a:gd name="T1" fmla="*/ 0 h 50"/>
                <a:gd name="T2" fmla="*/ 12 w 697"/>
                <a:gd name="T3" fmla="*/ 0 h 50"/>
                <a:gd name="T4" fmla="*/ 11 w 697"/>
                <a:gd name="T5" fmla="*/ 1 h 50"/>
                <a:gd name="T6" fmla="*/ 11 w 697"/>
                <a:gd name="T7" fmla="*/ 1 h 50"/>
                <a:gd name="T8" fmla="*/ 10 w 697"/>
                <a:gd name="T9" fmla="*/ 1 h 50"/>
                <a:gd name="T10" fmla="*/ 10 w 697"/>
                <a:gd name="T11" fmla="*/ 1 h 50"/>
                <a:gd name="T12" fmla="*/ 10 w 697"/>
                <a:gd name="T13" fmla="*/ 1 h 50"/>
                <a:gd name="T14" fmla="*/ 9 w 697"/>
                <a:gd name="T15" fmla="*/ 1 h 50"/>
                <a:gd name="T16" fmla="*/ 8 w 697"/>
                <a:gd name="T17" fmla="*/ 1 h 50"/>
                <a:gd name="T18" fmla="*/ 8 w 697"/>
                <a:gd name="T19" fmla="*/ 1 h 50"/>
                <a:gd name="T20" fmla="*/ 8 w 697"/>
                <a:gd name="T21" fmla="*/ 1 h 50"/>
                <a:gd name="T22" fmla="*/ 7 w 697"/>
                <a:gd name="T23" fmla="*/ 1 h 50"/>
                <a:gd name="T24" fmla="*/ 6 w 697"/>
                <a:gd name="T25" fmla="*/ 1 h 50"/>
                <a:gd name="T26" fmla="*/ 6 w 697"/>
                <a:gd name="T27" fmla="*/ 1 h 50"/>
                <a:gd name="T28" fmla="*/ 5 w 697"/>
                <a:gd name="T29" fmla="*/ 1 h 50"/>
                <a:gd name="T30" fmla="*/ 5 w 697"/>
                <a:gd name="T31" fmla="*/ 1 h 50"/>
                <a:gd name="T32" fmla="*/ 5 w 697"/>
                <a:gd name="T33" fmla="*/ 1 h 50"/>
                <a:gd name="T34" fmla="*/ 5 w 697"/>
                <a:gd name="T35" fmla="*/ 1 h 50"/>
                <a:gd name="T36" fmla="*/ 4 w 697"/>
                <a:gd name="T37" fmla="*/ 1 h 50"/>
                <a:gd name="T38" fmla="*/ 4 w 697"/>
                <a:gd name="T39" fmla="*/ 1 h 50"/>
                <a:gd name="T40" fmla="*/ 3 w 697"/>
                <a:gd name="T41" fmla="*/ 1 h 50"/>
                <a:gd name="T42" fmla="*/ 3 w 697"/>
                <a:gd name="T43" fmla="*/ 1 h 50"/>
                <a:gd name="T44" fmla="*/ 2 w 697"/>
                <a:gd name="T45" fmla="*/ 1 h 50"/>
                <a:gd name="T46" fmla="*/ 2 w 697"/>
                <a:gd name="T47" fmla="*/ 1 h 50"/>
                <a:gd name="T48" fmla="*/ 1 w 697"/>
                <a:gd name="T49" fmla="*/ 1 h 50"/>
                <a:gd name="T50" fmla="*/ 1 w 697"/>
                <a:gd name="T51" fmla="*/ 1 h 50"/>
                <a:gd name="T52" fmla="*/ 1 w 697"/>
                <a:gd name="T53" fmla="*/ 1 h 50"/>
                <a:gd name="T54" fmla="*/ 1 w 697"/>
                <a:gd name="T55" fmla="*/ 1 h 50"/>
                <a:gd name="T56" fmla="*/ 0 w 697"/>
                <a:gd name="T57" fmla="*/ 1 h 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97"/>
                <a:gd name="T88" fmla="*/ 0 h 50"/>
                <a:gd name="T89" fmla="*/ 697 w 697"/>
                <a:gd name="T90" fmla="*/ 50 h 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97" h="50">
                  <a:moveTo>
                    <a:pt x="697" y="0"/>
                  </a:moveTo>
                  <a:lnTo>
                    <a:pt x="697" y="0"/>
                  </a:lnTo>
                  <a:lnTo>
                    <a:pt x="660" y="3"/>
                  </a:lnTo>
                  <a:lnTo>
                    <a:pt x="643" y="4"/>
                  </a:lnTo>
                  <a:moveTo>
                    <a:pt x="590" y="7"/>
                  </a:moveTo>
                  <a:lnTo>
                    <a:pt x="590" y="7"/>
                  </a:lnTo>
                  <a:lnTo>
                    <a:pt x="575" y="8"/>
                  </a:lnTo>
                  <a:lnTo>
                    <a:pt x="536" y="11"/>
                  </a:lnTo>
                  <a:moveTo>
                    <a:pt x="483" y="15"/>
                  </a:moveTo>
                  <a:lnTo>
                    <a:pt x="483" y="15"/>
                  </a:lnTo>
                  <a:lnTo>
                    <a:pt x="479" y="15"/>
                  </a:lnTo>
                  <a:lnTo>
                    <a:pt x="429" y="19"/>
                  </a:lnTo>
                  <a:moveTo>
                    <a:pt x="375" y="23"/>
                  </a:moveTo>
                  <a:lnTo>
                    <a:pt x="375" y="23"/>
                  </a:lnTo>
                  <a:lnTo>
                    <a:pt x="324" y="27"/>
                  </a:lnTo>
                  <a:lnTo>
                    <a:pt x="322" y="27"/>
                  </a:lnTo>
                  <a:moveTo>
                    <a:pt x="268" y="31"/>
                  </a:moveTo>
                  <a:lnTo>
                    <a:pt x="268" y="31"/>
                  </a:lnTo>
                  <a:lnTo>
                    <a:pt x="222" y="34"/>
                  </a:lnTo>
                  <a:lnTo>
                    <a:pt x="215" y="35"/>
                  </a:lnTo>
                  <a:moveTo>
                    <a:pt x="161" y="39"/>
                  </a:moveTo>
                  <a:lnTo>
                    <a:pt x="161" y="39"/>
                  </a:lnTo>
                  <a:lnTo>
                    <a:pt x="126" y="41"/>
                  </a:lnTo>
                  <a:lnTo>
                    <a:pt x="107" y="43"/>
                  </a:lnTo>
                  <a:moveTo>
                    <a:pt x="54" y="46"/>
                  </a:moveTo>
                  <a:lnTo>
                    <a:pt x="54" y="46"/>
                  </a:lnTo>
                  <a:lnTo>
                    <a:pt x="41" y="47"/>
                  </a:lnTo>
                  <a:lnTo>
                    <a:pt x="5" y="50"/>
                  </a:lnTo>
                  <a:lnTo>
                    <a:pt x="0" y="5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45" name="Freeform 17"/>
            <p:cNvSpPr>
              <a:spLocks noEditPoints="1"/>
            </p:cNvSpPr>
            <p:nvPr/>
          </p:nvSpPr>
          <p:spPr bwMode="auto">
            <a:xfrm>
              <a:off x="2358" y="814"/>
              <a:ext cx="404" cy="36"/>
            </a:xfrm>
            <a:custGeom>
              <a:avLst/>
              <a:gdLst>
                <a:gd name="T0" fmla="*/ 11 w 672"/>
                <a:gd name="T1" fmla="*/ 1 h 60"/>
                <a:gd name="T2" fmla="*/ 11 w 672"/>
                <a:gd name="T3" fmla="*/ 1 h 60"/>
                <a:gd name="T4" fmla="*/ 11 w 672"/>
                <a:gd name="T5" fmla="*/ 1 h 60"/>
                <a:gd name="T6" fmla="*/ 10 w 672"/>
                <a:gd name="T7" fmla="*/ 1 h 60"/>
                <a:gd name="T8" fmla="*/ 10 w 672"/>
                <a:gd name="T9" fmla="*/ 1 h 60"/>
                <a:gd name="T10" fmla="*/ 10 w 672"/>
                <a:gd name="T11" fmla="*/ 1 h 60"/>
                <a:gd name="T12" fmla="*/ 9 w 672"/>
                <a:gd name="T13" fmla="*/ 1 h 60"/>
                <a:gd name="T14" fmla="*/ 8 w 672"/>
                <a:gd name="T15" fmla="*/ 1 h 60"/>
                <a:gd name="T16" fmla="*/ 8 w 672"/>
                <a:gd name="T17" fmla="*/ 1 h 60"/>
                <a:gd name="T18" fmla="*/ 8 w 672"/>
                <a:gd name="T19" fmla="*/ 1 h 60"/>
                <a:gd name="T20" fmla="*/ 7 w 672"/>
                <a:gd name="T21" fmla="*/ 1 h 60"/>
                <a:gd name="T22" fmla="*/ 7 w 672"/>
                <a:gd name="T23" fmla="*/ 1 h 60"/>
                <a:gd name="T24" fmla="*/ 6 w 672"/>
                <a:gd name="T25" fmla="*/ 1 h 60"/>
                <a:gd name="T26" fmla="*/ 6 w 672"/>
                <a:gd name="T27" fmla="*/ 1 h 60"/>
                <a:gd name="T28" fmla="*/ 5 w 672"/>
                <a:gd name="T29" fmla="*/ 1 h 60"/>
                <a:gd name="T30" fmla="*/ 5 w 672"/>
                <a:gd name="T31" fmla="*/ 1 h 60"/>
                <a:gd name="T32" fmla="*/ 4 w 672"/>
                <a:gd name="T33" fmla="*/ 1 h 60"/>
                <a:gd name="T34" fmla="*/ 4 w 672"/>
                <a:gd name="T35" fmla="*/ 1 h 60"/>
                <a:gd name="T36" fmla="*/ 4 w 672"/>
                <a:gd name="T37" fmla="*/ 1 h 60"/>
                <a:gd name="T38" fmla="*/ 4 w 672"/>
                <a:gd name="T39" fmla="*/ 1 h 60"/>
                <a:gd name="T40" fmla="*/ 2 w 672"/>
                <a:gd name="T41" fmla="*/ 1 h 60"/>
                <a:gd name="T42" fmla="*/ 2 w 672"/>
                <a:gd name="T43" fmla="*/ 1 h 60"/>
                <a:gd name="T44" fmla="*/ 2 w 672"/>
                <a:gd name="T45" fmla="*/ 1 h 60"/>
                <a:gd name="T46" fmla="*/ 2 w 672"/>
                <a:gd name="T47" fmla="*/ 1 h 60"/>
                <a:gd name="T48" fmla="*/ 1 w 672"/>
                <a:gd name="T49" fmla="*/ 1 h 60"/>
                <a:gd name="T50" fmla="*/ 1 w 672"/>
                <a:gd name="T51" fmla="*/ 1 h 60"/>
                <a:gd name="T52" fmla="*/ 1 w 672"/>
                <a:gd name="T53" fmla="*/ 1 h 60"/>
                <a:gd name="T54" fmla="*/ 0 w 672"/>
                <a:gd name="T55" fmla="*/ 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2"/>
                <a:gd name="T85" fmla="*/ 0 h 60"/>
                <a:gd name="T86" fmla="*/ 672 w 67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2" h="60">
                  <a:moveTo>
                    <a:pt x="672" y="60"/>
                  </a:moveTo>
                  <a:lnTo>
                    <a:pt x="672" y="60"/>
                  </a:lnTo>
                  <a:lnTo>
                    <a:pt x="633" y="57"/>
                  </a:lnTo>
                  <a:lnTo>
                    <a:pt x="620" y="56"/>
                  </a:lnTo>
                  <a:moveTo>
                    <a:pt x="569" y="51"/>
                  </a:moveTo>
                  <a:lnTo>
                    <a:pt x="569" y="51"/>
                  </a:lnTo>
                  <a:lnTo>
                    <a:pt x="540" y="48"/>
                  </a:lnTo>
                  <a:lnTo>
                    <a:pt x="517" y="46"/>
                  </a:lnTo>
                  <a:moveTo>
                    <a:pt x="465" y="41"/>
                  </a:moveTo>
                  <a:lnTo>
                    <a:pt x="465" y="41"/>
                  </a:lnTo>
                  <a:lnTo>
                    <a:pt x="433" y="38"/>
                  </a:lnTo>
                  <a:lnTo>
                    <a:pt x="414" y="36"/>
                  </a:lnTo>
                  <a:moveTo>
                    <a:pt x="362" y="32"/>
                  </a:moveTo>
                  <a:lnTo>
                    <a:pt x="362" y="32"/>
                  </a:lnTo>
                  <a:lnTo>
                    <a:pt x="320" y="28"/>
                  </a:lnTo>
                  <a:lnTo>
                    <a:pt x="310" y="27"/>
                  </a:lnTo>
                  <a:moveTo>
                    <a:pt x="258" y="22"/>
                  </a:moveTo>
                  <a:lnTo>
                    <a:pt x="258" y="22"/>
                  </a:lnTo>
                  <a:lnTo>
                    <a:pt x="207" y="17"/>
                  </a:lnTo>
                  <a:moveTo>
                    <a:pt x="155" y="12"/>
                  </a:moveTo>
                  <a:lnTo>
                    <a:pt x="155" y="12"/>
                  </a:lnTo>
                  <a:lnTo>
                    <a:pt x="154" y="12"/>
                  </a:lnTo>
                  <a:lnTo>
                    <a:pt x="103" y="8"/>
                  </a:lnTo>
                  <a:moveTo>
                    <a:pt x="52" y="4"/>
                  </a:moveTo>
                  <a:lnTo>
                    <a:pt x="52" y="4"/>
                  </a:lnTo>
                  <a:lnTo>
                    <a:pt x="12"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46" name="Freeform 18"/>
            <p:cNvSpPr>
              <a:spLocks noEditPoints="1"/>
            </p:cNvSpPr>
            <p:nvPr/>
          </p:nvSpPr>
          <p:spPr bwMode="auto">
            <a:xfrm>
              <a:off x="2047" y="807"/>
              <a:ext cx="218" cy="5"/>
            </a:xfrm>
            <a:custGeom>
              <a:avLst/>
              <a:gdLst>
                <a:gd name="T0" fmla="*/ 6 w 362"/>
                <a:gd name="T1" fmla="*/ 1 h 8"/>
                <a:gd name="T2" fmla="*/ 6 w 362"/>
                <a:gd name="T3" fmla="*/ 1 h 8"/>
                <a:gd name="T4" fmla="*/ 5 w 362"/>
                <a:gd name="T5" fmla="*/ 1 h 8"/>
                <a:gd name="T6" fmla="*/ 5 w 362"/>
                <a:gd name="T7" fmla="*/ 1 h 8"/>
                <a:gd name="T8" fmla="*/ 4 w 362"/>
                <a:gd name="T9" fmla="*/ 1 h 8"/>
                <a:gd name="T10" fmla="*/ 4 w 362"/>
                <a:gd name="T11" fmla="*/ 1 h 8"/>
                <a:gd name="T12" fmla="*/ 4 w 362"/>
                <a:gd name="T13" fmla="*/ 1 h 8"/>
                <a:gd name="T14" fmla="*/ 4 w 362"/>
                <a:gd name="T15" fmla="*/ 1 h 8"/>
                <a:gd name="T16" fmla="*/ 2 w 362"/>
                <a:gd name="T17" fmla="*/ 1 h 8"/>
                <a:gd name="T18" fmla="*/ 2 w 362"/>
                <a:gd name="T19" fmla="*/ 1 h 8"/>
                <a:gd name="T20" fmla="*/ 2 w 362"/>
                <a:gd name="T21" fmla="*/ 1 h 8"/>
                <a:gd name="T22" fmla="*/ 2 w 362"/>
                <a:gd name="T23" fmla="*/ 1 h 8"/>
                <a:gd name="T24" fmla="*/ 1 w 362"/>
                <a:gd name="T25" fmla="*/ 1 h 8"/>
                <a:gd name="T26" fmla="*/ 1 w 362"/>
                <a:gd name="T27" fmla="*/ 1 h 8"/>
                <a:gd name="T28" fmla="*/ 1 w 362"/>
                <a:gd name="T29" fmla="*/ 0 h 8"/>
                <a:gd name="T30" fmla="*/ 0 w 362"/>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2"/>
                <a:gd name="T49" fmla="*/ 0 h 8"/>
                <a:gd name="T50" fmla="*/ 362 w 362"/>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2" h="8">
                  <a:moveTo>
                    <a:pt x="362" y="8"/>
                  </a:moveTo>
                  <a:lnTo>
                    <a:pt x="362" y="8"/>
                  </a:lnTo>
                  <a:lnTo>
                    <a:pt x="314" y="7"/>
                  </a:lnTo>
                  <a:lnTo>
                    <a:pt x="310" y="7"/>
                  </a:lnTo>
                  <a:moveTo>
                    <a:pt x="258" y="6"/>
                  </a:moveTo>
                  <a:lnTo>
                    <a:pt x="258" y="6"/>
                  </a:lnTo>
                  <a:lnTo>
                    <a:pt x="212" y="5"/>
                  </a:lnTo>
                  <a:lnTo>
                    <a:pt x="207" y="5"/>
                  </a:lnTo>
                  <a:moveTo>
                    <a:pt x="155" y="3"/>
                  </a:moveTo>
                  <a:lnTo>
                    <a:pt x="155" y="3"/>
                  </a:lnTo>
                  <a:lnTo>
                    <a:pt x="109" y="2"/>
                  </a:lnTo>
                  <a:lnTo>
                    <a:pt x="103" y="2"/>
                  </a:lnTo>
                  <a:moveTo>
                    <a:pt x="52" y="1"/>
                  </a:moveTo>
                  <a:lnTo>
                    <a:pt x="52" y="1"/>
                  </a:lnTo>
                  <a:lnTo>
                    <a:pt x="15" y="0"/>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47" name="Freeform 19"/>
            <p:cNvSpPr>
              <a:spLocks noEditPoints="1"/>
            </p:cNvSpPr>
            <p:nvPr/>
          </p:nvSpPr>
          <p:spPr bwMode="auto">
            <a:xfrm>
              <a:off x="1469" y="807"/>
              <a:ext cx="483" cy="15"/>
            </a:xfrm>
            <a:custGeom>
              <a:avLst/>
              <a:gdLst>
                <a:gd name="T0" fmla="*/ 14 w 804"/>
                <a:gd name="T1" fmla="*/ 0 h 26"/>
                <a:gd name="T2" fmla="*/ 14 w 804"/>
                <a:gd name="T3" fmla="*/ 0 h 26"/>
                <a:gd name="T4" fmla="*/ 13 w 804"/>
                <a:gd name="T5" fmla="*/ 1 h 26"/>
                <a:gd name="T6" fmla="*/ 13 w 804"/>
                <a:gd name="T7" fmla="*/ 1 h 26"/>
                <a:gd name="T8" fmla="*/ 12 w 804"/>
                <a:gd name="T9" fmla="*/ 1 h 26"/>
                <a:gd name="T10" fmla="*/ 12 w 804"/>
                <a:gd name="T11" fmla="*/ 1 h 26"/>
                <a:gd name="T12" fmla="*/ 11 w 804"/>
                <a:gd name="T13" fmla="*/ 1 h 26"/>
                <a:gd name="T14" fmla="*/ 11 w 804"/>
                <a:gd name="T15" fmla="*/ 1 h 26"/>
                <a:gd name="T16" fmla="*/ 10 w 804"/>
                <a:gd name="T17" fmla="*/ 1 h 26"/>
                <a:gd name="T18" fmla="*/ 10 w 804"/>
                <a:gd name="T19" fmla="*/ 1 h 26"/>
                <a:gd name="T20" fmla="*/ 10 w 804"/>
                <a:gd name="T21" fmla="*/ 1 h 26"/>
                <a:gd name="T22" fmla="*/ 9 w 804"/>
                <a:gd name="T23" fmla="*/ 1 h 26"/>
                <a:gd name="T24" fmla="*/ 8 w 804"/>
                <a:gd name="T25" fmla="*/ 1 h 26"/>
                <a:gd name="T26" fmla="*/ 8 w 804"/>
                <a:gd name="T27" fmla="*/ 1 h 26"/>
                <a:gd name="T28" fmla="*/ 8 w 804"/>
                <a:gd name="T29" fmla="*/ 1 h 26"/>
                <a:gd name="T30" fmla="*/ 7 w 804"/>
                <a:gd name="T31" fmla="*/ 1 h 26"/>
                <a:gd name="T32" fmla="*/ 6 w 804"/>
                <a:gd name="T33" fmla="*/ 1 h 26"/>
                <a:gd name="T34" fmla="*/ 6 w 804"/>
                <a:gd name="T35" fmla="*/ 1 h 26"/>
                <a:gd name="T36" fmla="*/ 5 w 804"/>
                <a:gd name="T37" fmla="*/ 1 h 26"/>
                <a:gd name="T38" fmla="*/ 5 w 804"/>
                <a:gd name="T39" fmla="*/ 1 h 26"/>
                <a:gd name="T40" fmla="*/ 5 w 804"/>
                <a:gd name="T41" fmla="*/ 1 h 26"/>
                <a:gd name="T42" fmla="*/ 5 w 804"/>
                <a:gd name="T43" fmla="*/ 1 h 26"/>
                <a:gd name="T44" fmla="*/ 5 w 804"/>
                <a:gd name="T45" fmla="*/ 1 h 26"/>
                <a:gd name="T46" fmla="*/ 4 w 804"/>
                <a:gd name="T47" fmla="*/ 1 h 26"/>
                <a:gd name="T48" fmla="*/ 3 w 804"/>
                <a:gd name="T49" fmla="*/ 1 h 26"/>
                <a:gd name="T50" fmla="*/ 3 w 804"/>
                <a:gd name="T51" fmla="*/ 1 h 26"/>
                <a:gd name="T52" fmla="*/ 2 w 804"/>
                <a:gd name="T53" fmla="*/ 1 h 26"/>
                <a:gd name="T54" fmla="*/ 2 w 804"/>
                <a:gd name="T55" fmla="*/ 1 h 26"/>
                <a:gd name="T56" fmla="*/ 1 w 804"/>
                <a:gd name="T57" fmla="*/ 1 h 26"/>
                <a:gd name="T58" fmla="*/ 1 w 804"/>
                <a:gd name="T59" fmla="*/ 1 h 26"/>
                <a:gd name="T60" fmla="*/ 1 w 804"/>
                <a:gd name="T61" fmla="*/ 1 h 26"/>
                <a:gd name="T62" fmla="*/ 0 w 804"/>
                <a:gd name="T63" fmla="*/ 1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4"/>
                <a:gd name="T97" fmla="*/ 0 h 26"/>
                <a:gd name="T98" fmla="*/ 804 w 804"/>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4" h="26">
                  <a:moveTo>
                    <a:pt x="804" y="0"/>
                  </a:moveTo>
                  <a:lnTo>
                    <a:pt x="804" y="0"/>
                  </a:lnTo>
                  <a:lnTo>
                    <a:pt x="762" y="1"/>
                  </a:lnTo>
                  <a:lnTo>
                    <a:pt x="750" y="2"/>
                  </a:lnTo>
                  <a:moveTo>
                    <a:pt x="697" y="3"/>
                  </a:moveTo>
                  <a:lnTo>
                    <a:pt x="697" y="3"/>
                  </a:lnTo>
                  <a:lnTo>
                    <a:pt x="666" y="4"/>
                  </a:lnTo>
                  <a:lnTo>
                    <a:pt x="643" y="5"/>
                  </a:lnTo>
                  <a:moveTo>
                    <a:pt x="590" y="7"/>
                  </a:moveTo>
                  <a:lnTo>
                    <a:pt x="590" y="7"/>
                  </a:lnTo>
                  <a:lnTo>
                    <a:pt x="557" y="8"/>
                  </a:lnTo>
                  <a:lnTo>
                    <a:pt x="536" y="9"/>
                  </a:lnTo>
                  <a:moveTo>
                    <a:pt x="482" y="10"/>
                  </a:moveTo>
                  <a:lnTo>
                    <a:pt x="482" y="10"/>
                  </a:lnTo>
                  <a:lnTo>
                    <a:pt x="441" y="12"/>
                  </a:lnTo>
                  <a:lnTo>
                    <a:pt x="429" y="12"/>
                  </a:lnTo>
                  <a:moveTo>
                    <a:pt x="375" y="14"/>
                  </a:moveTo>
                  <a:lnTo>
                    <a:pt x="375" y="14"/>
                  </a:lnTo>
                  <a:lnTo>
                    <a:pt x="322" y="16"/>
                  </a:lnTo>
                  <a:moveTo>
                    <a:pt x="268" y="18"/>
                  </a:moveTo>
                  <a:lnTo>
                    <a:pt x="268" y="18"/>
                  </a:lnTo>
                  <a:lnTo>
                    <a:pt x="264" y="18"/>
                  </a:lnTo>
                  <a:lnTo>
                    <a:pt x="214" y="20"/>
                  </a:lnTo>
                  <a:moveTo>
                    <a:pt x="161" y="22"/>
                  </a:moveTo>
                  <a:lnTo>
                    <a:pt x="161" y="22"/>
                  </a:lnTo>
                  <a:lnTo>
                    <a:pt x="153" y="22"/>
                  </a:lnTo>
                  <a:lnTo>
                    <a:pt x="107" y="23"/>
                  </a:lnTo>
                  <a:moveTo>
                    <a:pt x="54" y="25"/>
                  </a:moveTo>
                  <a:lnTo>
                    <a:pt x="54" y="25"/>
                  </a:lnTo>
                  <a:lnTo>
                    <a:pt x="11" y="26"/>
                  </a:lnTo>
                  <a:lnTo>
                    <a:pt x="0" y="2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48" name="Freeform 20"/>
            <p:cNvSpPr>
              <a:spLocks noEditPoints="1"/>
            </p:cNvSpPr>
            <p:nvPr/>
          </p:nvSpPr>
          <p:spPr bwMode="auto">
            <a:xfrm>
              <a:off x="1019" y="824"/>
              <a:ext cx="354" cy="10"/>
            </a:xfrm>
            <a:custGeom>
              <a:avLst/>
              <a:gdLst>
                <a:gd name="T0" fmla="*/ 10 w 588"/>
                <a:gd name="T1" fmla="*/ 0 h 17"/>
                <a:gd name="T2" fmla="*/ 10 w 588"/>
                <a:gd name="T3" fmla="*/ 0 h 17"/>
                <a:gd name="T4" fmla="*/ 10 w 588"/>
                <a:gd name="T5" fmla="*/ 1 h 17"/>
                <a:gd name="T6" fmla="*/ 9 w 588"/>
                <a:gd name="T7" fmla="*/ 1 h 17"/>
                <a:gd name="T8" fmla="*/ 8 w 588"/>
                <a:gd name="T9" fmla="*/ 1 h 17"/>
                <a:gd name="T10" fmla="*/ 8 w 588"/>
                <a:gd name="T11" fmla="*/ 1 h 17"/>
                <a:gd name="T12" fmla="*/ 8 w 588"/>
                <a:gd name="T13" fmla="*/ 1 h 17"/>
                <a:gd name="T14" fmla="*/ 7 w 588"/>
                <a:gd name="T15" fmla="*/ 1 h 17"/>
                <a:gd name="T16" fmla="*/ 7 w 588"/>
                <a:gd name="T17" fmla="*/ 1 h 17"/>
                <a:gd name="T18" fmla="*/ 7 w 588"/>
                <a:gd name="T19" fmla="*/ 1 h 17"/>
                <a:gd name="T20" fmla="*/ 6 w 588"/>
                <a:gd name="T21" fmla="*/ 1 h 17"/>
                <a:gd name="T22" fmla="*/ 5 w 588"/>
                <a:gd name="T23" fmla="*/ 1 h 17"/>
                <a:gd name="T24" fmla="*/ 5 w 588"/>
                <a:gd name="T25" fmla="*/ 1 h 17"/>
                <a:gd name="T26" fmla="*/ 5 w 588"/>
                <a:gd name="T27" fmla="*/ 1 h 17"/>
                <a:gd name="T28" fmla="*/ 4 w 588"/>
                <a:gd name="T29" fmla="*/ 1 h 17"/>
                <a:gd name="T30" fmla="*/ 4 w 588"/>
                <a:gd name="T31" fmla="*/ 1 h 17"/>
                <a:gd name="T32" fmla="*/ 3 w 588"/>
                <a:gd name="T33" fmla="*/ 1 h 17"/>
                <a:gd name="T34" fmla="*/ 3 w 588"/>
                <a:gd name="T35" fmla="*/ 1 h 17"/>
                <a:gd name="T36" fmla="*/ 2 w 588"/>
                <a:gd name="T37" fmla="*/ 1 h 17"/>
                <a:gd name="T38" fmla="*/ 2 w 588"/>
                <a:gd name="T39" fmla="*/ 1 h 17"/>
                <a:gd name="T40" fmla="*/ 1 w 588"/>
                <a:gd name="T41" fmla="*/ 1 h 17"/>
                <a:gd name="T42" fmla="*/ 1 w 588"/>
                <a:gd name="T43" fmla="*/ 1 h 17"/>
                <a:gd name="T44" fmla="*/ 1 w 588"/>
                <a:gd name="T45" fmla="*/ 1 h 17"/>
                <a:gd name="T46" fmla="*/ 0 w 588"/>
                <a:gd name="T47" fmla="*/ 1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8"/>
                <a:gd name="T73" fmla="*/ 0 h 17"/>
                <a:gd name="T74" fmla="*/ 588 w 588"/>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8" h="17">
                  <a:moveTo>
                    <a:pt x="588" y="0"/>
                  </a:moveTo>
                  <a:lnTo>
                    <a:pt x="588" y="0"/>
                  </a:lnTo>
                  <a:lnTo>
                    <a:pt x="546" y="1"/>
                  </a:lnTo>
                  <a:lnTo>
                    <a:pt x="535" y="2"/>
                  </a:lnTo>
                  <a:moveTo>
                    <a:pt x="481" y="4"/>
                  </a:moveTo>
                  <a:lnTo>
                    <a:pt x="481" y="4"/>
                  </a:lnTo>
                  <a:lnTo>
                    <a:pt x="448" y="5"/>
                  </a:lnTo>
                  <a:lnTo>
                    <a:pt x="428" y="5"/>
                  </a:lnTo>
                  <a:moveTo>
                    <a:pt x="375" y="7"/>
                  </a:moveTo>
                  <a:lnTo>
                    <a:pt x="375" y="7"/>
                  </a:lnTo>
                  <a:lnTo>
                    <a:pt x="336" y="9"/>
                  </a:lnTo>
                  <a:lnTo>
                    <a:pt x="321" y="9"/>
                  </a:lnTo>
                  <a:moveTo>
                    <a:pt x="268" y="11"/>
                  </a:moveTo>
                  <a:lnTo>
                    <a:pt x="268" y="11"/>
                  </a:lnTo>
                  <a:lnTo>
                    <a:pt x="216" y="12"/>
                  </a:lnTo>
                  <a:lnTo>
                    <a:pt x="214" y="12"/>
                  </a:lnTo>
                  <a:moveTo>
                    <a:pt x="161" y="14"/>
                  </a:moveTo>
                  <a:lnTo>
                    <a:pt x="161" y="14"/>
                  </a:lnTo>
                  <a:lnTo>
                    <a:pt x="155" y="14"/>
                  </a:lnTo>
                  <a:lnTo>
                    <a:pt x="107" y="15"/>
                  </a:lnTo>
                  <a:moveTo>
                    <a:pt x="54" y="16"/>
                  </a:moveTo>
                  <a:lnTo>
                    <a:pt x="54" y="16"/>
                  </a:lnTo>
                  <a:lnTo>
                    <a:pt x="33" y="16"/>
                  </a:lnTo>
                  <a:lnTo>
                    <a:pt x="0" y="17"/>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49" name="Freeform 21"/>
            <p:cNvSpPr>
              <a:spLocks noEditPoints="1"/>
            </p:cNvSpPr>
            <p:nvPr/>
          </p:nvSpPr>
          <p:spPr bwMode="auto">
            <a:xfrm>
              <a:off x="545" y="835"/>
              <a:ext cx="375" cy="14"/>
            </a:xfrm>
            <a:custGeom>
              <a:avLst/>
              <a:gdLst>
                <a:gd name="T0" fmla="*/ 10 w 624"/>
                <a:gd name="T1" fmla="*/ 0 h 24"/>
                <a:gd name="T2" fmla="*/ 10 w 624"/>
                <a:gd name="T3" fmla="*/ 0 h 24"/>
                <a:gd name="T4" fmla="*/ 10 w 624"/>
                <a:gd name="T5" fmla="*/ 1 h 24"/>
                <a:gd name="T6" fmla="*/ 8 w 624"/>
                <a:gd name="T7" fmla="*/ 1 h 24"/>
                <a:gd name="T8" fmla="*/ 8 w 624"/>
                <a:gd name="T9" fmla="*/ 1 h 24"/>
                <a:gd name="T10" fmla="*/ 8 w 624"/>
                <a:gd name="T11" fmla="*/ 1 h 24"/>
                <a:gd name="T12" fmla="*/ 8 w 624"/>
                <a:gd name="T13" fmla="*/ 1 h 24"/>
                <a:gd name="T14" fmla="*/ 7 w 624"/>
                <a:gd name="T15" fmla="*/ 1 h 24"/>
                <a:gd name="T16" fmla="*/ 7 w 624"/>
                <a:gd name="T17" fmla="*/ 1 h 24"/>
                <a:gd name="T18" fmla="*/ 7 w 624"/>
                <a:gd name="T19" fmla="*/ 1 h 24"/>
                <a:gd name="T20" fmla="*/ 6 w 624"/>
                <a:gd name="T21" fmla="*/ 1 h 24"/>
                <a:gd name="T22" fmla="*/ 5 w 624"/>
                <a:gd name="T23" fmla="*/ 1 h 24"/>
                <a:gd name="T24" fmla="*/ 5 w 624"/>
                <a:gd name="T25" fmla="*/ 1 h 24"/>
                <a:gd name="T26" fmla="*/ 5 w 624"/>
                <a:gd name="T27" fmla="*/ 1 h 24"/>
                <a:gd name="T28" fmla="*/ 4 w 624"/>
                <a:gd name="T29" fmla="*/ 1 h 24"/>
                <a:gd name="T30" fmla="*/ 3 w 624"/>
                <a:gd name="T31" fmla="*/ 1 h 24"/>
                <a:gd name="T32" fmla="*/ 3 w 624"/>
                <a:gd name="T33" fmla="*/ 1 h 24"/>
                <a:gd name="T34" fmla="*/ 2 w 624"/>
                <a:gd name="T35" fmla="*/ 1 h 24"/>
                <a:gd name="T36" fmla="*/ 2 w 624"/>
                <a:gd name="T37" fmla="*/ 1 h 24"/>
                <a:gd name="T38" fmla="*/ 1 w 624"/>
                <a:gd name="T39" fmla="*/ 1 h 24"/>
                <a:gd name="T40" fmla="*/ 1 w 624"/>
                <a:gd name="T41" fmla="*/ 1 h 24"/>
                <a:gd name="T42" fmla="*/ 1 w 624"/>
                <a:gd name="T43" fmla="*/ 1 h 24"/>
                <a:gd name="T44" fmla="*/ 1 w 624"/>
                <a:gd name="T45" fmla="*/ 1 h 24"/>
                <a:gd name="T46" fmla="*/ 0 w 624"/>
                <a:gd name="T47" fmla="*/ 1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4"/>
                <a:gd name="T73" fmla="*/ 0 h 24"/>
                <a:gd name="T74" fmla="*/ 624 w 624"/>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4" h="24">
                  <a:moveTo>
                    <a:pt x="624" y="0"/>
                  </a:moveTo>
                  <a:lnTo>
                    <a:pt x="624" y="0"/>
                  </a:lnTo>
                  <a:lnTo>
                    <a:pt x="567" y="1"/>
                  </a:lnTo>
                  <a:moveTo>
                    <a:pt x="511" y="3"/>
                  </a:moveTo>
                  <a:lnTo>
                    <a:pt x="511" y="3"/>
                  </a:lnTo>
                  <a:lnTo>
                    <a:pt x="507" y="3"/>
                  </a:lnTo>
                  <a:lnTo>
                    <a:pt x="454" y="5"/>
                  </a:lnTo>
                  <a:moveTo>
                    <a:pt x="397" y="7"/>
                  </a:moveTo>
                  <a:lnTo>
                    <a:pt x="397" y="7"/>
                  </a:lnTo>
                  <a:lnTo>
                    <a:pt x="385" y="7"/>
                  </a:lnTo>
                  <a:lnTo>
                    <a:pt x="341" y="9"/>
                  </a:lnTo>
                  <a:moveTo>
                    <a:pt x="284" y="11"/>
                  </a:moveTo>
                  <a:lnTo>
                    <a:pt x="284" y="11"/>
                  </a:lnTo>
                  <a:lnTo>
                    <a:pt x="265" y="12"/>
                  </a:lnTo>
                  <a:lnTo>
                    <a:pt x="227" y="14"/>
                  </a:lnTo>
                  <a:moveTo>
                    <a:pt x="170" y="16"/>
                  </a:moveTo>
                  <a:lnTo>
                    <a:pt x="170" y="16"/>
                  </a:lnTo>
                  <a:lnTo>
                    <a:pt x="153" y="17"/>
                  </a:lnTo>
                  <a:lnTo>
                    <a:pt x="114" y="19"/>
                  </a:lnTo>
                  <a:moveTo>
                    <a:pt x="57" y="21"/>
                  </a:moveTo>
                  <a:lnTo>
                    <a:pt x="57" y="21"/>
                  </a:lnTo>
                  <a:lnTo>
                    <a:pt x="53" y="21"/>
                  </a:lnTo>
                  <a:lnTo>
                    <a:pt x="10" y="23"/>
                  </a:lnTo>
                  <a:lnTo>
                    <a:pt x="0" y="24"/>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50" name="Freeform 22"/>
            <p:cNvSpPr>
              <a:spLocks noEditPoints="1"/>
            </p:cNvSpPr>
            <p:nvPr/>
          </p:nvSpPr>
          <p:spPr bwMode="auto">
            <a:xfrm>
              <a:off x="215" y="848"/>
              <a:ext cx="230" cy="2"/>
            </a:xfrm>
            <a:custGeom>
              <a:avLst/>
              <a:gdLst>
                <a:gd name="T0" fmla="*/ 7 w 383"/>
                <a:gd name="T1" fmla="*/ 1 h 3"/>
                <a:gd name="T2" fmla="*/ 7 w 383"/>
                <a:gd name="T3" fmla="*/ 1 h 3"/>
                <a:gd name="T4" fmla="*/ 6 w 383"/>
                <a:gd name="T5" fmla="*/ 1 h 3"/>
                <a:gd name="T6" fmla="*/ 6 w 383"/>
                <a:gd name="T7" fmla="*/ 1 h 3"/>
                <a:gd name="T8" fmla="*/ 5 w 383"/>
                <a:gd name="T9" fmla="*/ 1 h 3"/>
                <a:gd name="T10" fmla="*/ 5 w 383"/>
                <a:gd name="T11" fmla="*/ 1 h 3"/>
                <a:gd name="T12" fmla="*/ 4 w 383"/>
                <a:gd name="T13" fmla="*/ 1 h 3"/>
                <a:gd name="T14" fmla="*/ 4 w 383"/>
                <a:gd name="T15" fmla="*/ 1 h 3"/>
                <a:gd name="T16" fmla="*/ 3 w 383"/>
                <a:gd name="T17" fmla="*/ 1 h 3"/>
                <a:gd name="T18" fmla="*/ 3 w 383"/>
                <a:gd name="T19" fmla="*/ 1 h 3"/>
                <a:gd name="T20" fmla="*/ 2 w 383"/>
                <a:gd name="T21" fmla="*/ 1 h 3"/>
                <a:gd name="T22" fmla="*/ 2 w 383"/>
                <a:gd name="T23" fmla="*/ 1 h 3"/>
                <a:gd name="T24" fmla="*/ 1 w 383"/>
                <a:gd name="T25" fmla="*/ 1 h 3"/>
                <a:gd name="T26" fmla="*/ 1 w 383"/>
                <a:gd name="T27" fmla="*/ 1 h 3"/>
                <a:gd name="T28" fmla="*/ 1 w 383"/>
                <a:gd name="T29" fmla="*/ 1 h 3"/>
                <a:gd name="T30" fmla="*/ 1 w 383"/>
                <a:gd name="T31" fmla="*/ 1 h 3"/>
                <a:gd name="T32" fmla="*/ 0 w 383"/>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3"/>
                <a:gd name="T52" fmla="*/ 0 h 3"/>
                <a:gd name="T53" fmla="*/ 383 w 383"/>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3" h="3">
                  <a:moveTo>
                    <a:pt x="383" y="3"/>
                  </a:moveTo>
                  <a:lnTo>
                    <a:pt x="383" y="3"/>
                  </a:lnTo>
                  <a:lnTo>
                    <a:pt x="341" y="3"/>
                  </a:lnTo>
                  <a:lnTo>
                    <a:pt x="328" y="3"/>
                  </a:lnTo>
                  <a:moveTo>
                    <a:pt x="274" y="3"/>
                  </a:moveTo>
                  <a:lnTo>
                    <a:pt x="274" y="3"/>
                  </a:lnTo>
                  <a:lnTo>
                    <a:pt x="246" y="2"/>
                  </a:lnTo>
                  <a:lnTo>
                    <a:pt x="219" y="2"/>
                  </a:lnTo>
                  <a:moveTo>
                    <a:pt x="164" y="2"/>
                  </a:moveTo>
                  <a:lnTo>
                    <a:pt x="164" y="2"/>
                  </a:lnTo>
                  <a:lnTo>
                    <a:pt x="147" y="2"/>
                  </a:lnTo>
                  <a:lnTo>
                    <a:pt x="109" y="1"/>
                  </a:lnTo>
                  <a:moveTo>
                    <a:pt x="54" y="1"/>
                  </a:moveTo>
                  <a:lnTo>
                    <a:pt x="54" y="1"/>
                  </a:lnTo>
                  <a:lnTo>
                    <a:pt x="52" y="1"/>
                  </a:lnTo>
                  <a:lnTo>
                    <a:pt x="10"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51" name="Freeform 23"/>
            <p:cNvSpPr>
              <a:spLocks/>
            </p:cNvSpPr>
            <p:nvPr/>
          </p:nvSpPr>
          <p:spPr bwMode="auto">
            <a:xfrm>
              <a:off x="68" y="848"/>
              <a:ext cx="40" cy="1"/>
            </a:xfrm>
            <a:custGeom>
              <a:avLst/>
              <a:gdLst>
                <a:gd name="T0" fmla="*/ 1 w 65"/>
                <a:gd name="T1" fmla="*/ 0 h 1"/>
                <a:gd name="T2" fmla="*/ 1 w 65"/>
                <a:gd name="T3" fmla="*/ 0 h 1"/>
                <a:gd name="T4" fmla="*/ 1 w 65"/>
                <a:gd name="T5" fmla="*/ 1 h 1"/>
                <a:gd name="T6" fmla="*/ 0 w 65"/>
                <a:gd name="T7" fmla="*/ 1 h 1"/>
                <a:gd name="T8" fmla="*/ 0 60000 65536"/>
                <a:gd name="T9" fmla="*/ 0 60000 65536"/>
                <a:gd name="T10" fmla="*/ 0 60000 65536"/>
                <a:gd name="T11" fmla="*/ 0 60000 65536"/>
                <a:gd name="T12" fmla="*/ 0 w 65"/>
                <a:gd name="T13" fmla="*/ 0 h 1"/>
                <a:gd name="T14" fmla="*/ 65 w 65"/>
                <a:gd name="T15" fmla="*/ 1 h 1"/>
              </a:gdLst>
              <a:ahLst/>
              <a:cxnLst>
                <a:cxn ang="T8">
                  <a:pos x="T0" y="T1"/>
                </a:cxn>
                <a:cxn ang="T9">
                  <a:pos x="T2" y="T3"/>
                </a:cxn>
                <a:cxn ang="T10">
                  <a:pos x="T4" y="T5"/>
                </a:cxn>
                <a:cxn ang="T11">
                  <a:pos x="T6" y="T7"/>
                </a:cxn>
              </a:cxnLst>
              <a:rect l="T12" t="T13" r="T14" b="T15"/>
              <a:pathLst>
                <a:path w="65" h="1">
                  <a:moveTo>
                    <a:pt x="65" y="0"/>
                  </a:moveTo>
                  <a:lnTo>
                    <a:pt x="65" y="0"/>
                  </a:lnTo>
                  <a:lnTo>
                    <a:pt x="14"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52" name="Freeform 24"/>
            <p:cNvSpPr>
              <a:spLocks noEditPoints="1"/>
            </p:cNvSpPr>
            <p:nvPr/>
          </p:nvSpPr>
          <p:spPr bwMode="auto">
            <a:xfrm>
              <a:off x="10" y="806"/>
              <a:ext cx="5926" cy="65"/>
            </a:xfrm>
            <a:custGeom>
              <a:avLst/>
              <a:gdLst>
                <a:gd name="T0" fmla="*/ 168 w 9865"/>
                <a:gd name="T1" fmla="*/ 1 h 108"/>
                <a:gd name="T2" fmla="*/ 168 w 9865"/>
                <a:gd name="T3" fmla="*/ 1 h 108"/>
                <a:gd name="T4" fmla="*/ 167 w 9865"/>
                <a:gd name="T5" fmla="*/ 1 h 108"/>
                <a:gd name="T6" fmla="*/ 146 w 9865"/>
                <a:gd name="T7" fmla="*/ 2 h 108"/>
                <a:gd name="T8" fmla="*/ 146 w 9865"/>
                <a:gd name="T9" fmla="*/ 2 h 108"/>
                <a:gd name="T10" fmla="*/ 146 w 9865"/>
                <a:gd name="T11" fmla="*/ 2 h 108"/>
                <a:gd name="T12" fmla="*/ 145 w 9865"/>
                <a:gd name="T13" fmla="*/ 2 h 108"/>
                <a:gd name="T14" fmla="*/ 130 w 9865"/>
                <a:gd name="T15" fmla="*/ 1 h 108"/>
                <a:gd name="T16" fmla="*/ 130 w 9865"/>
                <a:gd name="T17" fmla="*/ 1 h 108"/>
                <a:gd name="T18" fmla="*/ 129 w 9865"/>
                <a:gd name="T19" fmla="*/ 1 h 108"/>
                <a:gd name="T20" fmla="*/ 129 w 9865"/>
                <a:gd name="T21" fmla="*/ 1 h 108"/>
                <a:gd name="T22" fmla="*/ 106 w 9865"/>
                <a:gd name="T23" fmla="*/ 1 h 108"/>
                <a:gd name="T24" fmla="*/ 106 w 9865"/>
                <a:gd name="T25" fmla="*/ 1 h 108"/>
                <a:gd name="T26" fmla="*/ 106 w 9865"/>
                <a:gd name="T27" fmla="*/ 1 h 108"/>
                <a:gd name="T28" fmla="*/ 105 w 9865"/>
                <a:gd name="T29" fmla="*/ 1 h 108"/>
                <a:gd name="T30" fmla="*/ 99 w 9865"/>
                <a:gd name="T31" fmla="*/ 1 h 108"/>
                <a:gd name="T32" fmla="*/ 99 w 9865"/>
                <a:gd name="T33" fmla="*/ 1 h 108"/>
                <a:gd name="T34" fmla="*/ 99 w 9865"/>
                <a:gd name="T35" fmla="*/ 1 h 108"/>
                <a:gd name="T36" fmla="*/ 98 w 9865"/>
                <a:gd name="T37" fmla="*/ 1 h 108"/>
                <a:gd name="T38" fmla="*/ 94 w 9865"/>
                <a:gd name="T39" fmla="*/ 1 h 108"/>
                <a:gd name="T40" fmla="*/ 94 w 9865"/>
                <a:gd name="T41" fmla="*/ 1 h 108"/>
                <a:gd name="T42" fmla="*/ 94 w 9865"/>
                <a:gd name="T43" fmla="*/ 1 h 108"/>
                <a:gd name="T44" fmla="*/ 93 w 9865"/>
                <a:gd name="T45" fmla="*/ 1 h 108"/>
                <a:gd name="T46" fmla="*/ 79 w 9865"/>
                <a:gd name="T47" fmla="*/ 1 h 108"/>
                <a:gd name="T48" fmla="*/ 79 w 9865"/>
                <a:gd name="T49" fmla="*/ 1 h 108"/>
                <a:gd name="T50" fmla="*/ 79 w 9865"/>
                <a:gd name="T51" fmla="*/ 1 h 108"/>
                <a:gd name="T52" fmla="*/ 78 w 9865"/>
                <a:gd name="T53" fmla="*/ 1 h 108"/>
                <a:gd name="T54" fmla="*/ 65 w 9865"/>
                <a:gd name="T55" fmla="*/ 1 h 108"/>
                <a:gd name="T56" fmla="*/ 65 w 9865"/>
                <a:gd name="T57" fmla="*/ 1 h 108"/>
                <a:gd name="T58" fmla="*/ 65 w 9865"/>
                <a:gd name="T59" fmla="*/ 1 h 108"/>
                <a:gd name="T60" fmla="*/ 65 w 9865"/>
                <a:gd name="T61" fmla="*/ 1 h 108"/>
                <a:gd name="T62" fmla="*/ 56 w 9865"/>
                <a:gd name="T63" fmla="*/ 0 h 108"/>
                <a:gd name="T64" fmla="*/ 56 w 9865"/>
                <a:gd name="T65" fmla="*/ 0 h 108"/>
                <a:gd name="T66" fmla="*/ 56 w 9865"/>
                <a:gd name="T67" fmla="*/ 0 h 108"/>
                <a:gd name="T68" fmla="*/ 56 w 9865"/>
                <a:gd name="T69" fmla="*/ 0 h 108"/>
                <a:gd name="T70" fmla="*/ 40 w 9865"/>
                <a:gd name="T71" fmla="*/ 1 h 108"/>
                <a:gd name="T72" fmla="*/ 40 w 9865"/>
                <a:gd name="T73" fmla="*/ 1 h 108"/>
                <a:gd name="T74" fmla="*/ 40 w 9865"/>
                <a:gd name="T75" fmla="*/ 1 h 108"/>
                <a:gd name="T76" fmla="*/ 39 w 9865"/>
                <a:gd name="T77" fmla="*/ 1 h 108"/>
                <a:gd name="T78" fmla="*/ 28 w 9865"/>
                <a:gd name="T79" fmla="*/ 1 h 108"/>
                <a:gd name="T80" fmla="*/ 28 w 9865"/>
                <a:gd name="T81" fmla="*/ 1 h 108"/>
                <a:gd name="T82" fmla="*/ 27 w 9865"/>
                <a:gd name="T83" fmla="*/ 1 h 108"/>
                <a:gd name="T84" fmla="*/ 26 w 9865"/>
                <a:gd name="T85" fmla="*/ 1 h 108"/>
                <a:gd name="T86" fmla="*/ 14 w 9865"/>
                <a:gd name="T87" fmla="*/ 1 h 108"/>
                <a:gd name="T88" fmla="*/ 14 w 9865"/>
                <a:gd name="T89" fmla="*/ 1 h 108"/>
                <a:gd name="T90" fmla="*/ 14 w 9865"/>
                <a:gd name="T91" fmla="*/ 1 h 108"/>
                <a:gd name="T92" fmla="*/ 13 w 9865"/>
                <a:gd name="T93" fmla="*/ 1 h 108"/>
                <a:gd name="T94" fmla="*/ 5 w 9865"/>
                <a:gd name="T95" fmla="*/ 1 h 108"/>
                <a:gd name="T96" fmla="*/ 5 w 9865"/>
                <a:gd name="T97" fmla="*/ 1 h 108"/>
                <a:gd name="T98" fmla="*/ 4 w 9865"/>
                <a:gd name="T99" fmla="*/ 1 h 108"/>
                <a:gd name="T100" fmla="*/ 4 w 9865"/>
                <a:gd name="T101" fmla="*/ 1 h 108"/>
                <a:gd name="T102" fmla="*/ 1 w 9865"/>
                <a:gd name="T103" fmla="*/ 1 h 108"/>
                <a:gd name="T104" fmla="*/ 1 w 9865"/>
                <a:gd name="T105" fmla="*/ 1 h 108"/>
                <a:gd name="T106" fmla="*/ 0 w 9865"/>
                <a:gd name="T107" fmla="*/ 1 h 1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65"/>
                <a:gd name="T163" fmla="*/ 0 h 108"/>
                <a:gd name="T164" fmla="*/ 9865 w 9865"/>
                <a:gd name="T165" fmla="*/ 108 h 1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65" h="108">
                  <a:moveTo>
                    <a:pt x="9865" y="43"/>
                  </a:moveTo>
                  <a:lnTo>
                    <a:pt x="9865" y="43"/>
                  </a:lnTo>
                  <a:cubicBezTo>
                    <a:pt x="9862" y="43"/>
                    <a:pt x="9853" y="45"/>
                    <a:pt x="9839" y="46"/>
                  </a:cubicBezTo>
                  <a:moveTo>
                    <a:pt x="8615" y="108"/>
                  </a:moveTo>
                  <a:lnTo>
                    <a:pt x="8615" y="108"/>
                  </a:lnTo>
                  <a:cubicBezTo>
                    <a:pt x="8606" y="108"/>
                    <a:pt x="8597" y="108"/>
                    <a:pt x="8588" y="108"/>
                  </a:cubicBezTo>
                  <a:cubicBezTo>
                    <a:pt x="8579" y="108"/>
                    <a:pt x="8570" y="108"/>
                    <a:pt x="8561" y="108"/>
                  </a:cubicBezTo>
                  <a:moveTo>
                    <a:pt x="7628" y="74"/>
                  </a:moveTo>
                  <a:lnTo>
                    <a:pt x="7628" y="74"/>
                  </a:lnTo>
                  <a:cubicBezTo>
                    <a:pt x="7619" y="74"/>
                    <a:pt x="7609" y="74"/>
                    <a:pt x="7600" y="73"/>
                  </a:cubicBezTo>
                  <a:cubicBezTo>
                    <a:pt x="7591" y="73"/>
                    <a:pt x="7582" y="73"/>
                    <a:pt x="7574" y="73"/>
                  </a:cubicBezTo>
                  <a:moveTo>
                    <a:pt x="6245" y="14"/>
                  </a:moveTo>
                  <a:lnTo>
                    <a:pt x="6245" y="14"/>
                  </a:lnTo>
                  <a:cubicBezTo>
                    <a:pt x="6236" y="13"/>
                    <a:pt x="6227" y="11"/>
                    <a:pt x="6219" y="10"/>
                  </a:cubicBezTo>
                  <a:cubicBezTo>
                    <a:pt x="6214" y="9"/>
                    <a:pt x="6205" y="8"/>
                    <a:pt x="6194" y="8"/>
                  </a:cubicBezTo>
                  <a:moveTo>
                    <a:pt x="5842" y="20"/>
                  </a:moveTo>
                  <a:lnTo>
                    <a:pt x="5842" y="20"/>
                  </a:lnTo>
                  <a:cubicBezTo>
                    <a:pt x="5832" y="20"/>
                    <a:pt x="5823" y="20"/>
                    <a:pt x="5817" y="20"/>
                  </a:cubicBezTo>
                  <a:cubicBezTo>
                    <a:pt x="5809" y="20"/>
                    <a:pt x="5801" y="20"/>
                    <a:pt x="5792" y="20"/>
                  </a:cubicBezTo>
                  <a:moveTo>
                    <a:pt x="5541" y="21"/>
                  </a:moveTo>
                  <a:lnTo>
                    <a:pt x="5541" y="21"/>
                  </a:lnTo>
                  <a:cubicBezTo>
                    <a:pt x="5532" y="21"/>
                    <a:pt x="5524" y="21"/>
                    <a:pt x="5515" y="21"/>
                  </a:cubicBezTo>
                  <a:cubicBezTo>
                    <a:pt x="5508" y="21"/>
                    <a:pt x="5499" y="22"/>
                    <a:pt x="5489" y="22"/>
                  </a:cubicBezTo>
                  <a:moveTo>
                    <a:pt x="4685" y="77"/>
                  </a:moveTo>
                  <a:lnTo>
                    <a:pt x="4685" y="77"/>
                  </a:lnTo>
                  <a:cubicBezTo>
                    <a:pt x="4673" y="77"/>
                    <a:pt x="4664" y="78"/>
                    <a:pt x="4658" y="78"/>
                  </a:cubicBezTo>
                  <a:cubicBezTo>
                    <a:pt x="4651" y="78"/>
                    <a:pt x="4643" y="77"/>
                    <a:pt x="4632" y="77"/>
                  </a:cubicBezTo>
                  <a:moveTo>
                    <a:pt x="3856" y="10"/>
                  </a:moveTo>
                  <a:lnTo>
                    <a:pt x="3856" y="10"/>
                  </a:lnTo>
                  <a:cubicBezTo>
                    <a:pt x="3846" y="10"/>
                    <a:pt x="3837" y="10"/>
                    <a:pt x="3830" y="10"/>
                  </a:cubicBezTo>
                  <a:cubicBezTo>
                    <a:pt x="3822" y="10"/>
                    <a:pt x="3813" y="10"/>
                    <a:pt x="3804" y="9"/>
                  </a:cubicBezTo>
                  <a:moveTo>
                    <a:pt x="3339" y="0"/>
                  </a:moveTo>
                  <a:lnTo>
                    <a:pt x="3339" y="0"/>
                  </a:lnTo>
                  <a:cubicBezTo>
                    <a:pt x="3330" y="0"/>
                    <a:pt x="3321" y="0"/>
                    <a:pt x="3313" y="0"/>
                  </a:cubicBezTo>
                  <a:cubicBezTo>
                    <a:pt x="3306" y="0"/>
                    <a:pt x="3297" y="0"/>
                    <a:pt x="3287" y="0"/>
                  </a:cubicBezTo>
                  <a:moveTo>
                    <a:pt x="2375" y="28"/>
                  </a:moveTo>
                  <a:lnTo>
                    <a:pt x="2375" y="28"/>
                  </a:lnTo>
                  <a:cubicBezTo>
                    <a:pt x="2365" y="28"/>
                    <a:pt x="2356" y="28"/>
                    <a:pt x="2348" y="28"/>
                  </a:cubicBezTo>
                  <a:cubicBezTo>
                    <a:pt x="2341" y="28"/>
                    <a:pt x="2332" y="29"/>
                    <a:pt x="2322" y="29"/>
                  </a:cubicBezTo>
                  <a:moveTo>
                    <a:pt x="1627" y="47"/>
                  </a:moveTo>
                  <a:lnTo>
                    <a:pt x="1627" y="47"/>
                  </a:lnTo>
                  <a:cubicBezTo>
                    <a:pt x="1618" y="47"/>
                    <a:pt x="1609" y="47"/>
                    <a:pt x="1600" y="47"/>
                  </a:cubicBezTo>
                  <a:cubicBezTo>
                    <a:pt x="1591" y="47"/>
                    <a:pt x="1581" y="47"/>
                    <a:pt x="1572" y="47"/>
                  </a:cubicBezTo>
                  <a:moveTo>
                    <a:pt x="835" y="73"/>
                  </a:moveTo>
                  <a:lnTo>
                    <a:pt x="835" y="73"/>
                  </a:lnTo>
                  <a:cubicBezTo>
                    <a:pt x="824" y="74"/>
                    <a:pt x="814" y="74"/>
                    <a:pt x="806" y="74"/>
                  </a:cubicBezTo>
                  <a:cubicBezTo>
                    <a:pt x="798" y="74"/>
                    <a:pt x="789" y="74"/>
                    <a:pt x="779" y="74"/>
                  </a:cubicBezTo>
                  <a:moveTo>
                    <a:pt x="286" y="70"/>
                  </a:moveTo>
                  <a:lnTo>
                    <a:pt x="286" y="70"/>
                  </a:lnTo>
                  <a:cubicBezTo>
                    <a:pt x="275" y="70"/>
                    <a:pt x="266" y="70"/>
                    <a:pt x="258" y="70"/>
                  </a:cubicBezTo>
                  <a:cubicBezTo>
                    <a:pt x="248" y="70"/>
                    <a:pt x="238" y="70"/>
                    <a:pt x="226" y="70"/>
                  </a:cubicBezTo>
                  <a:moveTo>
                    <a:pt x="33" y="72"/>
                  </a:moveTo>
                  <a:lnTo>
                    <a:pt x="33" y="72"/>
                  </a:lnTo>
                  <a:cubicBezTo>
                    <a:pt x="13" y="72"/>
                    <a:pt x="0" y="72"/>
                    <a:pt x="0" y="72"/>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53" name="Freeform 25"/>
            <p:cNvSpPr>
              <a:spLocks/>
            </p:cNvSpPr>
            <p:nvPr/>
          </p:nvSpPr>
          <p:spPr bwMode="auto">
            <a:xfrm>
              <a:off x="3841" y="3968"/>
              <a:ext cx="1339" cy="14"/>
            </a:xfrm>
            <a:custGeom>
              <a:avLst/>
              <a:gdLst>
                <a:gd name="T0" fmla="*/ 38 w 2229"/>
                <a:gd name="T1" fmla="*/ 1 h 23"/>
                <a:gd name="T2" fmla="*/ 38 w 2229"/>
                <a:gd name="T3" fmla="*/ 1 h 23"/>
                <a:gd name="T4" fmla="*/ 37 w 2229"/>
                <a:gd name="T5" fmla="*/ 0 h 23"/>
                <a:gd name="T6" fmla="*/ 1 w 2229"/>
                <a:gd name="T7" fmla="*/ 1 h 23"/>
                <a:gd name="T8" fmla="*/ 0 w 2229"/>
                <a:gd name="T9" fmla="*/ 1 h 23"/>
                <a:gd name="T10" fmla="*/ 35 w 2229"/>
                <a:gd name="T11" fmla="*/ 1 h 23"/>
                <a:gd name="T12" fmla="*/ 0 60000 65536"/>
                <a:gd name="T13" fmla="*/ 0 60000 65536"/>
                <a:gd name="T14" fmla="*/ 0 60000 65536"/>
                <a:gd name="T15" fmla="*/ 0 60000 65536"/>
                <a:gd name="T16" fmla="*/ 0 60000 65536"/>
                <a:gd name="T17" fmla="*/ 0 60000 65536"/>
                <a:gd name="T18" fmla="*/ 0 w 2229"/>
                <a:gd name="T19" fmla="*/ 0 h 23"/>
                <a:gd name="T20" fmla="*/ 2229 w 22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229" h="23">
                  <a:moveTo>
                    <a:pt x="2229" y="9"/>
                  </a:moveTo>
                  <a:lnTo>
                    <a:pt x="2229" y="9"/>
                  </a:lnTo>
                  <a:lnTo>
                    <a:pt x="2153" y="0"/>
                  </a:lnTo>
                  <a:lnTo>
                    <a:pt x="17" y="23"/>
                  </a:lnTo>
                  <a:lnTo>
                    <a:pt x="0" y="14"/>
                  </a:lnTo>
                  <a:lnTo>
                    <a:pt x="2108" y="13"/>
                  </a:lnTo>
                </a:path>
              </a:pathLst>
            </a:custGeom>
            <a:solidFill>
              <a:srgbClr val="000000"/>
            </a:solidFill>
            <a:ln w="0">
              <a:solidFill>
                <a:srgbClr val="000000"/>
              </a:solidFill>
              <a:prstDash val="solid"/>
              <a:round/>
              <a:headEnd/>
              <a:tailEnd/>
            </a:ln>
          </p:spPr>
          <p:txBody>
            <a:bodyPr/>
            <a:lstStyle/>
            <a:p>
              <a:endParaRPr lang="en-GB"/>
            </a:p>
          </p:txBody>
        </p:sp>
        <p:sp>
          <p:nvSpPr>
            <p:cNvPr id="22554" name="Freeform 26"/>
            <p:cNvSpPr>
              <a:spLocks/>
            </p:cNvSpPr>
            <p:nvPr/>
          </p:nvSpPr>
          <p:spPr bwMode="auto">
            <a:xfrm>
              <a:off x="864" y="273"/>
              <a:ext cx="2001" cy="8"/>
            </a:xfrm>
            <a:custGeom>
              <a:avLst/>
              <a:gdLst>
                <a:gd name="T0" fmla="*/ 10 w 3331"/>
                <a:gd name="T1" fmla="*/ 1 h 13"/>
                <a:gd name="T2" fmla="*/ 10 w 3331"/>
                <a:gd name="T3" fmla="*/ 1 h 13"/>
                <a:gd name="T4" fmla="*/ 10 w 3331"/>
                <a:gd name="T5" fmla="*/ 1 h 13"/>
                <a:gd name="T6" fmla="*/ 0 w 3331"/>
                <a:gd name="T7" fmla="*/ 1 h 13"/>
                <a:gd name="T8" fmla="*/ 0 w 3331"/>
                <a:gd name="T9" fmla="*/ 1 h 13"/>
                <a:gd name="T10" fmla="*/ 10 w 3331"/>
                <a:gd name="T11" fmla="*/ 0 h 13"/>
                <a:gd name="T12" fmla="*/ 15 w 3331"/>
                <a:gd name="T13" fmla="*/ 1 h 13"/>
                <a:gd name="T14" fmla="*/ 23 w 3331"/>
                <a:gd name="T15" fmla="*/ 1 h 13"/>
                <a:gd name="T16" fmla="*/ 39 w 3331"/>
                <a:gd name="T17" fmla="*/ 1 h 13"/>
                <a:gd name="T18" fmla="*/ 44 w 3331"/>
                <a:gd name="T19" fmla="*/ 1 h 13"/>
                <a:gd name="T20" fmla="*/ 46 w 3331"/>
                <a:gd name="T21" fmla="*/ 1 h 13"/>
                <a:gd name="T22" fmla="*/ 53 w 3331"/>
                <a:gd name="T23" fmla="*/ 1 h 13"/>
                <a:gd name="T24" fmla="*/ 53 w 3331"/>
                <a:gd name="T25" fmla="*/ 1 h 13"/>
                <a:gd name="T26" fmla="*/ 56 w 3331"/>
                <a:gd name="T27" fmla="*/ 1 h 13"/>
                <a:gd name="T28" fmla="*/ 56 w 3331"/>
                <a:gd name="T29" fmla="*/ 1 h 13"/>
                <a:gd name="T30" fmla="*/ 53 w 3331"/>
                <a:gd name="T31" fmla="*/ 1 h 13"/>
                <a:gd name="T32" fmla="*/ 19 w 3331"/>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31"/>
                <a:gd name="T52" fmla="*/ 0 h 13"/>
                <a:gd name="T53" fmla="*/ 3331 w 3331"/>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31" h="13">
                  <a:moveTo>
                    <a:pt x="631" y="9"/>
                  </a:moveTo>
                  <a:lnTo>
                    <a:pt x="631" y="9"/>
                  </a:lnTo>
                  <a:lnTo>
                    <a:pt x="553" y="9"/>
                  </a:lnTo>
                  <a:lnTo>
                    <a:pt x="0" y="12"/>
                  </a:lnTo>
                  <a:lnTo>
                    <a:pt x="0" y="6"/>
                  </a:lnTo>
                  <a:lnTo>
                    <a:pt x="631" y="0"/>
                  </a:lnTo>
                  <a:lnTo>
                    <a:pt x="893" y="4"/>
                  </a:lnTo>
                  <a:lnTo>
                    <a:pt x="1399" y="13"/>
                  </a:lnTo>
                  <a:lnTo>
                    <a:pt x="2299" y="13"/>
                  </a:lnTo>
                  <a:lnTo>
                    <a:pt x="2566" y="7"/>
                  </a:lnTo>
                  <a:lnTo>
                    <a:pt x="2736" y="8"/>
                  </a:lnTo>
                  <a:lnTo>
                    <a:pt x="3119" y="13"/>
                  </a:lnTo>
                  <a:lnTo>
                    <a:pt x="3136" y="8"/>
                  </a:lnTo>
                  <a:lnTo>
                    <a:pt x="3331" y="7"/>
                  </a:lnTo>
                  <a:lnTo>
                    <a:pt x="3280" y="3"/>
                  </a:lnTo>
                  <a:lnTo>
                    <a:pt x="3128" y="4"/>
                  </a:lnTo>
                  <a:cubicBezTo>
                    <a:pt x="2450" y="4"/>
                    <a:pt x="1774" y="5"/>
                    <a:pt x="1096" y="0"/>
                  </a:cubicBezTo>
                </a:path>
              </a:pathLst>
            </a:custGeom>
            <a:solidFill>
              <a:srgbClr val="000000"/>
            </a:solidFill>
            <a:ln w="0">
              <a:solidFill>
                <a:srgbClr val="000000"/>
              </a:solidFill>
              <a:prstDash val="solid"/>
              <a:round/>
              <a:headEnd/>
              <a:tailEnd/>
            </a:ln>
          </p:spPr>
          <p:txBody>
            <a:bodyPr/>
            <a:lstStyle/>
            <a:p>
              <a:endParaRPr lang="en-GB"/>
            </a:p>
          </p:txBody>
        </p:sp>
        <p:sp>
          <p:nvSpPr>
            <p:cNvPr id="22555" name="Freeform 27"/>
            <p:cNvSpPr>
              <a:spLocks/>
            </p:cNvSpPr>
            <p:nvPr/>
          </p:nvSpPr>
          <p:spPr bwMode="auto">
            <a:xfrm>
              <a:off x="232" y="457"/>
              <a:ext cx="3598" cy="3527"/>
            </a:xfrm>
            <a:custGeom>
              <a:avLst/>
              <a:gdLst>
                <a:gd name="T0" fmla="*/ 1 w 5989"/>
                <a:gd name="T1" fmla="*/ 5 h 5859"/>
                <a:gd name="T2" fmla="*/ 1 w 5989"/>
                <a:gd name="T3" fmla="*/ 5 h 5859"/>
                <a:gd name="T4" fmla="*/ 1 w 5989"/>
                <a:gd name="T5" fmla="*/ 26 h 5859"/>
                <a:gd name="T6" fmla="*/ 1 w 5989"/>
                <a:gd name="T7" fmla="*/ 23 h 5859"/>
                <a:gd name="T8" fmla="*/ 1 w 5989"/>
                <a:gd name="T9" fmla="*/ 32 h 5859"/>
                <a:gd name="T10" fmla="*/ 1 w 5989"/>
                <a:gd name="T11" fmla="*/ 41 h 5859"/>
                <a:gd name="T12" fmla="*/ 1 w 5989"/>
                <a:gd name="T13" fmla="*/ 49 h 5859"/>
                <a:gd name="T14" fmla="*/ 1 w 5989"/>
                <a:gd name="T15" fmla="*/ 58 h 5859"/>
                <a:gd name="T16" fmla="*/ 1 w 5989"/>
                <a:gd name="T17" fmla="*/ 76 h 5859"/>
                <a:gd name="T18" fmla="*/ 1 w 5989"/>
                <a:gd name="T19" fmla="*/ 82 h 5859"/>
                <a:gd name="T20" fmla="*/ 1 w 5989"/>
                <a:gd name="T21" fmla="*/ 91 h 5859"/>
                <a:gd name="T22" fmla="*/ 1 w 5989"/>
                <a:gd name="T23" fmla="*/ 96 h 5859"/>
                <a:gd name="T24" fmla="*/ 1 w 5989"/>
                <a:gd name="T25" fmla="*/ 98 h 5859"/>
                <a:gd name="T26" fmla="*/ 1 w 5989"/>
                <a:gd name="T27" fmla="*/ 101 h 5859"/>
                <a:gd name="T28" fmla="*/ 6 w 5989"/>
                <a:gd name="T29" fmla="*/ 101 h 5859"/>
                <a:gd name="T30" fmla="*/ 7 w 5989"/>
                <a:gd name="T31" fmla="*/ 101 h 5859"/>
                <a:gd name="T32" fmla="*/ 8 w 5989"/>
                <a:gd name="T33" fmla="*/ 101 h 5859"/>
                <a:gd name="T34" fmla="*/ 35 w 5989"/>
                <a:gd name="T35" fmla="*/ 101 h 5859"/>
                <a:gd name="T36" fmla="*/ 40 w 5989"/>
                <a:gd name="T37" fmla="*/ 101 h 5859"/>
                <a:gd name="T38" fmla="*/ 47 w 5989"/>
                <a:gd name="T39" fmla="*/ 101 h 5859"/>
                <a:gd name="T40" fmla="*/ 56 w 5989"/>
                <a:gd name="T41" fmla="*/ 101 h 5859"/>
                <a:gd name="T42" fmla="*/ 56 w 5989"/>
                <a:gd name="T43" fmla="*/ 101 h 5859"/>
                <a:gd name="T44" fmla="*/ 87 w 5989"/>
                <a:gd name="T45" fmla="*/ 101 h 5859"/>
                <a:gd name="T46" fmla="*/ 94 w 5989"/>
                <a:gd name="T47" fmla="*/ 101 h 5859"/>
                <a:gd name="T48" fmla="*/ 101 w 5989"/>
                <a:gd name="T49" fmla="*/ 101 h 5859"/>
                <a:gd name="T50" fmla="*/ 101 w 5989"/>
                <a:gd name="T51" fmla="*/ 101 h 5859"/>
                <a:gd name="T52" fmla="*/ 102 w 5989"/>
                <a:gd name="T53" fmla="*/ 101 h 5859"/>
                <a:gd name="T54" fmla="*/ 102 w 5989"/>
                <a:gd name="T55" fmla="*/ 101 h 5859"/>
                <a:gd name="T56" fmla="*/ 94 w 5989"/>
                <a:gd name="T57" fmla="*/ 101 h 5859"/>
                <a:gd name="T58" fmla="*/ 87 w 5989"/>
                <a:gd name="T59" fmla="*/ 101 h 5859"/>
                <a:gd name="T60" fmla="*/ 72 w 5989"/>
                <a:gd name="T61" fmla="*/ 101 h 5859"/>
                <a:gd name="T62" fmla="*/ 41 w 5989"/>
                <a:gd name="T63" fmla="*/ 101 h 5859"/>
                <a:gd name="T64" fmla="*/ 34 w 5989"/>
                <a:gd name="T65" fmla="*/ 101 h 5859"/>
                <a:gd name="T66" fmla="*/ 34 w 5989"/>
                <a:gd name="T67" fmla="*/ 101 h 5859"/>
                <a:gd name="T68" fmla="*/ 24 w 5989"/>
                <a:gd name="T69" fmla="*/ 101 h 5859"/>
                <a:gd name="T70" fmla="*/ 17 w 5989"/>
                <a:gd name="T71" fmla="*/ 101 h 5859"/>
                <a:gd name="T72" fmla="*/ 1 w 5989"/>
                <a:gd name="T73" fmla="*/ 101 h 5859"/>
                <a:gd name="T74" fmla="*/ 1 w 5989"/>
                <a:gd name="T75" fmla="*/ 98 h 5859"/>
                <a:gd name="T76" fmla="*/ 1 w 5989"/>
                <a:gd name="T77" fmla="*/ 95 h 5859"/>
                <a:gd name="T78" fmla="*/ 1 w 5989"/>
                <a:gd name="T79" fmla="*/ 86 h 5859"/>
                <a:gd name="T80" fmla="*/ 1 w 5989"/>
                <a:gd name="T81" fmla="*/ 77 h 5859"/>
                <a:gd name="T82" fmla="*/ 1 w 5989"/>
                <a:gd name="T83" fmla="*/ 69 h 5859"/>
                <a:gd name="T84" fmla="*/ 1 w 5989"/>
                <a:gd name="T85" fmla="*/ 62 h 5859"/>
                <a:gd name="T86" fmla="*/ 1 w 5989"/>
                <a:gd name="T87" fmla="*/ 52 h 5859"/>
                <a:gd name="T88" fmla="*/ 1 w 5989"/>
                <a:gd name="T89" fmla="*/ 42 h 5859"/>
                <a:gd name="T90" fmla="*/ 1 w 5989"/>
                <a:gd name="T91" fmla="*/ 29 h 5859"/>
                <a:gd name="T92" fmla="*/ 1 w 5989"/>
                <a:gd name="T93" fmla="*/ 26 h 5859"/>
                <a:gd name="T94" fmla="*/ 1 w 5989"/>
                <a:gd name="T95" fmla="*/ 9 h 5859"/>
                <a:gd name="T96" fmla="*/ 1 w 5989"/>
                <a:gd name="T97" fmla="*/ 1 h 5859"/>
                <a:gd name="T98" fmla="*/ 1 w 5989"/>
                <a:gd name="T99" fmla="*/ 1 h 5859"/>
                <a:gd name="T100" fmla="*/ 1 w 5989"/>
                <a:gd name="T101" fmla="*/ 0 h 5859"/>
                <a:gd name="T102" fmla="*/ 1 w 5989"/>
                <a:gd name="T103" fmla="*/ 1 h 5859"/>
                <a:gd name="T104" fmla="*/ 1 w 5989"/>
                <a:gd name="T105" fmla="*/ 1 h 5859"/>
                <a:gd name="T106" fmla="*/ 1 w 5989"/>
                <a:gd name="T107" fmla="*/ 4 h 5859"/>
                <a:gd name="T108" fmla="*/ 1 w 5989"/>
                <a:gd name="T109" fmla="*/ 5 h 58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89"/>
                <a:gd name="T166" fmla="*/ 0 h 5859"/>
                <a:gd name="T167" fmla="*/ 5989 w 5989"/>
                <a:gd name="T168" fmla="*/ 5859 h 58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89" h="5859">
                  <a:moveTo>
                    <a:pt x="58" y="286"/>
                  </a:moveTo>
                  <a:lnTo>
                    <a:pt x="58" y="286"/>
                  </a:lnTo>
                  <a:cubicBezTo>
                    <a:pt x="81" y="892"/>
                    <a:pt x="37" y="906"/>
                    <a:pt x="37" y="1511"/>
                  </a:cubicBezTo>
                  <a:lnTo>
                    <a:pt x="37" y="1358"/>
                  </a:lnTo>
                  <a:cubicBezTo>
                    <a:pt x="37" y="1527"/>
                    <a:pt x="57" y="1690"/>
                    <a:pt x="64" y="1858"/>
                  </a:cubicBezTo>
                  <a:cubicBezTo>
                    <a:pt x="71" y="2025"/>
                    <a:pt x="61" y="2203"/>
                    <a:pt x="55" y="2371"/>
                  </a:cubicBezTo>
                  <a:cubicBezTo>
                    <a:pt x="50" y="2538"/>
                    <a:pt x="29" y="2704"/>
                    <a:pt x="28" y="2871"/>
                  </a:cubicBezTo>
                  <a:cubicBezTo>
                    <a:pt x="27" y="3041"/>
                    <a:pt x="52" y="3207"/>
                    <a:pt x="55" y="3376"/>
                  </a:cubicBezTo>
                  <a:cubicBezTo>
                    <a:pt x="60" y="3714"/>
                    <a:pt x="72" y="4055"/>
                    <a:pt x="46" y="4393"/>
                  </a:cubicBezTo>
                  <a:cubicBezTo>
                    <a:pt x="34" y="4560"/>
                    <a:pt x="78" y="4599"/>
                    <a:pt x="62" y="4769"/>
                  </a:cubicBezTo>
                  <a:cubicBezTo>
                    <a:pt x="47" y="4938"/>
                    <a:pt x="73" y="5104"/>
                    <a:pt x="73" y="5274"/>
                  </a:cubicBezTo>
                  <a:lnTo>
                    <a:pt x="80" y="5542"/>
                  </a:lnTo>
                  <a:cubicBezTo>
                    <a:pt x="80" y="5642"/>
                    <a:pt x="82" y="5596"/>
                    <a:pt x="82" y="5653"/>
                  </a:cubicBezTo>
                  <a:cubicBezTo>
                    <a:pt x="75" y="5699"/>
                    <a:pt x="78" y="5774"/>
                    <a:pt x="81" y="5827"/>
                  </a:cubicBezTo>
                  <a:lnTo>
                    <a:pt x="340" y="5833"/>
                  </a:lnTo>
                  <a:lnTo>
                    <a:pt x="438" y="5833"/>
                  </a:lnTo>
                  <a:lnTo>
                    <a:pt x="439" y="5834"/>
                  </a:lnTo>
                  <a:lnTo>
                    <a:pt x="2059" y="5851"/>
                  </a:lnTo>
                  <a:lnTo>
                    <a:pt x="2398" y="5852"/>
                  </a:lnTo>
                  <a:lnTo>
                    <a:pt x="2772" y="5846"/>
                  </a:lnTo>
                  <a:lnTo>
                    <a:pt x="3307" y="5846"/>
                  </a:lnTo>
                  <a:lnTo>
                    <a:pt x="3316" y="5852"/>
                  </a:lnTo>
                  <a:lnTo>
                    <a:pt x="5062" y="5833"/>
                  </a:lnTo>
                  <a:lnTo>
                    <a:pt x="5526" y="5831"/>
                  </a:lnTo>
                  <a:lnTo>
                    <a:pt x="5944" y="5842"/>
                  </a:lnTo>
                  <a:lnTo>
                    <a:pt x="5951" y="5847"/>
                  </a:lnTo>
                  <a:lnTo>
                    <a:pt x="5981" y="5846"/>
                  </a:lnTo>
                  <a:lnTo>
                    <a:pt x="5989" y="5851"/>
                  </a:lnTo>
                  <a:cubicBezTo>
                    <a:pt x="5854" y="5851"/>
                    <a:pt x="5706" y="5842"/>
                    <a:pt x="5561" y="5842"/>
                  </a:cubicBezTo>
                  <a:cubicBezTo>
                    <a:pt x="5418" y="5842"/>
                    <a:pt x="5266" y="5843"/>
                    <a:pt x="5125" y="5842"/>
                  </a:cubicBezTo>
                  <a:cubicBezTo>
                    <a:pt x="4827" y="5841"/>
                    <a:pt x="4534" y="5851"/>
                    <a:pt x="4233" y="5851"/>
                  </a:cubicBezTo>
                  <a:cubicBezTo>
                    <a:pt x="3640" y="5850"/>
                    <a:pt x="3036" y="5859"/>
                    <a:pt x="2442" y="5859"/>
                  </a:cubicBezTo>
                  <a:lnTo>
                    <a:pt x="1988" y="5859"/>
                  </a:lnTo>
                  <a:lnTo>
                    <a:pt x="1979" y="5859"/>
                  </a:lnTo>
                  <a:cubicBezTo>
                    <a:pt x="1818" y="5859"/>
                    <a:pt x="1564" y="5859"/>
                    <a:pt x="1405" y="5855"/>
                  </a:cubicBezTo>
                  <a:cubicBezTo>
                    <a:pt x="1261" y="5852"/>
                    <a:pt x="1184" y="5852"/>
                    <a:pt x="1054" y="5844"/>
                  </a:cubicBezTo>
                  <a:cubicBezTo>
                    <a:pt x="754" y="5825"/>
                    <a:pt x="380" y="5840"/>
                    <a:pt x="66" y="5840"/>
                  </a:cubicBezTo>
                  <a:cubicBezTo>
                    <a:pt x="67" y="5744"/>
                    <a:pt x="70" y="5755"/>
                    <a:pt x="71" y="5670"/>
                  </a:cubicBezTo>
                  <a:cubicBezTo>
                    <a:pt x="71" y="5670"/>
                    <a:pt x="70" y="5587"/>
                    <a:pt x="65" y="5490"/>
                  </a:cubicBezTo>
                  <a:cubicBezTo>
                    <a:pt x="55" y="5306"/>
                    <a:pt x="69" y="5179"/>
                    <a:pt x="42" y="4997"/>
                  </a:cubicBezTo>
                  <a:cubicBezTo>
                    <a:pt x="16" y="4823"/>
                    <a:pt x="66" y="4630"/>
                    <a:pt x="37" y="4449"/>
                  </a:cubicBezTo>
                  <a:cubicBezTo>
                    <a:pt x="10" y="4274"/>
                    <a:pt x="46" y="4200"/>
                    <a:pt x="46" y="4019"/>
                  </a:cubicBezTo>
                  <a:lnTo>
                    <a:pt x="46" y="3589"/>
                  </a:lnTo>
                  <a:cubicBezTo>
                    <a:pt x="46" y="3391"/>
                    <a:pt x="23" y="3202"/>
                    <a:pt x="12" y="3005"/>
                  </a:cubicBezTo>
                  <a:cubicBezTo>
                    <a:pt x="0" y="2808"/>
                    <a:pt x="22" y="2611"/>
                    <a:pt x="35" y="2414"/>
                  </a:cubicBezTo>
                  <a:cubicBezTo>
                    <a:pt x="62" y="2018"/>
                    <a:pt x="19" y="2085"/>
                    <a:pt x="19" y="1690"/>
                  </a:cubicBezTo>
                  <a:lnTo>
                    <a:pt x="19" y="1494"/>
                  </a:lnTo>
                  <a:cubicBezTo>
                    <a:pt x="19" y="1169"/>
                    <a:pt x="51" y="845"/>
                    <a:pt x="55" y="520"/>
                  </a:cubicBezTo>
                  <a:cubicBezTo>
                    <a:pt x="57" y="356"/>
                    <a:pt x="26" y="174"/>
                    <a:pt x="46" y="9"/>
                  </a:cubicBezTo>
                  <a:cubicBezTo>
                    <a:pt x="48" y="8"/>
                    <a:pt x="45" y="2"/>
                    <a:pt x="48" y="1"/>
                  </a:cubicBezTo>
                  <a:cubicBezTo>
                    <a:pt x="51" y="0"/>
                    <a:pt x="48" y="1"/>
                    <a:pt x="51" y="0"/>
                  </a:cubicBezTo>
                  <a:lnTo>
                    <a:pt x="51" y="14"/>
                  </a:lnTo>
                  <a:cubicBezTo>
                    <a:pt x="48" y="18"/>
                    <a:pt x="50" y="31"/>
                    <a:pt x="50" y="41"/>
                  </a:cubicBezTo>
                  <a:cubicBezTo>
                    <a:pt x="47" y="77"/>
                    <a:pt x="44" y="124"/>
                    <a:pt x="55" y="237"/>
                  </a:cubicBezTo>
                  <a:lnTo>
                    <a:pt x="58" y="286"/>
                  </a:lnTo>
                  <a:close/>
                </a:path>
              </a:pathLst>
            </a:custGeom>
            <a:solidFill>
              <a:srgbClr val="000000"/>
            </a:solidFill>
            <a:ln w="0">
              <a:solidFill>
                <a:srgbClr val="000000"/>
              </a:solidFill>
              <a:prstDash val="solid"/>
              <a:round/>
              <a:headEnd/>
              <a:tailEnd/>
            </a:ln>
          </p:spPr>
          <p:txBody>
            <a:bodyPr/>
            <a:lstStyle/>
            <a:p>
              <a:endParaRPr lang="en-GB"/>
            </a:p>
          </p:txBody>
        </p:sp>
        <p:sp>
          <p:nvSpPr>
            <p:cNvPr id="22556" name="Freeform 28"/>
            <p:cNvSpPr>
              <a:spLocks/>
            </p:cNvSpPr>
            <p:nvPr/>
          </p:nvSpPr>
          <p:spPr bwMode="auto">
            <a:xfrm>
              <a:off x="2855" y="263"/>
              <a:ext cx="2729" cy="3549"/>
            </a:xfrm>
            <a:custGeom>
              <a:avLst/>
              <a:gdLst>
                <a:gd name="T0" fmla="*/ 75 w 4542"/>
                <a:gd name="T1" fmla="*/ 102 h 5895"/>
                <a:gd name="T2" fmla="*/ 75 w 4542"/>
                <a:gd name="T3" fmla="*/ 102 h 5895"/>
                <a:gd name="T4" fmla="*/ 75 w 4542"/>
                <a:gd name="T5" fmla="*/ 99 h 5895"/>
                <a:gd name="T6" fmla="*/ 75 w 4542"/>
                <a:gd name="T7" fmla="*/ 93 h 5895"/>
                <a:gd name="T8" fmla="*/ 75 w 4542"/>
                <a:gd name="T9" fmla="*/ 83 h 5895"/>
                <a:gd name="T10" fmla="*/ 75 w 4542"/>
                <a:gd name="T11" fmla="*/ 71 h 5895"/>
                <a:gd name="T12" fmla="*/ 75 w 4542"/>
                <a:gd name="T13" fmla="*/ 59 h 5895"/>
                <a:gd name="T14" fmla="*/ 75 w 4542"/>
                <a:gd name="T15" fmla="*/ 52 h 5895"/>
                <a:gd name="T16" fmla="*/ 75 w 4542"/>
                <a:gd name="T17" fmla="*/ 47 h 5895"/>
                <a:gd name="T18" fmla="*/ 75 w 4542"/>
                <a:gd name="T19" fmla="*/ 41 h 5895"/>
                <a:gd name="T20" fmla="*/ 75 w 4542"/>
                <a:gd name="T21" fmla="*/ 35 h 5895"/>
                <a:gd name="T22" fmla="*/ 75 w 4542"/>
                <a:gd name="T23" fmla="*/ 31 h 5895"/>
                <a:gd name="T24" fmla="*/ 75 w 4542"/>
                <a:gd name="T25" fmla="*/ 20 h 5895"/>
                <a:gd name="T26" fmla="*/ 75 w 4542"/>
                <a:gd name="T27" fmla="*/ 4 h 5895"/>
                <a:gd name="T28" fmla="*/ 75 w 4542"/>
                <a:gd name="T29" fmla="*/ 2 h 5895"/>
                <a:gd name="T30" fmla="*/ 75 w 4542"/>
                <a:gd name="T31" fmla="*/ 1 h 5895"/>
                <a:gd name="T32" fmla="*/ 69 w 4542"/>
                <a:gd name="T33" fmla="*/ 1 h 5895"/>
                <a:gd name="T34" fmla="*/ 71 w 4542"/>
                <a:gd name="T35" fmla="*/ 1 h 5895"/>
                <a:gd name="T36" fmla="*/ 34 w 4542"/>
                <a:gd name="T37" fmla="*/ 1 h 5895"/>
                <a:gd name="T38" fmla="*/ 1 w 4542"/>
                <a:gd name="T39" fmla="*/ 1 h 5895"/>
                <a:gd name="T40" fmla="*/ 1 w 4542"/>
                <a:gd name="T41" fmla="*/ 1 h 5895"/>
                <a:gd name="T42" fmla="*/ 1 w 4542"/>
                <a:gd name="T43" fmla="*/ 1 h 5895"/>
                <a:gd name="T44" fmla="*/ 0 w 4542"/>
                <a:gd name="T45" fmla="*/ 1 h 5895"/>
                <a:gd name="T46" fmla="*/ 24 w 4542"/>
                <a:gd name="T47" fmla="*/ 1 h 5895"/>
                <a:gd name="T48" fmla="*/ 44 w 4542"/>
                <a:gd name="T49" fmla="*/ 1 h 5895"/>
                <a:gd name="T50" fmla="*/ 74 w 4542"/>
                <a:gd name="T51" fmla="*/ 1 h 5895"/>
                <a:gd name="T52" fmla="*/ 75 w 4542"/>
                <a:gd name="T53" fmla="*/ 17 h 5895"/>
                <a:gd name="T54" fmla="*/ 74 w 4542"/>
                <a:gd name="T55" fmla="*/ 33 h 5895"/>
                <a:gd name="T56" fmla="*/ 74 w 4542"/>
                <a:gd name="T57" fmla="*/ 36 h 5895"/>
                <a:gd name="T58" fmla="*/ 74 w 4542"/>
                <a:gd name="T59" fmla="*/ 42 h 5895"/>
                <a:gd name="T60" fmla="*/ 74 w 4542"/>
                <a:gd name="T61" fmla="*/ 47 h 5895"/>
                <a:gd name="T62" fmla="*/ 75 w 4542"/>
                <a:gd name="T63" fmla="*/ 52 h 5895"/>
                <a:gd name="T64" fmla="*/ 75 w 4542"/>
                <a:gd name="T65" fmla="*/ 58 h 5895"/>
                <a:gd name="T66" fmla="*/ 75 w 4542"/>
                <a:gd name="T67" fmla="*/ 69 h 5895"/>
                <a:gd name="T68" fmla="*/ 75 w 4542"/>
                <a:gd name="T69" fmla="*/ 79 h 5895"/>
                <a:gd name="T70" fmla="*/ 74 w 4542"/>
                <a:gd name="T71" fmla="*/ 88 h 5895"/>
                <a:gd name="T72" fmla="*/ 75 w 4542"/>
                <a:gd name="T73" fmla="*/ 98 h 5895"/>
                <a:gd name="T74" fmla="*/ 75 w 4542"/>
                <a:gd name="T75" fmla="*/ 101 h 58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42"/>
                <a:gd name="T115" fmla="*/ 0 h 5895"/>
                <a:gd name="T116" fmla="*/ 4542 w 4542"/>
                <a:gd name="T117" fmla="*/ 5895 h 58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42" h="5895">
                  <a:moveTo>
                    <a:pt x="4387" y="5884"/>
                  </a:moveTo>
                  <a:lnTo>
                    <a:pt x="4387" y="5884"/>
                  </a:lnTo>
                  <a:cubicBezTo>
                    <a:pt x="4377" y="5895"/>
                    <a:pt x="4380" y="5877"/>
                    <a:pt x="4390" y="5750"/>
                  </a:cubicBezTo>
                  <a:cubicBezTo>
                    <a:pt x="4413" y="5638"/>
                    <a:pt x="4393" y="5510"/>
                    <a:pt x="4388" y="5396"/>
                  </a:cubicBezTo>
                  <a:cubicBezTo>
                    <a:pt x="4377" y="5163"/>
                    <a:pt x="4383" y="5055"/>
                    <a:pt x="4400" y="4822"/>
                  </a:cubicBezTo>
                  <a:cubicBezTo>
                    <a:pt x="4418" y="4589"/>
                    <a:pt x="4395" y="4354"/>
                    <a:pt x="4396" y="4120"/>
                  </a:cubicBezTo>
                  <a:cubicBezTo>
                    <a:pt x="4397" y="3881"/>
                    <a:pt x="4416" y="3646"/>
                    <a:pt x="4414" y="3407"/>
                  </a:cubicBezTo>
                  <a:cubicBezTo>
                    <a:pt x="4412" y="3287"/>
                    <a:pt x="4413" y="3170"/>
                    <a:pt x="4404" y="3050"/>
                  </a:cubicBezTo>
                  <a:cubicBezTo>
                    <a:pt x="4395" y="2939"/>
                    <a:pt x="4387" y="2824"/>
                    <a:pt x="4385" y="2715"/>
                  </a:cubicBezTo>
                  <a:cubicBezTo>
                    <a:pt x="4383" y="2601"/>
                    <a:pt x="4388" y="2485"/>
                    <a:pt x="4387" y="2367"/>
                  </a:cubicBezTo>
                  <a:cubicBezTo>
                    <a:pt x="4387" y="2247"/>
                    <a:pt x="4390" y="2127"/>
                    <a:pt x="4384" y="2008"/>
                  </a:cubicBezTo>
                  <a:cubicBezTo>
                    <a:pt x="4373" y="1772"/>
                    <a:pt x="4396" y="1996"/>
                    <a:pt x="4396" y="1759"/>
                  </a:cubicBezTo>
                  <a:lnTo>
                    <a:pt x="4396" y="1159"/>
                  </a:lnTo>
                  <a:cubicBezTo>
                    <a:pt x="4396" y="846"/>
                    <a:pt x="4396" y="531"/>
                    <a:pt x="4389" y="218"/>
                  </a:cubicBezTo>
                  <a:cubicBezTo>
                    <a:pt x="4392" y="156"/>
                    <a:pt x="4388" y="137"/>
                    <a:pt x="4396" y="106"/>
                  </a:cubicBezTo>
                  <a:cubicBezTo>
                    <a:pt x="4400" y="86"/>
                    <a:pt x="4390" y="54"/>
                    <a:pt x="4390" y="43"/>
                  </a:cubicBezTo>
                  <a:cubicBezTo>
                    <a:pt x="4391" y="0"/>
                    <a:pt x="4364" y="13"/>
                    <a:pt x="4089" y="15"/>
                  </a:cubicBezTo>
                  <a:cubicBezTo>
                    <a:pt x="3763" y="12"/>
                    <a:pt x="4542" y="16"/>
                    <a:pt x="4216" y="16"/>
                  </a:cubicBezTo>
                  <a:cubicBezTo>
                    <a:pt x="3562" y="16"/>
                    <a:pt x="2676" y="7"/>
                    <a:pt x="2021" y="8"/>
                  </a:cubicBezTo>
                  <a:cubicBezTo>
                    <a:pt x="1367" y="8"/>
                    <a:pt x="716" y="16"/>
                    <a:pt x="62" y="16"/>
                  </a:cubicBezTo>
                  <a:lnTo>
                    <a:pt x="45" y="21"/>
                  </a:lnTo>
                  <a:lnTo>
                    <a:pt x="18" y="20"/>
                  </a:lnTo>
                  <a:lnTo>
                    <a:pt x="0" y="24"/>
                  </a:lnTo>
                  <a:lnTo>
                    <a:pt x="1425" y="17"/>
                  </a:lnTo>
                  <a:lnTo>
                    <a:pt x="2581" y="16"/>
                  </a:lnTo>
                  <a:lnTo>
                    <a:pt x="4362" y="27"/>
                  </a:lnTo>
                  <a:lnTo>
                    <a:pt x="4380" y="1033"/>
                  </a:lnTo>
                  <a:lnTo>
                    <a:pt x="4378" y="1899"/>
                  </a:lnTo>
                  <a:cubicBezTo>
                    <a:pt x="4378" y="2114"/>
                    <a:pt x="4367" y="1868"/>
                    <a:pt x="4369" y="2085"/>
                  </a:cubicBezTo>
                  <a:cubicBezTo>
                    <a:pt x="4370" y="2189"/>
                    <a:pt x="4382" y="2299"/>
                    <a:pt x="4371" y="2403"/>
                  </a:cubicBezTo>
                  <a:cubicBezTo>
                    <a:pt x="4361" y="2502"/>
                    <a:pt x="4373" y="2617"/>
                    <a:pt x="4371" y="2716"/>
                  </a:cubicBezTo>
                  <a:cubicBezTo>
                    <a:pt x="4370" y="2816"/>
                    <a:pt x="4381" y="2917"/>
                    <a:pt x="4389" y="3018"/>
                  </a:cubicBezTo>
                  <a:cubicBezTo>
                    <a:pt x="4398" y="3127"/>
                    <a:pt x="4396" y="3233"/>
                    <a:pt x="4396" y="3341"/>
                  </a:cubicBezTo>
                  <a:cubicBezTo>
                    <a:pt x="4396" y="3555"/>
                    <a:pt x="4401" y="3762"/>
                    <a:pt x="4380" y="3977"/>
                  </a:cubicBezTo>
                  <a:cubicBezTo>
                    <a:pt x="4360" y="4177"/>
                    <a:pt x="4386" y="4420"/>
                    <a:pt x="4396" y="4624"/>
                  </a:cubicBezTo>
                  <a:cubicBezTo>
                    <a:pt x="4407" y="4832"/>
                    <a:pt x="4369" y="4919"/>
                    <a:pt x="4369" y="5131"/>
                  </a:cubicBezTo>
                  <a:cubicBezTo>
                    <a:pt x="4369" y="5331"/>
                    <a:pt x="4438" y="5462"/>
                    <a:pt x="4394" y="5657"/>
                  </a:cubicBezTo>
                  <a:cubicBezTo>
                    <a:pt x="4394" y="5657"/>
                    <a:pt x="4390" y="5664"/>
                    <a:pt x="4380" y="5863"/>
                  </a:cubicBezTo>
                </a:path>
              </a:pathLst>
            </a:custGeom>
            <a:solidFill>
              <a:srgbClr val="000000"/>
            </a:solidFill>
            <a:ln w="0">
              <a:solidFill>
                <a:srgbClr val="000000"/>
              </a:solidFill>
              <a:prstDash val="solid"/>
              <a:round/>
              <a:headEnd/>
              <a:tailEnd/>
            </a:ln>
          </p:spPr>
          <p:txBody>
            <a:bodyPr/>
            <a:lstStyle/>
            <a:p>
              <a:endParaRPr lang="en-GB"/>
            </a:p>
          </p:txBody>
        </p:sp>
        <p:sp>
          <p:nvSpPr>
            <p:cNvPr id="22557" name="Freeform 29"/>
            <p:cNvSpPr>
              <a:spLocks/>
            </p:cNvSpPr>
            <p:nvPr/>
          </p:nvSpPr>
          <p:spPr bwMode="auto">
            <a:xfrm>
              <a:off x="257" y="206"/>
              <a:ext cx="186" cy="205"/>
            </a:xfrm>
            <a:custGeom>
              <a:avLst/>
              <a:gdLst>
                <a:gd name="T0" fmla="*/ 1 w 310"/>
                <a:gd name="T1" fmla="*/ 0 h 340"/>
                <a:gd name="T2" fmla="*/ 1 w 310"/>
                <a:gd name="T3" fmla="*/ 0 h 340"/>
                <a:gd name="T4" fmla="*/ 1 w 310"/>
                <a:gd name="T5" fmla="*/ 2 h 340"/>
                <a:gd name="T6" fmla="*/ 2 w 310"/>
                <a:gd name="T7" fmla="*/ 1 h 340"/>
                <a:gd name="T8" fmla="*/ 3 w 310"/>
                <a:gd name="T9" fmla="*/ 3 h 340"/>
                <a:gd name="T10" fmla="*/ 4 w 310"/>
                <a:gd name="T11" fmla="*/ 1 h 340"/>
                <a:gd name="T12" fmla="*/ 4 w 310"/>
                <a:gd name="T13" fmla="*/ 3 h 340"/>
                <a:gd name="T14" fmla="*/ 5 w 310"/>
                <a:gd name="T15" fmla="*/ 1 h 340"/>
                <a:gd name="T16" fmla="*/ 5 w 310"/>
                <a:gd name="T17" fmla="*/ 3 h 340"/>
                <a:gd name="T18" fmla="*/ 5 w 310"/>
                <a:gd name="T19" fmla="*/ 5 h 340"/>
                <a:gd name="T20" fmla="*/ 5 w 310"/>
                <a:gd name="T21" fmla="*/ 6 h 340"/>
                <a:gd name="T22" fmla="*/ 5 w 310"/>
                <a:gd name="T23" fmla="*/ 6 h 340"/>
                <a:gd name="T24" fmla="*/ 5 w 310"/>
                <a:gd name="T25" fmla="*/ 2 h 340"/>
                <a:gd name="T26" fmla="*/ 4 w 310"/>
                <a:gd name="T27" fmla="*/ 4 h 340"/>
                <a:gd name="T28" fmla="*/ 4 w 310"/>
                <a:gd name="T29" fmla="*/ 2 h 340"/>
                <a:gd name="T30" fmla="*/ 3 w 310"/>
                <a:gd name="T31" fmla="*/ 4 h 340"/>
                <a:gd name="T32" fmla="*/ 2 w 310"/>
                <a:gd name="T33" fmla="*/ 1 h 340"/>
                <a:gd name="T34" fmla="*/ 1 w 310"/>
                <a:gd name="T35" fmla="*/ 3 h 340"/>
                <a:gd name="T36" fmla="*/ 1 w 310"/>
                <a:gd name="T37" fmla="*/ 1 h 340"/>
                <a:gd name="T38" fmla="*/ 1 w 310"/>
                <a:gd name="T39" fmla="*/ 3 h 340"/>
                <a:gd name="T40" fmla="*/ 1 w 310"/>
                <a:gd name="T41" fmla="*/ 4 h 340"/>
                <a:gd name="T42" fmla="*/ 1 w 310"/>
                <a:gd name="T43" fmla="*/ 1 h 340"/>
                <a:gd name="T44" fmla="*/ 1 w 310"/>
                <a:gd name="T45" fmla="*/ 2 h 340"/>
                <a:gd name="T46" fmla="*/ 1 w 310"/>
                <a:gd name="T47" fmla="*/ 0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0"/>
                <a:gd name="T73" fmla="*/ 0 h 340"/>
                <a:gd name="T74" fmla="*/ 310 w 310"/>
                <a:gd name="T75" fmla="*/ 340 h 3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0" h="340">
                  <a:moveTo>
                    <a:pt x="57" y="0"/>
                  </a:moveTo>
                  <a:lnTo>
                    <a:pt x="57" y="0"/>
                  </a:lnTo>
                  <a:cubicBezTo>
                    <a:pt x="91" y="22"/>
                    <a:pt x="78" y="90"/>
                    <a:pt x="90" y="135"/>
                  </a:cubicBezTo>
                  <a:cubicBezTo>
                    <a:pt x="99" y="99"/>
                    <a:pt x="108" y="63"/>
                    <a:pt x="122" y="33"/>
                  </a:cubicBezTo>
                  <a:cubicBezTo>
                    <a:pt x="157" y="56"/>
                    <a:pt x="157" y="113"/>
                    <a:pt x="163" y="164"/>
                  </a:cubicBezTo>
                  <a:cubicBezTo>
                    <a:pt x="181" y="140"/>
                    <a:pt x="186" y="102"/>
                    <a:pt x="207" y="80"/>
                  </a:cubicBezTo>
                  <a:cubicBezTo>
                    <a:pt x="232" y="104"/>
                    <a:pt x="217" y="155"/>
                    <a:pt x="229" y="190"/>
                  </a:cubicBezTo>
                  <a:cubicBezTo>
                    <a:pt x="248" y="157"/>
                    <a:pt x="254" y="110"/>
                    <a:pt x="276" y="80"/>
                  </a:cubicBezTo>
                  <a:cubicBezTo>
                    <a:pt x="293" y="100"/>
                    <a:pt x="285" y="135"/>
                    <a:pt x="283" y="164"/>
                  </a:cubicBezTo>
                  <a:cubicBezTo>
                    <a:pt x="282" y="200"/>
                    <a:pt x="292" y="242"/>
                    <a:pt x="294" y="278"/>
                  </a:cubicBezTo>
                  <a:cubicBezTo>
                    <a:pt x="296" y="297"/>
                    <a:pt x="310" y="329"/>
                    <a:pt x="283" y="340"/>
                  </a:cubicBezTo>
                  <a:cubicBezTo>
                    <a:pt x="285" y="334"/>
                    <a:pt x="281" y="333"/>
                    <a:pt x="276" y="333"/>
                  </a:cubicBezTo>
                  <a:cubicBezTo>
                    <a:pt x="293" y="281"/>
                    <a:pt x="267" y="188"/>
                    <a:pt x="269" y="117"/>
                  </a:cubicBezTo>
                  <a:cubicBezTo>
                    <a:pt x="253" y="150"/>
                    <a:pt x="250" y="196"/>
                    <a:pt x="225" y="219"/>
                  </a:cubicBezTo>
                  <a:cubicBezTo>
                    <a:pt x="204" y="188"/>
                    <a:pt x="216" y="148"/>
                    <a:pt x="207" y="106"/>
                  </a:cubicBezTo>
                  <a:cubicBezTo>
                    <a:pt x="182" y="130"/>
                    <a:pt x="184" y="181"/>
                    <a:pt x="163" y="208"/>
                  </a:cubicBezTo>
                  <a:cubicBezTo>
                    <a:pt x="142" y="167"/>
                    <a:pt x="153" y="94"/>
                    <a:pt x="126" y="58"/>
                  </a:cubicBezTo>
                  <a:cubicBezTo>
                    <a:pt x="101" y="89"/>
                    <a:pt x="113" y="158"/>
                    <a:pt x="86" y="186"/>
                  </a:cubicBezTo>
                  <a:cubicBezTo>
                    <a:pt x="77" y="142"/>
                    <a:pt x="73" y="82"/>
                    <a:pt x="64" y="29"/>
                  </a:cubicBezTo>
                  <a:cubicBezTo>
                    <a:pt x="43" y="56"/>
                    <a:pt x="37" y="112"/>
                    <a:pt x="31" y="157"/>
                  </a:cubicBezTo>
                  <a:cubicBezTo>
                    <a:pt x="29" y="172"/>
                    <a:pt x="40" y="198"/>
                    <a:pt x="16" y="201"/>
                  </a:cubicBezTo>
                  <a:cubicBezTo>
                    <a:pt x="9" y="156"/>
                    <a:pt x="0" y="93"/>
                    <a:pt x="5" y="47"/>
                  </a:cubicBezTo>
                  <a:cubicBezTo>
                    <a:pt x="25" y="78"/>
                    <a:pt x="4" y="117"/>
                    <a:pt x="20" y="146"/>
                  </a:cubicBezTo>
                  <a:cubicBezTo>
                    <a:pt x="31" y="96"/>
                    <a:pt x="41" y="45"/>
                    <a:pt x="57" y="0"/>
                  </a:cubicBezTo>
                  <a:close/>
                </a:path>
              </a:pathLst>
            </a:custGeom>
            <a:solidFill>
              <a:srgbClr val="000000"/>
            </a:solidFill>
            <a:ln w="0">
              <a:solidFill>
                <a:srgbClr val="000000"/>
              </a:solidFill>
              <a:prstDash val="solid"/>
              <a:round/>
              <a:headEnd/>
              <a:tailEnd/>
            </a:ln>
          </p:spPr>
          <p:txBody>
            <a:bodyPr/>
            <a:lstStyle/>
            <a:p>
              <a:endParaRPr lang="en-GB"/>
            </a:p>
          </p:txBody>
        </p:sp>
        <p:sp>
          <p:nvSpPr>
            <p:cNvPr id="22558" name="Freeform 30"/>
            <p:cNvSpPr>
              <a:spLocks/>
            </p:cNvSpPr>
            <p:nvPr/>
          </p:nvSpPr>
          <p:spPr bwMode="auto">
            <a:xfrm>
              <a:off x="441" y="161"/>
              <a:ext cx="88" cy="170"/>
            </a:xfrm>
            <a:custGeom>
              <a:avLst/>
              <a:gdLst>
                <a:gd name="T0" fmla="*/ 2 w 146"/>
                <a:gd name="T1" fmla="*/ 2 h 282"/>
                <a:gd name="T2" fmla="*/ 2 w 146"/>
                <a:gd name="T3" fmla="*/ 2 h 282"/>
                <a:gd name="T4" fmla="*/ 1 w 146"/>
                <a:gd name="T5" fmla="*/ 1 h 282"/>
                <a:gd name="T6" fmla="*/ 1 w 146"/>
                <a:gd name="T7" fmla="*/ 5 h 282"/>
                <a:gd name="T8" fmla="*/ 2 w 146"/>
                <a:gd name="T9" fmla="*/ 2 h 282"/>
                <a:gd name="T10" fmla="*/ 2 w 146"/>
                <a:gd name="T11" fmla="*/ 5 h 282"/>
                <a:gd name="T12" fmla="*/ 2 w 146"/>
                <a:gd name="T13" fmla="*/ 5 h 282"/>
                <a:gd name="T14" fmla="*/ 2 w 146"/>
                <a:gd name="T15" fmla="*/ 3 h 282"/>
                <a:gd name="T16" fmla="*/ 1 w 146"/>
                <a:gd name="T17" fmla="*/ 5 h 282"/>
                <a:gd name="T18" fmla="*/ 2 w 146"/>
                <a:gd name="T19" fmla="*/ 2 h 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282"/>
                <a:gd name="T32" fmla="*/ 146 w 146"/>
                <a:gd name="T33" fmla="*/ 282 h 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282">
                  <a:moveTo>
                    <a:pt x="113" y="103"/>
                  </a:moveTo>
                  <a:lnTo>
                    <a:pt x="113" y="103"/>
                  </a:lnTo>
                  <a:cubicBezTo>
                    <a:pt x="96" y="103"/>
                    <a:pt x="100" y="82"/>
                    <a:pt x="80" y="85"/>
                  </a:cubicBezTo>
                  <a:cubicBezTo>
                    <a:pt x="41" y="124"/>
                    <a:pt x="24" y="197"/>
                    <a:pt x="32" y="264"/>
                  </a:cubicBezTo>
                  <a:cubicBezTo>
                    <a:pt x="73" y="237"/>
                    <a:pt x="80" y="178"/>
                    <a:pt x="127" y="158"/>
                  </a:cubicBezTo>
                  <a:cubicBezTo>
                    <a:pt x="144" y="189"/>
                    <a:pt x="124" y="248"/>
                    <a:pt x="146" y="268"/>
                  </a:cubicBezTo>
                  <a:cubicBezTo>
                    <a:pt x="138" y="270"/>
                    <a:pt x="135" y="277"/>
                    <a:pt x="124" y="275"/>
                  </a:cubicBezTo>
                  <a:cubicBezTo>
                    <a:pt x="121" y="237"/>
                    <a:pt x="123" y="219"/>
                    <a:pt x="120" y="180"/>
                  </a:cubicBezTo>
                  <a:cubicBezTo>
                    <a:pt x="75" y="201"/>
                    <a:pt x="76" y="267"/>
                    <a:pt x="25" y="282"/>
                  </a:cubicBezTo>
                  <a:cubicBezTo>
                    <a:pt x="0" y="219"/>
                    <a:pt x="47" y="0"/>
                    <a:pt x="113" y="103"/>
                  </a:cubicBezTo>
                  <a:close/>
                </a:path>
              </a:pathLst>
            </a:custGeom>
            <a:solidFill>
              <a:srgbClr val="000000"/>
            </a:solidFill>
            <a:ln w="0">
              <a:solidFill>
                <a:srgbClr val="000000"/>
              </a:solidFill>
              <a:prstDash val="solid"/>
              <a:round/>
              <a:headEnd/>
              <a:tailEnd/>
            </a:ln>
          </p:spPr>
          <p:txBody>
            <a:bodyPr/>
            <a:lstStyle/>
            <a:p>
              <a:endParaRPr lang="en-GB"/>
            </a:p>
          </p:txBody>
        </p:sp>
        <p:sp>
          <p:nvSpPr>
            <p:cNvPr id="22559" name="Freeform 31"/>
            <p:cNvSpPr>
              <a:spLocks noEditPoints="1"/>
            </p:cNvSpPr>
            <p:nvPr/>
          </p:nvSpPr>
          <p:spPr bwMode="auto">
            <a:xfrm>
              <a:off x="531" y="247"/>
              <a:ext cx="240" cy="88"/>
            </a:xfrm>
            <a:custGeom>
              <a:avLst/>
              <a:gdLst>
                <a:gd name="T0" fmla="*/ 6 w 400"/>
                <a:gd name="T1" fmla="*/ 1 h 146"/>
                <a:gd name="T2" fmla="*/ 6 w 400"/>
                <a:gd name="T3" fmla="*/ 1 h 146"/>
                <a:gd name="T4" fmla="*/ 6 w 400"/>
                <a:gd name="T5" fmla="*/ 1 h 146"/>
                <a:gd name="T6" fmla="*/ 6 w 400"/>
                <a:gd name="T7" fmla="*/ 1 h 146"/>
                <a:gd name="T8" fmla="*/ 1 w 400"/>
                <a:gd name="T9" fmla="*/ 2 h 146"/>
                <a:gd name="T10" fmla="*/ 1 w 400"/>
                <a:gd name="T11" fmla="*/ 2 h 146"/>
                <a:gd name="T12" fmla="*/ 1 w 400"/>
                <a:gd name="T13" fmla="*/ 1 h 146"/>
                <a:gd name="T14" fmla="*/ 1 w 400"/>
                <a:gd name="T15" fmla="*/ 2 h 146"/>
                <a:gd name="T16" fmla="*/ 6 w 400"/>
                <a:gd name="T17" fmla="*/ 0 h 146"/>
                <a:gd name="T18" fmla="*/ 6 w 400"/>
                <a:gd name="T19" fmla="*/ 0 h 146"/>
                <a:gd name="T20" fmla="*/ 6 w 400"/>
                <a:gd name="T21" fmla="*/ 2 h 146"/>
                <a:gd name="T22" fmla="*/ 7 w 400"/>
                <a:gd name="T23" fmla="*/ 2 h 146"/>
                <a:gd name="T24" fmla="*/ 5 w 400"/>
                <a:gd name="T25" fmla="*/ 2 h 146"/>
                <a:gd name="T26" fmla="*/ 5 w 400"/>
                <a:gd name="T27" fmla="*/ 2 h 146"/>
                <a:gd name="T28" fmla="*/ 5 w 400"/>
                <a:gd name="T29" fmla="*/ 1 h 146"/>
                <a:gd name="T30" fmla="*/ 4 w 400"/>
                <a:gd name="T31" fmla="*/ 2 h 146"/>
                <a:gd name="T32" fmla="*/ 4 w 400"/>
                <a:gd name="T33" fmla="*/ 1 h 146"/>
                <a:gd name="T34" fmla="*/ 2 w 400"/>
                <a:gd name="T35" fmla="*/ 2 h 146"/>
                <a:gd name="T36" fmla="*/ 2 w 400"/>
                <a:gd name="T37" fmla="*/ 1 h 146"/>
                <a:gd name="T38" fmla="*/ 1 w 400"/>
                <a:gd name="T39" fmla="*/ 2 h 146"/>
                <a:gd name="T40" fmla="*/ 1 w 400"/>
                <a:gd name="T41" fmla="*/ 1 h 146"/>
                <a:gd name="T42" fmla="*/ 1 w 400"/>
                <a:gd name="T43" fmla="*/ 2 h 146"/>
                <a:gd name="T44" fmla="*/ 1 w 400"/>
                <a:gd name="T45" fmla="*/ 1 h 146"/>
                <a:gd name="T46" fmla="*/ 1 w 400"/>
                <a:gd name="T47" fmla="*/ 1 h 146"/>
                <a:gd name="T48" fmla="*/ 1 w 400"/>
                <a:gd name="T49" fmla="*/ 1 h 146"/>
                <a:gd name="T50" fmla="*/ 1 w 400"/>
                <a:gd name="T51" fmla="*/ 2 h 146"/>
                <a:gd name="T52" fmla="*/ 2 w 400"/>
                <a:gd name="T53" fmla="*/ 1 h 146"/>
                <a:gd name="T54" fmla="*/ 3 w 400"/>
                <a:gd name="T55" fmla="*/ 2 h 146"/>
                <a:gd name="T56" fmla="*/ 4 w 400"/>
                <a:gd name="T57" fmla="*/ 1 h 146"/>
                <a:gd name="T58" fmla="*/ 4 w 400"/>
                <a:gd name="T59" fmla="*/ 1 h 146"/>
                <a:gd name="T60" fmla="*/ 5 w 400"/>
                <a:gd name="T61" fmla="*/ 1 h 146"/>
                <a:gd name="T62" fmla="*/ 5 w 400"/>
                <a:gd name="T63" fmla="*/ 2 h 146"/>
                <a:gd name="T64" fmla="*/ 6 w 400"/>
                <a:gd name="T65" fmla="*/ 0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0"/>
                <a:gd name="T100" fmla="*/ 0 h 146"/>
                <a:gd name="T101" fmla="*/ 400 w 400"/>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0" h="146">
                  <a:moveTo>
                    <a:pt x="358" y="37"/>
                  </a:moveTo>
                  <a:lnTo>
                    <a:pt x="358" y="37"/>
                  </a:lnTo>
                  <a:cubicBezTo>
                    <a:pt x="352" y="46"/>
                    <a:pt x="341" y="52"/>
                    <a:pt x="340" y="66"/>
                  </a:cubicBezTo>
                  <a:cubicBezTo>
                    <a:pt x="352" y="63"/>
                    <a:pt x="353" y="48"/>
                    <a:pt x="358" y="37"/>
                  </a:cubicBezTo>
                  <a:close/>
                  <a:moveTo>
                    <a:pt x="21" y="114"/>
                  </a:moveTo>
                  <a:lnTo>
                    <a:pt x="21" y="114"/>
                  </a:lnTo>
                  <a:cubicBezTo>
                    <a:pt x="36" y="88"/>
                    <a:pt x="55" y="67"/>
                    <a:pt x="65" y="37"/>
                  </a:cubicBezTo>
                  <a:cubicBezTo>
                    <a:pt x="30" y="2"/>
                    <a:pt x="11" y="80"/>
                    <a:pt x="21" y="114"/>
                  </a:cubicBezTo>
                  <a:close/>
                  <a:moveTo>
                    <a:pt x="376" y="0"/>
                  </a:moveTo>
                  <a:lnTo>
                    <a:pt x="376" y="0"/>
                  </a:lnTo>
                  <a:cubicBezTo>
                    <a:pt x="392" y="38"/>
                    <a:pt x="344" y="72"/>
                    <a:pt x="332" y="106"/>
                  </a:cubicBezTo>
                  <a:cubicBezTo>
                    <a:pt x="338" y="133"/>
                    <a:pt x="384" y="118"/>
                    <a:pt x="398" y="110"/>
                  </a:cubicBezTo>
                  <a:cubicBezTo>
                    <a:pt x="400" y="146"/>
                    <a:pt x="328" y="144"/>
                    <a:pt x="318" y="117"/>
                  </a:cubicBezTo>
                  <a:cubicBezTo>
                    <a:pt x="304" y="122"/>
                    <a:pt x="297" y="133"/>
                    <a:pt x="277" y="132"/>
                  </a:cubicBezTo>
                  <a:cubicBezTo>
                    <a:pt x="266" y="108"/>
                    <a:pt x="276" y="71"/>
                    <a:pt x="270" y="33"/>
                  </a:cubicBezTo>
                  <a:cubicBezTo>
                    <a:pt x="239" y="56"/>
                    <a:pt x="241" y="111"/>
                    <a:pt x="204" y="128"/>
                  </a:cubicBezTo>
                  <a:cubicBezTo>
                    <a:pt x="201" y="110"/>
                    <a:pt x="207" y="64"/>
                    <a:pt x="204" y="48"/>
                  </a:cubicBezTo>
                  <a:cubicBezTo>
                    <a:pt x="183" y="75"/>
                    <a:pt x="182" y="123"/>
                    <a:pt x="153" y="143"/>
                  </a:cubicBezTo>
                  <a:cubicBezTo>
                    <a:pt x="148" y="112"/>
                    <a:pt x="149" y="71"/>
                    <a:pt x="153" y="44"/>
                  </a:cubicBezTo>
                  <a:cubicBezTo>
                    <a:pt x="115" y="58"/>
                    <a:pt x="112" y="127"/>
                    <a:pt x="73" y="128"/>
                  </a:cubicBezTo>
                  <a:cubicBezTo>
                    <a:pt x="74" y="104"/>
                    <a:pt x="78" y="83"/>
                    <a:pt x="76" y="55"/>
                  </a:cubicBezTo>
                  <a:cubicBezTo>
                    <a:pt x="50" y="64"/>
                    <a:pt x="48" y="129"/>
                    <a:pt x="7" y="136"/>
                  </a:cubicBezTo>
                  <a:cubicBezTo>
                    <a:pt x="0" y="92"/>
                    <a:pt x="9" y="40"/>
                    <a:pt x="32" y="15"/>
                  </a:cubicBezTo>
                  <a:cubicBezTo>
                    <a:pt x="50" y="15"/>
                    <a:pt x="68" y="13"/>
                    <a:pt x="69" y="29"/>
                  </a:cubicBezTo>
                  <a:cubicBezTo>
                    <a:pt x="82" y="32"/>
                    <a:pt x="81" y="12"/>
                    <a:pt x="91" y="22"/>
                  </a:cubicBezTo>
                  <a:cubicBezTo>
                    <a:pt x="91" y="57"/>
                    <a:pt x="86" y="65"/>
                    <a:pt x="87" y="103"/>
                  </a:cubicBezTo>
                  <a:cubicBezTo>
                    <a:pt x="112" y="76"/>
                    <a:pt x="126" y="39"/>
                    <a:pt x="157" y="18"/>
                  </a:cubicBezTo>
                  <a:cubicBezTo>
                    <a:pt x="171" y="33"/>
                    <a:pt x="161" y="73"/>
                    <a:pt x="164" y="99"/>
                  </a:cubicBezTo>
                  <a:cubicBezTo>
                    <a:pt x="186" y="75"/>
                    <a:pt x="187" y="31"/>
                    <a:pt x="219" y="18"/>
                  </a:cubicBezTo>
                  <a:cubicBezTo>
                    <a:pt x="220" y="52"/>
                    <a:pt x="218" y="68"/>
                    <a:pt x="215" y="92"/>
                  </a:cubicBezTo>
                  <a:cubicBezTo>
                    <a:pt x="242" y="70"/>
                    <a:pt x="244" y="22"/>
                    <a:pt x="281" y="11"/>
                  </a:cubicBezTo>
                  <a:cubicBezTo>
                    <a:pt x="290" y="40"/>
                    <a:pt x="279" y="89"/>
                    <a:pt x="288" y="117"/>
                  </a:cubicBezTo>
                  <a:cubicBezTo>
                    <a:pt x="337" y="97"/>
                    <a:pt x="323" y="15"/>
                    <a:pt x="376" y="0"/>
                  </a:cubicBezTo>
                  <a:close/>
                </a:path>
              </a:pathLst>
            </a:custGeom>
            <a:solidFill>
              <a:srgbClr val="000000"/>
            </a:solidFill>
            <a:ln w="0">
              <a:solidFill>
                <a:srgbClr val="000000"/>
              </a:solidFill>
              <a:prstDash val="solid"/>
              <a:round/>
              <a:headEnd/>
              <a:tailEnd/>
            </a:ln>
          </p:spPr>
          <p:txBody>
            <a:bodyPr/>
            <a:lstStyle/>
            <a:p>
              <a:endParaRPr lang="en-GB"/>
            </a:p>
          </p:txBody>
        </p:sp>
        <p:sp>
          <p:nvSpPr>
            <p:cNvPr id="22560" name="Freeform 32"/>
            <p:cNvSpPr>
              <a:spLocks/>
            </p:cNvSpPr>
            <p:nvPr/>
          </p:nvSpPr>
          <p:spPr bwMode="auto">
            <a:xfrm>
              <a:off x="5370" y="4042"/>
              <a:ext cx="26" cy="49"/>
            </a:xfrm>
            <a:custGeom>
              <a:avLst/>
              <a:gdLst>
                <a:gd name="T0" fmla="*/ 0 w 44"/>
                <a:gd name="T1" fmla="*/ 1 h 81"/>
                <a:gd name="T2" fmla="*/ 0 w 44"/>
                <a:gd name="T3" fmla="*/ 1 h 81"/>
                <a:gd name="T4" fmla="*/ 0 w 44"/>
                <a:gd name="T5" fmla="*/ 0 h 81"/>
                <a:gd name="T6" fmla="*/ 1 w 44"/>
                <a:gd name="T7" fmla="*/ 0 h 81"/>
                <a:gd name="T8" fmla="*/ 1 w 44"/>
                <a:gd name="T9" fmla="*/ 1 h 81"/>
                <a:gd name="T10" fmla="*/ 1 w 44"/>
                <a:gd name="T11" fmla="*/ 1 h 81"/>
                <a:gd name="T12" fmla="*/ 1 w 44"/>
                <a:gd name="T13" fmla="*/ 1 h 81"/>
                <a:gd name="T14" fmla="*/ 1 w 44"/>
                <a:gd name="T15" fmla="*/ 1 h 81"/>
                <a:gd name="T16" fmla="*/ 1 w 44"/>
                <a:gd name="T17" fmla="*/ 1 h 81"/>
                <a:gd name="T18" fmla="*/ 1 w 44"/>
                <a:gd name="T19" fmla="*/ 1 h 81"/>
                <a:gd name="T20" fmla="*/ 1 w 44"/>
                <a:gd name="T21" fmla="*/ 1 h 81"/>
                <a:gd name="T22" fmla="*/ 1 w 44"/>
                <a:gd name="T23" fmla="*/ 1 h 81"/>
                <a:gd name="T24" fmla="*/ 1 w 44"/>
                <a:gd name="T25" fmla="*/ 1 h 81"/>
                <a:gd name="T26" fmla="*/ 0 w 4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81"/>
                <a:gd name="T44" fmla="*/ 44 w 4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81">
                  <a:moveTo>
                    <a:pt x="0" y="81"/>
                  </a:moveTo>
                  <a:lnTo>
                    <a:pt x="0" y="81"/>
                  </a:lnTo>
                  <a:lnTo>
                    <a:pt x="0" y="0"/>
                  </a:lnTo>
                  <a:lnTo>
                    <a:pt x="44" y="0"/>
                  </a:lnTo>
                  <a:lnTo>
                    <a:pt x="44" y="18"/>
                  </a:lnTo>
                  <a:lnTo>
                    <a:pt x="20" y="18"/>
                  </a:lnTo>
                  <a:lnTo>
                    <a:pt x="20" y="31"/>
                  </a:lnTo>
                  <a:lnTo>
                    <a:pt x="44" y="31"/>
                  </a:lnTo>
                  <a:lnTo>
                    <a:pt x="44" y="49"/>
                  </a:lnTo>
                  <a:lnTo>
                    <a:pt x="20" y="49"/>
                  </a:lnTo>
                  <a:lnTo>
                    <a:pt x="20" y="63"/>
                  </a:lnTo>
                  <a:lnTo>
                    <a:pt x="44" y="63"/>
                  </a:lnTo>
                  <a:lnTo>
                    <a:pt x="44" y="81"/>
                  </a:lnTo>
                  <a:lnTo>
                    <a:pt x="0" y="81"/>
                  </a:lnTo>
                  <a:close/>
                </a:path>
              </a:pathLst>
            </a:custGeom>
            <a:solidFill>
              <a:srgbClr val="B42E34"/>
            </a:solidFill>
            <a:ln w="0">
              <a:solidFill>
                <a:srgbClr val="000000"/>
              </a:solidFill>
              <a:prstDash val="solid"/>
              <a:round/>
              <a:headEnd/>
              <a:tailEnd/>
            </a:ln>
          </p:spPr>
          <p:txBody>
            <a:bodyPr/>
            <a:lstStyle/>
            <a:p>
              <a:endParaRPr lang="en-GB"/>
            </a:p>
          </p:txBody>
        </p:sp>
        <p:sp>
          <p:nvSpPr>
            <p:cNvPr id="22561" name="Freeform 33"/>
            <p:cNvSpPr>
              <a:spLocks/>
            </p:cNvSpPr>
            <p:nvPr/>
          </p:nvSpPr>
          <p:spPr bwMode="auto">
            <a:xfrm>
              <a:off x="5404" y="4053"/>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1" y="3"/>
                    <a:pt x="26" y="0"/>
                    <a:pt x="34" y="0"/>
                  </a:cubicBezTo>
                  <a:cubicBezTo>
                    <a:pt x="47" y="0"/>
                    <a:pt x="55" y="8"/>
                    <a:pt x="55" y="22"/>
                  </a:cubicBezTo>
                  <a:lnTo>
                    <a:pt x="55" y="62"/>
                  </a:lnTo>
                  <a:lnTo>
                    <a:pt x="37" y="62"/>
                  </a:lnTo>
                  <a:lnTo>
                    <a:pt x="37" y="29"/>
                  </a:lnTo>
                  <a:cubicBezTo>
                    <a:pt x="37" y="20"/>
                    <a:pt x="35" y="17"/>
                    <a:pt x="28" y="17"/>
                  </a:cubicBezTo>
                  <a:cubicBezTo>
                    <a:pt x="21" y="17"/>
                    <a:pt x="18" y="21"/>
                    <a:pt x="18" y="29"/>
                  </a:cubicBezTo>
                  <a:lnTo>
                    <a:pt x="18"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22562" name="Freeform 34"/>
            <p:cNvSpPr>
              <a:spLocks noEditPoints="1"/>
            </p:cNvSpPr>
            <p:nvPr/>
          </p:nvSpPr>
          <p:spPr bwMode="auto">
            <a:xfrm>
              <a:off x="5443" y="4053"/>
              <a:ext cx="38" cy="53"/>
            </a:xfrm>
            <a:custGeom>
              <a:avLst/>
              <a:gdLst>
                <a:gd name="T0" fmla="*/ 1 w 62"/>
                <a:gd name="T1" fmla="*/ 1 h 88"/>
                <a:gd name="T2" fmla="*/ 1 w 62"/>
                <a:gd name="T3" fmla="*/ 1 h 88"/>
                <a:gd name="T4" fmla="*/ 0 w 62"/>
                <a:gd name="T5" fmla="*/ 1 h 88"/>
                <a:gd name="T6" fmla="*/ 1 w 62"/>
                <a:gd name="T7" fmla="*/ 1 h 88"/>
                <a:gd name="T8" fmla="*/ 1 w 62"/>
                <a:gd name="T9" fmla="*/ 0 h 88"/>
                <a:gd name="T10" fmla="*/ 1 w 62"/>
                <a:gd name="T11" fmla="*/ 1 h 88"/>
                <a:gd name="T12" fmla="*/ 1 w 62"/>
                <a:gd name="T13" fmla="*/ 1 h 88"/>
                <a:gd name="T14" fmla="*/ 1 w 62"/>
                <a:gd name="T15" fmla="*/ 1 h 88"/>
                <a:gd name="T16" fmla="*/ 1 w 62"/>
                <a:gd name="T17" fmla="*/ 1 h 88"/>
                <a:gd name="T18" fmla="*/ 1 w 62"/>
                <a:gd name="T19" fmla="*/ 1 h 88"/>
                <a:gd name="T20" fmla="*/ 1 w 62"/>
                <a:gd name="T21" fmla="*/ 1 h 88"/>
                <a:gd name="T22" fmla="*/ 1 w 62"/>
                <a:gd name="T23" fmla="*/ 1 h 88"/>
                <a:gd name="T24" fmla="*/ 1 w 62"/>
                <a:gd name="T25" fmla="*/ 1 h 88"/>
                <a:gd name="T26" fmla="*/ 1 w 62"/>
                <a:gd name="T27" fmla="*/ 1 h 88"/>
                <a:gd name="T28" fmla="*/ 1 w 62"/>
                <a:gd name="T29" fmla="*/ 1 h 88"/>
                <a:gd name="T30" fmla="*/ 1 w 62"/>
                <a:gd name="T31" fmla="*/ 1 h 88"/>
                <a:gd name="T32" fmla="*/ 1 w 62"/>
                <a:gd name="T33" fmla="*/ 1 h 88"/>
                <a:gd name="T34" fmla="*/ 1 w 62"/>
                <a:gd name="T35" fmla="*/ 1 h 88"/>
                <a:gd name="T36" fmla="*/ 1 w 62"/>
                <a:gd name="T37" fmla="*/ 1 h 88"/>
                <a:gd name="T38" fmla="*/ 1 w 62"/>
                <a:gd name="T39" fmla="*/ 1 h 88"/>
                <a:gd name="T40" fmla="*/ 1 w 62"/>
                <a:gd name="T41" fmla="*/ 1 h 88"/>
                <a:gd name="T42" fmla="*/ 1 w 62"/>
                <a:gd name="T43" fmla="*/ 1 h 88"/>
                <a:gd name="T44" fmla="*/ 1 w 62"/>
                <a:gd name="T45" fmla="*/ 1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
                <a:gd name="T70" fmla="*/ 0 h 88"/>
                <a:gd name="T71" fmla="*/ 62 w 62"/>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 h="88">
                  <a:moveTo>
                    <a:pt x="28" y="62"/>
                  </a:moveTo>
                  <a:lnTo>
                    <a:pt x="28" y="62"/>
                  </a:lnTo>
                  <a:cubicBezTo>
                    <a:pt x="12" y="62"/>
                    <a:pt x="0" y="49"/>
                    <a:pt x="0" y="31"/>
                  </a:cubicBezTo>
                  <a:cubicBezTo>
                    <a:pt x="0" y="22"/>
                    <a:pt x="3" y="15"/>
                    <a:pt x="9" y="9"/>
                  </a:cubicBezTo>
                  <a:cubicBezTo>
                    <a:pt x="15" y="3"/>
                    <a:pt x="21" y="0"/>
                    <a:pt x="29" y="0"/>
                  </a:cubicBezTo>
                  <a:cubicBezTo>
                    <a:pt x="36" y="0"/>
                    <a:pt x="41" y="3"/>
                    <a:pt x="45" y="8"/>
                  </a:cubicBezTo>
                  <a:lnTo>
                    <a:pt x="45" y="1"/>
                  </a:lnTo>
                  <a:lnTo>
                    <a:pt x="62" y="1"/>
                  </a:lnTo>
                  <a:lnTo>
                    <a:pt x="62" y="56"/>
                  </a:lnTo>
                  <a:cubicBezTo>
                    <a:pt x="62" y="64"/>
                    <a:pt x="62" y="70"/>
                    <a:pt x="57" y="76"/>
                  </a:cubicBezTo>
                  <a:cubicBezTo>
                    <a:pt x="52" y="84"/>
                    <a:pt x="43" y="88"/>
                    <a:pt x="32" y="88"/>
                  </a:cubicBezTo>
                  <a:cubicBezTo>
                    <a:pt x="16" y="88"/>
                    <a:pt x="5" y="79"/>
                    <a:pt x="2" y="67"/>
                  </a:cubicBezTo>
                  <a:lnTo>
                    <a:pt x="22" y="67"/>
                  </a:lnTo>
                  <a:cubicBezTo>
                    <a:pt x="23" y="71"/>
                    <a:pt x="27" y="73"/>
                    <a:pt x="32" y="73"/>
                  </a:cubicBezTo>
                  <a:cubicBezTo>
                    <a:pt x="40" y="73"/>
                    <a:pt x="45" y="68"/>
                    <a:pt x="45" y="59"/>
                  </a:cubicBezTo>
                  <a:cubicBezTo>
                    <a:pt x="45" y="58"/>
                    <a:pt x="45" y="57"/>
                    <a:pt x="45" y="56"/>
                  </a:cubicBezTo>
                  <a:cubicBezTo>
                    <a:pt x="40" y="60"/>
                    <a:pt x="35" y="62"/>
                    <a:pt x="28" y="62"/>
                  </a:cubicBezTo>
                  <a:close/>
                  <a:moveTo>
                    <a:pt x="31" y="46"/>
                  </a:moveTo>
                  <a:lnTo>
                    <a:pt x="31" y="46"/>
                  </a:lnTo>
                  <a:cubicBezTo>
                    <a:pt x="39" y="46"/>
                    <a:pt x="46" y="40"/>
                    <a:pt x="46" y="31"/>
                  </a:cubicBezTo>
                  <a:cubicBezTo>
                    <a:pt x="46" y="22"/>
                    <a:pt x="39" y="16"/>
                    <a:pt x="32" y="16"/>
                  </a:cubicBezTo>
                  <a:cubicBezTo>
                    <a:pt x="23" y="16"/>
                    <a:pt x="17" y="23"/>
                    <a:pt x="17" y="31"/>
                  </a:cubicBezTo>
                  <a:cubicBezTo>
                    <a:pt x="17" y="40"/>
                    <a:pt x="23" y="46"/>
                    <a:pt x="31" y="46"/>
                  </a:cubicBezTo>
                  <a:close/>
                </a:path>
              </a:pathLst>
            </a:custGeom>
            <a:solidFill>
              <a:srgbClr val="B42E34"/>
            </a:solidFill>
            <a:ln w="0">
              <a:solidFill>
                <a:srgbClr val="000000"/>
              </a:solidFill>
              <a:prstDash val="solid"/>
              <a:round/>
              <a:headEnd/>
              <a:tailEnd/>
            </a:ln>
          </p:spPr>
          <p:txBody>
            <a:bodyPr/>
            <a:lstStyle/>
            <a:p>
              <a:endParaRPr lang="en-GB"/>
            </a:p>
          </p:txBody>
        </p:sp>
        <p:sp>
          <p:nvSpPr>
            <p:cNvPr id="22563" name="Freeform 35"/>
            <p:cNvSpPr>
              <a:spLocks/>
            </p:cNvSpPr>
            <p:nvPr/>
          </p:nvSpPr>
          <p:spPr bwMode="auto">
            <a:xfrm>
              <a:off x="5488" y="4042"/>
              <a:ext cx="11" cy="49"/>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22564" name="Freeform 36"/>
            <p:cNvSpPr>
              <a:spLocks noEditPoints="1"/>
            </p:cNvSpPr>
            <p:nvPr/>
          </p:nvSpPr>
          <p:spPr bwMode="auto">
            <a:xfrm>
              <a:off x="5505" y="4053"/>
              <a:ext cx="39" cy="38"/>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8" y="55"/>
                  </a:moveTo>
                  <a:lnTo>
                    <a:pt x="48" y="55"/>
                  </a:lnTo>
                  <a:cubicBezTo>
                    <a:pt x="42" y="60"/>
                    <a:pt x="37" y="62"/>
                    <a:pt x="30" y="62"/>
                  </a:cubicBezTo>
                  <a:cubicBezTo>
                    <a:pt x="22" y="62"/>
                    <a:pt x="16" y="60"/>
                    <a:pt x="11" y="55"/>
                  </a:cubicBezTo>
                  <a:cubicBezTo>
                    <a:pt x="4" y="49"/>
                    <a:pt x="0" y="41"/>
                    <a:pt x="0" y="31"/>
                  </a:cubicBezTo>
                  <a:cubicBezTo>
                    <a:pt x="0" y="22"/>
                    <a:pt x="3" y="15"/>
                    <a:pt x="10" y="8"/>
                  </a:cubicBezTo>
                  <a:cubicBezTo>
                    <a:pt x="15" y="3"/>
                    <a:pt x="22" y="0"/>
                    <a:pt x="30" y="0"/>
                  </a:cubicBezTo>
                  <a:cubicBezTo>
                    <a:pt x="37" y="0"/>
                    <a:pt x="43" y="3"/>
                    <a:pt x="47" y="8"/>
                  </a:cubicBezTo>
                  <a:lnTo>
                    <a:pt x="47" y="1"/>
                  </a:lnTo>
                  <a:lnTo>
                    <a:pt x="65" y="1"/>
                  </a:lnTo>
                  <a:lnTo>
                    <a:pt x="65" y="62"/>
                  </a:lnTo>
                  <a:lnTo>
                    <a:pt x="48" y="62"/>
                  </a:lnTo>
                  <a:lnTo>
                    <a:pt x="48" y="55"/>
                  </a:lnTo>
                  <a:close/>
                  <a:moveTo>
                    <a:pt x="34" y="46"/>
                  </a:moveTo>
                  <a:lnTo>
                    <a:pt x="34" y="46"/>
                  </a:lnTo>
                  <a:cubicBezTo>
                    <a:pt x="41" y="46"/>
                    <a:pt x="48" y="40"/>
                    <a:pt x="48" y="31"/>
                  </a:cubicBezTo>
                  <a:cubicBezTo>
                    <a:pt x="48" y="22"/>
                    <a:pt x="41" y="16"/>
                    <a:pt x="33" y="16"/>
                  </a:cubicBezTo>
                  <a:cubicBezTo>
                    <a:pt x="24" y="16"/>
                    <a:pt x="18" y="23"/>
                    <a:pt x="18" y="31"/>
                  </a:cubicBezTo>
                  <a:cubicBezTo>
                    <a:pt x="18" y="40"/>
                    <a:pt x="24" y="46"/>
                    <a:pt x="34" y="46"/>
                  </a:cubicBezTo>
                  <a:close/>
                </a:path>
              </a:pathLst>
            </a:custGeom>
            <a:solidFill>
              <a:srgbClr val="B42E34"/>
            </a:solidFill>
            <a:ln w="0">
              <a:solidFill>
                <a:srgbClr val="000000"/>
              </a:solidFill>
              <a:prstDash val="solid"/>
              <a:round/>
              <a:headEnd/>
              <a:tailEnd/>
            </a:ln>
          </p:spPr>
          <p:txBody>
            <a:bodyPr/>
            <a:lstStyle/>
            <a:p>
              <a:endParaRPr lang="en-GB"/>
            </a:p>
          </p:txBody>
        </p:sp>
        <p:sp>
          <p:nvSpPr>
            <p:cNvPr id="22565" name="Freeform 37"/>
            <p:cNvSpPr>
              <a:spLocks/>
            </p:cNvSpPr>
            <p:nvPr/>
          </p:nvSpPr>
          <p:spPr bwMode="auto">
            <a:xfrm>
              <a:off x="5551" y="4053"/>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6"/>
                    <a:pt x="28" y="16"/>
                  </a:cubicBezTo>
                  <a:cubicBezTo>
                    <a:pt x="21" y="16"/>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22566" name="Freeform 38"/>
            <p:cNvSpPr>
              <a:spLocks noEditPoints="1"/>
            </p:cNvSpPr>
            <p:nvPr/>
          </p:nvSpPr>
          <p:spPr bwMode="auto">
            <a:xfrm>
              <a:off x="5589" y="4042"/>
              <a:ext cx="39" cy="49"/>
            </a:xfrm>
            <a:custGeom>
              <a:avLst/>
              <a:gdLst>
                <a:gd name="T0" fmla="*/ 1 w 65"/>
                <a:gd name="T1" fmla="*/ 1 h 81"/>
                <a:gd name="T2" fmla="*/ 1 w 65"/>
                <a:gd name="T3" fmla="*/ 1 h 81"/>
                <a:gd name="T4" fmla="*/ 1 w 65"/>
                <a:gd name="T5" fmla="*/ 1 h 81"/>
                <a:gd name="T6" fmla="*/ 1 w 65"/>
                <a:gd name="T7" fmla="*/ 1 h 81"/>
                <a:gd name="T8" fmla="*/ 0 w 65"/>
                <a:gd name="T9" fmla="*/ 1 h 81"/>
                <a:gd name="T10" fmla="*/ 1 w 65"/>
                <a:gd name="T11" fmla="*/ 1 h 81"/>
                <a:gd name="T12" fmla="*/ 1 w 65"/>
                <a:gd name="T13" fmla="*/ 1 h 81"/>
                <a:gd name="T14" fmla="*/ 1 w 65"/>
                <a:gd name="T15" fmla="*/ 1 h 81"/>
                <a:gd name="T16" fmla="*/ 1 w 65"/>
                <a:gd name="T17" fmla="*/ 0 h 81"/>
                <a:gd name="T18" fmla="*/ 1 w 65"/>
                <a:gd name="T19" fmla="*/ 0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48" y="74"/>
                  </a:moveTo>
                  <a:lnTo>
                    <a:pt x="48" y="74"/>
                  </a:lnTo>
                  <a:cubicBezTo>
                    <a:pt x="42" y="79"/>
                    <a:pt x="37" y="81"/>
                    <a:pt x="30" y="81"/>
                  </a:cubicBezTo>
                  <a:cubicBezTo>
                    <a:pt x="22" y="81"/>
                    <a:pt x="16" y="79"/>
                    <a:pt x="11" y="74"/>
                  </a:cubicBezTo>
                  <a:cubicBezTo>
                    <a:pt x="4" y="68"/>
                    <a:pt x="0" y="60"/>
                    <a:pt x="0" y="50"/>
                  </a:cubicBezTo>
                  <a:cubicBezTo>
                    <a:pt x="0" y="41"/>
                    <a:pt x="3" y="33"/>
                    <a:pt x="10" y="27"/>
                  </a:cubicBezTo>
                  <a:cubicBezTo>
                    <a:pt x="15" y="22"/>
                    <a:pt x="22" y="19"/>
                    <a:pt x="30" y="19"/>
                  </a:cubicBezTo>
                  <a:cubicBezTo>
                    <a:pt x="37" y="19"/>
                    <a:pt x="43" y="21"/>
                    <a:pt x="47" y="27"/>
                  </a:cubicBezTo>
                  <a:lnTo>
                    <a:pt x="47" y="0"/>
                  </a:lnTo>
                  <a:lnTo>
                    <a:pt x="65" y="0"/>
                  </a:lnTo>
                  <a:lnTo>
                    <a:pt x="65" y="81"/>
                  </a:lnTo>
                  <a:lnTo>
                    <a:pt x="48" y="81"/>
                  </a:lnTo>
                  <a:lnTo>
                    <a:pt x="48" y="74"/>
                  </a:lnTo>
                  <a:close/>
                  <a:moveTo>
                    <a:pt x="34" y="65"/>
                  </a:moveTo>
                  <a:lnTo>
                    <a:pt x="34" y="65"/>
                  </a:lnTo>
                  <a:cubicBezTo>
                    <a:pt x="41" y="65"/>
                    <a:pt x="48" y="58"/>
                    <a:pt x="48" y="50"/>
                  </a:cubicBezTo>
                  <a:cubicBezTo>
                    <a:pt x="48" y="41"/>
                    <a:pt x="41" y="35"/>
                    <a:pt x="33" y="35"/>
                  </a:cubicBezTo>
                  <a:cubicBezTo>
                    <a:pt x="24" y="35"/>
                    <a:pt x="18" y="42"/>
                    <a:pt x="18" y="50"/>
                  </a:cubicBezTo>
                  <a:cubicBezTo>
                    <a:pt x="18" y="58"/>
                    <a:pt x="24" y="65"/>
                    <a:pt x="34" y="65"/>
                  </a:cubicBezTo>
                  <a:close/>
                </a:path>
              </a:pathLst>
            </a:custGeom>
            <a:solidFill>
              <a:srgbClr val="B42E34"/>
            </a:solidFill>
            <a:ln w="0">
              <a:solidFill>
                <a:srgbClr val="000000"/>
              </a:solidFill>
              <a:prstDash val="solid"/>
              <a:round/>
              <a:headEnd/>
              <a:tailEnd/>
            </a:ln>
          </p:spPr>
          <p:txBody>
            <a:bodyPr/>
            <a:lstStyle/>
            <a:p>
              <a:endParaRPr lang="en-GB"/>
            </a:p>
          </p:txBody>
        </p:sp>
        <p:sp>
          <p:nvSpPr>
            <p:cNvPr id="22567" name="Freeform 39"/>
            <p:cNvSpPr>
              <a:spLocks/>
            </p:cNvSpPr>
            <p:nvPr/>
          </p:nvSpPr>
          <p:spPr bwMode="auto">
            <a:xfrm>
              <a:off x="5404" y="4110"/>
              <a:ext cx="33" cy="37"/>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7"/>
                    <a:pt x="28" y="17"/>
                  </a:cubicBezTo>
                  <a:cubicBezTo>
                    <a:pt x="21" y="17"/>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22568" name="Freeform 40"/>
            <p:cNvSpPr>
              <a:spLocks noEditPoints="1"/>
            </p:cNvSpPr>
            <p:nvPr/>
          </p:nvSpPr>
          <p:spPr bwMode="auto">
            <a:xfrm>
              <a:off x="5443" y="4109"/>
              <a:ext cx="38" cy="39"/>
            </a:xfrm>
            <a:custGeom>
              <a:avLst/>
              <a:gdLst>
                <a:gd name="T0" fmla="*/ 1 w 64"/>
                <a:gd name="T1" fmla="*/ 1 h 64"/>
                <a:gd name="T2" fmla="*/ 1 w 64"/>
                <a:gd name="T3" fmla="*/ 1 h 64"/>
                <a:gd name="T4" fmla="*/ 1 w 64"/>
                <a:gd name="T5" fmla="*/ 1 h 64"/>
                <a:gd name="T6" fmla="*/ 1 w 64"/>
                <a:gd name="T7" fmla="*/ 1 h 64"/>
                <a:gd name="T8" fmla="*/ 0 w 64"/>
                <a:gd name="T9" fmla="*/ 1 h 64"/>
                <a:gd name="T10" fmla="*/ 1 w 64"/>
                <a:gd name="T11" fmla="*/ 1 h 64"/>
                <a:gd name="T12" fmla="*/ 1 w 64"/>
                <a:gd name="T13" fmla="*/ 0 h 64"/>
                <a:gd name="T14" fmla="*/ 1 w 64"/>
                <a:gd name="T15" fmla="*/ 1 h 64"/>
                <a:gd name="T16" fmla="*/ 1 w 64"/>
                <a:gd name="T17" fmla="*/ 1 h 64"/>
                <a:gd name="T18" fmla="*/ 1 w 64"/>
                <a:gd name="T19" fmla="*/ 1 h 64"/>
                <a:gd name="T20" fmla="*/ 1 w 64"/>
                <a:gd name="T21" fmla="*/ 1 h 64"/>
                <a:gd name="T22" fmla="*/ 1 w 64"/>
                <a:gd name="T23" fmla="*/ 1 h 64"/>
                <a:gd name="T24" fmla="*/ 1 w 64"/>
                <a:gd name="T25" fmla="*/ 1 h 64"/>
                <a:gd name="T26" fmla="*/ 1 w 64"/>
                <a:gd name="T27" fmla="*/ 1 h 64"/>
                <a:gd name="T28" fmla="*/ 1 w 64"/>
                <a:gd name="T29" fmla="*/ 1 h 64"/>
                <a:gd name="T30" fmla="*/ 1 w 64"/>
                <a:gd name="T31" fmla="*/ 1 h 64"/>
                <a:gd name="T32" fmla="*/ 1 w 64"/>
                <a:gd name="T33" fmla="*/ 1 h 64"/>
                <a:gd name="T34" fmla="*/ 1 w 64"/>
                <a:gd name="T35" fmla="*/ 1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64"/>
                <a:gd name="T56" fmla="*/ 64 w 64"/>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64">
                  <a:moveTo>
                    <a:pt x="61" y="45"/>
                  </a:moveTo>
                  <a:lnTo>
                    <a:pt x="61" y="45"/>
                  </a:lnTo>
                  <a:cubicBezTo>
                    <a:pt x="55" y="58"/>
                    <a:pt x="45" y="64"/>
                    <a:pt x="32" y="64"/>
                  </a:cubicBezTo>
                  <a:cubicBezTo>
                    <a:pt x="22" y="64"/>
                    <a:pt x="15" y="61"/>
                    <a:pt x="9" y="55"/>
                  </a:cubicBezTo>
                  <a:cubicBezTo>
                    <a:pt x="3" y="48"/>
                    <a:pt x="0" y="41"/>
                    <a:pt x="0" y="32"/>
                  </a:cubicBezTo>
                  <a:cubicBezTo>
                    <a:pt x="0" y="24"/>
                    <a:pt x="3" y="16"/>
                    <a:pt x="9" y="10"/>
                  </a:cubicBezTo>
                  <a:cubicBezTo>
                    <a:pt x="15" y="4"/>
                    <a:pt x="23" y="0"/>
                    <a:pt x="31" y="0"/>
                  </a:cubicBezTo>
                  <a:cubicBezTo>
                    <a:pt x="51" y="0"/>
                    <a:pt x="64" y="14"/>
                    <a:pt x="64" y="37"/>
                  </a:cubicBezTo>
                  <a:lnTo>
                    <a:pt x="64" y="39"/>
                  </a:lnTo>
                  <a:lnTo>
                    <a:pt x="18" y="39"/>
                  </a:lnTo>
                  <a:cubicBezTo>
                    <a:pt x="20" y="45"/>
                    <a:pt x="24" y="49"/>
                    <a:pt x="32" y="49"/>
                  </a:cubicBezTo>
                  <a:cubicBezTo>
                    <a:pt x="36" y="49"/>
                    <a:pt x="39" y="48"/>
                    <a:pt x="41" y="45"/>
                  </a:cubicBezTo>
                  <a:lnTo>
                    <a:pt x="61" y="45"/>
                  </a:lnTo>
                  <a:close/>
                  <a:moveTo>
                    <a:pt x="46" y="26"/>
                  </a:moveTo>
                  <a:lnTo>
                    <a:pt x="46" y="26"/>
                  </a:lnTo>
                  <a:cubicBezTo>
                    <a:pt x="44" y="20"/>
                    <a:pt x="39" y="16"/>
                    <a:pt x="32" y="16"/>
                  </a:cubicBezTo>
                  <a:cubicBezTo>
                    <a:pt x="24" y="16"/>
                    <a:pt x="19" y="20"/>
                    <a:pt x="18" y="26"/>
                  </a:cubicBezTo>
                  <a:lnTo>
                    <a:pt x="46" y="26"/>
                  </a:lnTo>
                  <a:close/>
                </a:path>
              </a:pathLst>
            </a:custGeom>
            <a:solidFill>
              <a:srgbClr val="B42E34"/>
            </a:solidFill>
            <a:ln w="0">
              <a:solidFill>
                <a:srgbClr val="000000"/>
              </a:solidFill>
              <a:prstDash val="solid"/>
              <a:round/>
              <a:headEnd/>
              <a:tailEnd/>
            </a:ln>
          </p:spPr>
          <p:txBody>
            <a:bodyPr/>
            <a:lstStyle/>
            <a:p>
              <a:endParaRPr lang="en-GB"/>
            </a:p>
          </p:txBody>
        </p:sp>
        <p:sp>
          <p:nvSpPr>
            <p:cNvPr id="22569" name="Freeform 41"/>
            <p:cNvSpPr>
              <a:spLocks/>
            </p:cNvSpPr>
            <p:nvPr/>
          </p:nvSpPr>
          <p:spPr bwMode="auto">
            <a:xfrm>
              <a:off x="5484" y="4099"/>
              <a:ext cx="20" cy="48"/>
            </a:xfrm>
            <a:custGeom>
              <a:avLst/>
              <a:gdLst>
                <a:gd name="T0" fmla="*/ 0 w 34"/>
                <a:gd name="T1" fmla="*/ 1 h 81"/>
                <a:gd name="T2" fmla="*/ 0 w 34"/>
                <a:gd name="T3" fmla="*/ 1 h 81"/>
                <a:gd name="T4" fmla="*/ 0 w 34"/>
                <a:gd name="T5" fmla="*/ 1 h 81"/>
                <a:gd name="T6" fmla="*/ 1 w 34"/>
                <a:gd name="T7" fmla="*/ 1 h 81"/>
                <a:gd name="T8" fmla="*/ 1 w 34"/>
                <a:gd name="T9" fmla="*/ 0 h 81"/>
                <a:gd name="T10" fmla="*/ 1 w 34"/>
                <a:gd name="T11" fmla="*/ 0 h 81"/>
                <a:gd name="T12" fmla="*/ 1 w 34"/>
                <a:gd name="T13" fmla="*/ 1 h 81"/>
                <a:gd name="T14" fmla="*/ 1 w 34"/>
                <a:gd name="T15" fmla="*/ 1 h 81"/>
                <a:gd name="T16" fmla="*/ 1 w 34"/>
                <a:gd name="T17" fmla="*/ 1 h 81"/>
                <a:gd name="T18" fmla="*/ 1 w 34"/>
                <a:gd name="T19" fmla="*/ 1 h 81"/>
                <a:gd name="T20" fmla="*/ 1 w 34"/>
                <a:gd name="T21" fmla="*/ 1 h 81"/>
                <a:gd name="T22" fmla="*/ 1 w 34"/>
                <a:gd name="T23" fmla="*/ 1 h 81"/>
                <a:gd name="T24" fmla="*/ 1 w 34"/>
                <a:gd name="T25" fmla="*/ 1 h 81"/>
                <a:gd name="T26" fmla="*/ 0 w 3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81"/>
                <a:gd name="T44" fmla="*/ 34 w 3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81">
                  <a:moveTo>
                    <a:pt x="0" y="33"/>
                  </a:moveTo>
                  <a:lnTo>
                    <a:pt x="0" y="33"/>
                  </a:lnTo>
                  <a:lnTo>
                    <a:pt x="0" y="20"/>
                  </a:lnTo>
                  <a:lnTo>
                    <a:pt x="8" y="20"/>
                  </a:lnTo>
                  <a:lnTo>
                    <a:pt x="8" y="0"/>
                  </a:lnTo>
                  <a:lnTo>
                    <a:pt x="26" y="0"/>
                  </a:lnTo>
                  <a:lnTo>
                    <a:pt x="26" y="20"/>
                  </a:lnTo>
                  <a:lnTo>
                    <a:pt x="34" y="20"/>
                  </a:lnTo>
                  <a:lnTo>
                    <a:pt x="34" y="33"/>
                  </a:lnTo>
                  <a:lnTo>
                    <a:pt x="26" y="33"/>
                  </a:lnTo>
                  <a:lnTo>
                    <a:pt x="26" y="81"/>
                  </a:lnTo>
                  <a:lnTo>
                    <a:pt x="8" y="81"/>
                  </a:lnTo>
                  <a:lnTo>
                    <a:pt x="8" y="33"/>
                  </a:lnTo>
                  <a:lnTo>
                    <a:pt x="0" y="33"/>
                  </a:lnTo>
                  <a:close/>
                </a:path>
              </a:pathLst>
            </a:custGeom>
            <a:solidFill>
              <a:srgbClr val="B42E34"/>
            </a:solidFill>
            <a:ln w="0">
              <a:solidFill>
                <a:srgbClr val="000000"/>
              </a:solidFill>
              <a:prstDash val="solid"/>
              <a:round/>
              <a:headEnd/>
              <a:tailEnd/>
            </a:ln>
          </p:spPr>
          <p:txBody>
            <a:bodyPr/>
            <a:lstStyle/>
            <a:p>
              <a:endParaRPr lang="en-GB"/>
            </a:p>
          </p:txBody>
        </p:sp>
        <p:sp>
          <p:nvSpPr>
            <p:cNvPr id="22570" name="Freeform 42"/>
            <p:cNvSpPr>
              <a:spLocks noEditPoints="1"/>
            </p:cNvSpPr>
            <p:nvPr/>
          </p:nvSpPr>
          <p:spPr bwMode="auto">
            <a:xfrm>
              <a:off x="5507" y="4099"/>
              <a:ext cx="39" cy="48"/>
            </a:xfrm>
            <a:custGeom>
              <a:avLst/>
              <a:gdLst>
                <a:gd name="T0" fmla="*/ 1 w 65"/>
                <a:gd name="T1" fmla="*/ 1 h 81"/>
                <a:gd name="T2" fmla="*/ 1 w 65"/>
                <a:gd name="T3" fmla="*/ 1 h 81"/>
                <a:gd name="T4" fmla="*/ 0 w 65"/>
                <a:gd name="T5" fmla="*/ 1 h 81"/>
                <a:gd name="T6" fmla="*/ 0 w 65"/>
                <a:gd name="T7" fmla="*/ 0 h 81"/>
                <a:gd name="T8" fmla="*/ 1 w 65"/>
                <a:gd name="T9" fmla="*/ 0 h 81"/>
                <a:gd name="T10" fmla="*/ 1 w 65"/>
                <a:gd name="T11" fmla="*/ 1 h 81"/>
                <a:gd name="T12" fmla="*/ 1 w 65"/>
                <a:gd name="T13" fmla="*/ 1 h 81"/>
                <a:gd name="T14" fmla="*/ 1 w 65"/>
                <a:gd name="T15" fmla="*/ 1 h 81"/>
                <a:gd name="T16" fmla="*/ 1 w 65"/>
                <a:gd name="T17" fmla="*/ 1 h 81"/>
                <a:gd name="T18" fmla="*/ 1 w 65"/>
                <a:gd name="T19" fmla="*/ 1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17" y="81"/>
                  </a:moveTo>
                  <a:lnTo>
                    <a:pt x="17" y="81"/>
                  </a:lnTo>
                  <a:lnTo>
                    <a:pt x="0" y="81"/>
                  </a:lnTo>
                  <a:lnTo>
                    <a:pt x="0" y="0"/>
                  </a:lnTo>
                  <a:lnTo>
                    <a:pt x="18" y="0"/>
                  </a:lnTo>
                  <a:lnTo>
                    <a:pt x="18" y="27"/>
                  </a:lnTo>
                  <a:cubicBezTo>
                    <a:pt x="22" y="22"/>
                    <a:pt x="27" y="19"/>
                    <a:pt x="35" y="19"/>
                  </a:cubicBezTo>
                  <a:cubicBezTo>
                    <a:pt x="43" y="19"/>
                    <a:pt x="50" y="22"/>
                    <a:pt x="55" y="27"/>
                  </a:cubicBezTo>
                  <a:cubicBezTo>
                    <a:pt x="62" y="34"/>
                    <a:pt x="65" y="41"/>
                    <a:pt x="65" y="50"/>
                  </a:cubicBezTo>
                  <a:cubicBezTo>
                    <a:pt x="65" y="60"/>
                    <a:pt x="61" y="68"/>
                    <a:pt x="54" y="74"/>
                  </a:cubicBezTo>
                  <a:cubicBezTo>
                    <a:pt x="49" y="79"/>
                    <a:pt x="43" y="81"/>
                    <a:pt x="35" y="81"/>
                  </a:cubicBezTo>
                  <a:cubicBezTo>
                    <a:pt x="28" y="81"/>
                    <a:pt x="23" y="79"/>
                    <a:pt x="17" y="74"/>
                  </a:cubicBezTo>
                  <a:lnTo>
                    <a:pt x="17" y="81"/>
                  </a:lnTo>
                  <a:close/>
                  <a:moveTo>
                    <a:pt x="31" y="65"/>
                  </a:moveTo>
                  <a:lnTo>
                    <a:pt x="31" y="65"/>
                  </a:lnTo>
                  <a:cubicBezTo>
                    <a:pt x="41" y="65"/>
                    <a:pt x="47" y="58"/>
                    <a:pt x="47" y="50"/>
                  </a:cubicBezTo>
                  <a:cubicBezTo>
                    <a:pt x="47" y="42"/>
                    <a:pt x="40" y="35"/>
                    <a:pt x="32" y="35"/>
                  </a:cubicBezTo>
                  <a:cubicBezTo>
                    <a:pt x="24" y="35"/>
                    <a:pt x="17" y="41"/>
                    <a:pt x="17" y="50"/>
                  </a:cubicBezTo>
                  <a:cubicBezTo>
                    <a:pt x="17" y="59"/>
                    <a:pt x="24" y="65"/>
                    <a:pt x="31" y="65"/>
                  </a:cubicBezTo>
                  <a:close/>
                </a:path>
              </a:pathLst>
            </a:custGeom>
            <a:solidFill>
              <a:srgbClr val="B42E34"/>
            </a:solidFill>
            <a:ln w="0">
              <a:solidFill>
                <a:srgbClr val="000000"/>
              </a:solidFill>
              <a:prstDash val="solid"/>
              <a:round/>
              <a:headEnd/>
              <a:tailEnd/>
            </a:ln>
          </p:spPr>
          <p:txBody>
            <a:bodyPr/>
            <a:lstStyle/>
            <a:p>
              <a:endParaRPr lang="en-GB"/>
            </a:p>
          </p:txBody>
        </p:sp>
        <p:sp>
          <p:nvSpPr>
            <p:cNvPr id="22571" name="Freeform 43"/>
            <p:cNvSpPr>
              <a:spLocks noEditPoints="1"/>
            </p:cNvSpPr>
            <p:nvPr/>
          </p:nvSpPr>
          <p:spPr bwMode="auto">
            <a:xfrm>
              <a:off x="5550" y="4110"/>
              <a:ext cx="39" cy="37"/>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7" y="55"/>
                  </a:moveTo>
                  <a:lnTo>
                    <a:pt x="47" y="55"/>
                  </a:lnTo>
                  <a:cubicBezTo>
                    <a:pt x="42" y="60"/>
                    <a:pt x="37" y="62"/>
                    <a:pt x="29" y="62"/>
                  </a:cubicBezTo>
                  <a:cubicBezTo>
                    <a:pt x="22" y="62"/>
                    <a:pt x="16" y="60"/>
                    <a:pt x="10" y="55"/>
                  </a:cubicBezTo>
                  <a:cubicBezTo>
                    <a:pt x="3" y="49"/>
                    <a:pt x="0" y="41"/>
                    <a:pt x="0" y="31"/>
                  </a:cubicBezTo>
                  <a:cubicBezTo>
                    <a:pt x="0" y="22"/>
                    <a:pt x="3" y="14"/>
                    <a:pt x="9" y="8"/>
                  </a:cubicBezTo>
                  <a:cubicBezTo>
                    <a:pt x="15" y="3"/>
                    <a:pt x="22" y="0"/>
                    <a:pt x="30" y="0"/>
                  </a:cubicBezTo>
                  <a:cubicBezTo>
                    <a:pt x="37" y="0"/>
                    <a:pt x="43" y="2"/>
                    <a:pt x="47" y="8"/>
                  </a:cubicBezTo>
                  <a:lnTo>
                    <a:pt x="47" y="1"/>
                  </a:lnTo>
                  <a:lnTo>
                    <a:pt x="65" y="1"/>
                  </a:lnTo>
                  <a:lnTo>
                    <a:pt x="65" y="62"/>
                  </a:lnTo>
                  <a:lnTo>
                    <a:pt x="47" y="62"/>
                  </a:lnTo>
                  <a:lnTo>
                    <a:pt x="47" y="55"/>
                  </a:lnTo>
                  <a:close/>
                  <a:moveTo>
                    <a:pt x="33" y="46"/>
                  </a:moveTo>
                  <a:lnTo>
                    <a:pt x="33" y="46"/>
                  </a:lnTo>
                  <a:cubicBezTo>
                    <a:pt x="41" y="46"/>
                    <a:pt x="47" y="39"/>
                    <a:pt x="47" y="31"/>
                  </a:cubicBezTo>
                  <a:cubicBezTo>
                    <a:pt x="47" y="22"/>
                    <a:pt x="41" y="16"/>
                    <a:pt x="33" y="16"/>
                  </a:cubicBezTo>
                  <a:cubicBezTo>
                    <a:pt x="24" y="16"/>
                    <a:pt x="18" y="23"/>
                    <a:pt x="18" y="31"/>
                  </a:cubicBezTo>
                  <a:cubicBezTo>
                    <a:pt x="18" y="39"/>
                    <a:pt x="24" y="46"/>
                    <a:pt x="33" y="46"/>
                  </a:cubicBezTo>
                  <a:close/>
                </a:path>
              </a:pathLst>
            </a:custGeom>
            <a:solidFill>
              <a:srgbClr val="B42E34"/>
            </a:solidFill>
            <a:ln w="0">
              <a:solidFill>
                <a:srgbClr val="000000"/>
              </a:solidFill>
              <a:prstDash val="solid"/>
              <a:round/>
              <a:headEnd/>
              <a:tailEnd/>
            </a:ln>
          </p:spPr>
          <p:txBody>
            <a:bodyPr/>
            <a:lstStyle/>
            <a:p>
              <a:endParaRPr lang="en-GB"/>
            </a:p>
          </p:txBody>
        </p:sp>
        <p:sp>
          <p:nvSpPr>
            <p:cNvPr id="22572" name="Freeform 44"/>
            <p:cNvSpPr>
              <a:spLocks/>
            </p:cNvSpPr>
            <p:nvPr/>
          </p:nvSpPr>
          <p:spPr bwMode="auto">
            <a:xfrm>
              <a:off x="5597" y="4099"/>
              <a:ext cx="11" cy="48"/>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22573" name="Freeform 45"/>
            <p:cNvSpPr>
              <a:spLocks/>
            </p:cNvSpPr>
            <p:nvPr/>
          </p:nvSpPr>
          <p:spPr bwMode="auto">
            <a:xfrm>
              <a:off x="5617" y="4099"/>
              <a:ext cx="11" cy="48"/>
            </a:xfrm>
            <a:custGeom>
              <a:avLst/>
              <a:gdLst>
                <a:gd name="T0" fmla="*/ 1 w 18"/>
                <a:gd name="T1" fmla="*/ 0 h 81"/>
                <a:gd name="T2" fmla="*/ 1 w 18"/>
                <a:gd name="T3" fmla="*/ 0 h 81"/>
                <a:gd name="T4" fmla="*/ 1 w 18"/>
                <a:gd name="T5" fmla="*/ 1 h 81"/>
                <a:gd name="T6" fmla="*/ 1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1"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22574" name="Freeform 46"/>
            <p:cNvSpPr>
              <a:spLocks/>
            </p:cNvSpPr>
            <p:nvPr/>
          </p:nvSpPr>
          <p:spPr bwMode="auto">
            <a:xfrm>
              <a:off x="5259" y="3949"/>
              <a:ext cx="202" cy="72"/>
            </a:xfrm>
            <a:custGeom>
              <a:avLst/>
              <a:gdLst>
                <a:gd name="T0" fmla="*/ 1 w 336"/>
                <a:gd name="T1" fmla="*/ 1 h 120"/>
                <a:gd name="T2" fmla="*/ 1 w 336"/>
                <a:gd name="T3" fmla="*/ 1 h 120"/>
                <a:gd name="T4" fmla="*/ 1 w 336"/>
                <a:gd name="T5" fmla="*/ 1 h 120"/>
                <a:gd name="T6" fmla="*/ 5 w 336"/>
                <a:gd name="T7" fmla="*/ 2 h 120"/>
                <a:gd name="T8" fmla="*/ 6 w 336"/>
                <a:gd name="T9" fmla="*/ 2 h 120"/>
                <a:gd name="T10" fmla="*/ 5 w 336"/>
                <a:gd name="T11" fmla="*/ 2 h 120"/>
                <a:gd name="T12" fmla="*/ 0 w 336"/>
                <a:gd name="T13" fmla="*/ 1 h 120"/>
                <a:gd name="T14" fmla="*/ 1 w 336"/>
                <a:gd name="T15" fmla="*/ 0 h 120"/>
                <a:gd name="T16" fmla="*/ 1 w 336"/>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6"/>
                <a:gd name="T28" fmla="*/ 0 h 120"/>
                <a:gd name="T29" fmla="*/ 336 w 33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6" h="120">
                  <a:moveTo>
                    <a:pt x="66" y="24"/>
                  </a:moveTo>
                  <a:lnTo>
                    <a:pt x="66" y="24"/>
                  </a:lnTo>
                  <a:cubicBezTo>
                    <a:pt x="56" y="31"/>
                    <a:pt x="50" y="39"/>
                    <a:pt x="50" y="48"/>
                  </a:cubicBezTo>
                  <a:cubicBezTo>
                    <a:pt x="50" y="86"/>
                    <a:pt x="170" y="117"/>
                    <a:pt x="322" y="119"/>
                  </a:cubicBezTo>
                  <a:cubicBezTo>
                    <a:pt x="326" y="119"/>
                    <a:pt x="331" y="119"/>
                    <a:pt x="336" y="119"/>
                  </a:cubicBezTo>
                  <a:lnTo>
                    <a:pt x="300" y="119"/>
                  </a:lnTo>
                  <a:cubicBezTo>
                    <a:pt x="134" y="120"/>
                    <a:pt x="0" y="86"/>
                    <a:pt x="0" y="44"/>
                  </a:cubicBezTo>
                  <a:cubicBezTo>
                    <a:pt x="0" y="28"/>
                    <a:pt x="19" y="13"/>
                    <a:pt x="52" y="0"/>
                  </a:cubicBezTo>
                  <a:lnTo>
                    <a:pt x="66" y="24"/>
                  </a:lnTo>
                  <a:close/>
                </a:path>
              </a:pathLst>
            </a:custGeom>
            <a:solidFill>
              <a:srgbClr val="B42E34"/>
            </a:solidFill>
            <a:ln w="0">
              <a:solidFill>
                <a:srgbClr val="000000"/>
              </a:solidFill>
              <a:prstDash val="solid"/>
              <a:round/>
              <a:headEnd/>
              <a:tailEnd/>
            </a:ln>
          </p:spPr>
          <p:txBody>
            <a:bodyPr/>
            <a:lstStyle/>
            <a:p>
              <a:endParaRPr lang="en-GB"/>
            </a:p>
          </p:txBody>
        </p:sp>
        <p:sp>
          <p:nvSpPr>
            <p:cNvPr id="22575" name="Freeform 47"/>
            <p:cNvSpPr>
              <a:spLocks/>
            </p:cNvSpPr>
            <p:nvPr/>
          </p:nvSpPr>
          <p:spPr bwMode="auto">
            <a:xfrm>
              <a:off x="5485" y="3930"/>
              <a:ext cx="96" cy="16"/>
            </a:xfrm>
            <a:custGeom>
              <a:avLst/>
              <a:gdLst>
                <a:gd name="T0" fmla="*/ 0 w 161"/>
                <a:gd name="T1" fmla="*/ 1 h 26"/>
                <a:gd name="T2" fmla="*/ 0 w 161"/>
                <a:gd name="T3" fmla="*/ 1 h 26"/>
                <a:gd name="T4" fmla="*/ 2 w 161"/>
                <a:gd name="T5" fmla="*/ 1 h 26"/>
                <a:gd name="T6" fmla="*/ 2 w 161"/>
                <a:gd name="T7" fmla="*/ 1 h 26"/>
                <a:gd name="T8" fmla="*/ 0 w 161"/>
                <a:gd name="T9" fmla="*/ 0 h 26"/>
                <a:gd name="T10" fmla="*/ 0 w 161"/>
                <a:gd name="T11" fmla="*/ 1 h 26"/>
                <a:gd name="T12" fmla="*/ 0 60000 65536"/>
                <a:gd name="T13" fmla="*/ 0 60000 65536"/>
                <a:gd name="T14" fmla="*/ 0 60000 65536"/>
                <a:gd name="T15" fmla="*/ 0 60000 65536"/>
                <a:gd name="T16" fmla="*/ 0 60000 65536"/>
                <a:gd name="T17" fmla="*/ 0 60000 65536"/>
                <a:gd name="T18" fmla="*/ 0 w 161"/>
                <a:gd name="T19" fmla="*/ 0 h 26"/>
                <a:gd name="T20" fmla="*/ 161 w 16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61" h="26">
                  <a:moveTo>
                    <a:pt x="0" y="7"/>
                  </a:moveTo>
                  <a:lnTo>
                    <a:pt x="0" y="7"/>
                  </a:lnTo>
                  <a:cubicBezTo>
                    <a:pt x="62" y="9"/>
                    <a:pt x="118" y="16"/>
                    <a:pt x="161" y="26"/>
                  </a:cubicBezTo>
                  <a:lnTo>
                    <a:pt x="157" y="25"/>
                  </a:lnTo>
                  <a:cubicBezTo>
                    <a:pt x="117" y="12"/>
                    <a:pt x="62" y="4"/>
                    <a:pt x="0" y="0"/>
                  </a:cubicBezTo>
                  <a:lnTo>
                    <a:pt x="0" y="7"/>
                  </a:lnTo>
                  <a:close/>
                </a:path>
              </a:pathLst>
            </a:custGeom>
            <a:solidFill>
              <a:srgbClr val="B42E34"/>
            </a:solidFill>
            <a:ln w="0">
              <a:solidFill>
                <a:srgbClr val="000000"/>
              </a:solidFill>
              <a:prstDash val="solid"/>
              <a:round/>
              <a:headEnd/>
              <a:tailEnd/>
            </a:ln>
          </p:spPr>
          <p:txBody>
            <a:bodyPr/>
            <a:lstStyle/>
            <a:p>
              <a:endParaRPr lang="en-GB"/>
            </a:p>
          </p:txBody>
        </p:sp>
        <p:sp>
          <p:nvSpPr>
            <p:cNvPr id="22576" name="Freeform 48"/>
            <p:cNvSpPr>
              <a:spLocks/>
            </p:cNvSpPr>
            <p:nvPr/>
          </p:nvSpPr>
          <p:spPr bwMode="auto">
            <a:xfrm>
              <a:off x="5282" y="3861"/>
              <a:ext cx="212" cy="148"/>
            </a:xfrm>
            <a:custGeom>
              <a:avLst/>
              <a:gdLst>
                <a:gd name="T0" fmla="*/ 6 w 352"/>
                <a:gd name="T1" fmla="*/ 0 h 247"/>
                <a:gd name="T2" fmla="*/ 6 w 352"/>
                <a:gd name="T3" fmla="*/ 0 h 247"/>
                <a:gd name="T4" fmla="*/ 6 w 352"/>
                <a:gd name="T5" fmla="*/ 1 h 247"/>
                <a:gd name="T6" fmla="*/ 3 w 352"/>
                <a:gd name="T7" fmla="*/ 4 h 247"/>
                <a:gd name="T8" fmla="*/ 0 w 352"/>
                <a:gd name="T9" fmla="*/ 2 h 247"/>
                <a:gd name="T10" fmla="*/ 1 w 352"/>
                <a:gd name="T11" fmla="*/ 2 h 247"/>
                <a:gd name="T12" fmla="*/ 3 w 352"/>
                <a:gd name="T13" fmla="*/ 4 h 247"/>
                <a:gd name="T14" fmla="*/ 6 w 352"/>
                <a:gd name="T15" fmla="*/ 1 h 247"/>
                <a:gd name="T16" fmla="*/ 6 w 352"/>
                <a:gd name="T17" fmla="*/ 1 h 247"/>
                <a:gd name="T18" fmla="*/ 6 w 352"/>
                <a:gd name="T19" fmla="*/ 0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247"/>
                <a:gd name="T32" fmla="*/ 352 w 352"/>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247">
                  <a:moveTo>
                    <a:pt x="338" y="0"/>
                  </a:moveTo>
                  <a:lnTo>
                    <a:pt x="338" y="0"/>
                  </a:lnTo>
                  <a:cubicBezTo>
                    <a:pt x="342" y="14"/>
                    <a:pt x="344" y="28"/>
                    <a:pt x="344" y="43"/>
                  </a:cubicBezTo>
                  <a:cubicBezTo>
                    <a:pt x="344" y="141"/>
                    <a:pt x="265" y="222"/>
                    <a:pt x="166" y="222"/>
                  </a:cubicBezTo>
                  <a:cubicBezTo>
                    <a:pt x="91" y="223"/>
                    <a:pt x="27" y="177"/>
                    <a:pt x="0" y="112"/>
                  </a:cubicBezTo>
                  <a:lnTo>
                    <a:pt x="2" y="118"/>
                  </a:lnTo>
                  <a:cubicBezTo>
                    <a:pt x="23" y="193"/>
                    <a:pt x="92" y="247"/>
                    <a:pt x="174" y="247"/>
                  </a:cubicBezTo>
                  <a:cubicBezTo>
                    <a:pt x="273" y="246"/>
                    <a:pt x="352" y="166"/>
                    <a:pt x="352" y="67"/>
                  </a:cubicBezTo>
                  <a:cubicBezTo>
                    <a:pt x="352" y="46"/>
                    <a:pt x="348" y="26"/>
                    <a:pt x="341" y="7"/>
                  </a:cubicBezTo>
                  <a:lnTo>
                    <a:pt x="338" y="0"/>
                  </a:lnTo>
                  <a:close/>
                </a:path>
              </a:pathLst>
            </a:custGeom>
            <a:solidFill>
              <a:srgbClr val="B42E34"/>
            </a:solidFill>
            <a:ln w="0">
              <a:solidFill>
                <a:srgbClr val="000000"/>
              </a:solidFill>
              <a:prstDash val="solid"/>
              <a:round/>
              <a:headEnd/>
              <a:tailEnd/>
            </a:ln>
          </p:spPr>
          <p:txBody>
            <a:bodyPr/>
            <a:lstStyle/>
            <a:p>
              <a:endParaRPr lang="en-GB"/>
            </a:p>
          </p:txBody>
        </p:sp>
        <p:sp>
          <p:nvSpPr>
            <p:cNvPr id="22577" name="Freeform 49"/>
            <p:cNvSpPr>
              <a:spLocks/>
            </p:cNvSpPr>
            <p:nvPr/>
          </p:nvSpPr>
          <p:spPr bwMode="auto">
            <a:xfrm>
              <a:off x="5250" y="3992"/>
              <a:ext cx="184" cy="149"/>
            </a:xfrm>
            <a:custGeom>
              <a:avLst/>
              <a:gdLst>
                <a:gd name="T0" fmla="*/ 5 w 305"/>
                <a:gd name="T1" fmla="*/ 1 h 247"/>
                <a:gd name="T2" fmla="*/ 5 w 305"/>
                <a:gd name="T3" fmla="*/ 1 h 247"/>
                <a:gd name="T4" fmla="*/ 1 w 305"/>
                <a:gd name="T5" fmla="*/ 1 h 247"/>
                <a:gd name="T6" fmla="*/ 1 w 305"/>
                <a:gd name="T7" fmla="*/ 1 h 247"/>
                <a:gd name="T8" fmla="*/ 3 w 305"/>
                <a:gd name="T9" fmla="*/ 4 h 247"/>
                <a:gd name="T10" fmla="*/ 2 w 305"/>
                <a:gd name="T11" fmla="*/ 1 h 247"/>
                <a:gd name="T12" fmla="*/ 2 w 305"/>
                <a:gd name="T13" fmla="*/ 1 h 247"/>
                <a:gd name="T14" fmla="*/ 5 w 305"/>
                <a:gd name="T15" fmla="*/ 1 h 247"/>
                <a:gd name="T16" fmla="*/ 0 60000 65536"/>
                <a:gd name="T17" fmla="*/ 0 60000 65536"/>
                <a:gd name="T18" fmla="*/ 0 60000 65536"/>
                <a:gd name="T19" fmla="*/ 0 60000 65536"/>
                <a:gd name="T20" fmla="*/ 0 60000 65536"/>
                <a:gd name="T21" fmla="*/ 0 60000 65536"/>
                <a:gd name="T22" fmla="*/ 0 60000 65536"/>
                <a:gd name="T23" fmla="*/ 0 60000 65536"/>
                <a:gd name="T24" fmla="*/ 0 w 305"/>
                <a:gd name="T25" fmla="*/ 0 h 247"/>
                <a:gd name="T26" fmla="*/ 305 w 305"/>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 h="247">
                  <a:moveTo>
                    <a:pt x="305" y="51"/>
                  </a:moveTo>
                  <a:lnTo>
                    <a:pt x="305" y="51"/>
                  </a:lnTo>
                  <a:cubicBezTo>
                    <a:pt x="305" y="51"/>
                    <a:pt x="123" y="52"/>
                    <a:pt x="48" y="12"/>
                  </a:cubicBezTo>
                  <a:cubicBezTo>
                    <a:pt x="48" y="12"/>
                    <a:pt x="0" y="0"/>
                    <a:pt x="62" y="72"/>
                  </a:cubicBezTo>
                  <a:cubicBezTo>
                    <a:pt x="123" y="145"/>
                    <a:pt x="185" y="247"/>
                    <a:pt x="185" y="247"/>
                  </a:cubicBezTo>
                  <a:lnTo>
                    <a:pt x="92" y="77"/>
                  </a:lnTo>
                  <a:cubicBezTo>
                    <a:pt x="92" y="77"/>
                    <a:pt x="77" y="40"/>
                    <a:pt x="116" y="46"/>
                  </a:cubicBezTo>
                  <a:cubicBezTo>
                    <a:pt x="179" y="56"/>
                    <a:pt x="305" y="51"/>
                    <a:pt x="305" y="51"/>
                  </a:cubicBezTo>
                  <a:close/>
                </a:path>
              </a:pathLst>
            </a:custGeom>
            <a:solidFill>
              <a:srgbClr val="B42E34"/>
            </a:solidFill>
            <a:ln w="0">
              <a:solidFill>
                <a:srgbClr val="000000"/>
              </a:solidFill>
              <a:prstDash val="solid"/>
              <a:round/>
              <a:headEnd/>
              <a:tailEnd/>
            </a:ln>
          </p:spPr>
          <p:txBody>
            <a:bodyPr/>
            <a:lstStyle/>
            <a:p>
              <a:endParaRPr lang="en-GB"/>
            </a:p>
          </p:txBody>
        </p:sp>
      </p:grpSp>
      <p:sp>
        <p:nvSpPr>
          <p:cNvPr id="23555" name="TextBox 4"/>
          <p:cNvSpPr txBox="1">
            <a:spLocks noChangeArrowheads="1"/>
          </p:cNvSpPr>
          <p:nvPr/>
        </p:nvSpPr>
        <p:spPr bwMode="auto">
          <a:xfrm>
            <a:off x="1835150" y="549275"/>
            <a:ext cx="53149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altLang="en-US" sz="3750" b="1" dirty="0">
                <a:solidFill>
                  <a:srgbClr val="000000"/>
                </a:solidFill>
                <a:cs typeface="Arial" panose="020B0604020202020204" pitchFamily="34" charset="0"/>
              </a:rPr>
              <a:t> </a:t>
            </a:r>
            <a:r>
              <a:rPr lang="en-US" altLang="en-US" sz="3750" b="1" dirty="0">
                <a:solidFill>
                  <a:schemeClr val="bg1"/>
                </a:solidFill>
                <a:cs typeface="Arial" panose="020B0604020202020204" pitchFamily="34" charset="0"/>
              </a:rPr>
              <a:t>Performance</a:t>
            </a:r>
          </a:p>
        </p:txBody>
      </p:sp>
      <p:sp>
        <p:nvSpPr>
          <p:cNvPr id="23556" name="Rectangle 5"/>
          <p:cNvSpPr>
            <a:spLocks noChangeArrowheads="1"/>
          </p:cNvSpPr>
          <p:nvPr/>
        </p:nvSpPr>
        <p:spPr bwMode="auto">
          <a:xfrm>
            <a:off x="6572250" y="1200150"/>
            <a:ext cx="120015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4050" b="1">
              <a:solidFill>
                <a:srgbClr val="000000"/>
              </a:solidFill>
              <a:latin typeface="Arial Bold" panose="020B0704020202020204" pitchFamily="34" charset="0"/>
              <a:cs typeface="Arial Bold" panose="020B0704020202020204" pitchFamily="34" charset="0"/>
            </a:endParaRPr>
          </a:p>
        </p:txBody>
      </p:sp>
      <p:pic>
        <p:nvPicPr>
          <p:cNvPr id="22536" name="Picture 48" descr="Final W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5475" y="6238875"/>
            <a:ext cx="863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A38FB01-15B2-4C78-A0E9-C6478437E8DD}"/>
              </a:ext>
            </a:extLst>
          </p:cNvPr>
          <p:cNvSpPr txBox="1"/>
          <p:nvPr/>
        </p:nvSpPr>
        <p:spPr>
          <a:xfrm>
            <a:off x="554053" y="1541685"/>
            <a:ext cx="8061886" cy="5755422"/>
          </a:xfrm>
          <a:prstGeom prst="rect">
            <a:avLst/>
          </a:prstGeom>
          <a:noFill/>
        </p:spPr>
        <p:txBody>
          <a:bodyPr wrap="square" rtlCol="0">
            <a:spAutoFit/>
          </a:bodyPr>
          <a:lstStyle/>
          <a:p>
            <a:r>
              <a:rPr lang="en-GB" altLang="en-US" sz="2800" b="1" dirty="0">
                <a:latin typeface="Verdana" panose="020B0604030504040204" pitchFamily="34" charset="0"/>
                <a:ea typeface="Verdana" panose="020B0604030504040204" pitchFamily="34" charset="0"/>
                <a:cs typeface="Verdana" panose="020B0604030504040204" pitchFamily="34" charset="0"/>
              </a:rPr>
              <a:t>The 2022-23 Season</a:t>
            </a:r>
          </a:p>
          <a:p>
            <a:pPr marL="285750" indent="-285750">
              <a:buFont typeface="Arial" panose="020B0604020202020204" pitchFamily="34" charset="0"/>
              <a:buChar char="•"/>
            </a:pPr>
            <a:endParaRPr lang="en-GB" altLang="en-US"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altLang="en-US" sz="1800" dirty="0">
                <a:latin typeface="Verdana" panose="020B0604030504040204" pitchFamily="34" charset="0"/>
                <a:ea typeface="Verdana" panose="020B0604030504040204" pitchFamily="34" charset="0"/>
                <a:cs typeface="Verdana" panose="020B0604030504040204" pitchFamily="34" charset="0"/>
              </a:rPr>
              <a:t>Improved links with Leeds Rhinos Netball</a:t>
            </a:r>
          </a:p>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rPr>
              <a:t>The aim of the performance pathway is to develop the individual athlete  and move the athletes up into the Leeds Rhinos Netball pathway</a:t>
            </a:r>
            <a:endParaRPr lang="en-GB" altLang="en-US" sz="1800" dirty="0">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rPr>
              <a:t>Trials to be held in 2 stages</a:t>
            </a:r>
          </a:p>
          <a:p>
            <a:pPr marL="742950" lvl="1" indent="-285750">
              <a:buFont typeface="Arial" panose="020B0604020202020204" pitchFamily="34" charset="0"/>
              <a:buChar char="•"/>
            </a:pPr>
            <a:r>
              <a:rPr lang="en-GB" dirty="0">
                <a:latin typeface="Verdana" panose="020B0604030504040204" pitchFamily="34" charset="0"/>
                <a:ea typeface="Verdana" panose="020B0604030504040204" pitchFamily="34" charset="0"/>
              </a:rPr>
              <a:t>First trials – 2</a:t>
            </a:r>
            <a:r>
              <a:rPr lang="en-GB" baseline="30000" dirty="0">
                <a:latin typeface="Verdana" panose="020B0604030504040204" pitchFamily="34" charset="0"/>
                <a:ea typeface="Verdana" panose="020B0604030504040204" pitchFamily="34" charset="0"/>
              </a:rPr>
              <a:t>nd</a:t>
            </a:r>
            <a:r>
              <a:rPr lang="en-GB" dirty="0">
                <a:latin typeface="Verdana" panose="020B0604030504040204" pitchFamily="34" charset="0"/>
                <a:ea typeface="Verdana" panose="020B0604030504040204" pitchFamily="34" charset="0"/>
              </a:rPr>
              <a:t>/3</a:t>
            </a:r>
            <a:r>
              <a:rPr lang="en-GB" baseline="30000" dirty="0">
                <a:latin typeface="Verdana" panose="020B0604030504040204" pitchFamily="34" charset="0"/>
                <a:ea typeface="Verdana" panose="020B0604030504040204" pitchFamily="34" charset="0"/>
              </a:rPr>
              <a:t>rd</a:t>
            </a:r>
            <a:r>
              <a:rPr lang="en-GB" dirty="0">
                <a:latin typeface="Verdana" panose="020B0604030504040204" pitchFamily="34" charset="0"/>
                <a:ea typeface="Verdana" panose="020B0604030504040204" pitchFamily="34" charset="0"/>
              </a:rPr>
              <a:t> July</a:t>
            </a:r>
          </a:p>
          <a:p>
            <a:pPr marL="742950" lvl="1" indent="-285750">
              <a:buFont typeface="Arial" panose="020B0604020202020204" pitchFamily="34" charset="0"/>
              <a:buChar char="•"/>
            </a:pPr>
            <a:r>
              <a:rPr lang="en-GB" dirty="0">
                <a:latin typeface="Verdana" panose="020B0604030504040204" pitchFamily="34" charset="0"/>
                <a:ea typeface="Verdana" panose="020B0604030504040204" pitchFamily="34" charset="0"/>
              </a:rPr>
              <a:t>Final trials – 17</a:t>
            </a:r>
            <a:r>
              <a:rPr lang="en-GB" baseline="30000" dirty="0">
                <a:latin typeface="Verdana" panose="020B0604030504040204" pitchFamily="34" charset="0"/>
                <a:ea typeface="Verdana" panose="020B0604030504040204" pitchFamily="34" charset="0"/>
              </a:rPr>
              <a:t>th</a:t>
            </a:r>
            <a:r>
              <a:rPr lang="en-GB" dirty="0">
                <a:latin typeface="Verdana" panose="020B0604030504040204" pitchFamily="34" charset="0"/>
                <a:ea typeface="Verdana" panose="020B0604030504040204" pitchFamily="34" charset="0"/>
              </a:rPr>
              <a:t> / 18</a:t>
            </a:r>
            <a:r>
              <a:rPr lang="en-GB" baseline="30000" dirty="0">
                <a:latin typeface="Verdana" panose="020B0604030504040204" pitchFamily="34" charset="0"/>
                <a:ea typeface="Verdana" panose="020B0604030504040204" pitchFamily="34" charset="0"/>
              </a:rPr>
              <a:t>th</a:t>
            </a:r>
            <a:r>
              <a:rPr lang="en-GB" dirty="0">
                <a:latin typeface="Verdana" panose="020B0604030504040204" pitchFamily="34" charset="0"/>
                <a:ea typeface="Verdana" panose="020B0604030504040204" pitchFamily="34" charset="0"/>
              </a:rPr>
              <a:t> in September</a:t>
            </a:r>
          </a:p>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rPr>
              <a:t>5 groups to be selected – 2 x County; 2 x Satellite; 1 Development </a:t>
            </a:r>
          </a:p>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rPr>
              <a:t>Pre-trial sessions to help prepare athletes are taking place during June.</a:t>
            </a:r>
          </a:p>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rPr>
              <a:t>10 coaches – opportunities available to expand the team.  </a:t>
            </a:r>
            <a:r>
              <a:rPr lang="en-GB" i="1" dirty="0">
                <a:latin typeface="Verdana" panose="020B0604030504040204" pitchFamily="34" charset="0"/>
                <a:ea typeface="Verdana" panose="020B0604030504040204" pitchFamily="34" charset="0"/>
              </a:rPr>
              <a:t>Contact the Performance Lead if interested in joining</a:t>
            </a:r>
          </a:p>
          <a:p>
            <a:pPr marL="285750" indent="-285750">
              <a:buFont typeface="Arial" panose="020B0604020202020204" pitchFamily="34" charset="0"/>
              <a:buChar char="•"/>
            </a:pPr>
            <a:r>
              <a:rPr lang="en-GB" dirty="0">
                <a:latin typeface="Verdana" panose="020B0604030504040204" pitchFamily="34" charset="0"/>
                <a:ea typeface="Verdana" panose="020B0604030504040204" pitchFamily="34" charset="0"/>
              </a:rPr>
              <a:t>Links with other counties &amp; Leeds Rhinos Netball for playdays and match days</a:t>
            </a:r>
          </a:p>
          <a:p>
            <a:pPr marL="285750" indent="-285750">
              <a:buFont typeface="Arial" panose="020B0604020202020204" pitchFamily="34" charset="0"/>
              <a:buChar char="•"/>
            </a:pPr>
            <a:endParaRPr lang="en-GB" dirty="0">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endParaRPr lang="en-GB" sz="800" dirty="0"/>
          </a:p>
          <a:p>
            <a:endParaRPr lang="en-GB" dirty="0"/>
          </a:p>
        </p:txBody>
      </p:sp>
    </p:spTree>
    <p:extLst>
      <p:ext uri="{BB962C8B-B14F-4D97-AF65-F5344CB8AC3E}">
        <p14:creationId xmlns:p14="http://schemas.microsoft.com/office/powerpoint/2010/main" val="939718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9"/>
          <p:cNvGrpSpPr>
            <a:grpSpLocks noChangeAspect="1"/>
          </p:cNvGrpSpPr>
          <p:nvPr/>
        </p:nvGrpSpPr>
        <p:grpSpPr bwMode="auto">
          <a:xfrm>
            <a:off x="0" y="25400"/>
            <a:ext cx="9532938" cy="6932613"/>
            <a:chOff x="0" y="0"/>
            <a:chExt cx="5936" cy="4316"/>
          </a:xfrm>
        </p:grpSpPr>
        <p:sp>
          <p:nvSpPr>
            <p:cNvPr id="22537" name="AutoShape 8"/>
            <p:cNvSpPr>
              <a:spLocks noChangeAspect="1" noChangeArrowheads="1" noTextEdit="1"/>
            </p:cNvSpPr>
            <p:nvPr/>
          </p:nvSpPr>
          <p:spPr bwMode="auto">
            <a:xfrm>
              <a:off x="0" y="0"/>
              <a:ext cx="5760" cy="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2538" name="Freeform 10"/>
            <p:cNvSpPr>
              <a:spLocks/>
            </p:cNvSpPr>
            <p:nvPr/>
          </p:nvSpPr>
          <p:spPr bwMode="auto">
            <a:xfrm>
              <a:off x="0" y="0"/>
              <a:ext cx="5766" cy="906"/>
            </a:xfrm>
            <a:custGeom>
              <a:avLst/>
              <a:gdLst>
                <a:gd name="T0" fmla="*/ 18 w 9599"/>
                <a:gd name="T1" fmla="*/ 0 h 2905"/>
                <a:gd name="T2" fmla="*/ 18 w 9599"/>
                <a:gd name="T3" fmla="*/ 0 h 2905"/>
                <a:gd name="T4" fmla="*/ 67 w 9599"/>
                <a:gd name="T5" fmla="*/ 0 h 2905"/>
                <a:gd name="T6" fmla="*/ 80 w 9599"/>
                <a:gd name="T7" fmla="*/ 0 h 2905"/>
                <a:gd name="T8" fmla="*/ 96 w 9599"/>
                <a:gd name="T9" fmla="*/ 0 h 2905"/>
                <a:gd name="T10" fmla="*/ 105 w 9599"/>
                <a:gd name="T11" fmla="*/ 0 h 2905"/>
                <a:gd name="T12" fmla="*/ 117 w 9599"/>
                <a:gd name="T13" fmla="*/ 0 h 2905"/>
                <a:gd name="T14" fmla="*/ 129 w 9599"/>
                <a:gd name="T15" fmla="*/ 0 h 2905"/>
                <a:gd name="T16" fmla="*/ 145 w 9599"/>
                <a:gd name="T17" fmla="*/ 0 h 2905"/>
                <a:gd name="T18" fmla="*/ 159 w 9599"/>
                <a:gd name="T19" fmla="*/ 0 h 2905"/>
                <a:gd name="T20" fmla="*/ 161 w 9599"/>
                <a:gd name="T21" fmla="*/ 0 h 2905"/>
                <a:gd name="T22" fmla="*/ 163 w 9599"/>
                <a:gd name="T23" fmla="*/ 0 h 2905"/>
                <a:gd name="T24" fmla="*/ 163 w 9599"/>
                <a:gd name="T25" fmla="*/ 0 h 2905"/>
                <a:gd name="T26" fmla="*/ 0 w 9599"/>
                <a:gd name="T27" fmla="*/ 0 h 2905"/>
                <a:gd name="T28" fmla="*/ 0 w 9599"/>
                <a:gd name="T29" fmla="*/ 0 h 2905"/>
                <a:gd name="T30" fmla="*/ 18 w 9599"/>
                <a:gd name="T31" fmla="*/ 0 h 29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99"/>
                <a:gd name="T49" fmla="*/ 0 h 2905"/>
                <a:gd name="T50" fmla="*/ 9599 w 9599"/>
                <a:gd name="T51" fmla="*/ 2905 h 29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99" h="2905">
                  <a:moveTo>
                    <a:pt x="1057" y="2871"/>
                  </a:moveTo>
                  <a:lnTo>
                    <a:pt x="1057" y="2871"/>
                  </a:lnTo>
                  <a:cubicBezTo>
                    <a:pt x="1057" y="2871"/>
                    <a:pt x="3791" y="2791"/>
                    <a:pt x="3930" y="2829"/>
                  </a:cubicBezTo>
                  <a:cubicBezTo>
                    <a:pt x="4068" y="2867"/>
                    <a:pt x="4648" y="2879"/>
                    <a:pt x="4723" y="2879"/>
                  </a:cubicBezTo>
                  <a:cubicBezTo>
                    <a:pt x="4799" y="2879"/>
                    <a:pt x="5504" y="2829"/>
                    <a:pt x="5643" y="2829"/>
                  </a:cubicBezTo>
                  <a:lnTo>
                    <a:pt x="6197" y="2829"/>
                  </a:lnTo>
                  <a:cubicBezTo>
                    <a:pt x="6348" y="2829"/>
                    <a:pt x="6688" y="2867"/>
                    <a:pt x="6889" y="2867"/>
                  </a:cubicBezTo>
                  <a:lnTo>
                    <a:pt x="7569" y="2867"/>
                  </a:lnTo>
                  <a:cubicBezTo>
                    <a:pt x="7834" y="2867"/>
                    <a:pt x="8539" y="2905"/>
                    <a:pt x="8539" y="2905"/>
                  </a:cubicBezTo>
                  <a:lnTo>
                    <a:pt x="9370" y="2879"/>
                  </a:lnTo>
                  <a:cubicBezTo>
                    <a:pt x="9370" y="2879"/>
                    <a:pt x="9408" y="2867"/>
                    <a:pt x="9496" y="2867"/>
                  </a:cubicBezTo>
                  <a:lnTo>
                    <a:pt x="9599" y="2867"/>
                  </a:lnTo>
                  <a:lnTo>
                    <a:pt x="9599" y="0"/>
                  </a:lnTo>
                  <a:lnTo>
                    <a:pt x="0" y="0"/>
                  </a:lnTo>
                  <a:lnTo>
                    <a:pt x="0" y="2879"/>
                  </a:lnTo>
                  <a:lnTo>
                    <a:pt x="1057" y="2871"/>
                  </a:lnTo>
                  <a:close/>
                </a:path>
              </a:pathLst>
            </a:custGeom>
            <a:solidFill>
              <a:srgbClr val="0070C0"/>
            </a:solidFill>
            <a:ln w="0">
              <a:solidFill>
                <a:srgbClr val="000000"/>
              </a:solidFill>
              <a:prstDash val="solid"/>
              <a:round/>
              <a:headEnd/>
              <a:tailEnd/>
            </a:ln>
          </p:spPr>
          <p:txBody>
            <a:bodyPr/>
            <a:lstStyle/>
            <a:p>
              <a:endParaRPr lang="en-GB"/>
            </a:p>
          </p:txBody>
        </p:sp>
        <p:sp>
          <p:nvSpPr>
            <p:cNvPr id="22539" name="Freeform 11"/>
            <p:cNvSpPr>
              <a:spLocks noEditPoints="1"/>
            </p:cNvSpPr>
            <p:nvPr/>
          </p:nvSpPr>
          <p:spPr bwMode="auto">
            <a:xfrm>
              <a:off x="5217" y="837"/>
              <a:ext cx="672" cy="34"/>
            </a:xfrm>
            <a:custGeom>
              <a:avLst/>
              <a:gdLst>
                <a:gd name="T0" fmla="*/ 19 w 1118"/>
                <a:gd name="T1" fmla="*/ 0 h 56"/>
                <a:gd name="T2" fmla="*/ 19 w 1118"/>
                <a:gd name="T3" fmla="*/ 0 h 56"/>
                <a:gd name="T4" fmla="*/ 19 w 1118"/>
                <a:gd name="T5" fmla="*/ 1 h 56"/>
                <a:gd name="T6" fmla="*/ 18 w 1118"/>
                <a:gd name="T7" fmla="*/ 1 h 56"/>
                <a:gd name="T8" fmla="*/ 17 w 1118"/>
                <a:gd name="T9" fmla="*/ 1 h 56"/>
                <a:gd name="T10" fmla="*/ 17 w 1118"/>
                <a:gd name="T11" fmla="*/ 1 h 56"/>
                <a:gd name="T12" fmla="*/ 17 w 1118"/>
                <a:gd name="T13" fmla="*/ 1 h 56"/>
                <a:gd name="T14" fmla="*/ 16 w 1118"/>
                <a:gd name="T15" fmla="*/ 1 h 56"/>
                <a:gd name="T16" fmla="*/ 16 w 1118"/>
                <a:gd name="T17" fmla="*/ 1 h 56"/>
                <a:gd name="T18" fmla="*/ 16 w 1118"/>
                <a:gd name="T19" fmla="*/ 1 h 56"/>
                <a:gd name="T20" fmla="*/ 15 w 1118"/>
                <a:gd name="T21" fmla="*/ 1 h 56"/>
                <a:gd name="T22" fmla="*/ 14 w 1118"/>
                <a:gd name="T23" fmla="*/ 1 h 56"/>
                <a:gd name="T24" fmla="*/ 14 w 1118"/>
                <a:gd name="T25" fmla="*/ 1 h 56"/>
                <a:gd name="T26" fmla="*/ 14 w 1118"/>
                <a:gd name="T27" fmla="*/ 1 h 56"/>
                <a:gd name="T28" fmla="*/ 13 w 1118"/>
                <a:gd name="T29" fmla="*/ 1 h 56"/>
                <a:gd name="T30" fmla="*/ 13 w 1118"/>
                <a:gd name="T31" fmla="*/ 1 h 56"/>
                <a:gd name="T32" fmla="*/ 12 w 1118"/>
                <a:gd name="T33" fmla="*/ 1 h 56"/>
                <a:gd name="T34" fmla="*/ 12 w 1118"/>
                <a:gd name="T35" fmla="*/ 1 h 56"/>
                <a:gd name="T36" fmla="*/ 11 w 1118"/>
                <a:gd name="T37" fmla="*/ 1 h 56"/>
                <a:gd name="T38" fmla="*/ 10 w 1118"/>
                <a:gd name="T39" fmla="*/ 1 h 56"/>
                <a:gd name="T40" fmla="*/ 10 w 1118"/>
                <a:gd name="T41" fmla="*/ 1 h 56"/>
                <a:gd name="T42" fmla="*/ 10 w 1118"/>
                <a:gd name="T43" fmla="*/ 1 h 56"/>
                <a:gd name="T44" fmla="*/ 9 w 1118"/>
                <a:gd name="T45" fmla="*/ 1 h 56"/>
                <a:gd name="T46" fmla="*/ 8 w 1118"/>
                <a:gd name="T47" fmla="*/ 1 h 56"/>
                <a:gd name="T48" fmla="*/ 8 w 1118"/>
                <a:gd name="T49" fmla="*/ 1 h 56"/>
                <a:gd name="T50" fmla="*/ 7 w 1118"/>
                <a:gd name="T51" fmla="*/ 1 h 56"/>
                <a:gd name="T52" fmla="*/ 6 w 1118"/>
                <a:gd name="T53" fmla="*/ 1 h 56"/>
                <a:gd name="T54" fmla="*/ 6 w 1118"/>
                <a:gd name="T55" fmla="*/ 1 h 56"/>
                <a:gd name="T56" fmla="*/ 5 w 1118"/>
                <a:gd name="T57" fmla="*/ 1 h 56"/>
                <a:gd name="T58" fmla="*/ 5 w 1118"/>
                <a:gd name="T59" fmla="*/ 1 h 56"/>
                <a:gd name="T60" fmla="*/ 5 w 1118"/>
                <a:gd name="T61" fmla="*/ 1 h 56"/>
                <a:gd name="T62" fmla="*/ 5 w 1118"/>
                <a:gd name="T63" fmla="*/ 1 h 56"/>
                <a:gd name="T64" fmla="*/ 4 w 1118"/>
                <a:gd name="T65" fmla="*/ 1 h 56"/>
                <a:gd name="T66" fmla="*/ 4 w 1118"/>
                <a:gd name="T67" fmla="*/ 1 h 56"/>
                <a:gd name="T68" fmla="*/ 3 w 1118"/>
                <a:gd name="T69" fmla="*/ 1 h 56"/>
                <a:gd name="T70" fmla="*/ 3 w 1118"/>
                <a:gd name="T71" fmla="*/ 1 h 56"/>
                <a:gd name="T72" fmla="*/ 2 w 1118"/>
                <a:gd name="T73" fmla="*/ 1 h 56"/>
                <a:gd name="T74" fmla="*/ 2 w 1118"/>
                <a:gd name="T75" fmla="*/ 1 h 56"/>
                <a:gd name="T76" fmla="*/ 1 w 1118"/>
                <a:gd name="T77" fmla="*/ 1 h 56"/>
                <a:gd name="T78" fmla="*/ 1 w 1118"/>
                <a:gd name="T79" fmla="*/ 1 h 56"/>
                <a:gd name="T80" fmla="*/ 0 w 1118"/>
                <a:gd name="T81" fmla="*/ 1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18"/>
                <a:gd name="T124" fmla="*/ 0 h 56"/>
                <a:gd name="T125" fmla="*/ 1118 w 1118"/>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18" h="56">
                  <a:moveTo>
                    <a:pt x="1118" y="0"/>
                  </a:moveTo>
                  <a:lnTo>
                    <a:pt x="1118" y="0"/>
                  </a:lnTo>
                  <a:lnTo>
                    <a:pt x="1084" y="3"/>
                  </a:lnTo>
                  <a:lnTo>
                    <a:pt x="1065" y="5"/>
                  </a:lnTo>
                  <a:moveTo>
                    <a:pt x="1011" y="9"/>
                  </a:moveTo>
                  <a:lnTo>
                    <a:pt x="1011" y="9"/>
                  </a:lnTo>
                  <a:lnTo>
                    <a:pt x="1000" y="10"/>
                  </a:lnTo>
                  <a:lnTo>
                    <a:pt x="958" y="13"/>
                  </a:lnTo>
                  <a:moveTo>
                    <a:pt x="905" y="17"/>
                  </a:moveTo>
                  <a:lnTo>
                    <a:pt x="905" y="17"/>
                  </a:lnTo>
                  <a:lnTo>
                    <a:pt x="896" y="18"/>
                  </a:lnTo>
                  <a:lnTo>
                    <a:pt x="852" y="21"/>
                  </a:lnTo>
                  <a:moveTo>
                    <a:pt x="799" y="24"/>
                  </a:moveTo>
                  <a:lnTo>
                    <a:pt x="799" y="24"/>
                  </a:lnTo>
                  <a:lnTo>
                    <a:pt x="775" y="26"/>
                  </a:lnTo>
                  <a:lnTo>
                    <a:pt x="746" y="28"/>
                  </a:lnTo>
                  <a:moveTo>
                    <a:pt x="693" y="31"/>
                  </a:moveTo>
                  <a:lnTo>
                    <a:pt x="693" y="31"/>
                  </a:lnTo>
                  <a:lnTo>
                    <a:pt x="639" y="34"/>
                  </a:lnTo>
                  <a:moveTo>
                    <a:pt x="586" y="36"/>
                  </a:moveTo>
                  <a:lnTo>
                    <a:pt x="586" y="36"/>
                  </a:lnTo>
                  <a:lnTo>
                    <a:pt x="564" y="37"/>
                  </a:lnTo>
                  <a:lnTo>
                    <a:pt x="533" y="39"/>
                  </a:lnTo>
                  <a:moveTo>
                    <a:pt x="480" y="41"/>
                  </a:moveTo>
                  <a:lnTo>
                    <a:pt x="480" y="41"/>
                  </a:lnTo>
                  <a:lnTo>
                    <a:pt x="426" y="44"/>
                  </a:lnTo>
                  <a:moveTo>
                    <a:pt x="373" y="46"/>
                  </a:moveTo>
                  <a:lnTo>
                    <a:pt x="373" y="46"/>
                  </a:lnTo>
                  <a:lnTo>
                    <a:pt x="325" y="48"/>
                  </a:lnTo>
                  <a:lnTo>
                    <a:pt x="320" y="48"/>
                  </a:lnTo>
                  <a:moveTo>
                    <a:pt x="267" y="49"/>
                  </a:moveTo>
                  <a:lnTo>
                    <a:pt x="267" y="49"/>
                  </a:lnTo>
                  <a:lnTo>
                    <a:pt x="240" y="50"/>
                  </a:lnTo>
                  <a:lnTo>
                    <a:pt x="213" y="51"/>
                  </a:lnTo>
                  <a:moveTo>
                    <a:pt x="160" y="53"/>
                  </a:moveTo>
                  <a:lnTo>
                    <a:pt x="160" y="53"/>
                  </a:lnTo>
                  <a:lnTo>
                    <a:pt x="153" y="53"/>
                  </a:lnTo>
                  <a:lnTo>
                    <a:pt x="107" y="54"/>
                  </a:lnTo>
                  <a:moveTo>
                    <a:pt x="54" y="55"/>
                  </a:moveTo>
                  <a:lnTo>
                    <a:pt x="54" y="55"/>
                  </a:lnTo>
                  <a:lnTo>
                    <a:pt x="0" y="5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40" name="Freeform 12"/>
            <p:cNvSpPr>
              <a:spLocks noEditPoints="1"/>
            </p:cNvSpPr>
            <p:nvPr/>
          </p:nvSpPr>
          <p:spPr bwMode="auto">
            <a:xfrm>
              <a:off x="4626" y="851"/>
              <a:ext cx="494" cy="20"/>
            </a:xfrm>
            <a:custGeom>
              <a:avLst/>
              <a:gdLst>
                <a:gd name="T0" fmla="*/ 14 w 823"/>
                <a:gd name="T1" fmla="*/ 1 h 33"/>
                <a:gd name="T2" fmla="*/ 14 w 823"/>
                <a:gd name="T3" fmla="*/ 1 h 33"/>
                <a:gd name="T4" fmla="*/ 13 w 823"/>
                <a:gd name="T5" fmla="*/ 1 h 33"/>
                <a:gd name="T6" fmla="*/ 12 w 823"/>
                <a:gd name="T7" fmla="*/ 1 h 33"/>
                <a:gd name="T8" fmla="*/ 12 w 823"/>
                <a:gd name="T9" fmla="*/ 1 h 33"/>
                <a:gd name="T10" fmla="*/ 11 w 823"/>
                <a:gd name="T11" fmla="*/ 1 h 33"/>
                <a:gd name="T12" fmla="*/ 10 w 823"/>
                <a:gd name="T13" fmla="*/ 1 h 33"/>
                <a:gd name="T14" fmla="*/ 10 w 823"/>
                <a:gd name="T15" fmla="*/ 1 h 33"/>
                <a:gd name="T16" fmla="*/ 10 w 823"/>
                <a:gd name="T17" fmla="*/ 1 h 33"/>
                <a:gd name="T18" fmla="*/ 8 w 823"/>
                <a:gd name="T19" fmla="*/ 1 h 33"/>
                <a:gd name="T20" fmla="*/ 8 w 823"/>
                <a:gd name="T21" fmla="*/ 1 h 33"/>
                <a:gd name="T22" fmla="*/ 8 w 823"/>
                <a:gd name="T23" fmla="*/ 1 h 33"/>
                <a:gd name="T24" fmla="*/ 7 w 823"/>
                <a:gd name="T25" fmla="*/ 1 h 33"/>
                <a:gd name="T26" fmla="*/ 7 w 823"/>
                <a:gd name="T27" fmla="*/ 1 h 33"/>
                <a:gd name="T28" fmla="*/ 7 w 823"/>
                <a:gd name="T29" fmla="*/ 1 h 33"/>
                <a:gd name="T30" fmla="*/ 6 w 823"/>
                <a:gd name="T31" fmla="*/ 1 h 33"/>
                <a:gd name="T32" fmla="*/ 5 w 823"/>
                <a:gd name="T33" fmla="*/ 1 h 33"/>
                <a:gd name="T34" fmla="*/ 5 w 823"/>
                <a:gd name="T35" fmla="*/ 1 h 33"/>
                <a:gd name="T36" fmla="*/ 4 w 823"/>
                <a:gd name="T37" fmla="*/ 1 h 33"/>
                <a:gd name="T38" fmla="*/ 3 w 823"/>
                <a:gd name="T39" fmla="*/ 1 h 33"/>
                <a:gd name="T40" fmla="*/ 3 w 823"/>
                <a:gd name="T41" fmla="*/ 1 h 33"/>
                <a:gd name="T42" fmla="*/ 2 w 823"/>
                <a:gd name="T43" fmla="*/ 1 h 33"/>
                <a:gd name="T44" fmla="*/ 2 w 823"/>
                <a:gd name="T45" fmla="*/ 1 h 33"/>
                <a:gd name="T46" fmla="*/ 1 w 823"/>
                <a:gd name="T47" fmla="*/ 1 h 33"/>
                <a:gd name="T48" fmla="*/ 1 w 823"/>
                <a:gd name="T49" fmla="*/ 1 h 33"/>
                <a:gd name="T50" fmla="*/ 0 w 823"/>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3"/>
                <a:gd name="T79" fmla="*/ 0 h 33"/>
                <a:gd name="T80" fmla="*/ 823 w 823"/>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3" h="33">
                  <a:moveTo>
                    <a:pt x="823" y="33"/>
                  </a:moveTo>
                  <a:lnTo>
                    <a:pt x="823" y="33"/>
                  </a:lnTo>
                  <a:lnTo>
                    <a:pt x="768" y="32"/>
                  </a:lnTo>
                  <a:moveTo>
                    <a:pt x="713" y="30"/>
                  </a:moveTo>
                  <a:lnTo>
                    <a:pt x="713" y="30"/>
                  </a:lnTo>
                  <a:lnTo>
                    <a:pt x="658" y="29"/>
                  </a:lnTo>
                  <a:moveTo>
                    <a:pt x="603" y="27"/>
                  </a:moveTo>
                  <a:lnTo>
                    <a:pt x="603" y="27"/>
                  </a:lnTo>
                  <a:lnTo>
                    <a:pt x="548" y="24"/>
                  </a:lnTo>
                  <a:moveTo>
                    <a:pt x="494" y="22"/>
                  </a:moveTo>
                  <a:lnTo>
                    <a:pt x="494" y="22"/>
                  </a:lnTo>
                  <a:lnTo>
                    <a:pt x="486" y="22"/>
                  </a:lnTo>
                  <a:lnTo>
                    <a:pt x="439" y="19"/>
                  </a:lnTo>
                  <a:moveTo>
                    <a:pt x="384" y="16"/>
                  </a:moveTo>
                  <a:lnTo>
                    <a:pt x="384" y="16"/>
                  </a:lnTo>
                  <a:lnTo>
                    <a:pt x="329" y="13"/>
                  </a:lnTo>
                  <a:moveTo>
                    <a:pt x="274" y="11"/>
                  </a:moveTo>
                  <a:lnTo>
                    <a:pt x="274" y="11"/>
                  </a:lnTo>
                  <a:lnTo>
                    <a:pt x="219" y="8"/>
                  </a:lnTo>
                  <a:moveTo>
                    <a:pt x="164" y="5"/>
                  </a:moveTo>
                  <a:lnTo>
                    <a:pt x="164" y="5"/>
                  </a:lnTo>
                  <a:lnTo>
                    <a:pt x="144" y="4"/>
                  </a:lnTo>
                  <a:lnTo>
                    <a:pt x="109" y="3"/>
                  </a:lnTo>
                  <a:moveTo>
                    <a:pt x="54" y="2"/>
                  </a:moveTo>
                  <a:lnTo>
                    <a:pt x="54" y="2"/>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41" name="Freeform 13"/>
            <p:cNvSpPr>
              <a:spLocks noEditPoints="1"/>
            </p:cNvSpPr>
            <p:nvPr/>
          </p:nvSpPr>
          <p:spPr bwMode="auto">
            <a:xfrm>
              <a:off x="3794" y="819"/>
              <a:ext cx="734" cy="31"/>
            </a:xfrm>
            <a:custGeom>
              <a:avLst/>
              <a:gdLst>
                <a:gd name="T0" fmla="*/ 21 w 1222"/>
                <a:gd name="T1" fmla="*/ 1 h 52"/>
                <a:gd name="T2" fmla="*/ 21 w 1222"/>
                <a:gd name="T3" fmla="*/ 1 h 52"/>
                <a:gd name="T4" fmla="*/ 20 w 1222"/>
                <a:gd name="T5" fmla="*/ 1 h 52"/>
                <a:gd name="T6" fmla="*/ 19 w 1222"/>
                <a:gd name="T7" fmla="*/ 1 h 52"/>
                <a:gd name="T8" fmla="*/ 19 w 1222"/>
                <a:gd name="T9" fmla="*/ 1 h 52"/>
                <a:gd name="T10" fmla="*/ 18 w 1222"/>
                <a:gd name="T11" fmla="*/ 1 h 52"/>
                <a:gd name="T12" fmla="*/ 17 w 1222"/>
                <a:gd name="T13" fmla="*/ 1 h 52"/>
                <a:gd name="T14" fmla="*/ 17 w 1222"/>
                <a:gd name="T15" fmla="*/ 1 h 52"/>
                <a:gd name="T16" fmla="*/ 16 w 1222"/>
                <a:gd name="T17" fmla="*/ 1 h 52"/>
                <a:gd name="T18" fmla="*/ 16 w 1222"/>
                <a:gd name="T19" fmla="*/ 1 h 52"/>
                <a:gd name="T20" fmla="*/ 16 w 1222"/>
                <a:gd name="T21" fmla="*/ 1 h 52"/>
                <a:gd name="T22" fmla="*/ 14 w 1222"/>
                <a:gd name="T23" fmla="*/ 1 h 52"/>
                <a:gd name="T24" fmla="*/ 13 w 1222"/>
                <a:gd name="T25" fmla="*/ 1 h 52"/>
                <a:gd name="T26" fmla="*/ 13 w 1222"/>
                <a:gd name="T27" fmla="*/ 1 h 52"/>
                <a:gd name="T28" fmla="*/ 13 w 1222"/>
                <a:gd name="T29" fmla="*/ 1 h 52"/>
                <a:gd name="T30" fmla="*/ 11 w 1222"/>
                <a:gd name="T31" fmla="*/ 1 h 52"/>
                <a:gd name="T32" fmla="*/ 11 w 1222"/>
                <a:gd name="T33" fmla="*/ 1 h 52"/>
                <a:gd name="T34" fmla="*/ 11 w 1222"/>
                <a:gd name="T35" fmla="*/ 1 h 52"/>
                <a:gd name="T36" fmla="*/ 10 w 1222"/>
                <a:gd name="T37" fmla="*/ 1 h 52"/>
                <a:gd name="T38" fmla="*/ 10 w 1222"/>
                <a:gd name="T39" fmla="*/ 1 h 52"/>
                <a:gd name="T40" fmla="*/ 9 w 1222"/>
                <a:gd name="T41" fmla="*/ 1 h 52"/>
                <a:gd name="T42" fmla="*/ 9 w 1222"/>
                <a:gd name="T43" fmla="*/ 1 h 52"/>
                <a:gd name="T44" fmla="*/ 8 w 1222"/>
                <a:gd name="T45" fmla="*/ 1 h 52"/>
                <a:gd name="T46" fmla="*/ 8 w 1222"/>
                <a:gd name="T47" fmla="*/ 1 h 52"/>
                <a:gd name="T48" fmla="*/ 8 w 1222"/>
                <a:gd name="T49" fmla="*/ 1 h 52"/>
                <a:gd name="T50" fmla="*/ 7 w 1222"/>
                <a:gd name="T51" fmla="*/ 1 h 52"/>
                <a:gd name="T52" fmla="*/ 6 w 1222"/>
                <a:gd name="T53" fmla="*/ 1 h 52"/>
                <a:gd name="T54" fmla="*/ 6 w 1222"/>
                <a:gd name="T55" fmla="*/ 1 h 52"/>
                <a:gd name="T56" fmla="*/ 6 w 1222"/>
                <a:gd name="T57" fmla="*/ 1 h 52"/>
                <a:gd name="T58" fmla="*/ 5 w 1222"/>
                <a:gd name="T59" fmla="*/ 1 h 52"/>
                <a:gd name="T60" fmla="*/ 5 w 1222"/>
                <a:gd name="T61" fmla="*/ 1 h 52"/>
                <a:gd name="T62" fmla="*/ 5 w 1222"/>
                <a:gd name="T63" fmla="*/ 1 h 52"/>
                <a:gd name="T64" fmla="*/ 4 w 1222"/>
                <a:gd name="T65" fmla="*/ 1 h 52"/>
                <a:gd name="T66" fmla="*/ 4 w 1222"/>
                <a:gd name="T67" fmla="*/ 1 h 52"/>
                <a:gd name="T68" fmla="*/ 3 w 1222"/>
                <a:gd name="T69" fmla="*/ 1 h 52"/>
                <a:gd name="T70" fmla="*/ 3 w 1222"/>
                <a:gd name="T71" fmla="*/ 1 h 52"/>
                <a:gd name="T72" fmla="*/ 2 w 1222"/>
                <a:gd name="T73" fmla="*/ 1 h 52"/>
                <a:gd name="T74" fmla="*/ 2 w 1222"/>
                <a:gd name="T75" fmla="*/ 1 h 52"/>
                <a:gd name="T76" fmla="*/ 1 w 1222"/>
                <a:gd name="T77" fmla="*/ 1 h 52"/>
                <a:gd name="T78" fmla="*/ 1 w 1222"/>
                <a:gd name="T79" fmla="*/ 1 h 52"/>
                <a:gd name="T80" fmla="*/ 1 w 1222"/>
                <a:gd name="T81" fmla="*/ 1 h 52"/>
                <a:gd name="T82" fmla="*/ 0 w 1222"/>
                <a:gd name="T83" fmla="*/ 0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2"/>
                <a:gd name="T127" fmla="*/ 0 h 52"/>
                <a:gd name="T128" fmla="*/ 1222 w 1222"/>
                <a:gd name="T129" fmla="*/ 52 h 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2" h="52">
                  <a:moveTo>
                    <a:pt x="1222" y="52"/>
                  </a:moveTo>
                  <a:lnTo>
                    <a:pt x="1222" y="52"/>
                  </a:lnTo>
                  <a:lnTo>
                    <a:pt x="1169" y="51"/>
                  </a:lnTo>
                  <a:moveTo>
                    <a:pt x="1116" y="51"/>
                  </a:moveTo>
                  <a:lnTo>
                    <a:pt x="1116" y="51"/>
                  </a:lnTo>
                  <a:lnTo>
                    <a:pt x="1063" y="50"/>
                  </a:lnTo>
                  <a:moveTo>
                    <a:pt x="1009" y="49"/>
                  </a:moveTo>
                  <a:lnTo>
                    <a:pt x="1009" y="49"/>
                  </a:lnTo>
                  <a:lnTo>
                    <a:pt x="956" y="48"/>
                  </a:lnTo>
                  <a:moveTo>
                    <a:pt x="903" y="47"/>
                  </a:moveTo>
                  <a:lnTo>
                    <a:pt x="903" y="47"/>
                  </a:lnTo>
                  <a:lnTo>
                    <a:pt x="850" y="46"/>
                  </a:lnTo>
                  <a:moveTo>
                    <a:pt x="797" y="45"/>
                  </a:moveTo>
                  <a:lnTo>
                    <a:pt x="797" y="45"/>
                  </a:lnTo>
                  <a:lnTo>
                    <a:pt x="743" y="43"/>
                  </a:lnTo>
                  <a:moveTo>
                    <a:pt x="690" y="42"/>
                  </a:moveTo>
                  <a:lnTo>
                    <a:pt x="690" y="42"/>
                  </a:lnTo>
                  <a:lnTo>
                    <a:pt x="637" y="40"/>
                  </a:lnTo>
                  <a:moveTo>
                    <a:pt x="584" y="39"/>
                  </a:moveTo>
                  <a:lnTo>
                    <a:pt x="584" y="39"/>
                  </a:lnTo>
                  <a:lnTo>
                    <a:pt x="535" y="37"/>
                  </a:lnTo>
                  <a:lnTo>
                    <a:pt x="531" y="37"/>
                  </a:lnTo>
                  <a:moveTo>
                    <a:pt x="477" y="34"/>
                  </a:moveTo>
                  <a:lnTo>
                    <a:pt x="477" y="34"/>
                  </a:lnTo>
                  <a:lnTo>
                    <a:pt x="449" y="33"/>
                  </a:lnTo>
                  <a:lnTo>
                    <a:pt x="424" y="32"/>
                  </a:lnTo>
                  <a:moveTo>
                    <a:pt x="371" y="30"/>
                  </a:moveTo>
                  <a:lnTo>
                    <a:pt x="371" y="30"/>
                  </a:lnTo>
                  <a:lnTo>
                    <a:pt x="367" y="29"/>
                  </a:lnTo>
                  <a:lnTo>
                    <a:pt x="318" y="27"/>
                  </a:lnTo>
                  <a:moveTo>
                    <a:pt x="265" y="23"/>
                  </a:moveTo>
                  <a:lnTo>
                    <a:pt x="265" y="23"/>
                  </a:lnTo>
                  <a:lnTo>
                    <a:pt x="215" y="20"/>
                  </a:lnTo>
                  <a:lnTo>
                    <a:pt x="212" y="20"/>
                  </a:lnTo>
                  <a:moveTo>
                    <a:pt x="159" y="16"/>
                  </a:moveTo>
                  <a:lnTo>
                    <a:pt x="159" y="16"/>
                  </a:lnTo>
                  <a:lnTo>
                    <a:pt x="147" y="15"/>
                  </a:lnTo>
                  <a:lnTo>
                    <a:pt x="106" y="11"/>
                  </a:lnTo>
                  <a:moveTo>
                    <a:pt x="53" y="6"/>
                  </a:moveTo>
                  <a:lnTo>
                    <a:pt x="53" y="6"/>
                  </a:lnTo>
                  <a:lnTo>
                    <a:pt x="25" y="3"/>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42" name="Freeform 14"/>
            <p:cNvSpPr>
              <a:spLocks noEditPoints="1"/>
            </p:cNvSpPr>
            <p:nvPr/>
          </p:nvSpPr>
          <p:spPr bwMode="auto">
            <a:xfrm>
              <a:off x="3550" y="811"/>
              <a:ext cx="151" cy="6"/>
            </a:xfrm>
            <a:custGeom>
              <a:avLst/>
              <a:gdLst>
                <a:gd name="T0" fmla="*/ 4 w 251"/>
                <a:gd name="T1" fmla="*/ 0 h 10"/>
                <a:gd name="T2" fmla="*/ 4 w 251"/>
                <a:gd name="T3" fmla="*/ 0 h 10"/>
                <a:gd name="T4" fmla="*/ 4 w 251"/>
                <a:gd name="T5" fmla="*/ 1 h 10"/>
                <a:gd name="T6" fmla="*/ 4 w 251"/>
                <a:gd name="T7" fmla="*/ 1 h 10"/>
                <a:gd name="T8" fmla="*/ 2 w 251"/>
                <a:gd name="T9" fmla="*/ 1 h 10"/>
                <a:gd name="T10" fmla="*/ 2 w 251"/>
                <a:gd name="T11" fmla="*/ 1 h 10"/>
                <a:gd name="T12" fmla="*/ 2 w 251"/>
                <a:gd name="T13" fmla="*/ 1 h 10"/>
                <a:gd name="T14" fmla="*/ 2 w 251"/>
                <a:gd name="T15" fmla="*/ 1 h 10"/>
                <a:gd name="T16" fmla="*/ 1 w 251"/>
                <a:gd name="T17" fmla="*/ 1 h 10"/>
                <a:gd name="T18" fmla="*/ 1 w 251"/>
                <a:gd name="T19" fmla="*/ 1 h 10"/>
                <a:gd name="T20" fmla="*/ 1 w 251"/>
                <a:gd name="T21" fmla="*/ 1 h 10"/>
                <a:gd name="T22" fmla="*/ 1 w 251"/>
                <a:gd name="T23" fmla="*/ 1 h 10"/>
                <a:gd name="T24" fmla="*/ 0 w 251"/>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1"/>
                <a:gd name="T40" fmla="*/ 0 h 10"/>
                <a:gd name="T41" fmla="*/ 251 w 25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1" h="10">
                  <a:moveTo>
                    <a:pt x="251" y="0"/>
                  </a:moveTo>
                  <a:lnTo>
                    <a:pt x="251" y="0"/>
                  </a:lnTo>
                  <a:lnTo>
                    <a:pt x="215" y="1"/>
                  </a:lnTo>
                  <a:lnTo>
                    <a:pt x="201" y="1"/>
                  </a:lnTo>
                  <a:moveTo>
                    <a:pt x="151" y="3"/>
                  </a:moveTo>
                  <a:lnTo>
                    <a:pt x="151" y="3"/>
                  </a:lnTo>
                  <a:lnTo>
                    <a:pt x="132" y="4"/>
                  </a:lnTo>
                  <a:lnTo>
                    <a:pt x="101" y="5"/>
                  </a:lnTo>
                  <a:moveTo>
                    <a:pt x="50" y="8"/>
                  </a:moveTo>
                  <a:lnTo>
                    <a:pt x="50" y="8"/>
                  </a:lnTo>
                  <a:lnTo>
                    <a:pt x="48" y="8"/>
                  </a:lnTo>
                  <a:lnTo>
                    <a:pt x="9" y="9"/>
                  </a:lnTo>
                  <a:lnTo>
                    <a:pt x="0" y="1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43" name="Freeform 15"/>
            <p:cNvSpPr>
              <a:spLocks noEditPoints="1"/>
            </p:cNvSpPr>
            <p:nvPr/>
          </p:nvSpPr>
          <p:spPr bwMode="auto">
            <a:xfrm>
              <a:off x="3369" y="818"/>
              <a:ext cx="90" cy="1"/>
            </a:xfrm>
            <a:custGeom>
              <a:avLst/>
              <a:gdLst>
                <a:gd name="T0" fmla="*/ 2 w 150"/>
                <a:gd name="T1" fmla="*/ 0 h 1"/>
                <a:gd name="T2" fmla="*/ 2 w 150"/>
                <a:gd name="T3" fmla="*/ 0 h 1"/>
                <a:gd name="T4" fmla="*/ 2 w 150"/>
                <a:gd name="T5" fmla="*/ 1 h 1"/>
                <a:gd name="T6" fmla="*/ 1 w 150"/>
                <a:gd name="T7" fmla="*/ 1 h 1"/>
                <a:gd name="T8" fmla="*/ 1 w 150"/>
                <a:gd name="T9" fmla="*/ 1 h 1"/>
                <a:gd name="T10" fmla="*/ 1 w 150"/>
                <a:gd name="T11" fmla="*/ 1 h 1"/>
                <a:gd name="T12" fmla="*/ 0 w 150"/>
                <a:gd name="T13" fmla="*/ 1 h 1"/>
                <a:gd name="T14" fmla="*/ 0 60000 65536"/>
                <a:gd name="T15" fmla="*/ 0 60000 65536"/>
                <a:gd name="T16" fmla="*/ 0 60000 65536"/>
                <a:gd name="T17" fmla="*/ 0 60000 65536"/>
                <a:gd name="T18" fmla="*/ 0 60000 65536"/>
                <a:gd name="T19" fmla="*/ 0 60000 65536"/>
                <a:gd name="T20" fmla="*/ 0 60000 65536"/>
                <a:gd name="T21" fmla="*/ 0 w 150"/>
                <a:gd name="T22" fmla="*/ 0 h 1"/>
                <a:gd name="T23" fmla="*/ 150 w 150"/>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
                  <a:moveTo>
                    <a:pt x="150" y="0"/>
                  </a:moveTo>
                  <a:lnTo>
                    <a:pt x="150" y="0"/>
                  </a:lnTo>
                  <a:lnTo>
                    <a:pt x="100" y="1"/>
                  </a:lnTo>
                  <a:moveTo>
                    <a:pt x="50" y="1"/>
                  </a:moveTo>
                  <a:lnTo>
                    <a:pt x="50" y="1"/>
                  </a:lnTo>
                  <a:lnTo>
                    <a:pt x="38"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44" name="Freeform 16"/>
            <p:cNvSpPr>
              <a:spLocks noEditPoints="1"/>
            </p:cNvSpPr>
            <p:nvPr/>
          </p:nvSpPr>
          <p:spPr bwMode="auto">
            <a:xfrm>
              <a:off x="2856" y="821"/>
              <a:ext cx="419" cy="30"/>
            </a:xfrm>
            <a:custGeom>
              <a:avLst/>
              <a:gdLst>
                <a:gd name="T0" fmla="*/ 12 w 697"/>
                <a:gd name="T1" fmla="*/ 0 h 50"/>
                <a:gd name="T2" fmla="*/ 12 w 697"/>
                <a:gd name="T3" fmla="*/ 0 h 50"/>
                <a:gd name="T4" fmla="*/ 11 w 697"/>
                <a:gd name="T5" fmla="*/ 1 h 50"/>
                <a:gd name="T6" fmla="*/ 11 w 697"/>
                <a:gd name="T7" fmla="*/ 1 h 50"/>
                <a:gd name="T8" fmla="*/ 10 w 697"/>
                <a:gd name="T9" fmla="*/ 1 h 50"/>
                <a:gd name="T10" fmla="*/ 10 w 697"/>
                <a:gd name="T11" fmla="*/ 1 h 50"/>
                <a:gd name="T12" fmla="*/ 10 w 697"/>
                <a:gd name="T13" fmla="*/ 1 h 50"/>
                <a:gd name="T14" fmla="*/ 9 w 697"/>
                <a:gd name="T15" fmla="*/ 1 h 50"/>
                <a:gd name="T16" fmla="*/ 8 w 697"/>
                <a:gd name="T17" fmla="*/ 1 h 50"/>
                <a:gd name="T18" fmla="*/ 8 w 697"/>
                <a:gd name="T19" fmla="*/ 1 h 50"/>
                <a:gd name="T20" fmla="*/ 8 w 697"/>
                <a:gd name="T21" fmla="*/ 1 h 50"/>
                <a:gd name="T22" fmla="*/ 7 w 697"/>
                <a:gd name="T23" fmla="*/ 1 h 50"/>
                <a:gd name="T24" fmla="*/ 6 w 697"/>
                <a:gd name="T25" fmla="*/ 1 h 50"/>
                <a:gd name="T26" fmla="*/ 6 w 697"/>
                <a:gd name="T27" fmla="*/ 1 h 50"/>
                <a:gd name="T28" fmla="*/ 5 w 697"/>
                <a:gd name="T29" fmla="*/ 1 h 50"/>
                <a:gd name="T30" fmla="*/ 5 w 697"/>
                <a:gd name="T31" fmla="*/ 1 h 50"/>
                <a:gd name="T32" fmla="*/ 5 w 697"/>
                <a:gd name="T33" fmla="*/ 1 h 50"/>
                <a:gd name="T34" fmla="*/ 5 w 697"/>
                <a:gd name="T35" fmla="*/ 1 h 50"/>
                <a:gd name="T36" fmla="*/ 4 w 697"/>
                <a:gd name="T37" fmla="*/ 1 h 50"/>
                <a:gd name="T38" fmla="*/ 4 w 697"/>
                <a:gd name="T39" fmla="*/ 1 h 50"/>
                <a:gd name="T40" fmla="*/ 3 w 697"/>
                <a:gd name="T41" fmla="*/ 1 h 50"/>
                <a:gd name="T42" fmla="*/ 3 w 697"/>
                <a:gd name="T43" fmla="*/ 1 h 50"/>
                <a:gd name="T44" fmla="*/ 2 w 697"/>
                <a:gd name="T45" fmla="*/ 1 h 50"/>
                <a:gd name="T46" fmla="*/ 2 w 697"/>
                <a:gd name="T47" fmla="*/ 1 h 50"/>
                <a:gd name="T48" fmla="*/ 1 w 697"/>
                <a:gd name="T49" fmla="*/ 1 h 50"/>
                <a:gd name="T50" fmla="*/ 1 w 697"/>
                <a:gd name="T51" fmla="*/ 1 h 50"/>
                <a:gd name="T52" fmla="*/ 1 w 697"/>
                <a:gd name="T53" fmla="*/ 1 h 50"/>
                <a:gd name="T54" fmla="*/ 1 w 697"/>
                <a:gd name="T55" fmla="*/ 1 h 50"/>
                <a:gd name="T56" fmla="*/ 0 w 697"/>
                <a:gd name="T57" fmla="*/ 1 h 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97"/>
                <a:gd name="T88" fmla="*/ 0 h 50"/>
                <a:gd name="T89" fmla="*/ 697 w 697"/>
                <a:gd name="T90" fmla="*/ 50 h 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97" h="50">
                  <a:moveTo>
                    <a:pt x="697" y="0"/>
                  </a:moveTo>
                  <a:lnTo>
                    <a:pt x="697" y="0"/>
                  </a:lnTo>
                  <a:lnTo>
                    <a:pt x="660" y="3"/>
                  </a:lnTo>
                  <a:lnTo>
                    <a:pt x="643" y="4"/>
                  </a:lnTo>
                  <a:moveTo>
                    <a:pt x="590" y="7"/>
                  </a:moveTo>
                  <a:lnTo>
                    <a:pt x="590" y="7"/>
                  </a:lnTo>
                  <a:lnTo>
                    <a:pt x="575" y="8"/>
                  </a:lnTo>
                  <a:lnTo>
                    <a:pt x="536" y="11"/>
                  </a:lnTo>
                  <a:moveTo>
                    <a:pt x="483" y="15"/>
                  </a:moveTo>
                  <a:lnTo>
                    <a:pt x="483" y="15"/>
                  </a:lnTo>
                  <a:lnTo>
                    <a:pt x="479" y="15"/>
                  </a:lnTo>
                  <a:lnTo>
                    <a:pt x="429" y="19"/>
                  </a:lnTo>
                  <a:moveTo>
                    <a:pt x="375" y="23"/>
                  </a:moveTo>
                  <a:lnTo>
                    <a:pt x="375" y="23"/>
                  </a:lnTo>
                  <a:lnTo>
                    <a:pt x="324" y="27"/>
                  </a:lnTo>
                  <a:lnTo>
                    <a:pt x="322" y="27"/>
                  </a:lnTo>
                  <a:moveTo>
                    <a:pt x="268" y="31"/>
                  </a:moveTo>
                  <a:lnTo>
                    <a:pt x="268" y="31"/>
                  </a:lnTo>
                  <a:lnTo>
                    <a:pt x="222" y="34"/>
                  </a:lnTo>
                  <a:lnTo>
                    <a:pt x="215" y="35"/>
                  </a:lnTo>
                  <a:moveTo>
                    <a:pt x="161" y="39"/>
                  </a:moveTo>
                  <a:lnTo>
                    <a:pt x="161" y="39"/>
                  </a:lnTo>
                  <a:lnTo>
                    <a:pt x="126" y="41"/>
                  </a:lnTo>
                  <a:lnTo>
                    <a:pt x="107" y="43"/>
                  </a:lnTo>
                  <a:moveTo>
                    <a:pt x="54" y="46"/>
                  </a:moveTo>
                  <a:lnTo>
                    <a:pt x="54" y="46"/>
                  </a:lnTo>
                  <a:lnTo>
                    <a:pt x="41" y="47"/>
                  </a:lnTo>
                  <a:lnTo>
                    <a:pt x="5" y="50"/>
                  </a:lnTo>
                  <a:lnTo>
                    <a:pt x="0" y="5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45" name="Freeform 17"/>
            <p:cNvSpPr>
              <a:spLocks noEditPoints="1"/>
            </p:cNvSpPr>
            <p:nvPr/>
          </p:nvSpPr>
          <p:spPr bwMode="auto">
            <a:xfrm>
              <a:off x="2358" y="814"/>
              <a:ext cx="404" cy="36"/>
            </a:xfrm>
            <a:custGeom>
              <a:avLst/>
              <a:gdLst>
                <a:gd name="T0" fmla="*/ 11 w 672"/>
                <a:gd name="T1" fmla="*/ 1 h 60"/>
                <a:gd name="T2" fmla="*/ 11 w 672"/>
                <a:gd name="T3" fmla="*/ 1 h 60"/>
                <a:gd name="T4" fmla="*/ 11 w 672"/>
                <a:gd name="T5" fmla="*/ 1 h 60"/>
                <a:gd name="T6" fmla="*/ 10 w 672"/>
                <a:gd name="T7" fmla="*/ 1 h 60"/>
                <a:gd name="T8" fmla="*/ 10 w 672"/>
                <a:gd name="T9" fmla="*/ 1 h 60"/>
                <a:gd name="T10" fmla="*/ 10 w 672"/>
                <a:gd name="T11" fmla="*/ 1 h 60"/>
                <a:gd name="T12" fmla="*/ 9 w 672"/>
                <a:gd name="T13" fmla="*/ 1 h 60"/>
                <a:gd name="T14" fmla="*/ 8 w 672"/>
                <a:gd name="T15" fmla="*/ 1 h 60"/>
                <a:gd name="T16" fmla="*/ 8 w 672"/>
                <a:gd name="T17" fmla="*/ 1 h 60"/>
                <a:gd name="T18" fmla="*/ 8 w 672"/>
                <a:gd name="T19" fmla="*/ 1 h 60"/>
                <a:gd name="T20" fmla="*/ 7 w 672"/>
                <a:gd name="T21" fmla="*/ 1 h 60"/>
                <a:gd name="T22" fmla="*/ 7 w 672"/>
                <a:gd name="T23" fmla="*/ 1 h 60"/>
                <a:gd name="T24" fmla="*/ 6 w 672"/>
                <a:gd name="T25" fmla="*/ 1 h 60"/>
                <a:gd name="T26" fmla="*/ 6 w 672"/>
                <a:gd name="T27" fmla="*/ 1 h 60"/>
                <a:gd name="T28" fmla="*/ 5 w 672"/>
                <a:gd name="T29" fmla="*/ 1 h 60"/>
                <a:gd name="T30" fmla="*/ 5 w 672"/>
                <a:gd name="T31" fmla="*/ 1 h 60"/>
                <a:gd name="T32" fmla="*/ 4 w 672"/>
                <a:gd name="T33" fmla="*/ 1 h 60"/>
                <a:gd name="T34" fmla="*/ 4 w 672"/>
                <a:gd name="T35" fmla="*/ 1 h 60"/>
                <a:gd name="T36" fmla="*/ 4 w 672"/>
                <a:gd name="T37" fmla="*/ 1 h 60"/>
                <a:gd name="T38" fmla="*/ 4 w 672"/>
                <a:gd name="T39" fmla="*/ 1 h 60"/>
                <a:gd name="T40" fmla="*/ 2 w 672"/>
                <a:gd name="T41" fmla="*/ 1 h 60"/>
                <a:gd name="T42" fmla="*/ 2 w 672"/>
                <a:gd name="T43" fmla="*/ 1 h 60"/>
                <a:gd name="T44" fmla="*/ 2 w 672"/>
                <a:gd name="T45" fmla="*/ 1 h 60"/>
                <a:gd name="T46" fmla="*/ 2 w 672"/>
                <a:gd name="T47" fmla="*/ 1 h 60"/>
                <a:gd name="T48" fmla="*/ 1 w 672"/>
                <a:gd name="T49" fmla="*/ 1 h 60"/>
                <a:gd name="T50" fmla="*/ 1 w 672"/>
                <a:gd name="T51" fmla="*/ 1 h 60"/>
                <a:gd name="T52" fmla="*/ 1 w 672"/>
                <a:gd name="T53" fmla="*/ 1 h 60"/>
                <a:gd name="T54" fmla="*/ 0 w 672"/>
                <a:gd name="T55" fmla="*/ 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2"/>
                <a:gd name="T85" fmla="*/ 0 h 60"/>
                <a:gd name="T86" fmla="*/ 672 w 67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2" h="60">
                  <a:moveTo>
                    <a:pt x="672" y="60"/>
                  </a:moveTo>
                  <a:lnTo>
                    <a:pt x="672" y="60"/>
                  </a:lnTo>
                  <a:lnTo>
                    <a:pt x="633" y="57"/>
                  </a:lnTo>
                  <a:lnTo>
                    <a:pt x="620" y="56"/>
                  </a:lnTo>
                  <a:moveTo>
                    <a:pt x="569" y="51"/>
                  </a:moveTo>
                  <a:lnTo>
                    <a:pt x="569" y="51"/>
                  </a:lnTo>
                  <a:lnTo>
                    <a:pt x="540" y="48"/>
                  </a:lnTo>
                  <a:lnTo>
                    <a:pt x="517" y="46"/>
                  </a:lnTo>
                  <a:moveTo>
                    <a:pt x="465" y="41"/>
                  </a:moveTo>
                  <a:lnTo>
                    <a:pt x="465" y="41"/>
                  </a:lnTo>
                  <a:lnTo>
                    <a:pt x="433" y="38"/>
                  </a:lnTo>
                  <a:lnTo>
                    <a:pt x="414" y="36"/>
                  </a:lnTo>
                  <a:moveTo>
                    <a:pt x="362" y="32"/>
                  </a:moveTo>
                  <a:lnTo>
                    <a:pt x="362" y="32"/>
                  </a:lnTo>
                  <a:lnTo>
                    <a:pt x="320" y="28"/>
                  </a:lnTo>
                  <a:lnTo>
                    <a:pt x="310" y="27"/>
                  </a:lnTo>
                  <a:moveTo>
                    <a:pt x="258" y="22"/>
                  </a:moveTo>
                  <a:lnTo>
                    <a:pt x="258" y="22"/>
                  </a:lnTo>
                  <a:lnTo>
                    <a:pt x="207" y="17"/>
                  </a:lnTo>
                  <a:moveTo>
                    <a:pt x="155" y="12"/>
                  </a:moveTo>
                  <a:lnTo>
                    <a:pt x="155" y="12"/>
                  </a:lnTo>
                  <a:lnTo>
                    <a:pt x="154" y="12"/>
                  </a:lnTo>
                  <a:lnTo>
                    <a:pt x="103" y="8"/>
                  </a:lnTo>
                  <a:moveTo>
                    <a:pt x="52" y="4"/>
                  </a:moveTo>
                  <a:lnTo>
                    <a:pt x="52" y="4"/>
                  </a:lnTo>
                  <a:lnTo>
                    <a:pt x="12"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46" name="Freeform 18"/>
            <p:cNvSpPr>
              <a:spLocks noEditPoints="1"/>
            </p:cNvSpPr>
            <p:nvPr/>
          </p:nvSpPr>
          <p:spPr bwMode="auto">
            <a:xfrm>
              <a:off x="2047" y="807"/>
              <a:ext cx="218" cy="5"/>
            </a:xfrm>
            <a:custGeom>
              <a:avLst/>
              <a:gdLst>
                <a:gd name="T0" fmla="*/ 6 w 362"/>
                <a:gd name="T1" fmla="*/ 1 h 8"/>
                <a:gd name="T2" fmla="*/ 6 w 362"/>
                <a:gd name="T3" fmla="*/ 1 h 8"/>
                <a:gd name="T4" fmla="*/ 5 w 362"/>
                <a:gd name="T5" fmla="*/ 1 h 8"/>
                <a:gd name="T6" fmla="*/ 5 w 362"/>
                <a:gd name="T7" fmla="*/ 1 h 8"/>
                <a:gd name="T8" fmla="*/ 4 w 362"/>
                <a:gd name="T9" fmla="*/ 1 h 8"/>
                <a:gd name="T10" fmla="*/ 4 w 362"/>
                <a:gd name="T11" fmla="*/ 1 h 8"/>
                <a:gd name="T12" fmla="*/ 4 w 362"/>
                <a:gd name="T13" fmla="*/ 1 h 8"/>
                <a:gd name="T14" fmla="*/ 4 w 362"/>
                <a:gd name="T15" fmla="*/ 1 h 8"/>
                <a:gd name="T16" fmla="*/ 2 w 362"/>
                <a:gd name="T17" fmla="*/ 1 h 8"/>
                <a:gd name="T18" fmla="*/ 2 w 362"/>
                <a:gd name="T19" fmla="*/ 1 h 8"/>
                <a:gd name="T20" fmla="*/ 2 w 362"/>
                <a:gd name="T21" fmla="*/ 1 h 8"/>
                <a:gd name="T22" fmla="*/ 2 w 362"/>
                <a:gd name="T23" fmla="*/ 1 h 8"/>
                <a:gd name="T24" fmla="*/ 1 w 362"/>
                <a:gd name="T25" fmla="*/ 1 h 8"/>
                <a:gd name="T26" fmla="*/ 1 w 362"/>
                <a:gd name="T27" fmla="*/ 1 h 8"/>
                <a:gd name="T28" fmla="*/ 1 w 362"/>
                <a:gd name="T29" fmla="*/ 0 h 8"/>
                <a:gd name="T30" fmla="*/ 0 w 362"/>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2"/>
                <a:gd name="T49" fmla="*/ 0 h 8"/>
                <a:gd name="T50" fmla="*/ 362 w 362"/>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2" h="8">
                  <a:moveTo>
                    <a:pt x="362" y="8"/>
                  </a:moveTo>
                  <a:lnTo>
                    <a:pt x="362" y="8"/>
                  </a:lnTo>
                  <a:lnTo>
                    <a:pt x="314" y="7"/>
                  </a:lnTo>
                  <a:lnTo>
                    <a:pt x="310" y="7"/>
                  </a:lnTo>
                  <a:moveTo>
                    <a:pt x="258" y="6"/>
                  </a:moveTo>
                  <a:lnTo>
                    <a:pt x="258" y="6"/>
                  </a:lnTo>
                  <a:lnTo>
                    <a:pt x="212" y="5"/>
                  </a:lnTo>
                  <a:lnTo>
                    <a:pt x="207" y="5"/>
                  </a:lnTo>
                  <a:moveTo>
                    <a:pt x="155" y="3"/>
                  </a:moveTo>
                  <a:lnTo>
                    <a:pt x="155" y="3"/>
                  </a:lnTo>
                  <a:lnTo>
                    <a:pt x="109" y="2"/>
                  </a:lnTo>
                  <a:lnTo>
                    <a:pt x="103" y="2"/>
                  </a:lnTo>
                  <a:moveTo>
                    <a:pt x="52" y="1"/>
                  </a:moveTo>
                  <a:lnTo>
                    <a:pt x="52" y="1"/>
                  </a:lnTo>
                  <a:lnTo>
                    <a:pt x="15" y="0"/>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47" name="Freeform 19"/>
            <p:cNvSpPr>
              <a:spLocks noEditPoints="1"/>
            </p:cNvSpPr>
            <p:nvPr/>
          </p:nvSpPr>
          <p:spPr bwMode="auto">
            <a:xfrm>
              <a:off x="1469" y="807"/>
              <a:ext cx="483" cy="15"/>
            </a:xfrm>
            <a:custGeom>
              <a:avLst/>
              <a:gdLst>
                <a:gd name="T0" fmla="*/ 14 w 804"/>
                <a:gd name="T1" fmla="*/ 0 h 26"/>
                <a:gd name="T2" fmla="*/ 14 w 804"/>
                <a:gd name="T3" fmla="*/ 0 h 26"/>
                <a:gd name="T4" fmla="*/ 13 w 804"/>
                <a:gd name="T5" fmla="*/ 1 h 26"/>
                <a:gd name="T6" fmla="*/ 13 w 804"/>
                <a:gd name="T7" fmla="*/ 1 h 26"/>
                <a:gd name="T8" fmla="*/ 12 w 804"/>
                <a:gd name="T9" fmla="*/ 1 h 26"/>
                <a:gd name="T10" fmla="*/ 12 w 804"/>
                <a:gd name="T11" fmla="*/ 1 h 26"/>
                <a:gd name="T12" fmla="*/ 11 w 804"/>
                <a:gd name="T13" fmla="*/ 1 h 26"/>
                <a:gd name="T14" fmla="*/ 11 w 804"/>
                <a:gd name="T15" fmla="*/ 1 h 26"/>
                <a:gd name="T16" fmla="*/ 10 w 804"/>
                <a:gd name="T17" fmla="*/ 1 h 26"/>
                <a:gd name="T18" fmla="*/ 10 w 804"/>
                <a:gd name="T19" fmla="*/ 1 h 26"/>
                <a:gd name="T20" fmla="*/ 10 w 804"/>
                <a:gd name="T21" fmla="*/ 1 h 26"/>
                <a:gd name="T22" fmla="*/ 9 w 804"/>
                <a:gd name="T23" fmla="*/ 1 h 26"/>
                <a:gd name="T24" fmla="*/ 8 w 804"/>
                <a:gd name="T25" fmla="*/ 1 h 26"/>
                <a:gd name="T26" fmla="*/ 8 w 804"/>
                <a:gd name="T27" fmla="*/ 1 h 26"/>
                <a:gd name="T28" fmla="*/ 8 w 804"/>
                <a:gd name="T29" fmla="*/ 1 h 26"/>
                <a:gd name="T30" fmla="*/ 7 w 804"/>
                <a:gd name="T31" fmla="*/ 1 h 26"/>
                <a:gd name="T32" fmla="*/ 6 w 804"/>
                <a:gd name="T33" fmla="*/ 1 h 26"/>
                <a:gd name="T34" fmla="*/ 6 w 804"/>
                <a:gd name="T35" fmla="*/ 1 h 26"/>
                <a:gd name="T36" fmla="*/ 5 w 804"/>
                <a:gd name="T37" fmla="*/ 1 h 26"/>
                <a:gd name="T38" fmla="*/ 5 w 804"/>
                <a:gd name="T39" fmla="*/ 1 h 26"/>
                <a:gd name="T40" fmla="*/ 5 w 804"/>
                <a:gd name="T41" fmla="*/ 1 h 26"/>
                <a:gd name="T42" fmla="*/ 5 w 804"/>
                <a:gd name="T43" fmla="*/ 1 h 26"/>
                <a:gd name="T44" fmla="*/ 5 w 804"/>
                <a:gd name="T45" fmla="*/ 1 h 26"/>
                <a:gd name="T46" fmla="*/ 4 w 804"/>
                <a:gd name="T47" fmla="*/ 1 h 26"/>
                <a:gd name="T48" fmla="*/ 3 w 804"/>
                <a:gd name="T49" fmla="*/ 1 h 26"/>
                <a:gd name="T50" fmla="*/ 3 w 804"/>
                <a:gd name="T51" fmla="*/ 1 h 26"/>
                <a:gd name="T52" fmla="*/ 2 w 804"/>
                <a:gd name="T53" fmla="*/ 1 h 26"/>
                <a:gd name="T54" fmla="*/ 2 w 804"/>
                <a:gd name="T55" fmla="*/ 1 h 26"/>
                <a:gd name="T56" fmla="*/ 1 w 804"/>
                <a:gd name="T57" fmla="*/ 1 h 26"/>
                <a:gd name="T58" fmla="*/ 1 w 804"/>
                <a:gd name="T59" fmla="*/ 1 h 26"/>
                <a:gd name="T60" fmla="*/ 1 w 804"/>
                <a:gd name="T61" fmla="*/ 1 h 26"/>
                <a:gd name="T62" fmla="*/ 0 w 804"/>
                <a:gd name="T63" fmla="*/ 1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4"/>
                <a:gd name="T97" fmla="*/ 0 h 26"/>
                <a:gd name="T98" fmla="*/ 804 w 804"/>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4" h="26">
                  <a:moveTo>
                    <a:pt x="804" y="0"/>
                  </a:moveTo>
                  <a:lnTo>
                    <a:pt x="804" y="0"/>
                  </a:lnTo>
                  <a:lnTo>
                    <a:pt x="762" y="1"/>
                  </a:lnTo>
                  <a:lnTo>
                    <a:pt x="750" y="2"/>
                  </a:lnTo>
                  <a:moveTo>
                    <a:pt x="697" y="3"/>
                  </a:moveTo>
                  <a:lnTo>
                    <a:pt x="697" y="3"/>
                  </a:lnTo>
                  <a:lnTo>
                    <a:pt x="666" y="4"/>
                  </a:lnTo>
                  <a:lnTo>
                    <a:pt x="643" y="5"/>
                  </a:lnTo>
                  <a:moveTo>
                    <a:pt x="590" y="7"/>
                  </a:moveTo>
                  <a:lnTo>
                    <a:pt x="590" y="7"/>
                  </a:lnTo>
                  <a:lnTo>
                    <a:pt x="557" y="8"/>
                  </a:lnTo>
                  <a:lnTo>
                    <a:pt x="536" y="9"/>
                  </a:lnTo>
                  <a:moveTo>
                    <a:pt x="482" y="10"/>
                  </a:moveTo>
                  <a:lnTo>
                    <a:pt x="482" y="10"/>
                  </a:lnTo>
                  <a:lnTo>
                    <a:pt x="441" y="12"/>
                  </a:lnTo>
                  <a:lnTo>
                    <a:pt x="429" y="12"/>
                  </a:lnTo>
                  <a:moveTo>
                    <a:pt x="375" y="14"/>
                  </a:moveTo>
                  <a:lnTo>
                    <a:pt x="375" y="14"/>
                  </a:lnTo>
                  <a:lnTo>
                    <a:pt x="322" y="16"/>
                  </a:lnTo>
                  <a:moveTo>
                    <a:pt x="268" y="18"/>
                  </a:moveTo>
                  <a:lnTo>
                    <a:pt x="268" y="18"/>
                  </a:lnTo>
                  <a:lnTo>
                    <a:pt x="264" y="18"/>
                  </a:lnTo>
                  <a:lnTo>
                    <a:pt x="214" y="20"/>
                  </a:lnTo>
                  <a:moveTo>
                    <a:pt x="161" y="22"/>
                  </a:moveTo>
                  <a:lnTo>
                    <a:pt x="161" y="22"/>
                  </a:lnTo>
                  <a:lnTo>
                    <a:pt x="153" y="22"/>
                  </a:lnTo>
                  <a:lnTo>
                    <a:pt x="107" y="23"/>
                  </a:lnTo>
                  <a:moveTo>
                    <a:pt x="54" y="25"/>
                  </a:moveTo>
                  <a:lnTo>
                    <a:pt x="54" y="25"/>
                  </a:lnTo>
                  <a:lnTo>
                    <a:pt x="11" y="26"/>
                  </a:lnTo>
                  <a:lnTo>
                    <a:pt x="0" y="2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48" name="Freeform 20"/>
            <p:cNvSpPr>
              <a:spLocks noEditPoints="1"/>
            </p:cNvSpPr>
            <p:nvPr/>
          </p:nvSpPr>
          <p:spPr bwMode="auto">
            <a:xfrm>
              <a:off x="1019" y="824"/>
              <a:ext cx="354" cy="10"/>
            </a:xfrm>
            <a:custGeom>
              <a:avLst/>
              <a:gdLst>
                <a:gd name="T0" fmla="*/ 10 w 588"/>
                <a:gd name="T1" fmla="*/ 0 h 17"/>
                <a:gd name="T2" fmla="*/ 10 w 588"/>
                <a:gd name="T3" fmla="*/ 0 h 17"/>
                <a:gd name="T4" fmla="*/ 10 w 588"/>
                <a:gd name="T5" fmla="*/ 1 h 17"/>
                <a:gd name="T6" fmla="*/ 9 w 588"/>
                <a:gd name="T7" fmla="*/ 1 h 17"/>
                <a:gd name="T8" fmla="*/ 8 w 588"/>
                <a:gd name="T9" fmla="*/ 1 h 17"/>
                <a:gd name="T10" fmla="*/ 8 w 588"/>
                <a:gd name="T11" fmla="*/ 1 h 17"/>
                <a:gd name="T12" fmla="*/ 8 w 588"/>
                <a:gd name="T13" fmla="*/ 1 h 17"/>
                <a:gd name="T14" fmla="*/ 7 w 588"/>
                <a:gd name="T15" fmla="*/ 1 h 17"/>
                <a:gd name="T16" fmla="*/ 7 w 588"/>
                <a:gd name="T17" fmla="*/ 1 h 17"/>
                <a:gd name="T18" fmla="*/ 7 w 588"/>
                <a:gd name="T19" fmla="*/ 1 h 17"/>
                <a:gd name="T20" fmla="*/ 6 w 588"/>
                <a:gd name="T21" fmla="*/ 1 h 17"/>
                <a:gd name="T22" fmla="*/ 5 w 588"/>
                <a:gd name="T23" fmla="*/ 1 h 17"/>
                <a:gd name="T24" fmla="*/ 5 w 588"/>
                <a:gd name="T25" fmla="*/ 1 h 17"/>
                <a:gd name="T26" fmla="*/ 5 w 588"/>
                <a:gd name="T27" fmla="*/ 1 h 17"/>
                <a:gd name="T28" fmla="*/ 4 w 588"/>
                <a:gd name="T29" fmla="*/ 1 h 17"/>
                <a:gd name="T30" fmla="*/ 4 w 588"/>
                <a:gd name="T31" fmla="*/ 1 h 17"/>
                <a:gd name="T32" fmla="*/ 3 w 588"/>
                <a:gd name="T33" fmla="*/ 1 h 17"/>
                <a:gd name="T34" fmla="*/ 3 w 588"/>
                <a:gd name="T35" fmla="*/ 1 h 17"/>
                <a:gd name="T36" fmla="*/ 2 w 588"/>
                <a:gd name="T37" fmla="*/ 1 h 17"/>
                <a:gd name="T38" fmla="*/ 2 w 588"/>
                <a:gd name="T39" fmla="*/ 1 h 17"/>
                <a:gd name="T40" fmla="*/ 1 w 588"/>
                <a:gd name="T41" fmla="*/ 1 h 17"/>
                <a:gd name="T42" fmla="*/ 1 w 588"/>
                <a:gd name="T43" fmla="*/ 1 h 17"/>
                <a:gd name="T44" fmla="*/ 1 w 588"/>
                <a:gd name="T45" fmla="*/ 1 h 17"/>
                <a:gd name="T46" fmla="*/ 0 w 588"/>
                <a:gd name="T47" fmla="*/ 1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8"/>
                <a:gd name="T73" fmla="*/ 0 h 17"/>
                <a:gd name="T74" fmla="*/ 588 w 588"/>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8" h="17">
                  <a:moveTo>
                    <a:pt x="588" y="0"/>
                  </a:moveTo>
                  <a:lnTo>
                    <a:pt x="588" y="0"/>
                  </a:lnTo>
                  <a:lnTo>
                    <a:pt x="546" y="1"/>
                  </a:lnTo>
                  <a:lnTo>
                    <a:pt x="535" y="2"/>
                  </a:lnTo>
                  <a:moveTo>
                    <a:pt x="481" y="4"/>
                  </a:moveTo>
                  <a:lnTo>
                    <a:pt x="481" y="4"/>
                  </a:lnTo>
                  <a:lnTo>
                    <a:pt x="448" y="5"/>
                  </a:lnTo>
                  <a:lnTo>
                    <a:pt x="428" y="5"/>
                  </a:lnTo>
                  <a:moveTo>
                    <a:pt x="375" y="7"/>
                  </a:moveTo>
                  <a:lnTo>
                    <a:pt x="375" y="7"/>
                  </a:lnTo>
                  <a:lnTo>
                    <a:pt x="336" y="9"/>
                  </a:lnTo>
                  <a:lnTo>
                    <a:pt x="321" y="9"/>
                  </a:lnTo>
                  <a:moveTo>
                    <a:pt x="268" y="11"/>
                  </a:moveTo>
                  <a:lnTo>
                    <a:pt x="268" y="11"/>
                  </a:lnTo>
                  <a:lnTo>
                    <a:pt x="216" y="12"/>
                  </a:lnTo>
                  <a:lnTo>
                    <a:pt x="214" y="12"/>
                  </a:lnTo>
                  <a:moveTo>
                    <a:pt x="161" y="14"/>
                  </a:moveTo>
                  <a:lnTo>
                    <a:pt x="161" y="14"/>
                  </a:lnTo>
                  <a:lnTo>
                    <a:pt x="155" y="14"/>
                  </a:lnTo>
                  <a:lnTo>
                    <a:pt x="107" y="15"/>
                  </a:lnTo>
                  <a:moveTo>
                    <a:pt x="54" y="16"/>
                  </a:moveTo>
                  <a:lnTo>
                    <a:pt x="54" y="16"/>
                  </a:lnTo>
                  <a:lnTo>
                    <a:pt x="33" y="16"/>
                  </a:lnTo>
                  <a:lnTo>
                    <a:pt x="0" y="17"/>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49" name="Freeform 21"/>
            <p:cNvSpPr>
              <a:spLocks noEditPoints="1"/>
            </p:cNvSpPr>
            <p:nvPr/>
          </p:nvSpPr>
          <p:spPr bwMode="auto">
            <a:xfrm>
              <a:off x="545" y="835"/>
              <a:ext cx="375" cy="14"/>
            </a:xfrm>
            <a:custGeom>
              <a:avLst/>
              <a:gdLst>
                <a:gd name="T0" fmla="*/ 10 w 624"/>
                <a:gd name="T1" fmla="*/ 0 h 24"/>
                <a:gd name="T2" fmla="*/ 10 w 624"/>
                <a:gd name="T3" fmla="*/ 0 h 24"/>
                <a:gd name="T4" fmla="*/ 10 w 624"/>
                <a:gd name="T5" fmla="*/ 1 h 24"/>
                <a:gd name="T6" fmla="*/ 8 w 624"/>
                <a:gd name="T7" fmla="*/ 1 h 24"/>
                <a:gd name="T8" fmla="*/ 8 w 624"/>
                <a:gd name="T9" fmla="*/ 1 h 24"/>
                <a:gd name="T10" fmla="*/ 8 w 624"/>
                <a:gd name="T11" fmla="*/ 1 h 24"/>
                <a:gd name="T12" fmla="*/ 8 w 624"/>
                <a:gd name="T13" fmla="*/ 1 h 24"/>
                <a:gd name="T14" fmla="*/ 7 w 624"/>
                <a:gd name="T15" fmla="*/ 1 h 24"/>
                <a:gd name="T16" fmla="*/ 7 w 624"/>
                <a:gd name="T17" fmla="*/ 1 h 24"/>
                <a:gd name="T18" fmla="*/ 7 w 624"/>
                <a:gd name="T19" fmla="*/ 1 h 24"/>
                <a:gd name="T20" fmla="*/ 6 w 624"/>
                <a:gd name="T21" fmla="*/ 1 h 24"/>
                <a:gd name="T22" fmla="*/ 5 w 624"/>
                <a:gd name="T23" fmla="*/ 1 h 24"/>
                <a:gd name="T24" fmla="*/ 5 w 624"/>
                <a:gd name="T25" fmla="*/ 1 h 24"/>
                <a:gd name="T26" fmla="*/ 5 w 624"/>
                <a:gd name="T27" fmla="*/ 1 h 24"/>
                <a:gd name="T28" fmla="*/ 4 w 624"/>
                <a:gd name="T29" fmla="*/ 1 h 24"/>
                <a:gd name="T30" fmla="*/ 3 w 624"/>
                <a:gd name="T31" fmla="*/ 1 h 24"/>
                <a:gd name="T32" fmla="*/ 3 w 624"/>
                <a:gd name="T33" fmla="*/ 1 h 24"/>
                <a:gd name="T34" fmla="*/ 2 w 624"/>
                <a:gd name="T35" fmla="*/ 1 h 24"/>
                <a:gd name="T36" fmla="*/ 2 w 624"/>
                <a:gd name="T37" fmla="*/ 1 h 24"/>
                <a:gd name="T38" fmla="*/ 1 w 624"/>
                <a:gd name="T39" fmla="*/ 1 h 24"/>
                <a:gd name="T40" fmla="*/ 1 w 624"/>
                <a:gd name="T41" fmla="*/ 1 h 24"/>
                <a:gd name="T42" fmla="*/ 1 w 624"/>
                <a:gd name="T43" fmla="*/ 1 h 24"/>
                <a:gd name="T44" fmla="*/ 1 w 624"/>
                <a:gd name="T45" fmla="*/ 1 h 24"/>
                <a:gd name="T46" fmla="*/ 0 w 624"/>
                <a:gd name="T47" fmla="*/ 1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4"/>
                <a:gd name="T73" fmla="*/ 0 h 24"/>
                <a:gd name="T74" fmla="*/ 624 w 624"/>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4" h="24">
                  <a:moveTo>
                    <a:pt x="624" y="0"/>
                  </a:moveTo>
                  <a:lnTo>
                    <a:pt x="624" y="0"/>
                  </a:lnTo>
                  <a:lnTo>
                    <a:pt x="567" y="1"/>
                  </a:lnTo>
                  <a:moveTo>
                    <a:pt x="511" y="3"/>
                  </a:moveTo>
                  <a:lnTo>
                    <a:pt x="511" y="3"/>
                  </a:lnTo>
                  <a:lnTo>
                    <a:pt x="507" y="3"/>
                  </a:lnTo>
                  <a:lnTo>
                    <a:pt x="454" y="5"/>
                  </a:lnTo>
                  <a:moveTo>
                    <a:pt x="397" y="7"/>
                  </a:moveTo>
                  <a:lnTo>
                    <a:pt x="397" y="7"/>
                  </a:lnTo>
                  <a:lnTo>
                    <a:pt x="385" y="7"/>
                  </a:lnTo>
                  <a:lnTo>
                    <a:pt x="341" y="9"/>
                  </a:lnTo>
                  <a:moveTo>
                    <a:pt x="284" y="11"/>
                  </a:moveTo>
                  <a:lnTo>
                    <a:pt x="284" y="11"/>
                  </a:lnTo>
                  <a:lnTo>
                    <a:pt x="265" y="12"/>
                  </a:lnTo>
                  <a:lnTo>
                    <a:pt x="227" y="14"/>
                  </a:lnTo>
                  <a:moveTo>
                    <a:pt x="170" y="16"/>
                  </a:moveTo>
                  <a:lnTo>
                    <a:pt x="170" y="16"/>
                  </a:lnTo>
                  <a:lnTo>
                    <a:pt x="153" y="17"/>
                  </a:lnTo>
                  <a:lnTo>
                    <a:pt x="114" y="19"/>
                  </a:lnTo>
                  <a:moveTo>
                    <a:pt x="57" y="21"/>
                  </a:moveTo>
                  <a:lnTo>
                    <a:pt x="57" y="21"/>
                  </a:lnTo>
                  <a:lnTo>
                    <a:pt x="53" y="21"/>
                  </a:lnTo>
                  <a:lnTo>
                    <a:pt x="10" y="23"/>
                  </a:lnTo>
                  <a:lnTo>
                    <a:pt x="0" y="24"/>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50" name="Freeform 22"/>
            <p:cNvSpPr>
              <a:spLocks noEditPoints="1"/>
            </p:cNvSpPr>
            <p:nvPr/>
          </p:nvSpPr>
          <p:spPr bwMode="auto">
            <a:xfrm>
              <a:off x="215" y="848"/>
              <a:ext cx="230" cy="2"/>
            </a:xfrm>
            <a:custGeom>
              <a:avLst/>
              <a:gdLst>
                <a:gd name="T0" fmla="*/ 7 w 383"/>
                <a:gd name="T1" fmla="*/ 1 h 3"/>
                <a:gd name="T2" fmla="*/ 7 w 383"/>
                <a:gd name="T3" fmla="*/ 1 h 3"/>
                <a:gd name="T4" fmla="*/ 6 w 383"/>
                <a:gd name="T5" fmla="*/ 1 h 3"/>
                <a:gd name="T6" fmla="*/ 6 w 383"/>
                <a:gd name="T7" fmla="*/ 1 h 3"/>
                <a:gd name="T8" fmla="*/ 5 w 383"/>
                <a:gd name="T9" fmla="*/ 1 h 3"/>
                <a:gd name="T10" fmla="*/ 5 w 383"/>
                <a:gd name="T11" fmla="*/ 1 h 3"/>
                <a:gd name="T12" fmla="*/ 4 w 383"/>
                <a:gd name="T13" fmla="*/ 1 h 3"/>
                <a:gd name="T14" fmla="*/ 4 w 383"/>
                <a:gd name="T15" fmla="*/ 1 h 3"/>
                <a:gd name="T16" fmla="*/ 3 w 383"/>
                <a:gd name="T17" fmla="*/ 1 h 3"/>
                <a:gd name="T18" fmla="*/ 3 w 383"/>
                <a:gd name="T19" fmla="*/ 1 h 3"/>
                <a:gd name="T20" fmla="*/ 2 w 383"/>
                <a:gd name="T21" fmla="*/ 1 h 3"/>
                <a:gd name="T22" fmla="*/ 2 w 383"/>
                <a:gd name="T23" fmla="*/ 1 h 3"/>
                <a:gd name="T24" fmla="*/ 1 w 383"/>
                <a:gd name="T25" fmla="*/ 1 h 3"/>
                <a:gd name="T26" fmla="*/ 1 w 383"/>
                <a:gd name="T27" fmla="*/ 1 h 3"/>
                <a:gd name="T28" fmla="*/ 1 w 383"/>
                <a:gd name="T29" fmla="*/ 1 h 3"/>
                <a:gd name="T30" fmla="*/ 1 w 383"/>
                <a:gd name="T31" fmla="*/ 1 h 3"/>
                <a:gd name="T32" fmla="*/ 0 w 383"/>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3"/>
                <a:gd name="T52" fmla="*/ 0 h 3"/>
                <a:gd name="T53" fmla="*/ 383 w 383"/>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3" h="3">
                  <a:moveTo>
                    <a:pt x="383" y="3"/>
                  </a:moveTo>
                  <a:lnTo>
                    <a:pt x="383" y="3"/>
                  </a:lnTo>
                  <a:lnTo>
                    <a:pt x="341" y="3"/>
                  </a:lnTo>
                  <a:lnTo>
                    <a:pt x="328" y="3"/>
                  </a:lnTo>
                  <a:moveTo>
                    <a:pt x="274" y="3"/>
                  </a:moveTo>
                  <a:lnTo>
                    <a:pt x="274" y="3"/>
                  </a:lnTo>
                  <a:lnTo>
                    <a:pt x="246" y="2"/>
                  </a:lnTo>
                  <a:lnTo>
                    <a:pt x="219" y="2"/>
                  </a:lnTo>
                  <a:moveTo>
                    <a:pt x="164" y="2"/>
                  </a:moveTo>
                  <a:lnTo>
                    <a:pt x="164" y="2"/>
                  </a:lnTo>
                  <a:lnTo>
                    <a:pt x="147" y="2"/>
                  </a:lnTo>
                  <a:lnTo>
                    <a:pt x="109" y="1"/>
                  </a:lnTo>
                  <a:moveTo>
                    <a:pt x="54" y="1"/>
                  </a:moveTo>
                  <a:lnTo>
                    <a:pt x="54" y="1"/>
                  </a:lnTo>
                  <a:lnTo>
                    <a:pt x="52" y="1"/>
                  </a:lnTo>
                  <a:lnTo>
                    <a:pt x="10"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51" name="Freeform 23"/>
            <p:cNvSpPr>
              <a:spLocks/>
            </p:cNvSpPr>
            <p:nvPr/>
          </p:nvSpPr>
          <p:spPr bwMode="auto">
            <a:xfrm>
              <a:off x="68" y="848"/>
              <a:ext cx="40" cy="1"/>
            </a:xfrm>
            <a:custGeom>
              <a:avLst/>
              <a:gdLst>
                <a:gd name="T0" fmla="*/ 1 w 65"/>
                <a:gd name="T1" fmla="*/ 0 h 1"/>
                <a:gd name="T2" fmla="*/ 1 w 65"/>
                <a:gd name="T3" fmla="*/ 0 h 1"/>
                <a:gd name="T4" fmla="*/ 1 w 65"/>
                <a:gd name="T5" fmla="*/ 1 h 1"/>
                <a:gd name="T6" fmla="*/ 0 w 65"/>
                <a:gd name="T7" fmla="*/ 1 h 1"/>
                <a:gd name="T8" fmla="*/ 0 60000 65536"/>
                <a:gd name="T9" fmla="*/ 0 60000 65536"/>
                <a:gd name="T10" fmla="*/ 0 60000 65536"/>
                <a:gd name="T11" fmla="*/ 0 60000 65536"/>
                <a:gd name="T12" fmla="*/ 0 w 65"/>
                <a:gd name="T13" fmla="*/ 0 h 1"/>
                <a:gd name="T14" fmla="*/ 65 w 65"/>
                <a:gd name="T15" fmla="*/ 1 h 1"/>
              </a:gdLst>
              <a:ahLst/>
              <a:cxnLst>
                <a:cxn ang="T8">
                  <a:pos x="T0" y="T1"/>
                </a:cxn>
                <a:cxn ang="T9">
                  <a:pos x="T2" y="T3"/>
                </a:cxn>
                <a:cxn ang="T10">
                  <a:pos x="T4" y="T5"/>
                </a:cxn>
                <a:cxn ang="T11">
                  <a:pos x="T6" y="T7"/>
                </a:cxn>
              </a:cxnLst>
              <a:rect l="T12" t="T13" r="T14" b="T15"/>
              <a:pathLst>
                <a:path w="65" h="1">
                  <a:moveTo>
                    <a:pt x="65" y="0"/>
                  </a:moveTo>
                  <a:lnTo>
                    <a:pt x="65" y="0"/>
                  </a:lnTo>
                  <a:lnTo>
                    <a:pt x="14"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52" name="Freeform 24"/>
            <p:cNvSpPr>
              <a:spLocks noEditPoints="1"/>
            </p:cNvSpPr>
            <p:nvPr/>
          </p:nvSpPr>
          <p:spPr bwMode="auto">
            <a:xfrm>
              <a:off x="10" y="806"/>
              <a:ext cx="5926" cy="65"/>
            </a:xfrm>
            <a:custGeom>
              <a:avLst/>
              <a:gdLst>
                <a:gd name="T0" fmla="*/ 168 w 9865"/>
                <a:gd name="T1" fmla="*/ 1 h 108"/>
                <a:gd name="T2" fmla="*/ 168 w 9865"/>
                <a:gd name="T3" fmla="*/ 1 h 108"/>
                <a:gd name="T4" fmla="*/ 167 w 9865"/>
                <a:gd name="T5" fmla="*/ 1 h 108"/>
                <a:gd name="T6" fmla="*/ 146 w 9865"/>
                <a:gd name="T7" fmla="*/ 2 h 108"/>
                <a:gd name="T8" fmla="*/ 146 w 9865"/>
                <a:gd name="T9" fmla="*/ 2 h 108"/>
                <a:gd name="T10" fmla="*/ 146 w 9865"/>
                <a:gd name="T11" fmla="*/ 2 h 108"/>
                <a:gd name="T12" fmla="*/ 145 w 9865"/>
                <a:gd name="T13" fmla="*/ 2 h 108"/>
                <a:gd name="T14" fmla="*/ 130 w 9865"/>
                <a:gd name="T15" fmla="*/ 1 h 108"/>
                <a:gd name="T16" fmla="*/ 130 w 9865"/>
                <a:gd name="T17" fmla="*/ 1 h 108"/>
                <a:gd name="T18" fmla="*/ 129 w 9865"/>
                <a:gd name="T19" fmla="*/ 1 h 108"/>
                <a:gd name="T20" fmla="*/ 129 w 9865"/>
                <a:gd name="T21" fmla="*/ 1 h 108"/>
                <a:gd name="T22" fmla="*/ 106 w 9865"/>
                <a:gd name="T23" fmla="*/ 1 h 108"/>
                <a:gd name="T24" fmla="*/ 106 w 9865"/>
                <a:gd name="T25" fmla="*/ 1 h 108"/>
                <a:gd name="T26" fmla="*/ 106 w 9865"/>
                <a:gd name="T27" fmla="*/ 1 h 108"/>
                <a:gd name="T28" fmla="*/ 105 w 9865"/>
                <a:gd name="T29" fmla="*/ 1 h 108"/>
                <a:gd name="T30" fmla="*/ 99 w 9865"/>
                <a:gd name="T31" fmla="*/ 1 h 108"/>
                <a:gd name="T32" fmla="*/ 99 w 9865"/>
                <a:gd name="T33" fmla="*/ 1 h 108"/>
                <a:gd name="T34" fmla="*/ 99 w 9865"/>
                <a:gd name="T35" fmla="*/ 1 h 108"/>
                <a:gd name="T36" fmla="*/ 98 w 9865"/>
                <a:gd name="T37" fmla="*/ 1 h 108"/>
                <a:gd name="T38" fmla="*/ 94 w 9865"/>
                <a:gd name="T39" fmla="*/ 1 h 108"/>
                <a:gd name="T40" fmla="*/ 94 w 9865"/>
                <a:gd name="T41" fmla="*/ 1 h 108"/>
                <a:gd name="T42" fmla="*/ 94 w 9865"/>
                <a:gd name="T43" fmla="*/ 1 h 108"/>
                <a:gd name="T44" fmla="*/ 93 w 9865"/>
                <a:gd name="T45" fmla="*/ 1 h 108"/>
                <a:gd name="T46" fmla="*/ 79 w 9865"/>
                <a:gd name="T47" fmla="*/ 1 h 108"/>
                <a:gd name="T48" fmla="*/ 79 w 9865"/>
                <a:gd name="T49" fmla="*/ 1 h 108"/>
                <a:gd name="T50" fmla="*/ 79 w 9865"/>
                <a:gd name="T51" fmla="*/ 1 h 108"/>
                <a:gd name="T52" fmla="*/ 78 w 9865"/>
                <a:gd name="T53" fmla="*/ 1 h 108"/>
                <a:gd name="T54" fmla="*/ 65 w 9865"/>
                <a:gd name="T55" fmla="*/ 1 h 108"/>
                <a:gd name="T56" fmla="*/ 65 w 9865"/>
                <a:gd name="T57" fmla="*/ 1 h 108"/>
                <a:gd name="T58" fmla="*/ 65 w 9865"/>
                <a:gd name="T59" fmla="*/ 1 h 108"/>
                <a:gd name="T60" fmla="*/ 65 w 9865"/>
                <a:gd name="T61" fmla="*/ 1 h 108"/>
                <a:gd name="T62" fmla="*/ 56 w 9865"/>
                <a:gd name="T63" fmla="*/ 0 h 108"/>
                <a:gd name="T64" fmla="*/ 56 w 9865"/>
                <a:gd name="T65" fmla="*/ 0 h 108"/>
                <a:gd name="T66" fmla="*/ 56 w 9865"/>
                <a:gd name="T67" fmla="*/ 0 h 108"/>
                <a:gd name="T68" fmla="*/ 56 w 9865"/>
                <a:gd name="T69" fmla="*/ 0 h 108"/>
                <a:gd name="T70" fmla="*/ 40 w 9865"/>
                <a:gd name="T71" fmla="*/ 1 h 108"/>
                <a:gd name="T72" fmla="*/ 40 w 9865"/>
                <a:gd name="T73" fmla="*/ 1 h 108"/>
                <a:gd name="T74" fmla="*/ 40 w 9865"/>
                <a:gd name="T75" fmla="*/ 1 h 108"/>
                <a:gd name="T76" fmla="*/ 39 w 9865"/>
                <a:gd name="T77" fmla="*/ 1 h 108"/>
                <a:gd name="T78" fmla="*/ 28 w 9865"/>
                <a:gd name="T79" fmla="*/ 1 h 108"/>
                <a:gd name="T80" fmla="*/ 28 w 9865"/>
                <a:gd name="T81" fmla="*/ 1 h 108"/>
                <a:gd name="T82" fmla="*/ 27 w 9865"/>
                <a:gd name="T83" fmla="*/ 1 h 108"/>
                <a:gd name="T84" fmla="*/ 26 w 9865"/>
                <a:gd name="T85" fmla="*/ 1 h 108"/>
                <a:gd name="T86" fmla="*/ 14 w 9865"/>
                <a:gd name="T87" fmla="*/ 1 h 108"/>
                <a:gd name="T88" fmla="*/ 14 w 9865"/>
                <a:gd name="T89" fmla="*/ 1 h 108"/>
                <a:gd name="T90" fmla="*/ 14 w 9865"/>
                <a:gd name="T91" fmla="*/ 1 h 108"/>
                <a:gd name="T92" fmla="*/ 13 w 9865"/>
                <a:gd name="T93" fmla="*/ 1 h 108"/>
                <a:gd name="T94" fmla="*/ 5 w 9865"/>
                <a:gd name="T95" fmla="*/ 1 h 108"/>
                <a:gd name="T96" fmla="*/ 5 w 9865"/>
                <a:gd name="T97" fmla="*/ 1 h 108"/>
                <a:gd name="T98" fmla="*/ 4 w 9865"/>
                <a:gd name="T99" fmla="*/ 1 h 108"/>
                <a:gd name="T100" fmla="*/ 4 w 9865"/>
                <a:gd name="T101" fmla="*/ 1 h 108"/>
                <a:gd name="T102" fmla="*/ 1 w 9865"/>
                <a:gd name="T103" fmla="*/ 1 h 108"/>
                <a:gd name="T104" fmla="*/ 1 w 9865"/>
                <a:gd name="T105" fmla="*/ 1 h 108"/>
                <a:gd name="T106" fmla="*/ 0 w 9865"/>
                <a:gd name="T107" fmla="*/ 1 h 1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65"/>
                <a:gd name="T163" fmla="*/ 0 h 108"/>
                <a:gd name="T164" fmla="*/ 9865 w 9865"/>
                <a:gd name="T165" fmla="*/ 108 h 1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65" h="108">
                  <a:moveTo>
                    <a:pt x="9865" y="43"/>
                  </a:moveTo>
                  <a:lnTo>
                    <a:pt x="9865" y="43"/>
                  </a:lnTo>
                  <a:cubicBezTo>
                    <a:pt x="9862" y="43"/>
                    <a:pt x="9853" y="45"/>
                    <a:pt x="9839" y="46"/>
                  </a:cubicBezTo>
                  <a:moveTo>
                    <a:pt x="8615" y="108"/>
                  </a:moveTo>
                  <a:lnTo>
                    <a:pt x="8615" y="108"/>
                  </a:lnTo>
                  <a:cubicBezTo>
                    <a:pt x="8606" y="108"/>
                    <a:pt x="8597" y="108"/>
                    <a:pt x="8588" y="108"/>
                  </a:cubicBezTo>
                  <a:cubicBezTo>
                    <a:pt x="8579" y="108"/>
                    <a:pt x="8570" y="108"/>
                    <a:pt x="8561" y="108"/>
                  </a:cubicBezTo>
                  <a:moveTo>
                    <a:pt x="7628" y="74"/>
                  </a:moveTo>
                  <a:lnTo>
                    <a:pt x="7628" y="74"/>
                  </a:lnTo>
                  <a:cubicBezTo>
                    <a:pt x="7619" y="74"/>
                    <a:pt x="7609" y="74"/>
                    <a:pt x="7600" y="73"/>
                  </a:cubicBezTo>
                  <a:cubicBezTo>
                    <a:pt x="7591" y="73"/>
                    <a:pt x="7582" y="73"/>
                    <a:pt x="7574" y="73"/>
                  </a:cubicBezTo>
                  <a:moveTo>
                    <a:pt x="6245" y="14"/>
                  </a:moveTo>
                  <a:lnTo>
                    <a:pt x="6245" y="14"/>
                  </a:lnTo>
                  <a:cubicBezTo>
                    <a:pt x="6236" y="13"/>
                    <a:pt x="6227" y="11"/>
                    <a:pt x="6219" y="10"/>
                  </a:cubicBezTo>
                  <a:cubicBezTo>
                    <a:pt x="6214" y="9"/>
                    <a:pt x="6205" y="8"/>
                    <a:pt x="6194" y="8"/>
                  </a:cubicBezTo>
                  <a:moveTo>
                    <a:pt x="5842" y="20"/>
                  </a:moveTo>
                  <a:lnTo>
                    <a:pt x="5842" y="20"/>
                  </a:lnTo>
                  <a:cubicBezTo>
                    <a:pt x="5832" y="20"/>
                    <a:pt x="5823" y="20"/>
                    <a:pt x="5817" y="20"/>
                  </a:cubicBezTo>
                  <a:cubicBezTo>
                    <a:pt x="5809" y="20"/>
                    <a:pt x="5801" y="20"/>
                    <a:pt x="5792" y="20"/>
                  </a:cubicBezTo>
                  <a:moveTo>
                    <a:pt x="5541" y="21"/>
                  </a:moveTo>
                  <a:lnTo>
                    <a:pt x="5541" y="21"/>
                  </a:lnTo>
                  <a:cubicBezTo>
                    <a:pt x="5532" y="21"/>
                    <a:pt x="5524" y="21"/>
                    <a:pt x="5515" y="21"/>
                  </a:cubicBezTo>
                  <a:cubicBezTo>
                    <a:pt x="5508" y="21"/>
                    <a:pt x="5499" y="22"/>
                    <a:pt x="5489" y="22"/>
                  </a:cubicBezTo>
                  <a:moveTo>
                    <a:pt x="4685" y="77"/>
                  </a:moveTo>
                  <a:lnTo>
                    <a:pt x="4685" y="77"/>
                  </a:lnTo>
                  <a:cubicBezTo>
                    <a:pt x="4673" y="77"/>
                    <a:pt x="4664" y="78"/>
                    <a:pt x="4658" y="78"/>
                  </a:cubicBezTo>
                  <a:cubicBezTo>
                    <a:pt x="4651" y="78"/>
                    <a:pt x="4643" y="77"/>
                    <a:pt x="4632" y="77"/>
                  </a:cubicBezTo>
                  <a:moveTo>
                    <a:pt x="3856" y="10"/>
                  </a:moveTo>
                  <a:lnTo>
                    <a:pt x="3856" y="10"/>
                  </a:lnTo>
                  <a:cubicBezTo>
                    <a:pt x="3846" y="10"/>
                    <a:pt x="3837" y="10"/>
                    <a:pt x="3830" y="10"/>
                  </a:cubicBezTo>
                  <a:cubicBezTo>
                    <a:pt x="3822" y="10"/>
                    <a:pt x="3813" y="10"/>
                    <a:pt x="3804" y="9"/>
                  </a:cubicBezTo>
                  <a:moveTo>
                    <a:pt x="3339" y="0"/>
                  </a:moveTo>
                  <a:lnTo>
                    <a:pt x="3339" y="0"/>
                  </a:lnTo>
                  <a:cubicBezTo>
                    <a:pt x="3330" y="0"/>
                    <a:pt x="3321" y="0"/>
                    <a:pt x="3313" y="0"/>
                  </a:cubicBezTo>
                  <a:cubicBezTo>
                    <a:pt x="3306" y="0"/>
                    <a:pt x="3297" y="0"/>
                    <a:pt x="3287" y="0"/>
                  </a:cubicBezTo>
                  <a:moveTo>
                    <a:pt x="2375" y="28"/>
                  </a:moveTo>
                  <a:lnTo>
                    <a:pt x="2375" y="28"/>
                  </a:lnTo>
                  <a:cubicBezTo>
                    <a:pt x="2365" y="28"/>
                    <a:pt x="2356" y="28"/>
                    <a:pt x="2348" y="28"/>
                  </a:cubicBezTo>
                  <a:cubicBezTo>
                    <a:pt x="2341" y="28"/>
                    <a:pt x="2332" y="29"/>
                    <a:pt x="2322" y="29"/>
                  </a:cubicBezTo>
                  <a:moveTo>
                    <a:pt x="1627" y="47"/>
                  </a:moveTo>
                  <a:lnTo>
                    <a:pt x="1627" y="47"/>
                  </a:lnTo>
                  <a:cubicBezTo>
                    <a:pt x="1618" y="47"/>
                    <a:pt x="1609" y="47"/>
                    <a:pt x="1600" y="47"/>
                  </a:cubicBezTo>
                  <a:cubicBezTo>
                    <a:pt x="1591" y="47"/>
                    <a:pt x="1581" y="47"/>
                    <a:pt x="1572" y="47"/>
                  </a:cubicBezTo>
                  <a:moveTo>
                    <a:pt x="835" y="73"/>
                  </a:moveTo>
                  <a:lnTo>
                    <a:pt x="835" y="73"/>
                  </a:lnTo>
                  <a:cubicBezTo>
                    <a:pt x="824" y="74"/>
                    <a:pt x="814" y="74"/>
                    <a:pt x="806" y="74"/>
                  </a:cubicBezTo>
                  <a:cubicBezTo>
                    <a:pt x="798" y="74"/>
                    <a:pt x="789" y="74"/>
                    <a:pt x="779" y="74"/>
                  </a:cubicBezTo>
                  <a:moveTo>
                    <a:pt x="286" y="70"/>
                  </a:moveTo>
                  <a:lnTo>
                    <a:pt x="286" y="70"/>
                  </a:lnTo>
                  <a:cubicBezTo>
                    <a:pt x="275" y="70"/>
                    <a:pt x="266" y="70"/>
                    <a:pt x="258" y="70"/>
                  </a:cubicBezTo>
                  <a:cubicBezTo>
                    <a:pt x="248" y="70"/>
                    <a:pt x="238" y="70"/>
                    <a:pt x="226" y="70"/>
                  </a:cubicBezTo>
                  <a:moveTo>
                    <a:pt x="33" y="72"/>
                  </a:moveTo>
                  <a:lnTo>
                    <a:pt x="33" y="72"/>
                  </a:lnTo>
                  <a:cubicBezTo>
                    <a:pt x="13" y="72"/>
                    <a:pt x="0" y="72"/>
                    <a:pt x="0" y="72"/>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2553" name="Freeform 25"/>
            <p:cNvSpPr>
              <a:spLocks/>
            </p:cNvSpPr>
            <p:nvPr/>
          </p:nvSpPr>
          <p:spPr bwMode="auto">
            <a:xfrm>
              <a:off x="3841" y="3968"/>
              <a:ext cx="1339" cy="14"/>
            </a:xfrm>
            <a:custGeom>
              <a:avLst/>
              <a:gdLst>
                <a:gd name="T0" fmla="*/ 38 w 2229"/>
                <a:gd name="T1" fmla="*/ 1 h 23"/>
                <a:gd name="T2" fmla="*/ 38 w 2229"/>
                <a:gd name="T3" fmla="*/ 1 h 23"/>
                <a:gd name="T4" fmla="*/ 37 w 2229"/>
                <a:gd name="T5" fmla="*/ 0 h 23"/>
                <a:gd name="T6" fmla="*/ 1 w 2229"/>
                <a:gd name="T7" fmla="*/ 1 h 23"/>
                <a:gd name="T8" fmla="*/ 0 w 2229"/>
                <a:gd name="T9" fmla="*/ 1 h 23"/>
                <a:gd name="T10" fmla="*/ 35 w 2229"/>
                <a:gd name="T11" fmla="*/ 1 h 23"/>
                <a:gd name="T12" fmla="*/ 0 60000 65536"/>
                <a:gd name="T13" fmla="*/ 0 60000 65536"/>
                <a:gd name="T14" fmla="*/ 0 60000 65536"/>
                <a:gd name="T15" fmla="*/ 0 60000 65536"/>
                <a:gd name="T16" fmla="*/ 0 60000 65536"/>
                <a:gd name="T17" fmla="*/ 0 60000 65536"/>
                <a:gd name="T18" fmla="*/ 0 w 2229"/>
                <a:gd name="T19" fmla="*/ 0 h 23"/>
                <a:gd name="T20" fmla="*/ 2229 w 22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229" h="23">
                  <a:moveTo>
                    <a:pt x="2229" y="9"/>
                  </a:moveTo>
                  <a:lnTo>
                    <a:pt x="2229" y="9"/>
                  </a:lnTo>
                  <a:lnTo>
                    <a:pt x="2153" y="0"/>
                  </a:lnTo>
                  <a:lnTo>
                    <a:pt x="17" y="23"/>
                  </a:lnTo>
                  <a:lnTo>
                    <a:pt x="0" y="14"/>
                  </a:lnTo>
                  <a:lnTo>
                    <a:pt x="2108" y="13"/>
                  </a:lnTo>
                </a:path>
              </a:pathLst>
            </a:custGeom>
            <a:solidFill>
              <a:srgbClr val="000000"/>
            </a:solidFill>
            <a:ln w="0">
              <a:solidFill>
                <a:srgbClr val="000000"/>
              </a:solidFill>
              <a:prstDash val="solid"/>
              <a:round/>
              <a:headEnd/>
              <a:tailEnd/>
            </a:ln>
          </p:spPr>
          <p:txBody>
            <a:bodyPr/>
            <a:lstStyle/>
            <a:p>
              <a:endParaRPr lang="en-GB"/>
            </a:p>
          </p:txBody>
        </p:sp>
        <p:sp>
          <p:nvSpPr>
            <p:cNvPr id="22554" name="Freeform 26"/>
            <p:cNvSpPr>
              <a:spLocks/>
            </p:cNvSpPr>
            <p:nvPr/>
          </p:nvSpPr>
          <p:spPr bwMode="auto">
            <a:xfrm>
              <a:off x="864" y="273"/>
              <a:ext cx="2001" cy="8"/>
            </a:xfrm>
            <a:custGeom>
              <a:avLst/>
              <a:gdLst>
                <a:gd name="T0" fmla="*/ 10 w 3331"/>
                <a:gd name="T1" fmla="*/ 1 h 13"/>
                <a:gd name="T2" fmla="*/ 10 w 3331"/>
                <a:gd name="T3" fmla="*/ 1 h 13"/>
                <a:gd name="T4" fmla="*/ 10 w 3331"/>
                <a:gd name="T5" fmla="*/ 1 h 13"/>
                <a:gd name="T6" fmla="*/ 0 w 3331"/>
                <a:gd name="T7" fmla="*/ 1 h 13"/>
                <a:gd name="T8" fmla="*/ 0 w 3331"/>
                <a:gd name="T9" fmla="*/ 1 h 13"/>
                <a:gd name="T10" fmla="*/ 10 w 3331"/>
                <a:gd name="T11" fmla="*/ 0 h 13"/>
                <a:gd name="T12" fmla="*/ 15 w 3331"/>
                <a:gd name="T13" fmla="*/ 1 h 13"/>
                <a:gd name="T14" fmla="*/ 23 w 3331"/>
                <a:gd name="T15" fmla="*/ 1 h 13"/>
                <a:gd name="T16" fmla="*/ 39 w 3331"/>
                <a:gd name="T17" fmla="*/ 1 h 13"/>
                <a:gd name="T18" fmla="*/ 44 w 3331"/>
                <a:gd name="T19" fmla="*/ 1 h 13"/>
                <a:gd name="T20" fmla="*/ 46 w 3331"/>
                <a:gd name="T21" fmla="*/ 1 h 13"/>
                <a:gd name="T22" fmla="*/ 53 w 3331"/>
                <a:gd name="T23" fmla="*/ 1 h 13"/>
                <a:gd name="T24" fmla="*/ 53 w 3331"/>
                <a:gd name="T25" fmla="*/ 1 h 13"/>
                <a:gd name="T26" fmla="*/ 56 w 3331"/>
                <a:gd name="T27" fmla="*/ 1 h 13"/>
                <a:gd name="T28" fmla="*/ 56 w 3331"/>
                <a:gd name="T29" fmla="*/ 1 h 13"/>
                <a:gd name="T30" fmla="*/ 53 w 3331"/>
                <a:gd name="T31" fmla="*/ 1 h 13"/>
                <a:gd name="T32" fmla="*/ 19 w 3331"/>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31"/>
                <a:gd name="T52" fmla="*/ 0 h 13"/>
                <a:gd name="T53" fmla="*/ 3331 w 3331"/>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31" h="13">
                  <a:moveTo>
                    <a:pt x="631" y="9"/>
                  </a:moveTo>
                  <a:lnTo>
                    <a:pt x="631" y="9"/>
                  </a:lnTo>
                  <a:lnTo>
                    <a:pt x="553" y="9"/>
                  </a:lnTo>
                  <a:lnTo>
                    <a:pt x="0" y="12"/>
                  </a:lnTo>
                  <a:lnTo>
                    <a:pt x="0" y="6"/>
                  </a:lnTo>
                  <a:lnTo>
                    <a:pt x="631" y="0"/>
                  </a:lnTo>
                  <a:lnTo>
                    <a:pt x="893" y="4"/>
                  </a:lnTo>
                  <a:lnTo>
                    <a:pt x="1399" y="13"/>
                  </a:lnTo>
                  <a:lnTo>
                    <a:pt x="2299" y="13"/>
                  </a:lnTo>
                  <a:lnTo>
                    <a:pt x="2566" y="7"/>
                  </a:lnTo>
                  <a:lnTo>
                    <a:pt x="2736" y="8"/>
                  </a:lnTo>
                  <a:lnTo>
                    <a:pt x="3119" y="13"/>
                  </a:lnTo>
                  <a:lnTo>
                    <a:pt x="3136" y="8"/>
                  </a:lnTo>
                  <a:lnTo>
                    <a:pt x="3331" y="7"/>
                  </a:lnTo>
                  <a:lnTo>
                    <a:pt x="3280" y="3"/>
                  </a:lnTo>
                  <a:lnTo>
                    <a:pt x="3128" y="4"/>
                  </a:lnTo>
                  <a:cubicBezTo>
                    <a:pt x="2450" y="4"/>
                    <a:pt x="1774" y="5"/>
                    <a:pt x="1096" y="0"/>
                  </a:cubicBezTo>
                </a:path>
              </a:pathLst>
            </a:custGeom>
            <a:solidFill>
              <a:srgbClr val="000000"/>
            </a:solidFill>
            <a:ln w="0">
              <a:solidFill>
                <a:srgbClr val="000000"/>
              </a:solidFill>
              <a:prstDash val="solid"/>
              <a:round/>
              <a:headEnd/>
              <a:tailEnd/>
            </a:ln>
          </p:spPr>
          <p:txBody>
            <a:bodyPr/>
            <a:lstStyle/>
            <a:p>
              <a:endParaRPr lang="en-GB"/>
            </a:p>
          </p:txBody>
        </p:sp>
        <p:sp>
          <p:nvSpPr>
            <p:cNvPr id="22555" name="Freeform 27"/>
            <p:cNvSpPr>
              <a:spLocks/>
            </p:cNvSpPr>
            <p:nvPr/>
          </p:nvSpPr>
          <p:spPr bwMode="auto">
            <a:xfrm>
              <a:off x="232" y="457"/>
              <a:ext cx="3598" cy="3527"/>
            </a:xfrm>
            <a:custGeom>
              <a:avLst/>
              <a:gdLst>
                <a:gd name="T0" fmla="*/ 1 w 5989"/>
                <a:gd name="T1" fmla="*/ 5 h 5859"/>
                <a:gd name="T2" fmla="*/ 1 w 5989"/>
                <a:gd name="T3" fmla="*/ 5 h 5859"/>
                <a:gd name="T4" fmla="*/ 1 w 5989"/>
                <a:gd name="T5" fmla="*/ 26 h 5859"/>
                <a:gd name="T6" fmla="*/ 1 w 5989"/>
                <a:gd name="T7" fmla="*/ 23 h 5859"/>
                <a:gd name="T8" fmla="*/ 1 w 5989"/>
                <a:gd name="T9" fmla="*/ 32 h 5859"/>
                <a:gd name="T10" fmla="*/ 1 w 5989"/>
                <a:gd name="T11" fmla="*/ 41 h 5859"/>
                <a:gd name="T12" fmla="*/ 1 w 5989"/>
                <a:gd name="T13" fmla="*/ 49 h 5859"/>
                <a:gd name="T14" fmla="*/ 1 w 5989"/>
                <a:gd name="T15" fmla="*/ 58 h 5859"/>
                <a:gd name="T16" fmla="*/ 1 w 5989"/>
                <a:gd name="T17" fmla="*/ 76 h 5859"/>
                <a:gd name="T18" fmla="*/ 1 w 5989"/>
                <a:gd name="T19" fmla="*/ 82 h 5859"/>
                <a:gd name="T20" fmla="*/ 1 w 5989"/>
                <a:gd name="T21" fmla="*/ 91 h 5859"/>
                <a:gd name="T22" fmla="*/ 1 w 5989"/>
                <a:gd name="T23" fmla="*/ 96 h 5859"/>
                <a:gd name="T24" fmla="*/ 1 w 5989"/>
                <a:gd name="T25" fmla="*/ 98 h 5859"/>
                <a:gd name="T26" fmla="*/ 1 w 5989"/>
                <a:gd name="T27" fmla="*/ 101 h 5859"/>
                <a:gd name="T28" fmla="*/ 6 w 5989"/>
                <a:gd name="T29" fmla="*/ 101 h 5859"/>
                <a:gd name="T30" fmla="*/ 7 w 5989"/>
                <a:gd name="T31" fmla="*/ 101 h 5859"/>
                <a:gd name="T32" fmla="*/ 8 w 5989"/>
                <a:gd name="T33" fmla="*/ 101 h 5859"/>
                <a:gd name="T34" fmla="*/ 35 w 5989"/>
                <a:gd name="T35" fmla="*/ 101 h 5859"/>
                <a:gd name="T36" fmla="*/ 40 w 5989"/>
                <a:gd name="T37" fmla="*/ 101 h 5859"/>
                <a:gd name="T38" fmla="*/ 47 w 5989"/>
                <a:gd name="T39" fmla="*/ 101 h 5859"/>
                <a:gd name="T40" fmla="*/ 56 w 5989"/>
                <a:gd name="T41" fmla="*/ 101 h 5859"/>
                <a:gd name="T42" fmla="*/ 56 w 5989"/>
                <a:gd name="T43" fmla="*/ 101 h 5859"/>
                <a:gd name="T44" fmla="*/ 87 w 5989"/>
                <a:gd name="T45" fmla="*/ 101 h 5859"/>
                <a:gd name="T46" fmla="*/ 94 w 5989"/>
                <a:gd name="T47" fmla="*/ 101 h 5859"/>
                <a:gd name="T48" fmla="*/ 101 w 5989"/>
                <a:gd name="T49" fmla="*/ 101 h 5859"/>
                <a:gd name="T50" fmla="*/ 101 w 5989"/>
                <a:gd name="T51" fmla="*/ 101 h 5859"/>
                <a:gd name="T52" fmla="*/ 102 w 5989"/>
                <a:gd name="T53" fmla="*/ 101 h 5859"/>
                <a:gd name="T54" fmla="*/ 102 w 5989"/>
                <a:gd name="T55" fmla="*/ 101 h 5859"/>
                <a:gd name="T56" fmla="*/ 94 w 5989"/>
                <a:gd name="T57" fmla="*/ 101 h 5859"/>
                <a:gd name="T58" fmla="*/ 87 w 5989"/>
                <a:gd name="T59" fmla="*/ 101 h 5859"/>
                <a:gd name="T60" fmla="*/ 72 w 5989"/>
                <a:gd name="T61" fmla="*/ 101 h 5859"/>
                <a:gd name="T62" fmla="*/ 41 w 5989"/>
                <a:gd name="T63" fmla="*/ 101 h 5859"/>
                <a:gd name="T64" fmla="*/ 34 w 5989"/>
                <a:gd name="T65" fmla="*/ 101 h 5859"/>
                <a:gd name="T66" fmla="*/ 34 w 5989"/>
                <a:gd name="T67" fmla="*/ 101 h 5859"/>
                <a:gd name="T68" fmla="*/ 24 w 5989"/>
                <a:gd name="T69" fmla="*/ 101 h 5859"/>
                <a:gd name="T70" fmla="*/ 17 w 5989"/>
                <a:gd name="T71" fmla="*/ 101 h 5859"/>
                <a:gd name="T72" fmla="*/ 1 w 5989"/>
                <a:gd name="T73" fmla="*/ 101 h 5859"/>
                <a:gd name="T74" fmla="*/ 1 w 5989"/>
                <a:gd name="T75" fmla="*/ 98 h 5859"/>
                <a:gd name="T76" fmla="*/ 1 w 5989"/>
                <a:gd name="T77" fmla="*/ 95 h 5859"/>
                <a:gd name="T78" fmla="*/ 1 w 5989"/>
                <a:gd name="T79" fmla="*/ 86 h 5859"/>
                <a:gd name="T80" fmla="*/ 1 w 5989"/>
                <a:gd name="T81" fmla="*/ 77 h 5859"/>
                <a:gd name="T82" fmla="*/ 1 w 5989"/>
                <a:gd name="T83" fmla="*/ 69 h 5859"/>
                <a:gd name="T84" fmla="*/ 1 w 5989"/>
                <a:gd name="T85" fmla="*/ 62 h 5859"/>
                <a:gd name="T86" fmla="*/ 1 w 5989"/>
                <a:gd name="T87" fmla="*/ 52 h 5859"/>
                <a:gd name="T88" fmla="*/ 1 w 5989"/>
                <a:gd name="T89" fmla="*/ 42 h 5859"/>
                <a:gd name="T90" fmla="*/ 1 w 5989"/>
                <a:gd name="T91" fmla="*/ 29 h 5859"/>
                <a:gd name="T92" fmla="*/ 1 w 5989"/>
                <a:gd name="T93" fmla="*/ 26 h 5859"/>
                <a:gd name="T94" fmla="*/ 1 w 5989"/>
                <a:gd name="T95" fmla="*/ 9 h 5859"/>
                <a:gd name="T96" fmla="*/ 1 w 5989"/>
                <a:gd name="T97" fmla="*/ 1 h 5859"/>
                <a:gd name="T98" fmla="*/ 1 w 5989"/>
                <a:gd name="T99" fmla="*/ 1 h 5859"/>
                <a:gd name="T100" fmla="*/ 1 w 5989"/>
                <a:gd name="T101" fmla="*/ 0 h 5859"/>
                <a:gd name="T102" fmla="*/ 1 w 5989"/>
                <a:gd name="T103" fmla="*/ 1 h 5859"/>
                <a:gd name="T104" fmla="*/ 1 w 5989"/>
                <a:gd name="T105" fmla="*/ 1 h 5859"/>
                <a:gd name="T106" fmla="*/ 1 w 5989"/>
                <a:gd name="T107" fmla="*/ 4 h 5859"/>
                <a:gd name="T108" fmla="*/ 1 w 5989"/>
                <a:gd name="T109" fmla="*/ 5 h 58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89"/>
                <a:gd name="T166" fmla="*/ 0 h 5859"/>
                <a:gd name="T167" fmla="*/ 5989 w 5989"/>
                <a:gd name="T168" fmla="*/ 5859 h 58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89" h="5859">
                  <a:moveTo>
                    <a:pt x="58" y="286"/>
                  </a:moveTo>
                  <a:lnTo>
                    <a:pt x="58" y="286"/>
                  </a:lnTo>
                  <a:cubicBezTo>
                    <a:pt x="81" y="892"/>
                    <a:pt x="37" y="906"/>
                    <a:pt x="37" y="1511"/>
                  </a:cubicBezTo>
                  <a:lnTo>
                    <a:pt x="37" y="1358"/>
                  </a:lnTo>
                  <a:cubicBezTo>
                    <a:pt x="37" y="1527"/>
                    <a:pt x="57" y="1690"/>
                    <a:pt x="64" y="1858"/>
                  </a:cubicBezTo>
                  <a:cubicBezTo>
                    <a:pt x="71" y="2025"/>
                    <a:pt x="61" y="2203"/>
                    <a:pt x="55" y="2371"/>
                  </a:cubicBezTo>
                  <a:cubicBezTo>
                    <a:pt x="50" y="2538"/>
                    <a:pt x="29" y="2704"/>
                    <a:pt x="28" y="2871"/>
                  </a:cubicBezTo>
                  <a:cubicBezTo>
                    <a:pt x="27" y="3041"/>
                    <a:pt x="52" y="3207"/>
                    <a:pt x="55" y="3376"/>
                  </a:cubicBezTo>
                  <a:cubicBezTo>
                    <a:pt x="60" y="3714"/>
                    <a:pt x="72" y="4055"/>
                    <a:pt x="46" y="4393"/>
                  </a:cubicBezTo>
                  <a:cubicBezTo>
                    <a:pt x="34" y="4560"/>
                    <a:pt x="78" y="4599"/>
                    <a:pt x="62" y="4769"/>
                  </a:cubicBezTo>
                  <a:cubicBezTo>
                    <a:pt x="47" y="4938"/>
                    <a:pt x="73" y="5104"/>
                    <a:pt x="73" y="5274"/>
                  </a:cubicBezTo>
                  <a:lnTo>
                    <a:pt x="80" y="5542"/>
                  </a:lnTo>
                  <a:cubicBezTo>
                    <a:pt x="80" y="5642"/>
                    <a:pt x="82" y="5596"/>
                    <a:pt x="82" y="5653"/>
                  </a:cubicBezTo>
                  <a:cubicBezTo>
                    <a:pt x="75" y="5699"/>
                    <a:pt x="78" y="5774"/>
                    <a:pt x="81" y="5827"/>
                  </a:cubicBezTo>
                  <a:lnTo>
                    <a:pt x="340" y="5833"/>
                  </a:lnTo>
                  <a:lnTo>
                    <a:pt x="438" y="5833"/>
                  </a:lnTo>
                  <a:lnTo>
                    <a:pt x="439" y="5834"/>
                  </a:lnTo>
                  <a:lnTo>
                    <a:pt x="2059" y="5851"/>
                  </a:lnTo>
                  <a:lnTo>
                    <a:pt x="2398" y="5852"/>
                  </a:lnTo>
                  <a:lnTo>
                    <a:pt x="2772" y="5846"/>
                  </a:lnTo>
                  <a:lnTo>
                    <a:pt x="3307" y="5846"/>
                  </a:lnTo>
                  <a:lnTo>
                    <a:pt x="3316" y="5852"/>
                  </a:lnTo>
                  <a:lnTo>
                    <a:pt x="5062" y="5833"/>
                  </a:lnTo>
                  <a:lnTo>
                    <a:pt x="5526" y="5831"/>
                  </a:lnTo>
                  <a:lnTo>
                    <a:pt x="5944" y="5842"/>
                  </a:lnTo>
                  <a:lnTo>
                    <a:pt x="5951" y="5847"/>
                  </a:lnTo>
                  <a:lnTo>
                    <a:pt x="5981" y="5846"/>
                  </a:lnTo>
                  <a:lnTo>
                    <a:pt x="5989" y="5851"/>
                  </a:lnTo>
                  <a:cubicBezTo>
                    <a:pt x="5854" y="5851"/>
                    <a:pt x="5706" y="5842"/>
                    <a:pt x="5561" y="5842"/>
                  </a:cubicBezTo>
                  <a:cubicBezTo>
                    <a:pt x="5418" y="5842"/>
                    <a:pt x="5266" y="5843"/>
                    <a:pt x="5125" y="5842"/>
                  </a:cubicBezTo>
                  <a:cubicBezTo>
                    <a:pt x="4827" y="5841"/>
                    <a:pt x="4534" y="5851"/>
                    <a:pt x="4233" y="5851"/>
                  </a:cubicBezTo>
                  <a:cubicBezTo>
                    <a:pt x="3640" y="5850"/>
                    <a:pt x="3036" y="5859"/>
                    <a:pt x="2442" y="5859"/>
                  </a:cubicBezTo>
                  <a:lnTo>
                    <a:pt x="1988" y="5859"/>
                  </a:lnTo>
                  <a:lnTo>
                    <a:pt x="1979" y="5859"/>
                  </a:lnTo>
                  <a:cubicBezTo>
                    <a:pt x="1818" y="5859"/>
                    <a:pt x="1564" y="5859"/>
                    <a:pt x="1405" y="5855"/>
                  </a:cubicBezTo>
                  <a:cubicBezTo>
                    <a:pt x="1261" y="5852"/>
                    <a:pt x="1184" y="5852"/>
                    <a:pt x="1054" y="5844"/>
                  </a:cubicBezTo>
                  <a:cubicBezTo>
                    <a:pt x="754" y="5825"/>
                    <a:pt x="380" y="5840"/>
                    <a:pt x="66" y="5840"/>
                  </a:cubicBezTo>
                  <a:cubicBezTo>
                    <a:pt x="67" y="5744"/>
                    <a:pt x="70" y="5755"/>
                    <a:pt x="71" y="5670"/>
                  </a:cubicBezTo>
                  <a:cubicBezTo>
                    <a:pt x="71" y="5670"/>
                    <a:pt x="70" y="5587"/>
                    <a:pt x="65" y="5490"/>
                  </a:cubicBezTo>
                  <a:cubicBezTo>
                    <a:pt x="55" y="5306"/>
                    <a:pt x="69" y="5179"/>
                    <a:pt x="42" y="4997"/>
                  </a:cubicBezTo>
                  <a:cubicBezTo>
                    <a:pt x="16" y="4823"/>
                    <a:pt x="66" y="4630"/>
                    <a:pt x="37" y="4449"/>
                  </a:cubicBezTo>
                  <a:cubicBezTo>
                    <a:pt x="10" y="4274"/>
                    <a:pt x="46" y="4200"/>
                    <a:pt x="46" y="4019"/>
                  </a:cubicBezTo>
                  <a:lnTo>
                    <a:pt x="46" y="3589"/>
                  </a:lnTo>
                  <a:cubicBezTo>
                    <a:pt x="46" y="3391"/>
                    <a:pt x="23" y="3202"/>
                    <a:pt x="12" y="3005"/>
                  </a:cubicBezTo>
                  <a:cubicBezTo>
                    <a:pt x="0" y="2808"/>
                    <a:pt x="22" y="2611"/>
                    <a:pt x="35" y="2414"/>
                  </a:cubicBezTo>
                  <a:cubicBezTo>
                    <a:pt x="62" y="2018"/>
                    <a:pt x="19" y="2085"/>
                    <a:pt x="19" y="1690"/>
                  </a:cubicBezTo>
                  <a:lnTo>
                    <a:pt x="19" y="1494"/>
                  </a:lnTo>
                  <a:cubicBezTo>
                    <a:pt x="19" y="1169"/>
                    <a:pt x="51" y="845"/>
                    <a:pt x="55" y="520"/>
                  </a:cubicBezTo>
                  <a:cubicBezTo>
                    <a:pt x="57" y="356"/>
                    <a:pt x="26" y="174"/>
                    <a:pt x="46" y="9"/>
                  </a:cubicBezTo>
                  <a:cubicBezTo>
                    <a:pt x="48" y="8"/>
                    <a:pt x="45" y="2"/>
                    <a:pt x="48" y="1"/>
                  </a:cubicBezTo>
                  <a:cubicBezTo>
                    <a:pt x="51" y="0"/>
                    <a:pt x="48" y="1"/>
                    <a:pt x="51" y="0"/>
                  </a:cubicBezTo>
                  <a:lnTo>
                    <a:pt x="51" y="14"/>
                  </a:lnTo>
                  <a:cubicBezTo>
                    <a:pt x="48" y="18"/>
                    <a:pt x="50" y="31"/>
                    <a:pt x="50" y="41"/>
                  </a:cubicBezTo>
                  <a:cubicBezTo>
                    <a:pt x="47" y="77"/>
                    <a:pt x="44" y="124"/>
                    <a:pt x="55" y="237"/>
                  </a:cubicBezTo>
                  <a:lnTo>
                    <a:pt x="58" y="286"/>
                  </a:lnTo>
                  <a:close/>
                </a:path>
              </a:pathLst>
            </a:custGeom>
            <a:solidFill>
              <a:srgbClr val="000000"/>
            </a:solidFill>
            <a:ln w="0">
              <a:solidFill>
                <a:srgbClr val="000000"/>
              </a:solidFill>
              <a:prstDash val="solid"/>
              <a:round/>
              <a:headEnd/>
              <a:tailEnd/>
            </a:ln>
          </p:spPr>
          <p:txBody>
            <a:bodyPr/>
            <a:lstStyle/>
            <a:p>
              <a:endParaRPr lang="en-GB"/>
            </a:p>
          </p:txBody>
        </p:sp>
        <p:sp>
          <p:nvSpPr>
            <p:cNvPr id="22556" name="Freeform 28"/>
            <p:cNvSpPr>
              <a:spLocks/>
            </p:cNvSpPr>
            <p:nvPr/>
          </p:nvSpPr>
          <p:spPr bwMode="auto">
            <a:xfrm>
              <a:off x="2855" y="263"/>
              <a:ext cx="2729" cy="3549"/>
            </a:xfrm>
            <a:custGeom>
              <a:avLst/>
              <a:gdLst>
                <a:gd name="T0" fmla="*/ 75 w 4542"/>
                <a:gd name="T1" fmla="*/ 102 h 5895"/>
                <a:gd name="T2" fmla="*/ 75 w 4542"/>
                <a:gd name="T3" fmla="*/ 102 h 5895"/>
                <a:gd name="T4" fmla="*/ 75 w 4542"/>
                <a:gd name="T5" fmla="*/ 99 h 5895"/>
                <a:gd name="T6" fmla="*/ 75 w 4542"/>
                <a:gd name="T7" fmla="*/ 93 h 5895"/>
                <a:gd name="T8" fmla="*/ 75 w 4542"/>
                <a:gd name="T9" fmla="*/ 83 h 5895"/>
                <a:gd name="T10" fmla="*/ 75 w 4542"/>
                <a:gd name="T11" fmla="*/ 71 h 5895"/>
                <a:gd name="T12" fmla="*/ 75 w 4542"/>
                <a:gd name="T13" fmla="*/ 59 h 5895"/>
                <a:gd name="T14" fmla="*/ 75 w 4542"/>
                <a:gd name="T15" fmla="*/ 52 h 5895"/>
                <a:gd name="T16" fmla="*/ 75 w 4542"/>
                <a:gd name="T17" fmla="*/ 47 h 5895"/>
                <a:gd name="T18" fmla="*/ 75 w 4542"/>
                <a:gd name="T19" fmla="*/ 41 h 5895"/>
                <a:gd name="T20" fmla="*/ 75 w 4542"/>
                <a:gd name="T21" fmla="*/ 35 h 5895"/>
                <a:gd name="T22" fmla="*/ 75 w 4542"/>
                <a:gd name="T23" fmla="*/ 31 h 5895"/>
                <a:gd name="T24" fmla="*/ 75 w 4542"/>
                <a:gd name="T25" fmla="*/ 20 h 5895"/>
                <a:gd name="T26" fmla="*/ 75 w 4542"/>
                <a:gd name="T27" fmla="*/ 4 h 5895"/>
                <a:gd name="T28" fmla="*/ 75 w 4542"/>
                <a:gd name="T29" fmla="*/ 2 h 5895"/>
                <a:gd name="T30" fmla="*/ 75 w 4542"/>
                <a:gd name="T31" fmla="*/ 1 h 5895"/>
                <a:gd name="T32" fmla="*/ 69 w 4542"/>
                <a:gd name="T33" fmla="*/ 1 h 5895"/>
                <a:gd name="T34" fmla="*/ 71 w 4542"/>
                <a:gd name="T35" fmla="*/ 1 h 5895"/>
                <a:gd name="T36" fmla="*/ 34 w 4542"/>
                <a:gd name="T37" fmla="*/ 1 h 5895"/>
                <a:gd name="T38" fmla="*/ 1 w 4542"/>
                <a:gd name="T39" fmla="*/ 1 h 5895"/>
                <a:gd name="T40" fmla="*/ 1 w 4542"/>
                <a:gd name="T41" fmla="*/ 1 h 5895"/>
                <a:gd name="T42" fmla="*/ 1 w 4542"/>
                <a:gd name="T43" fmla="*/ 1 h 5895"/>
                <a:gd name="T44" fmla="*/ 0 w 4542"/>
                <a:gd name="T45" fmla="*/ 1 h 5895"/>
                <a:gd name="T46" fmla="*/ 24 w 4542"/>
                <a:gd name="T47" fmla="*/ 1 h 5895"/>
                <a:gd name="T48" fmla="*/ 44 w 4542"/>
                <a:gd name="T49" fmla="*/ 1 h 5895"/>
                <a:gd name="T50" fmla="*/ 74 w 4542"/>
                <a:gd name="T51" fmla="*/ 1 h 5895"/>
                <a:gd name="T52" fmla="*/ 75 w 4542"/>
                <a:gd name="T53" fmla="*/ 17 h 5895"/>
                <a:gd name="T54" fmla="*/ 74 w 4542"/>
                <a:gd name="T55" fmla="*/ 33 h 5895"/>
                <a:gd name="T56" fmla="*/ 74 w 4542"/>
                <a:gd name="T57" fmla="*/ 36 h 5895"/>
                <a:gd name="T58" fmla="*/ 74 w 4542"/>
                <a:gd name="T59" fmla="*/ 42 h 5895"/>
                <a:gd name="T60" fmla="*/ 74 w 4542"/>
                <a:gd name="T61" fmla="*/ 47 h 5895"/>
                <a:gd name="T62" fmla="*/ 75 w 4542"/>
                <a:gd name="T63" fmla="*/ 52 h 5895"/>
                <a:gd name="T64" fmla="*/ 75 w 4542"/>
                <a:gd name="T65" fmla="*/ 58 h 5895"/>
                <a:gd name="T66" fmla="*/ 75 w 4542"/>
                <a:gd name="T67" fmla="*/ 69 h 5895"/>
                <a:gd name="T68" fmla="*/ 75 w 4542"/>
                <a:gd name="T69" fmla="*/ 79 h 5895"/>
                <a:gd name="T70" fmla="*/ 74 w 4542"/>
                <a:gd name="T71" fmla="*/ 88 h 5895"/>
                <a:gd name="T72" fmla="*/ 75 w 4542"/>
                <a:gd name="T73" fmla="*/ 98 h 5895"/>
                <a:gd name="T74" fmla="*/ 75 w 4542"/>
                <a:gd name="T75" fmla="*/ 101 h 58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42"/>
                <a:gd name="T115" fmla="*/ 0 h 5895"/>
                <a:gd name="T116" fmla="*/ 4542 w 4542"/>
                <a:gd name="T117" fmla="*/ 5895 h 58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42" h="5895">
                  <a:moveTo>
                    <a:pt x="4387" y="5884"/>
                  </a:moveTo>
                  <a:lnTo>
                    <a:pt x="4387" y="5884"/>
                  </a:lnTo>
                  <a:cubicBezTo>
                    <a:pt x="4377" y="5895"/>
                    <a:pt x="4380" y="5877"/>
                    <a:pt x="4390" y="5750"/>
                  </a:cubicBezTo>
                  <a:cubicBezTo>
                    <a:pt x="4413" y="5638"/>
                    <a:pt x="4393" y="5510"/>
                    <a:pt x="4388" y="5396"/>
                  </a:cubicBezTo>
                  <a:cubicBezTo>
                    <a:pt x="4377" y="5163"/>
                    <a:pt x="4383" y="5055"/>
                    <a:pt x="4400" y="4822"/>
                  </a:cubicBezTo>
                  <a:cubicBezTo>
                    <a:pt x="4418" y="4589"/>
                    <a:pt x="4395" y="4354"/>
                    <a:pt x="4396" y="4120"/>
                  </a:cubicBezTo>
                  <a:cubicBezTo>
                    <a:pt x="4397" y="3881"/>
                    <a:pt x="4416" y="3646"/>
                    <a:pt x="4414" y="3407"/>
                  </a:cubicBezTo>
                  <a:cubicBezTo>
                    <a:pt x="4412" y="3287"/>
                    <a:pt x="4413" y="3170"/>
                    <a:pt x="4404" y="3050"/>
                  </a:cubicBezTo>
                  <a:cubicBezTo>
                    <a:pt x="4395" y="2939"/>
                    <a:pt x="4387" y="2824"/>
                    <a:pt x="4385" y="2715"/>
                  </a:cubicBezTo>
                  <a:cubicBezTo>
                    <a:pt x="4383" y="2601"/>
                    <a:pt x="4388" y="2485"/>
                    <a:pt x="4387" y="2367"/>
                  </a:cubicBezTo>
                  <a:cubicBezTo>
                    <a:pt x="4387" y="2247"/>
                    <a:pt x="4390" y="2127"/>
                    <a:pt x="4384" y="2008"/>
                  </a:cubicBezTo>
                  <a:cubicBezTo>
                    <a:pt x="4373" y="1772"/>
                    <a:pt x="4396" y="1996"/>
                    <a:pt x="4396" y="1759"/>
                  </a:cubicBezTo>
                  <a:lnTo>
                    <a:pt x="4396" y="1159"/>
                  </a:lnTo>
                  <a:cubicBezTo>
                    <a:pt x="4396" y="846"/>
                    <a:pt x="4396" y="531"/>
                    <a:pt x="4389" y="218"/>
                  </a:cubicBezTo>
                  <a:cubicBezTo>
                    <a:pt x="4392" y="156"/>
                    <a:pt x="4388" y="137"/>
                    <a:pt x="4396" y="106"/>
                  </a:cubicBezTo>
                  <a:cubicBezTo>
                    <a:pt x="4400" y="86"/>
                    <a:pt x="4390" y="54"/>
                    <a:pt x="4390" y="43"/>
                  </a:cubicBezTo>
                  <a:cubicBezTo>
                    <a:pt x="4391" y="0"/>
                    <a:pt x="4364" y="13"/>
                    <a:pt x="4089" y="15"/>
                  </a:cubicBezTo>
                  <a:cubicBezTo>
                    <a:pt x="3763" y="12"/>
                    <a:pt x="4542" y="16"/>
                    <a:pt x="4216" y="16"/>
                  </a:cubicBezTo>
                  <a:cubicBezTo>
                    <a:pt x="3562" y="16"/>
                    <a:pt x="2676" y="7"/>
                    <a:pt x="2021" y="8"/>
                  </a:cubicBezTo>
                  <a:cubicBezTo>
                    <a:pt x="1367" y="8"/>
                    <a:pt x="716" y="16"/>
                    <a:pt x="62" y="16"/>
                  </a:cubicBezTo>
                  <a:lnTo>
                    <a:pt x="45" y="21"/>
                  </a:lnTo>
                  <a:lnTo>
                    <a:pt x="18" y="20"/>
                  </a:lnTo>
                  <a:lnTo>
                    <a:pt x="0" y="24"/>
                  </a:lnTo>
                  <a:lnTo>
                    <a:pt x="1425" y="17"/>
                  </a:lnTo>
                  <a:lnTo>
                    <a:pt x="2581" y="16"/>
                  </a:lnTo>
                  <a:lnTo>
                    <a:pt x="4362" y="27"/>
                  </a:lnTo>
                  <a:lnTo>
                    <a:pt x="4380" y="1033"/>
                  </a:lnTo>
                  <a:lnTo>
                    <a:pt x="4378" y="1899"/>
                  </a:lnTo>
                  <a:cubicBezTo>
                    <a:pt x="4378" y="2114"/>
                    <a:pt x="4367" y="1868"/>
                    <a:pt x="4369" y="2085"/>
                  </a:cubicBezTo>
                  <a:cubicBezTo>
                    <a:pt x="4370" y="2189"/>
                    <a:pt x="4382" y="2299"/>
                    <a:pt x="4371" y="2403"/>
                  </a:cubicBezTo>
                  <a:cubicBezTo>
                    <a:pt x="4361" y="2502"/>
                    <a:pt x="4373" y="2617"/>
                    <a:pt x="4371" y="2716"/>
                  </a:cubicBezTo>
                  <a:cubicBezTo>
                    <a:pt x="4370" y="2816"/>
                    <a:pt x="4381" y="2917"/>
                    <a:pt x="4389" y="3018"/>
                  </a:cubicBezTo>
                  <a:cubicBezTo>
                    <a:pt x="4398" y="3127"/>
                    <a:pt x="4396" y="3233"/>
                    <a:pt x="4396" y="3341"/>
                  </a:cubicBezTo>
                  <a:cubicBezTo>
                    <a:pt x="4396" y="3555"/>
                    <a:pt x="4401" y="3762"/>
                    <a:pt x="4380" y="3977"/>
                  </a:cubicBezTo>
                  <a:cubicBezTo>
                    <a:pt x="4360" y="4177"/>
                    <a:pt x="4386" y="4420"/>
                    <a:pt x="4396" y="4624"/>
                  </a:cubicBezTo>
                  <a:cubicBezTo>
                    <a:pt x="4407" y="4832"/>
                    <a:pt x="4369" y="4919"/>
                    <a:pt x="4369" y="5131"/>
                  </a:cubicBezTo>
                  <a:cubicBezTo>
                    <a:pt x="4369" y="5331"/>
                    <a:pt x="4438" y="5462"/>
                    <a:pt x="4394" y="5657"/>
                  </a:cubicBezTo>
                  <a:cubicBezTo>
                    <a:pt x="4394" y="5657"/>
                    <a:pt x="4390" y="5664"/>
                    <a:pt x="4380" y="5863"/>
                  </a:cubicBezTo>
                </a:path>
              </a:pathLst>
            </a:custGeom>
            <a:solidFill>
              <a:srgbClr val="000000"/>
            </a:solidFill>
            <a:ln w="0">
              <a:solidFill>
                <a:srgbClr val="000000"/>
              </a:solidFill>
              <a:prstDash val="solid"/>
              <a:round/>
              <a:headEnd/>
              <a:tailEnd/>
            </a:ln>
          </p:spPr>
          <p:txBody>
            <a:bodyPr/>
            <a:lstStyle/>
            <a:p>
              <a:endParaRPr lang="en-GB"/>
            </a:p>
          </p:txBody>
        </p:sp>
        <p:sp>
          <p:nvSpPr>
            <p:cNvPr id="22557" name="Freeform 29"/>
            <p:cNvSpPr>
              <a:spLocks/>
            </p:cNvSpPr>
            <p:nvPr/>
          </p:nvSpPr>
          <p:spPr bwMode="auto">
            <a:xfrm>
              <a:off x="257" y="206"/>
              <a:ext cx="186" cy="205"/>
            </a:xfrm>
            <a:custGeom>
              <a:avLst/>
              <a:gdLst>
                <a:gd name="T0" fmla="*/ 1 w 310"/>
                <a:gd name="T1" fmla="*/ 0 h 340"/>
                <a:gd name="T2" fmla="*/ 1 w 310"/>
                <a:gd name="T3" fmla="*/ 0 h 340"/>
                <a:gd name="T4" fmla="*/ 1 w 310"/>
                <a:gd name="T5" fmla="*/ 2 h 340"/>
                <a:gd name="T6" fmla="*/ 2 w 310"/>
                <a:gd name="T7" fmla="*/ 1 h 340"/>
                <a:gd name="T8" fmla="*/ 3 w 310"/>
                <a:gd name="T9" fmla="*/ 3 h 340"/>
                <a:gd name="T10" fmla="*/ 4 w 310"/>
                <a:gd name="T11" fmla="*/ 1 h 340"/>
                <a:gd name="T12" fmla="*/ 4 w 310"/>
                <a:gd name="T13" fmla="*/ 3 h 340"/>
                <a:gd name="T14" fmla="*/ 5 w 310"/>
                <a:gd name="T15" fmla="*/ 1 h 340"/>
                <a:gd name="T16" fmla="*/ 5 w 310"/>
                <a:gd name="T17" fmla="*/ 3 h 340"/>
                <a:gd name="T18" fmla="*/ 5 w 310"/>
                <a:gd name="T19" fmla="*/ 5 h 340"/>
                <a:gd name="T20" fmla="*/ 5 w 310"/>
                <a:gd name="T21" fmla="*/ 6 h 340"/>
                <a:gd name="T22" fmla="*/ 5 w 310"/>
                <a:gd name="T23" fmla="*/ 6 h 340"/>
                <a:gd name="T24" fmla="*/ 5 w 310"/>
                <a:gd name="T25" fmla="*/ 2 h 340"/>
                <a:gd name="T26" fmla="*/ 4 w 310"/>
                <a:gd name="T27" fmla="*/ 4 h 340"/>
                <a:gd name="T28" fmla="*/ 4 w 310"/>
                <a:gd name="T29" fmla="*/ 2 h 340"/>
                <a:gd name="T30" fmla="*/ 3 w 310"/>
                <a:gd name="T31" fmla="*/ 4 h 340"/>
                <a:gd name="T32" fmla="*/ 2 w 310"/>
                <a:gd name="T33" fmla="*/ 1 h 340"/>
                <a:gd name="T34" fmla="*/ 1 w 310"/>
                <a:gd name="T35" fmla="*/ 3 h 340"/>
                <a:gd name="T36" fmla="*/ 1 w 310"/>
                <a:gd name="T37" fmla="*/ 1 h 340"/>
                <a:gd name="T38" fmla="*/ 1 w 310"/>
                <a:gd name="T39" fmla="*/ 3 h 340"/>
                <a:gd name="T40" fmla="*/ 1 w 310"/>
                <a:gd name="T41" fmla="*/ 4 h 340"/>
                <a:gd name="T42" fmla="*/ 1 w 310"/>
                <a:gd name="T43" fmla="*/ 1 h 340"/>
                <a:gd name="T44" fmla="*/ 1 w 310"/>
                <a:gd name="T45" fmla="*/ 2 h 340"/>
                <a:gd name="T46" fmla="*/ 1 w 310"/>
                <a:gd name="T47" fmla="*/ 0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0"/>
                <a:gd name="T73" fmla="*/ 0 h 340"/>
                <a:gd name="T74" fmla="*/ 310 w 310"/>
                <a:gd name="T75" fmla="*/ 340 h 3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0" h="340">
                  <a:moveTo>
                    <a:pt x="57" y="0"/>
                  </a:moveTo>
                  <a:lnTo>
                    <a:pt x="57" y="0"/>
                  </a:lnTo>
                  <a:cubicBezTo>
                    <a:pt x="91" y="22"/>
                    <a:pt x="78" y="90"/>
                    <a:pt x="90" y="135"/>
                  </a:cubicBezTo>
                  <a:cubicBezTo>
                    <a:pt x="99" y="99"/>
                    <a:pt x="108" y="63"/>
                    <a:pt x="122" y="33"/>
                  </a:cubicBezTo>
                  <a:cubicBezTo>
                    <a:pt x="157" y="56"/>
                    <a:pt x="157" y="113"/>
                    <a:pt x="163" y="164"/>
                  </a:cubicBezTo>
                  <a:cubicBezTo>
                    <a:pt x="181" y="140"/>
                    <a:pt x="186" y="102"/>
                    <a:pt x="207" y="80"/>
                  </a:cubicBezTo>
                  <a:cubicBezTo>
                    <a:pt x="232" y="104"/>
                    <a:pt x="217" y="155"/>
                    <a:pt x="229" y="190"/>
                  </a:cubicBezTo>
                  <a:cubicBezTo>
                    <a:pt x="248" y="157"/>
                    <a:pt x="254" y="110"/>
                    <a:pt x="276" y="80"/>
                  </a:cubicBezTo>
                  <a:cubicBezTo>
                    <a:pt x="293" y="100"/>
                    <a:pt x="285" y="135"/>
                    <a:pt x="283" y="164"/>
                  </a:cubicBezTo>
                  <a:cubicBezTo>
                    <a:pt x="282" y="200"/>
                    <a:pt x="292" y="242"/>
                    <a:pt x="294" y="278"/>
                  </a:cubicBezTo>
                  <a:cubicBezTo>
                    <a:pt x="296" y="297"/>
                    <a:pt x="310" y="329"/>
                    <a:pt x="283" y="340"/>
                  </a:cubicBezTo>
                  <a:cubicBezTo>
                    <a:pt x="285" y="334"/>
                    <a:pt x="281" y="333"/>
                    <a:pt x="276" y="333"/>
                  </a:cubicBezTo>
                  <a:cubicBezTo>
                    <a:pt x="293" y="281"/>
                    <a:pt x="267" y="188"/>
                    <a:pt x="269" y="117"/>
                  </a:cubicBezTo>
                  <a:cubicBezTo>
                    <a:pt x="253" y="150"/>
                    <a:pt x="250" y="196"/>
                    <a:pt x="225" y="219"/>
                  </a:cubicBezTo>
                  <a:cubicBezTo>
                    <a:pt x="204" y="188"/>
                    <a:pt x="216" y="148"/>
                    <a:pt x="207" y="106"/>
                  </a:cubicBezTo>
                  <a:cubicBezTo>
                    <a:pt x="182" y="130"/>
                    <a:pt x="184" y="181"/>
                    <a:pt x="163" y="208"/>
                  </a:cubicBezTo>
                  <a:cubicBezTo>
                    <a:pt x="142" y="167"/>
                    <a:pt x="153" y="94"/>
                    <a:pt x="126" y="58"/>
                  </a:cubicBezTo>
                  <a:cubicBezTo>
                    <a:pt x="101" y="89"/>
                    <a:pt x="113" y="158"/>
                    <a:pt x="86" y="186"/>
                  </a:cubicBezTo>
                  <a:cubicBezTo>
                    <a:pt x="77" y="142"/>
                    <a:pt x="73" y="82"/>
                    <a:pt x="64" y="29"/>
                  </a:cubicBezTo>
                  <a:cubicBezTo>
                    <a:pt x="43" y="56"/>
                    <a:pt x="37" y="112"/>
                    <a:pt x="31" y="157"/>
                  </a:cubicBezTo>
                  <a:cubicBezTo>
                    <a:pt x="29" y="172"/>
                    <a:pt x="40" y="198"/>
                    <a:pt x="16" y="201"/>
                  </a:cubicBezTo>
                  <a:cubicBezTo>
                    <a:pt x="9" y="156"/>
                    <a:pt x="0" y="93"/>
                    <a:pt x="5" y="47"/>
                  </a:cubicBezTo>
                  <a:cubicBezTo>
                    <a:pt x="25" y="78"/>
                    <a:pt x="4" y="117"/>
                    <a:pt x="20" y="146"/>
                  </a:cubicBezTo>
                  <a:cubicBezTo>
                    <a:pt x="31" y="96"/>
                    <a:pt x="41" y="45"/>
                    <a:pt x="57" y="0"/>
                  </a:cubicBezTo>
                  <a:close/>
                </a:path>
              </a:pathLst>
            </a:custGeom>
            <a:solidFill>
              <a:srgbClr val="000000"/>
            </a:solidFill>
            <a:ln w="0">
              <a:solidFill>
                <a:srgbClr val="000000"/>
              </a:solidFill>
              <a:prstDash val="solid"/>
              <a:round/>
              <a:headEnd/>
              <a:tailEnd/>
            </a:ln>
          </p:spPr>
          <p:txBody>
            <a:bodyPr/>
            <a:lstStyle/>
            <a:p>
              <a:endParaRPr lang="en-GB"/>
            </a:p>
          </p:txBody>
        </p:sp>
        <p:sp>
          <p:nvSpPr>
            <p:cNvPr id="22558" name="Freeform 30"/>
            <p:cNvSpPr>
              <a:spLocks/>
            </p:cNvSpPr>
            <p:nvPr/>
          </p:nvSpPr>
          <p:spPr bwMode="auto">
            <a:xfrm>
              <a:off x="441" y="161"/>
              <a:ext cx="88" cy="170"/>
            </a:xfrm>
            <a:custGeom>
              <a:avLst/>
              <a:gdLst>
                <a:gd name="T0" fmla="*/ 2 w 146"/>
                <a:gd name="T1" fmla="*/ 2 h 282"/>
                <a:gd name="T2" fmla="*/ 2 w 146"/>
                <a:gd name="T3" fmla="*/ 2 h 282"/>
                <a:gd name="T4" fmla="*/ 1 w 146"/>
                <a:gd name="T5" fmla="*/ 1 h 282"/>
                <a:gd name="T6" fmla="*/ 1 w 146"/>
                <a:gd name="T7" fmla="*/ 5 h 282"/>
                <a:gd name="T8" fmla="*/ 2 w 146"/>
                <a:gd name="T9" fmla="*/ 2 h 282"/>
                <a:gd name="T10" fmla="*/ 2 w 146"/>
                <a:gd name="T11" fmla="*/ 5 h 282"/>
                <a:gd name="T12" fmla="*/ 2 w 146"/>
                <a:gd name="T13" fmla="*/ 5 h 282"/>
                <a:gd name="T14" fmla="*/ 2 w 146"/>
                <a:gd name="T15" fmla="*/ 3 h 282"/>
                <a:gd name="T16" fmla="*/ 1 w 146"/>
                <a:gd name="T17" fmla="*/ 5 h 282"/>
                <a:gd name="T18" fmla="*/ 2 w 146"/>
                <a:gd name="T19" fmla="*/ 2 h 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282"/>
                <a:gd name="T32" fmla="*/ 146 w 146"/>
                <a:gd name="T33" fmla="*/ 282 h 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282">
                  <a:moveTo>
                    <a:pt x="113" y="103"/>
                  </a:moveTo>
                  <a:lnTo>
                    <a:pt x="113" y="103"/>
                  </a:lnTo>
                  <a:cubicBezTo>
                    <a:pt x="96" y="103"/>
                    <a:pt x="100" y="82"/>
                    <a:pt x="80" y="85"/>
                  </a:cubicBezTo>
                  <a:cubicBezTo>
                    <a:pt x="41" y="124"/>
                    <a:pt x="24" y="197"/>
                    <a:pt x="32" y="264"/>
                  </a:cubicBezTo>
                  <a:cubicBezTo>
                    <a:pt x="73" y="237"/>
                    <a:pt x="80" y="178"/>
                    <a:pt x="127" y="158"/>
                  </a:cubicBezTo>
                  <a:cubicBezTo>
                    <a:pt x="144" y="189"/>
                    <a:pt x="124" y="248"/>
                    <a:pt x="146" y="268"/>
                  </a:cubicBezTo>
                  <a:cubicBezTo>
                    <a:pt x="138" y="270"/>
                    <a:pt x="135" y="277"/>
                    <a:pt x="124" y="275"/>
                  </a:cubicBezTo>
                  <a:cubicBezTo>
                    <a:pt x="121" y="237"/>
                    <a:pt x="123" y="219"/>
                    <a:pt x="120" y="180"/>
                  </a:cubicBezTo>
                  <a:cubicBezTo>
                    <a:pt x="75" y="201"/>
                    <a:pt x="76" y="267"/>
                    <a:pt x="25" y="282"/>
                  </a:cubicBezTo>
                  <a:cubicBezTo>
                    <a:pt x="0" y="219"/>
                    <a:pt x="47" y="0"/>
                    <a:pt x="113" y="103"/>
                  </a:cubicBezTo>
                  <a:close/>
                </a:path>
              </a:pathLst>
            </a:custGeom>
            <a:solidFill>
              <a:srgbClr val="000000"/>
            </a:solidFill>
            <a:ln w="0">
              <a:solidFill>
                <a:srgbClr val="000000"/>
              </a:solidFill>
              <a:prstDash val="solid"/>
              <a:round/>
              <a:headEnd/>
              <a:tailEnd/>
            </a:ln>
          </p:spPr>
          <p:txBody>
            <a:bodyPr/>
            <a:lstStyle/>
            <a:p>
              <a:endParaRPr lang="en-GB"/>
            </a:p>
          </p:txBody>
        </p:sp>
        <p:sp>
          <p:nvSpPr>
            <p:cNvPr id="22559" name="Freeform 31"/>
            <p:cNvSpPr>
              <a:spLocks noEditPoints="1"/>
            </p:cNvSpPr>
            <p:nvPr/>
          </p:nvSpPr>
          <p:spPr bwMode="auto">
            <a:xfrm>
              <a:off x="531" y="247"/>
              <a:ext cx="240" cy="88"/>
            </a:xfrm>
            <a:custGeom>
              <a:avLst/>
              <a:gdLst>
                <a:gd name="T0" fmla="*/ 6 w 400"/>
                <a:gd name="T1" fmla="*/ 1 h 146"/>
                <a:gd name="T2" fmla="*/ 6 w 400"/>
                <a:gd name="T3" fmla="*/ 1 h 146"/>
                <a:gd name="T4" fmla="*/ 6 w 400"/>
                <a:gd name="T5" fmla="*/ 1 h 146"/>
                <a:gd name="T6" fmla="*/ 6 w 400"/>
                <a:gd name="T7" fmla="*/ 1 h 146"/>
                <a:gd name="T8" fmla="*/ 1 w 400"/>
                <a:gd name="T9" fmla="*/ 2 h 146"/>
                <a:gd name="T10" fmla="*/ 1 w 400"/>
                <a:gd name="T11" fmla="*/ 2 h 146"/>
                <a:gd name="T12" fmla="*/ 1 w 400"/>
                <a:gd name="T13" fmla="*/ 1 h 146"/>
                <a:gd name="T14" fmla="*/ 1 w 400"/>
                <a:gd name="T15" fmla="*/ 2 h 146"/>
                <a:gd name="T16" fmla="*/ 6 w 400"/>
                <a:gd name="T17" fmla="*/ 0 h 146"/>
                <a:gd name="T18" fmla="*/ 6 w 400"/>
                <a:gd name="T19" fmla="*/ 0 h 146"/>
                <a:gd name="T20" fmla="*/ 6 w 400"/>
                <a:gd name="T21" fmla="*/ 2 h 146"/>
                <a:gd name="T22" fmla="*/ 7 w 400"/>
                <a:gd name="T23" fmla="*/ 2 h 146"/>
                <a:gd name="T24" fmla="*/ 5 w 400"/>
                <a:gd name="T25" fmla="*/ 2 h 146"/>
                <a:gd name="T26" fmla="*/ 5 w 400"/>
                <a:gd name="T27" fmla="*/ 2 h 146"/>
                <a:gd name="T28" fmla="*/ 5 w 400"/>
                <a:gd name="T29" fmla="*/ 1 h 146"/>
                <a:gd name="T30" fmla="*/ 4 w 400"/>
                <a:gd name="T31" fmla="*/ 2 h 146"/>
                <a:gd name="T32" fmla="*/ 4 w 400"/>
                <a:gd name="T33" fmla="*/ 1 h 146"/>
                <a:gd name="T34" fmla="*/ 2 w 400"/>
                <a:gd name="T35" fmla="*/ 2 h 146"/>
                <a:gd name="T36" fmla="*/ 2 w 400"/>
                <a:gd name="T37" fmla="*/ 1 h 146"/>
                <a:gd name="T38" fmla="*/ 1 w 400"/>
                <a:gd name="T39" fmla="*/ 2 h 146"/>
                <a:gd name="T40" fmla="*/ 1 w 400"/>
                <a:gd name="T41" fmla="*/ 1 h 146"/>
                <a:gd name="T42" fmla="*/ 1 w 400"/>
                <a:gd name="T43" fmla="*/ 2 h 146"/>
                <a:gd name="T44" fmla="*/ 1 w 400"/>
                <a:gd name="T45" fmla="*/ 1 h 146"/>
                <a:gd name="T46" fmla="*/ 1 w 400"/>
                <a:gd name="T47" fmla="*/ 1 h 146"/>
                <a:gd name="T48" fmla="*/ 1 w 400"/>
                <a:gd name="T49" fmla="*/ 1 h 146"/>
                <a:gd name="T50" fmla="*/ 1 w 400"/>
                <a:gd name="T51" fmla="*/ 2 h 146"/>
                <a:gd name="T52" fmla="*/ 2 w 400"/>
                <a:gd name="T53" fmla="*/ 1 h 146"/>
                <a:gd name="T54" fmla="*/ 3 w 400"/>
                <a:gd name="T55" fmla="*/ 2 h 146"/>
                <a:gd name="T56" fmla="*/ 4 w 400"/>
                <a:gd name="T57" fmla="*/ 1 h 146"/>
                <a:gd name="T58" fmla="*/ 4 w 400"/>
                <a:gd name="T59" fmla="*/ 1 h 146"/>
                <a:gd name="T60" fmla="*/ 5 w 400"/>
                <a:gd name="T61" fmla="*/ 1 h 146"/>
                <a:gd name="T62" fmla="*/ 5 w 400"/>
                <a:gd name="T63" fmla="*/ 2 h 146"/>
                <a:gd name="T64" fmla="*/ 6 w 400"/>
                <a:gd name="T65" fmla="*/ 0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0"/>
                <a:gd name="T100" fmla="*/ 0 h 146"/>
                <a:gd name="T101" fmla="*/ 400 w 400"/>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0" h="146">
                  <a:moveTo>
                    <a:pt x="358" y="37"/>
                  </a:moveTo>
                  <a:lnTo>
                    <a:pt x="358" y="37"/>
                  </a:lnTo>
                  <a:cubicBezTo>
                    <a:pt x="352" y="46"/>
                    <a:pt x="341" y="52"/>
                    <a:pt x="340" y="66"/>
                  </a:cubicBezTo>
                  <a:cubicBezTo>
                    <a:pt x="352" y="63"/>
                    <a:pt x="353" y="48"/>
                    <a:pt x="358" y="37"/>
                  </a:cubicBezTo>
                  <a:close/>
                  <a:moveTo>
                    <a:pt x="21" y="114"/>
                  </a:moveTo>
                  <a:lnTo>
                    <a:pt x="21" y="114"/>
                  </a:lnTo>
                  <a:cubicBezTo>
                    <a:pt x="36" y="88"/>
                    <a:pt x="55" y="67"/>
                    <a:pt x="65" y="37"/>
                  </a:cubicBezTo>
                  <a:cubicBezTo>
                    <a:pt x="30" y="2"/>
                    <a:pt x="11" y="80"/>
                    <a:pt x="21" y="114"/>
                  </a:cubicBezTo>
                  <a:close/>
                  <a:moveTo>
                    <a:pt x="376" y="0"/>
                  </a:moveTo>
                  <a:lnTo>
                    <a:pt x="376" y="0"/>
                  </a:lnTo>
                  <a:cubicBezTo>
                    <a:pt x="392" y="38"/>
                    <a:pt x="344" y="72"/>
                    <a:pt x="332" y="106"/>
                  </a:cubicBezTo>
                  <a:cubicBezTo>
                    <a:pt x="338" y="133"/>
                    <a:pt x="384" y="118"/>
                    <a:pt x="398" y="110"/>
                  </a:cubicBezTo>
                  <a:cubicBezTo>
                    <a:pt x="400" y="146"/>
                    <a:pt x="328" y="144"/>
                    <a:pt x="318" y="117"/>
                  </a:cubicBezTo>
                  <a:cubicBezTo>
                    <a:pt x="304" y="122"/>
                    <a:pt x="297" y="133"/>
                    <a:pt x="277" y="132"/>
                  </a:cubicBezTo>
                  <a:cubicBezTo>
                    <a:pt x="266" y="108"/>
                    <a:pt x="276" y="71"/>
                    <a:pt x="270" y="33"/>
                  </a:cubicBezTo>
                  <a:cubicBezTo>
                    <a:pt x="239" y="56"/>
                    <a:pt x="241" y="111"/>
                    <a:pt x="204" y="128"/>
                  </a:cubicBezTo>
                  <a:cubicBezTo>
                    <a:pt x="201" y="110"/>
                    <a:pt x="207" y="64"/>
                    <a:pt x="204" y="48"/>
                  </a:cubicBezTo>
                  <a:cubicBezTo>
                    <a:pt x="183" y="75"/>
                    <a:pt x="182" y="123"/>
                    <a:pt x="153" y="143"/>
                  </a:cubicBezTo>
                  <a:cubicBezTo>
                    <a:pt x="148" y="112"/>
                    <a:pt x="149" y="71"/>
                    <a:pt x="153" y="44"/>
                  </a:cubicBezTo>
                  <a:cubicBezTo>
                    <a:pt x="115" y="58"/>
                    <a:pt x="112" y="127"/>
                    <a:pt x="73" y="128"/>
                  </a:cubicBezTo>
                  <a:cubicBezTo>
                    <a:pt x="74" y="104"/>
                    <a:pt x="78" y="83"/>
                    <a:pt x="76" y="55"/>
                  </a:cubicBezTo>
                  <a:cubicBezTo>
                    <a:pt x="50" y="64"/>
                    <a:pt x="48" y="129"/>
                    <a:pt x="7" y="136"/>
                  </a:cubicBezTo>
                  <a:cubicBezTo>
                    <a:pt x="0" y="92"/>
                    <a:pt x="9" y="40"/>
                    <a:pt x="32" y="15"/>
                  </a:cubicBezTo>
                  <a:cubicBezTo>
                    <a:pt x="50" y="15"/>
                    <a:pt x="68" y="13"/>
                    <a:pt x="69" y="29"/>
                  </a:cubicBezTo>
                  <a:cubicBezTo>
                    <a:pt x="82" y="32"/>
                    <a:pt x="81" y="12"/>
                    <a:pt x="91" y="22"/>
                  </a:cubicBezTo>
                  <a:cubicBezTo>
                    <a:pt x="91" y="57"/>
                    <a:pt x="86" y="65"/>
                    <a:pt x="87" y="103"/>
                  </a:cubicBezTo>
                  <a:cubicBezTo>
                    <a:pt x="112" y="76"/>
                    <a:pt x="126" y="39"/>
                    <a:pt x="157" y="18"/>
                  </a:cubicBezTo>
                  <a:cubicBezTo>
                    <a:pt x="171" y="33"/>
                    <a:pt x="161" y="73"/>
                    <a:pt x="164" y="99"/>
                  </a:cubicBezTo>
                  <a:cubicBezTo>
                    <a:pt x="186" y="75"/>
                    <a:pt x="187" y="31"/>
                    <a:pt x="219" y="18"/>
                  </a:cubicBezTo>
                  <a:cubicBezTo>
                    <a:pt x="220" y="52"/>
                    <a:pt x="218" y="68"/>
                    <a:pt x="215" y="92"/>
                  </a:cubicBezTo>
                  <a:cubicBezTo>
                    <a:pt x="242" y="70"/>
                    <a:pt x="244" y="22"/>
                    <a:pt x="281" y="11"/>
                  </a:cubicBezTo>
                  <a:cubicBezTo>
                    <a:pt x="290" y="40"/>
                    <a:pt x="279" y="89"/>
                    <a:pt x="288" y="117"/>
                  </a:cubicBezTo>
                  <a:cubicBezTo>
                    <a:pt x="337" y="97"/>
                    <a:pt x="323" y="15"/>
                    <a:pt x="376" y="0"/>
                  </a:cubicBezTo>
                  <a:close/>
                </a:path>
              </a:pathLst>
            </a:custGeom>
            <a:solidFill>
              <a:srgbClr val="000000"/>
            </a:solidFill>
            <a:ln w="0">
              <a:solidFill>
                <a:srgbClr val="000000"/>
              </a:solidFill>
              <a:prstDash val="solid"/>
              <a:round/>
              <a:headEnd/>
              <a:tailEnd/>
            </a:ln>
          </p:spPr>
          <p:txBody>
            <a:bodyPr/>
            <a:lstStyle/>
            <a:p>
              <a:endParaRPr lang="en-GB"/>
            </a:p>
          </p:txBody>
        </p:sp>
        <p:sp>
          <p:nvSpPr>
            <p:cNvPr id="22560" name="Freeform 32"/>
            <p:cNvSpPr>
              <a:spLocks/>
            </p:cNvSpPr>
            <p:nvPr/>
          </p:nvSpPr>
          <p:spPr bwMode="auto">
            <a:xfrm>
              <a:off x="5370" y="4042"/>
              <a:ext cx="26" cy="49"/>
            </a:xfrm>
            <a:custGeom>
              <a:avLst/>
              <a:gdLst>
                <a:gd name="T0" fmla="*/ 0 w 44"/>
                <a:gd name="T1" fmla="*/ 1 h 81"/>
                <a:gd name="T2" fmla="*/ 0 w 44"/>
                <a:gd name="T3" fmla="*/ 1 h 81"/>
                <a:gd name="T4" fmla="*/ 0 w 44"/>
                <a:gd name="T5" fmla="*/ 0 h 81"/>
                <a:gd name="T6" fmla="*/ 1 w 44"/>
                <a:gd name="T7" fmla="*/ 0 h 81"/>
                <a:gd name="T8" fmla="*/ 1 w 44"/>
                <a:gd name="T9" fmla="*/ 1 h 81"/>
                <a:gd name="T10" fmla="*/ 1 w 44"/>
                <a:gd name="T11" fmla="*/ 1 h 81"/>
                <a:gd name="T12" fmla="*/ 1 w 44"/>
                <a:gd name="T13" fmla="*/ 1 h 81"/>
                <a:gd name="T14" fmla="*/ 1 w 44"/>
                <a:gd name="T15" fmla="*/ 1 h 81"/>
                <a:gd name="T16" fmla="*/ 1 w 44"/>
                <a:gd name="T17" fmla="*/ 1 h 81"/>
                <a:gd name="T18" fmla="*/ 1 w 44"/>
                <a:gd name="T19" fmla="*/ 1 h 81"/>
                <a:gd name="T20" fmla="*/ 1 w 44"/>
                <a:gd name="T21" fmla="*/ 1 h 81"/>
                <a:gd name="T22" fmla="*/ 1 w 44"/>
                <a:gd name="T23" fmla="*/ 1 h 81"/>
                <a:gd name="T24" fmla="*/ 1 w 44"/>
                <a:gd name="T25" fmla="*/ 1 h 81"/>
                <a:gd name="T26" fmla="*/ 0 w 4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81"/>
                <a:gd name="T44" fmla="*/ 44 w 4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81">
                  <a:moveTo>
                    <a:pt x="0" y="81"/>
                  </a:moveTo>
                  <a:lnTo>
                    <a:pt x="0" y="81"/>
                  </a:lnTo>
                  <a:lnTo>
                    <a:pt x="0" y="0"/>
                  </a:lnTo>
                  <a:lnTo>
                    <a:pt x="44" y="0"/>
                  </a:lnTo>
                  <a:lnTo>
                    <a:pt x="44" y="18"/>
                  </a:lnTo>
                  <a:lnTo>
                    <a:pt x="20" y="18"/>
                  </a:lnTo>
                  <a:lnTo>
                    <a:pt x="20" y="31"/>
                  </a:lnTo>
                  <a:lnTo>
                    <a:pt x="44" y="31"/>
                  </a:lnTo>
                  <a:lnTo>
                    <a:pt x="44" y="49"/>
                  </a:lnTo>
                  <a:lnTo>
                    <a:pt x="20" y="49"/>
                  </a:lnTo>
                  <a:lnTo>
                    <a:pt x="20" y="63"/>
                  </a:lnTo>
                  <a:lnTo>
                    <a:pt x="44" y="63"/>
                  </a:lnTo>
                  <a:lnTo>
                    <a:pt x="44" y="81"/>
                  </a:lnTo>
                  <a:lnTo>
                    <a:pt x="0" y="81"/>
                  </a:lnTo>
                  <a:close/>
                </a:path>
              </a:pathLst>
            </a:custGeom>
            <a:solidFill>
              <a:srgbClr val="B42E34"/>
            </a:solidFill>
            <a:ln w="0">
              <a:solidFill>
                <a:srgbClr val="000000"/>
              </a:solidFill>
              <a:prstDash val="solid"/>
              <a:round/>
              <a:headEnd/>
              <a:tailEnd/>
            </a:ln>
          </p:spPr>
          <p:txBody>
            <a:bodyPr/>
            <a:lstStyle/>
            <a:p>
              <a:endParaRPr lang="en-GB"/>
            </a:p>
          </p:txBody>
        </p:sp>
        <p:sp>
          <p:nvSpPr>
            <p:cNvPr id="22561" name="Freeform 33"/>
            <p:cNvSpPr>
              <a:spLocks/>
            </p:cNvSpPr>
            <p:nvPr/>
          </p:nvSpPr>
          <p:spPr bwMode="auto">
            <a:xfrm>
              <a:off x="5404" y="4053"/>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1" y="3"/>
                    <a:pt x="26" y="0"/>
                    <a:pt x="34" y="0"/>
                  </a:cubicBezTo>
                  <a:cubicBezTo>
                    <a:pt x="47" y="0"/>
                    <a:pt x="55" y="8"/>
                    <a:pt x="55" y="22"/>
                  </a:cubicBezTo>
                  <a:lnTo>
                    <a:pt x="55" y="62"/>
                  </a:lnTo>
                  <a:lnTo>
                    <a:pt x="37" y="62"/>
                  </a:lnTo>
                  <a:lnTo>
                    <a:pt x="37" y="29"/>
                  </a:lnTo>
                  <a:cubicBezTo>
                    <a:pt x="37" y="20"/>
                    <a:pt x="35" y="17"/>
                    <a:pt x="28" y="17"/>
                  </a:cubicBezTo>
                  <a:cubicBezTo>
                    <a:pt x="21" y="17"/>
                    <a:pt x="18" y="21"/>
                    <a:pt x="18" y="29"/>
                  </a:cubicBezTo>
                  <a:lnTo>
                    <a:pt x="18"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22562" name="Freeform 34"/>
            <p:cNvSpPr>
              <a:spLocks noEditPoints="1"/>
            </p:cNvSpPr>
            <p:nvPr/>
          </p:nvSpPr>
          <p:spPr bwMode="auto">
            <a:xfrm>
              <a:off x="5443" y="4053"/>
              <a:ext cx="38" cy="53"/>
            </a:xfrm>
            <a:custGeom>
              <a:avLst/>
              <a:gdLst>
                <a:gd name="T0" fmla="*/ 1 w 62"/>
                <a:gd name="T1" fmla="*/ 1 h 88"/>
                <a:gd name="T2" fmla="*/ 1 w 62"/>
                <a:gd name="T3" fmla="*/ 1 h 88"/>
                <a:gd name="T4" fmla="*/ 0 w 62"/>
                <a:gd name="T5" fmla="*/ 1 h 88"/>
                <a:gd name="T6" fmla="*/ 1 w 62"/>
                <a:gd name="T7" fmla="*/ 1 h 88"/>
                <a:gd name="T8" fmla="*/ 1 w 62"/>
                <a:gd name="T9" fmla="*/ 0 h 88"/>
                <a:gd name="T10" fmla="*/ 1 w 62"/>
                <a:gd name="T11" fmla="*/ 1 h 88"/>
                <a:gd name="T12" fmla="*/ 1 w 62"/>
                <a:gd name="T13" fmla="*/ 1 h 88"/>
                <a:gd name="T14" fmla="*/ 1 w 62"/>
                <a:gd name="T15" fmla="*/ 1 h 88"/>
                <a:gd name="T16" fmla="*/ 1 w 62"/>
                <a:gd name="T17" fmla="*/ 1 h 88"/>
                <a:gd name="T18" fmla="*/ 1 w 62"/>
                <a:gd name="T19" fmla="*/ 1 h 88"/>
                <a:gd name="T20" fmla="*/ 1 w 62"/>
                <a:gd name="T21" fmla="*/ 1 h 88"/>
                <a:gd name="T22" fmla="*/ 1 w 62"/>
                <a:gd name="T23" fmla="*/ 1 h 88"/>
                <a:gd name="T24" fmla="*/ 1 w 62"/>
                <a:gd name="T25" fmla="*/ 1 h 88"/>
                <a:gd name="T26" fmla="*/ 1 w 62"/>
                <a:gd name="T27" fmla="*/ 1 h 88"/>
                <a:gd name="T28" fmla="*/ 1 w 62"/>
                <a:gd name="T29" fmla="*/ 1 h 88"/>
                <a:gd name="T30" fmla="*/ 1 w 62"/>
                <a:gd name="T31" fmla="*/ 1 h 88"/>
                <a:gd name="T32" fmla="*/ 1 w 62"/>
                <a:gd name="T33" fmla="*/ 1 h 88"/>
                <a:gd name="T34" fmla="*/ 1 w 62"/>
                <a:gd name="T35" fmla="*/ 1 h 88"/>
                <a:gd name="T36" fmla="*/ 1 w 62"/>
                <a:gd name="T37" fmla="*/ 1 h 88"/>
                <a:gd name="T38" fmla="*/ 1 w 62"/>
                <a:gd name="T39" fmla="*/ 1 h 88"/>
                <a:gd name="T40" fmla="*/ 1 w 62"/>
                <a:gd name="T41" fmla="*/ 1 h 88"/>
                <a:gd name="T42" fmla="*/ 1 w 62"/>
                <a:gd name="T43" fmla="*/ 1 h 88"/>
                <a:gd name="T44" fmla="*/ 1 w 62"/>
                <a:gd name="T45" fmla="*/ 1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
                <a:gd name="T70" fmla="*/ 0 h 88"/>
                <a:gd name="T71" fmla="*/ 62 w 62"/>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 h="88">
                  <a:moveTo>
                    <a:pt x="28" y="62"/>
                  </a:moveTo>
                  <a:lnTo>
                    <a:pt x="28" y="62"/>
                  </a:lnTo>
                  <a:cubicBezTo>
                    <a:pt x="12" y="62"/>
                    <a:pt x="0" y="49"/>
                    <a:pt x="0" y="31"/>
                  </a:cubicBezTo>
                  <a:cubicBezTo>
                    <a:pt x="0" y="22"/>
                    <a:pt x="3" y="15"/>
                    <a:pt x="9" y="9"/>
                  </a:cubicBezTo>
                  <a:cubicBezTo>
                    <a:pt x="15" y="3"/>
                    <a:pt x="21" y="0"/>
                    <a:pt x="29" y="0"/>
                  </a:cubicBezTo>
                  <a:cubicBezTo>
                    <a:pt x="36" y="0"/>
                    <a:pt x="41" y="3"/>
                    <a:pt x="45" y="8"/>
                  </a:cubicBezTo>
                  <a:lnTo>
                    <a:pt x="45" y="1"/>
                  </a:lnTo>
                  <a:lnTo>
                    <a:pt x="62" y="1"/>
                  </a:lnTo>
                  <a:lnTo>
                    <a:pt x="62" y="56"/>
                  </a:lnTo>
                  <a:cubicBezTo>
                    <a:pt x="62" y="64"/>
                    <a:pt x="62" y="70"/>
                    <a:pt x="57" y="76"/>
                  </a:cubicBezTo>
                  <a:cubicBezTo>
                    <a:pt x="52" y="84"/>
                    <a:pt x="43" y="88"/>
                    <a:pt x="32" y="88"/>
                  </a:cubicBezTo>
                  <a:cubicBezTo>
                    <a:pt x="16" y="88"/>
                    <a:pt x="5" y="79"/>
                    <a:pt x="2" y="67"/>
                  </a:cubicBezTo>
                  <a:lnTo>
                    <a:pt x="22" y="67"/>
                  </a:lnTo>
                  <a:cubicBezTo>
                    <a:pt x="23" y="71"/>
                    <a:pt x="27" y="73"/>
                    <a:pt x="32" y="73"/>
                  </a:cubicBezTo>
                  <a:cubicBezTo>
                    <a:pt x="40" y="73"/>
                    <a:pt x="45" y="68"/>
                    <a:pt x="45" y="59"/>
                  </a:cubicBezTo>
                  <a:cubicBezTo>
                    <a:pt x="45" y="58"/>
                    <a:pt x="45" y="57"/>
                    <a:pt x="45" y="56"/>
                  </a:cubicBezTo>
                  <a:cubicBezTo>
                    <a:pt x="40" y="60"/>
                    <a:pt x="35" y="62"/>
                    <a:pt x="28" y="62"/>
                  </a:cubicBezTo>
                  <a:close/>
                  <a:moveTo>
                    <a:pt x="31" y="46"/>
                  </a:moveTo>
                  <a:lnTo>
                    <a:pt x="31" y="46"/>
                  </a:lnTo>
                  <a:cubicBezTo>
                    <a:pt x="39" y="46"/>
                    <a:pt x="46" y="40"/>
                    <a:pt x="46" y="31"/>
                  </a:cubicBezTo>
                  <a:cubicBezTo>
                    <a:pt x="46" y="22"/>
                    <a:pt x="39" y="16"/>
                    <a:pt x="32" y="16"/>
                  </a:cubicBezTo>
                  <a:cubicBezTo>
                    <a:pt x="23" y="16"/>
                    <a:pt x="17" y="23"/>
                    <a:pt x="17" y="31"/>
                  </a:cubicBezTo>
                  <a:cubicBezTo>
                    <a:pt x="17" y="40"/>
                    <a:pt x="23" y="46"/>
                    <a:pt x="31" y="46"/>
                  </a:cubicBezTo>
                  <a:close/>
                </a:path>
              </a:pathLst>
            </a:custGeom>
            <a:solidFill>
              <a:srgbClr val="B42E34"/>
            </a:solidFill>
            <a:ln w="0">
              <a:solidFill>
                <a:srgbClr val="000000"/>
              </a:solidFill>
              <a:prstDash val="solid"/>
              <a:round/>
              <a:headEnd/>
              <a:tailEnd/>
            </a:ln>
          </p:spPr>
          <p:txBody>
            <a:bodyPr/>
            <a:lstStyle/>
            <a:p>
              <a:endParaRPr lang="en-GB"/>
            </a:p>
          </p:txBody>
        </p:sp>
        <p:sp>
          <p:nvSpPr>
            <p:cNvPr id="22563" name="Freeform 35"/>
            <p:cNvSpPr>
              <a:spLocks/>
            </p:cNvSpPr>
            <p:nvPr/>
          </p:nvSpPr>
          <p:spPr bwMode="auto">
            <a:xfrm>
              <a:off x="5488" y="4042"/>
              <a:ext cx="11" cy="49"/>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22564" name="Freeform 36"/>
            <p:cNvSpPr>
              <a:spLocks noEditPoints="1"/>
            </p:cNvSpPr>
            <p:nvPr/>
          </p:nvSpPr>
          <p:spPr bwMode="auto">
            <a:xfrm>
              <a:off x="5505" y="4053"/>
              <a:ext cx="39" cy="38"/>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8" y="55"/>
                  </a:moveTo>
                  <a:lnTo>
                    <a:pt x="48" y="55"/>
                  </a:lnTo>
                  <a:cubicBezTo>
                    <a:pt x="42" y="60"/>
                    <a:pt x="37" y="62"/>
                    <a:pt x="30" y="62"/>
                  </a:cubicBezTo>
                  <a:cubicBezTo>
                    <a:pt x="22" y="62"/>
                    <a:pt x="16" y="60"/>
                    <a:pt x="11" y="55"/>
                  </a:cubicBezTo>
                  <a:cubicBezTo>
                    <a:pt x="4" y="49"/>
                    <a:pt x="0" y="41"/>
                    <a:pt x="0" y="31"/>
                  </a:cubicBezTo>
                  <a:cubicBezTo>
                    <a:pt x="0" y="22"/>
                    <a:pt x="3" y="15"/>
                    <a:pt x="10" y="8"/>
                  </a:cubicBezTo>
                  <a:cubicBezTo>
                    <a:pt x="15" y="3"/>
                    <a:pt x="22" y="0"/>
                    <a:pt x="30" y="0"/>
                  </a:cubicBezTo>
                  <a:cubicBezTo>
                    <a:pt x="37" y="0"/>
                    <a:pt x="43" y="3"/>
                    <a:pt x="47" y="8"/>
                  </a:cubicBezTo>
                  <a:lnTo>
                    <a:pt x="47" y="1"/>
                  </a:lnTo>
                  <a:lnTo>
                    <a:pt x="65" y="1"/>
                  </a:lnTo>
                  <a:lnTo>
                    <a:pt x="65" y="62"/>
                  </a:lnTo>
                  <a:lnTo>
                    <a:pt x="48" y="62"/>
                  </a:lnTo>
                  <a:lnTo>
                    <a:pt x="48" y="55"/>
                  </a:lnTo>
                  <a:close/>
                  <a:moveTo>
                    <a:pt x="34" y="46"/>
                  </a:moveTo>
                  <a:lnTo>
                    <a:pt x="34" y="46"/>
                  </a:lnTo>
                  <a:cubicBezTo>
                    <a:pt x="41" y="46"/>
                    <a:pt x="48" y="40"/>
                    <a:pt x="48" y="31"/>
                  </a:cubicBezTo>
                  <a:cubicBezTo>
                    <a:pt x="48" y="22"/>
                    <a:pt x="41" y="16"/>
                    <a:pt x="33" y="16"/>
                  </a:cubicBezTo>
                  <a:cubicBezTo>
                    <a:pt x="24" y="16"/>
                    <a:pt x="18" y="23"/>
                    <a:pt x="18" y="31"/>
                  </a:cubicBezTo>
                  <a:cubicBezTo>
                    <a:pt x="18" y="40"/>
                    <a:pt x="24" y="46"/>
                    <a:pt x="34" y="46"/>
                  </a:cubicBezTo>
                  <a:close/>
                </a:path>
              </a:pathLst>
            </a:custGeom>
            <a:solidFill>
              <a:srgbClr val="B42E34"/>
            </a:solidFill>
            <a:ln w="0">
              <a:solidFill>
                <a:srgbClr val="000000"/>
              </a:solidFill>
              <a:prstDash val="solid"/>
              <a:round/>
              <a:headEnd/>
              <a:tailEnd/>
            </a:ln>
          </p:spPr>
          <p:txBody>
            <a:bodyPr/>
            <a:lstStyle/>
            <a:p>
              <a:endParaRPr lang="en-GB"/>
            </a:p>
          </p:txBody>
        </p:sp>
        <p:sp>
          <p:nvSpPr>
            <p:cNvPr id="22565" name="Freeform 37"/>
            <p:cNvSpPr>
              <a:spLocks/>
            </p:cNvSpPr>
            <p:nvPr/>
          </p:nvSpPr>
          <p:spPr bwMode="auto">
            <a:xfrm>
              <a:off x="5551" y="4053"/>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6"/>
                    <a:pt x="28" y="16"/>
                  </a:cubicBezTo>
                  <a:cubicBezTo>
                    <a:pt x="21" y="16"/>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22566" name="Freeform 38"/>
            <p:cNvSpPr>
              <a:spLocks noEditPoints="1"/>
            </p:cNvSpPr>
            <p:nvPr/>
          </p:nvSpPr>
          <p:spPr bwMode="auto">
            <a:xfrm>
              <a:off x="5589" y="4042"/>
              <a:ext cx="39" cy="49"/>
            </a:xfrm>
            <a:custGeom>
              <a:avLst/>
              <a:gdLst>
                <a:gd name="T0" fmla="*/ 1 w 65"/>
                <a:gd name="T1" fmla="*/ 1 h 81"/>
                <a:gd name="T2" fmla="*/ 1 w 65"/>
                <a:gd name="T3" fmla="*/ 1 h 81"/>
                <a:gd name="T4" fmla="*/ 1 w 65"/>
                <a:gd name="T5" fmla="*/ 1 h 81"/>
                <a:gd name="T6" fmla="*/ 1 w 65"/>
                <a:gd name="T7" fmla="*/ 1 h 81"/>
                <a:gd name="T8" fmla="*/ 0 w 65"/>
                <a:gd name="T9" fmla="*/ 1 h 81"/>
                <a:gd name="T10" fmla="*/ 1 w 65"/>
                <a:gd name="T11" fmla="*/ 1 h 81"/>
                <a:gd name="T12" fmla="*/ 1 w 65"/>
                <a:gd name="T13" fmla="*/ 1 h 81"/>
                <a:gd name="T14" fmla="*/ 1 w 65"/>
                <a:gd name="T15" fmla="*/ 1 h 81"/>
                <a:gd name="T16" fmla="*/ 1 w 65"/>
                <a:gd name="T17" fmla="*/ 0 h 81"/>
                <a:gd name="T18" fmla="*/ 1 w 65"/>
                <a:gd name="T19" fmla="*/ 0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48" y="74"/>
                  </a:moveTo>
                  <a:lnTo>
                    <a:pt x="48" y="74"/>
                  </a:lnTo>
                  <a:cubicBezTo>
                    <a:pt x="42" y="79"/>
                    <a:pt x="37" y="81"/>
                    <a:pt x="30" y="81"/>
                  </a:cubicBezTo>
                  <a:cubicBezTo>
                    <a:pt x="22" y="81"/>
                    <a:pt x="16" y="79"/>
                    <a:pt x="11" y="74"/>
                  </a:cubicBezTo>
                  <a:cubicBezTo>
                    <a:pt x="4" y="68"/>
                    <a:pt x="0" y="60"/>
                    <a:pt x="0" y="50"/>
                  </a:cubicBezTo>
                  <a:cubicBezTo>
                    <a:pt x="0" y="41"/>
                    <a:pt x="3" y="33"/>
                    <a:pt x="10" y="27"/>
                  </a:cubicBezTo>
                  <a:cubicBezTo>
                    <a:pt x="15" y="22"/>
                    <a:pt x="22" y="19"/>
                    <a:pt x="30" y="19"/>
                  </a:cubicBezTo>
                  <a:cubicBezTo>
                    <a:pt x="37" y="19"/>
                    <a:pt x="43" y="21"/>
                    <a:pt x="47" y="27"/>
                  </a:cubicBezTo>
                  <a:lnTo>
                    <a:pt x="47" y="0"/>
                  </a:lnTo>
                  <a:lnTo>
                    <a:pt x="65" y="0"/>
                  </a:lnTo>
                  <a:lnTo>
                    <a:pt x="65" y="81"/>
                  </a:lnTo>
                  <a:lnTo>
                    <a:pt x="48" y="81"/>
                  </a:lnTo>
                  <a:lnTo>
                    <a:pt x="48" y="74"/>
                  </a:lnTo>
                  <a:close/>
                  <a:moveTo>
                    <a:pt x="34" y="65"/>
                  </a:moveTo>
                  <a:lnTo>
                    <a:pt x="34" y="65"/>
                  </a:lnTo>
                  <a:cubicBezTo>
                    <a:pt x="41" y="65"/>
                    <a:pt x="48" y="58"/>
                    <a:pt x="48" y="50"/>
                  </a:cubicBezTo>
                  <a:cubicBezTo>
                    <a:pt x="48" y="41"/>
                    <a:pt x="41" y="35"/>
                    <a:pt x="33" y="35"/>
                  </a:cubicBezTo>
                  <a:cubicBezTo>
                    <a:pt x="24" y="35"/>
                    <a:pt x="18" y="42"/>
                    <a:pt x="18" y="50"/>
                  </a:cubicBezTo>
                  <a:cubicBezTo>
                    <a:pt x="18" y="58"/>
                    <a:pt x="24" y="65"/>
                    <a:pt x="34" y="65"/>
                  </a:cubicBezTo>
                  <a:close/>
                </a:path>
              </a:pathLst>
            </a:custGeom>
            <a:solidFill>
              <a:srgbClr val="B42E34"/>
            </a:solidFill>
            <a:ln w="0">
              <a:solidFill>
                <a:srgbClr val="000000"/>
              </a:solidFill>
              <a:prstDash val="solid"/>
              <a:round/>
              <a:headEnd/>
              <a:tailEnd/>
            </a:ln>
          </p:spPr>
          <p:txBody>
            <a:bodyPr/>
            <a:lstStyle/>
            <a:p>
              <a:endParaRPr lang="en-GB"/>
            </a:p>
          </p:txBody>
        </p:sp>
        <p:sp>
          <p:nvSpPr>
            <p:cNvPr id="22567" name="Freeform 39"/>
            <p:cNvSpPr>
              <a:spLocks/>
            </p:cNvSpPr>
            <p:nvPr/>
          </p:nvSpPr>
          <p:spPr bwMode="auto">
            <a:xfrm>
              <a:off x="5404" y="4110"/>
              <a:ext cx="33" cy="37"/>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7"/>
                    <a:pt x="28" y="17"/>
                  </a:cubicBezTo>
                  <a:cubicBezTo>
                    <a:pt x="21" y="17"/>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22568" name="Freeform 40"/>
            <p:cNvSpPr>
              <a:spLocks noEditPoints="1"/>
            </p:cNvSpPr>
            <p:nvPr/>
          </p:nvSpPr>
          <p:spPr bwMode="auto">
            <a:xfrm>
              <a:off x="5443" y="4109"/>
              <a:ext cx="38" cy="39"/>
            </a:xfrm>
            <a:custGeom>
              <a:avLst/>
              <a:gdLst>
                <a:gd name="T0" fmla="*/ 1 w 64"/>
                <a:gd name="T1" fmla="*/ 1 h 64"/>
                <a:gd name="T2" fmla="*/ 1 w 64"/>
                <a:gd name="T3" fmla="*/ 1 h 64"/>
                <a:gd name="T4" fmla="*/ 1 w 64"/>
                <a:gd name="T5" fmla="*/ 1 h 64"/>
                <a:gd name="T6" fmla="*/ 1 w 64"/>
                <a:gd name="T7" fmla="*/ 1 h 64"/>
                <a:gd name="T8" fmla="*/ 0 w 64"/>
                <a:gd name="T9" fmla="*/ 1 h 64"/>
                <a:gd name="T10" fmla="*/ 1 w 64"/>
                <a:gd name="T11" fmla="*/ 1 h 64"/>
                <a:gd name="T12" fmla="*/ 1 w 64"/>
                <a:gd name="T13" fmla="*/ 0 h 64"/>
                <a:gd name="T14" fmla="*/ 1 w 64"/>
                <a:gd name="T15" fmla="*/ 1 h 64"/>
                <a:gd name="T16" fmla="*/ 1 w 64"/>
                <a:gd name="T17" fmla="*/ 1 h 64"/>
                <a:gd name="T18" fmla="*/ 1 w 64"/>
                <a:gd name="T19" fmla="*/ 1 h 64"/>
                <a:gd name="T20" fmla="*/ 1 w 64"/>
                <a:gd name="T21" fmla="*/ 1 h 64"/>
                <a:gd name="T22" fmla="*/ 1 w 64"/>
                <a:gd name="T23" fmla="*/ 1 h 64"/>
                <a:gd name="T24" fmla="*/ 1 w 64"/>
                <a:gd name="T25" fmla="*/ 1 h 64"/>
                <a:gd name="T26" fmla="*/ 1 w 64"/>
                <a:gd name="T27" fmla="*/ 1 h 64"/>
                <a:gd name="T28" fmla="*/ 1 w 64"/>
                <a:gd name="T29" fmla="*/ 1 h 64"/>
                <a:gd name="T30" fmla="*/ 1 w 64"/>
                <a:gd name="T31" fmla="*/ 1 h 64"/>
                <a:gd name="T32" fmla="*/ 1 w 64"/>
                <a:gd name="T33" fmla="*/ 1 h 64"/>
                <a:gd name="T34" fmla="*/ 1 w 64"/>
                <a:gd name="T35" fmla="*/ 1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64"/>
                <a:gd name="T56" fmla="*/ 64 w 64"/>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64">
                  <a:moveTo>
                    <a:pt x="61" y="45"/>
                  </a:moveTo>
                  <a:lnTo>
                    <a:pt x="61" y="45"/>
                  </a:lnTo>
                  <a:cubicBezTo>
                    <a:pt x="55" y="58"/>
                    <a:pt x="45" y="64"/>
                    <a:pt x="32" y="64"/>
                  </a:cubicBezTo>
                  <a:cubicBezTo>
                    <a:pt x="22" y="64"/>
                    <a:pt x="15" y="61"/>
                    <a:pt x="9" y="55"/>
                  </a:cubicBezTo>
                  <a:cubicBezTo>
                    <a:pt x="3" y="48"/>
                    <a:pt x="0" y="41"/>
                    <a:pt x="0" y="32"/>
                  </a:cubicBezTo>
                  <a:cubicBezTo>
                    <a:pt x="0" y="24"/>
                    <a:pt x="3" y="16"/>
                    <a:pt x="9" y="10"/>
                  </a:cubicBezTo>
                  <a:cubicBezTo>
                    <a:pt x="15" y="4"/>
                    <a:pt x="23" y="0"/>
                    <a:pt x="31" y="0"/>
                  </a:cubicBezTo>
                  <a:cubicBezTo>
                    <a:pt x="51" y="0"/>
                    <a:pt x="64" y="14"/>
                    <a:pt x="64" y="37"/>
                  </a:cubicBezTo>
                  <a:lnTo>
                    <a:pt x="64" y="39"/>
                  </a:lnTo>
                  <a:lnTo>
                    <a:pt x="18" y="39"/>
                  </a:lnTo>
                  <a:cubicBezTo>
                    <a:pt x="20" y="45"/>
                    <a:pt x="24" y="49"/>
                    <a:pt x="32" y="49"/>
                  </a:cubicBezTo>
                  <a:cubicBezTo>
                    <a:pt x="36" y="49"/>
                    <a:pt x="39" y="48"/>
                    <a:pt x="41" y="45"/>
                  </a:cubicBezTo>
                  <a:lnTo>
                    <a:pt x="61" y="45"/>
                  </a:lnTo>
                  <a:close/>
                  <a:moveTo>
                    <a:pt x="46" y="26"/>
                  </a:moveTo>
                  <a:lnTo>
                    <a:pt x="46" y="26"/>
                  </a:lnTo>
                  <a:cubicBezTo>
                    <a:pt x="44" y="20"/>
                    <a:pt x="39" y="16"/>
                    <a:pt x="32" y="16"/>
                  </a:cubicBezTo>
                  <a:cubicBezTo>
                    <a:pt x="24" y="16"/>
                    <a:pt x="19" y="20"/>
                    <a:pt x="18" y="26"/>
                  </a:cubicBezTo>
                  <a:lnTo>
                    <a:pt x="46" y="26"/>
                  </a:lnTo>
                  <a:close/>
                </a:path>
              </a:pathLst>
            </a:custGeom>
            <a:solidFill>
              <a:srgbClr val="B42E34"/>
            </a:solidFill>
            <a:ln w="0">
              <a:solidFill>
                <a:srgbClr val="000000"/>
              </a:solidFill>
              <a:prstDash val="solid"/>
              <a:round/>
              <a:headEnd/>
              <a:tailEnd/>
            </a:ln>
          </p:spPr>
          <p:txBody>
            <a:bodyPr/>
            <a:lstStyle/>
            <a:p>
              <a:endParaRPr lang="en-GB"/>
            </a:p>
          </p:txBody>
        </p:sp>
        <p:sp>
          <p:nvSpPr>
            <p:cNvPr id="22569" name="Freeform 41"/>
            <p:cNvSpPr>
              <a:spLocks/>
            </p:cNvSpPr>
            <p:nvPr/>
          </p:nvSpPr>
          <p:spPr bwMode="auto">
            <a:xfrm>
              <a:off x="5484" y="4099"/>
              <a:ext cx="20" cy="48"/>
            </a:xfrm>
            <a:custGeom>
              <a:avLst/>
              <a:gdLst>
                <a:gd name="T0" fmla="*/ 0 w 34"/>
                <a:gd name="T1" fmla="*/ 1 h 81"/>
                <a:gd name="T2" fmla="*/ 0 w 34"/>
                <a:gd name="T3" fmla="*/ 1 h 81"/>
                <a:gd name="T4" fmla="*/ 0 w 34"/>
                <a:gd name="T5" fmla="*/ 1 h 81"/>
                <a:gd name="T6" fmla="*/ 1 w 34"/>
                <a:gd name="T7" fmla="*/ 1 h 81"/>
                <a:gd name="T8" fmla="*/ 1 w 34"/>
                <a:gd name="T9" fmla="*/ 0 h 81"/>
                <a:gd name="T10" fmla="*/ 1 w 34"/>
                <a:gd name="T11" fmla="*/ 0 h 81"/>
                <a:gd name="T12" fmla="*/ 1 w 34"/>
                <a:gd name="T13" fmla="*/ 1 h 81"/>
                <a:gd name="T14" fmla="*/ 1 w 34"/>
                <a:gd name="T15" fmla="*/ 1 h 81"/>
                <a:gd name="T16" fmla="*/ 1 w 34"/>
                <a:gd name="T17" fmla="*/ 1 h 81"/>
                <a:gd name="T18" fmla="*/ 1 w 34"/>
                <a:gd name="T19" fmla="*/ 1 h 81"/>
                <a:gd name="T20" fmla="*/ 1 w 34"/>
                <a:gd name="T21" fmla="*/ 1 h 81"/>
                <a:gd name="T22" fmla="*/ 1 w 34"/>
                <a:gd name="T23" fmla="*/ 1 h 81"/>
                <a:gd name="T24" fmla="*/ 1 w 34"/>
                <a:gd name="T25" fmla="*/ 1 h 81"/>
                <a:gd name="T26" fmla="*/ 0 w 3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81"/>
                <a:gd name="T44" fmla="*/ 34 w 3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81">
                  <a:moveTo>
                    <a:pt x="0" y="33"/>
                  </a:moveTo>
                  <a:lnTo>
                    <a:pt x="0" y="33"/>
                  </a:lnTo>
                  <a:lnTo>
                    <a:pt x="0" y="20"/>
                  </a:lnTo>
                  <a:lnTo>
                    <a:pt x="8" y="20"/>
                  </a:lnTo>
                  <a:lnTo>
                    <a:pt x="8" y="0"/>
                  </a:lnTo>
                  <a:lnTo>
                    <a:pt x="26" y="0"/>
                  </a:lnTo>
                  <a:lnTo>
                    <a:pt x="26" y="20"/>
                  </a:lnTo>
                  <a:lnTo>
                    <a:pt x="34" y="20"/>
                  </a:lnTo>
                  <a:lnTo>
                    <a:pt x="34" y="33"/>
                  </a:lnTo>
                  <a:lnTo>
                    <a:pt x="26" y="33"/>
                  </a:lnTo>
                  <a:lnTo>
                    <a:pt x="26" y="81"/>
                  </a:lnTo>
                  <a:lnTo>
                    <a:pt x="8" y="81"/>
                  </a:lnTo>
                  <a:lnTo>
                    <a:pt x="8" y="33"/>
                  </a:lnTo>
                  <a:lnTo>
                    <a:pt x="0" y="33"/>
                  </a:lnTo>
                  <a:close/>
                </a:path>
              </a:pathLst>
            </a:custGeom>
            <a:solidFill>
              <a:srgbClr val="B42E34"/>
            </a:solidFill>
            <a:ln w="0">
              <a:solidFill>
                <a:srgbClr val="000000"/>
              </a:solidFill>
              <a:prstDash val="solid"/>
              <a:round/>
              <a:headEnd/>
              <a:tailEnd/>
            </a:ln>
          </p:spPr>
          <p:txBody>
            <a:bodyPr/>
            <a:lstStyle/>
            <a:p>
              <a:endParaRPr lang="en-GB"/>
            </a:p>
          </p:txBody>
        </p:sp>
        <p:sp>
          <p:nvSpPr>
            <p:cNvPr id="22570" name="Freeform 42"/>
            <p:cNvSpPr>
              <a:spLocks noEditPoints="1"/>
            </p:cNvSpPr>
            <p:nvPr/>
          </p:nvSpPr>
          <p:spPr bwMode="auto">
            <a:xfrm>
              <a:off x="5507" y="4099"/>
              <a:ext cx="39" cy="48"/>
            </a:xfrm>
            <a:custGeom>
              <a:avLst/>
              <a:gdLst>
                <a:gd name="T0" fmla="*/ 1 w 65"/>
                <a:gd name="T1" fmla="*/ 1 h 81"/>
                <a:gd name="T2" fmla="*/ 1 w 65"/>
                <a:gd name="T3" fmla="*/ 1 h 81"/>
                <a:gd name="T4" fmla="*/ 0 w 65"/>
                <a:gd name="T5" fmla="*/ 1 h 81"/>
                <a:gd name="T6" fmla="*/ 0 w 65"/>
                <a:gd name="T7" fmla="*/ 0 h 81"/>
                <a:gd name="T8" fmla="*/ 1 w 65"/>
                <a:gd name="T9" fmla="*/ 0 h 81"/>
                <a:gd name="T10" fmla="*/ 1 w 65"/>
                <a:gd name="T11" fmla="*/ 1 h 81"/>
                <a:gd name="T12" fmla="*/ 1 w 65"/>
                <a:gd name="T13" fmla="*/ 1 h 81"/>
                <a:gd name="T14" fmla="*/ 1 w 65"/>
                <a:gd name="T15" fmla="*/ 1 h 81"/>
                <a:gd name="T16" fmla="*/ 1 w 65"/>
                <a:gd name="T17" fmla="*/ 1 h 81"/>
                <a:gd name="T18" fmla="*/ 1 w 65"/>
                <a:gd name="T19" fmla="*/ 1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17" y="81"/>
                  </a:moveTo>
                  <a:lnTo>
                    <a:pt x="17" y="81"/>
                  </a:lnTo>
                  <a:lnTo>
                    <a:pt x="0" y="81"/>
                  </a:lnTo>
                  <a:lnTo>
                    <a:pt x="0" y="0"/>
                  </a:lnTo>
                  <a:lnTo>
                    <a:pt x="18" y="0"/>
                  </a:lnTo>
                  <a:lnTo>
                    <a:pt x="18" y="27"/>
                  </a:lnTo>
                  <a:cubicBezTo>
                    <a:pt x="22" y="22"/>
                    <a:pt x="27" y="19"/>
                    <a:pt x="35" y="19"/>
                  </a:cubicBezTo>
                  <a:cubicBezTo>
                    <a:pt x="43" y="19"/>
                    <a:pt x="50" y="22"/>
                    <a:pt x="55" y="27"/>
                  </a:cubicBezTo>
                  <a:cubicBezTo>
                    <a:pt x="62" y="34"/>
                    <a:pt x="65" y="41"/>
                    <a:pt x="65" y="50"/>
                  </a:cubicBezTo>
                  <a:cubicBezTo>
                    <a:pt x="65" y="60"/>
                    <a:pt x="61" y="68"/>
                    <a:pt x="54" y="74"/>
                  </a:cubicBezTo>
                  <a:cubicBezTo>
                    <a:pt x="49" y="79"/>
                    <a:pt x="43" y="81"/>
                    <a:pt x="35" y="81"/>
                  </a:cubicBezTo>
                  <a:cubicBezTo>
                    <a:pt x="28" y="81"/>
                    <a:pt x="23" y="79"/>
                    <a:pt x="17" y="74"/>
                  </a:cubicBezTo>
                  <a:lnTo>
                    <a:pt x="17" y="81"/>
                  </a:lnTo>
                  <a:close/>
                  <a:moveTo>
                    <a:pt x="31" y="65"/>
                  </a:moveTo>
                  <a:lnTo>
                    <a:pt x="31" y="65"/>
                  </a:lnTo>
                  <a:cubicBezTo>
                    <a:pt x="41" y="65"/>
                    <a:pt x="47" y="58"/>
                    <a:pt x="47" y="50"/>
                  </a:cubicBezTo>
                  <a:cubicBezTo>
                    <a:pt x="47" y="42"/>
                    <a:pt x="40" y="35"/>
                    <a:pt x="32" y="35"/>
                  </a:cubicBezTo>
                  <a:cubicBezTo>
                    <a:pt x="24" y="35"/>
                    <a:pt x="17" y="41"/>
                    <a:pt x="17" y="50"/>
                  </a:cubicBezTo>
                  <a:cubicBezTo>
                    <a:pt x="17" y="59"/>
                    <a:pt x="24" y="65"/>
                    <a:pt x="31" y="65"/>
                  </a:cubicBezTo>
                  <a:close/>
                </a:path>
              </a:pathLst>
            </a:custGeom>
            <a:solidFill>
              <a:srgbClr val="B42E34"/>
            </a:solidFill>
            <a:ln w="0">
              <a:solidFill>
                <a:srgbClr val="000000"/>
              </a:solidFill>
              <a:prstDash val="solid"/>
              <a:round/>
              <a:headEnd/>
              <a:tailEnd/>
            </a:ln>
          </p:spPr>
          <p:txBody>
            <a:bodyPr/>
            <a:lstStyle/>
            <a:p>
              <a:endParaRPr lang="en-GB"/>
            </a:p>
          </p:txBody>
        </p:sp>
        <p:sp>
          <p:nvSpPr>
            <p:cNvPr id="22571" name="Freeform 43"/>
            <p:cNvSpPr>
              <a:spLocks noEditPoints="1"/>
            </p:cNvSpPr>
            <p:nvPr/>
          </p:nvSpPr>
          <p:spPr bwMode="auto">
            <a:xfrm>
              <a:off x="5550" y="4110"/>
              <a:ext cx="39" cy="37"/>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7" y="55"/>
                  </a:moveTo>
                  <a:lnTo>
                    <a:pt x="47" y="55"/>
                  </a:lnTo>
                  <a:cubicBezTo>
                    <a:pt x="42" y="60"/>
                    <a:pt x="37" y="62"/>
                    <a:pt x="29" y="62"/>
                  </a:cubicBezTo>
                  <a:cubicBezTo>
                    <a:pt x="22" y="62"/>
                    <a:pt x="16" y="60"/>
                    <a:pt x="10" y="55"/>
                  </a:cubicBezTo>
                  <a:cubicBezTo>
                    <a:pt x="3" y="49"/>
                    <a:pt x="0" y="41"/>
                    <a:pt x="0" y="31"/>
                  </a:cubicBezTo>
                  <a:cubicBezTo>
                    <a:pt x="0" y="22"/>
                    <a:pt x="3" y="14"/>
                    <a:pt x="9" y="8"/>
                  </a:cubicBezTo>
                  <a:cubicBezTo>
                    <a:pt x="15" y="3"/>
                    <a:pt x="22" y="0"/>
                    <a:pt x="30" y="0"/>
                  </a:cubicBezTo>
                  <a:cubicBezTo>
                    <a:pt x="37" y="0"/>
                    <a:pt x="43" y="2"/>
                    <a:pt x="47" y="8"/>
                  </a:cubicBezTo>
                  <a:lnTo>
                    <a:pt x="47" y="1"/>
                  </a:lnTo>
                  <a:lnTo>
                    <a:pt x="65" y="1"/>
                  </a:lnTo>
                  <a:lnTo>
                    <a:pt x="65" y="62"/>
                  </a:lnTo>
                  <a:lnTo>
                    <a:pt x="47" y="62"/>
                  </a:lnTo>
                  <a:lnTo>
                    <a:pt x="47" y="55"/>
                  </a:lnTo>
                  <a:close/>
                  <a:moveTo>
                    <a:pt x="33" y="46"/>
                  </a:moveTo>
                  <a:lnTo>
                    <a:pt x="33" y="46"/>
                  </a:lnTo>
                  <a:cubicBezTo>
                    <a:pt x="41" y="46"/>
                    <a:pt x="47" y="39"/>
                    <a:pt x="47" y="31"/>
                  </a:cubicBezTo>
                  <a:cubicBezTo>
                    <a:pt x="47" y="22"/>
                    <a:pt x="41" y="16"/>
                    <a:pt x="33" y="16"/>
                  </a:cubicBezTo>
                  <a:cubicBezTo>
                    <a:pt x="24" y="16"/>
                    <a:pt x="18" y="23"/>
                    <a:pt x="18" y="31"/>
                  </a:cubicBezTo>
                  <a:cubicBezTo>
                    <a:pt x="18" y="39"/>
                    <a:pt x="24" y="46"/>
                    <a:pt x="33" y="46"/>
                  </a:cubicBezTo>
                  <a:close/>
                </a:path>
              </a:pathLst>
            </a:custGeom>
            <a:solidFill>
              <a:srgbClr val="B42E34"/>
            </a:solidFill>
            <a:ln w="0">
              <a:solidFill>
                <a:srgbClr val="000000"/>
              </a:solidFill>
              <a:prstDash val="solid"/>
              <a:round/>
              <a:headEnd/>
              <a:tailEnd/>
            </a:ln>
          </p:spPr>
          <p:txBody>
            <a:bodyPr/>
            <a:lstStyle/>
            <a:p>
              <a:endParaRPr lang="en-GB"/>
            </a:p>
          </p:txBody>
        </p:sp>
        <p:sp>
          <p:nvSpPr>
            <p:cNvPr id="22572" name="Freeform 44"/>
            <p:cNvSpPr>
              <a:spLocks/>
            </p:cNvSpPr>
            <p:nvPr/>
          </p:nvSpPr>
          <p:spPr bwMode="auto">
            <a:xfrm>
              <a:off x="5597" y="4099"/>
              <a:ext cx="11" cy="48"/>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22573" name="Freeform 45"/>
            <p:cNvSpPr>
              <a:spLocks/>
            </p:cNvSpPr>
            <p:nvPr/>
          </p:nvSpPr>
          <p:spPr bwMode="auto">
            <a:xfrm>
              <a:off x="5617" y="4099"/>
              <a:ext cx="11" cy="48"/>
            </a:xfrm>
            <a:custGeom>
              <a:avLst/>
              <a:gdLst>
                <a:gd name="T0" fmla="*/ 1 w 18"/>
                <a:gd name="T1" fmla="*/ 0 h 81"/>
                <a:gd name="T2" fmla="*/ 1 w 18"/>
                <a:gd name="T3" fmla="*/ 0 h 81"/>
                <a:gd name="T4" fmla="*/ 1 w 18"/>
                <a:gd name="T5" fmla="*/ 1 h 81"/>
                <a:gd name="T6" fmla="*/ 1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1"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22574" name="Freeform 46"/>
            <p:cNvSpPr>
              <a:spLocks/>
            </p:cNvSpPr>
            <p:nvPr/>
          </p:nvSpPr>
          <p:spPr bwMode="auto">
            <a:xfrm>
              <a:off x="5259" y="3949"/>
              <a:ext cx="202" cy="72"/>
            </a:xfrm>
            <a:custGeom>
              <a:avLst/>
              <a:gdLst>
                <a:gd name="T0" fmla="*/ 1 w 336"/>
                <a:gd name="T1" fmla="*/ 1 h 120"/>
                <a:gd name="T2" fmla="*/ 1 w 336"/>
                <a:gd name="T3" fmla="*/ 1 h 120"/>
                <a:gd name="T4" fmla="*/ 1 w 336"/>
                <a:gd name="T5" fmla="*/ 1 h 120"/>
                <a:gd name="T6" fmla="*/ 5 w 336"/>
                <a:gd name="T7" fmla="*/ 2 h 120"/>
                <a:gd name="T8" fmla="*/ 6 w 336"/>
                <a:gd name="T9" fmla="*/ 2 h 120"/>
                <a:gd name="T10" fmla="*/ 5 w 336"/>
                <a:gd name="T11" fmla="*/ 2 h 120"/>
                <a:gd name="T12" fmla="*/ 0 w 336"/>
                <a:gd name="T13" fmla="*/ 1 h 120"/>
                <a:gd name="T14" fmla="*/ 1 w 336"/>
                <a:gd name="T15" fmla="*/ 0 h 120"/>
                <a:gd name="T16" fmla="*/ 1 w 336"/>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6"/>
                <a:gd name="T28" fmla="*/ 0 h 120"/>
                <a:gd name="T29" fmla="*/ 336 w 33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6" h="120">
                  <a:moveTo>
                    <a:pt x="66" y="24"/>
                  </a:moveTo>
                  <a:lnTo>
                    <a:pt x="66" y="24"/>
                  </a:lnTo>
                  <a:cubicBezTo>
                    <a:pt x="56" y="31"/>
                    <a:pt x="50" y="39"/>
                    <a:pt x="50" y="48"/>
                  </a:cubicBezTo>
                  <a:cubicBezTo>
                    <a:pt x="50" y="86"/>
                    <a:pt x="170" y="117"/>
                    <a:pt x="322" y="119"/>
                  </a:cubicBezTo>
                  <a:cubicBezTo>
                    <a:pt x="326" y="119"/>
                    <a:pt x="331" y="119"/>
                    <a:pt x="336" y="119"/>
                  </a:cubicBezTo>
                  <a:lnTo>
                    <a:pt x="300" y="119"/>
                  </a:lnTo>
                  <a:cubicBezTo>
                    <a:pt x="134" y="120"/>
                    <a:pt x="0" y="86"/>
                    <a:pt x="0" y="44"/>
                  </a:cubicBezTo>
                  <a:cubicBezTo>
                    <a:pt x="0" y="28"/>
                    <a:pt x="19" y="13"/>
                    <a:pt x="52" y="0"/>
                  </a:cubicBezTo>
                  <a:lnTo>
                    <a:pt x="66" y="24"/>
                  </a:lnTo>
                  <a:close/>
                </a:path>
              </a:pathLst>
            </a:custGeom>
            <a:solidFill>
              <a:srgbClr val="B42E34"/>
            </a:solidFill>
            <a:ln w="0">
              <a:solidFill>
                <a:srgbClr val="000000"/>
              </a:solidFill>
              <a:prstDash val="solid"/>
              <a:round/>
              <a:headEnd/>
              <a:tailEnd/>
            </a:ln>
          </p:spPr>
          <p:txBody>
            <a:bodyPr/>
            <a:lstStyle/>
            <a:p>
              <a:endParaRPr lang="en-GB"/>
            </a:p>
          </p:txBody>
        </p:sp>
        <p:sp>
          <p:nvSpPr>
            <p:cNvPr id="22575" name="Freeform 47"/>
            <p:cNvSpPr>
              <a:spLocks/>
            </p:cNvSpPr>
            <p:nvPr/>
          </p:nvSpPr>
          <p:spPr bwMode="auto">
            <a:xfrm>
              <a:off x="5485" y="3930"/>
              <a:ext cx="96" cy="16"/>
            </a:xfrm>
            <a:custGeom>
              <a:avLst/>
              <a:gdLst>
                <a:gd name="T0" fmla="*/ 0 w 161"/>
                <a:gd name="T1" fmla="*/ 1 h 26"/>
                <a:gd name="T2" fmla="*/ 0 w 161"/>
                <a:gd name="T3" fmla="*/ 1 h 26"/>
                <a:gd name="T4" fmla="*/ 2 w 161"/>
                <a:gd name="T5" fmla="*/ 1 h 26"/>
                <a:gd name="T6" fmla="*/ 2 w 161"/>
                <a:gd name="T7" fmla="*/ 1 h 26"/>
                <a:gd name="T8" fmla="*/ 0 w 161"/>
                <a:gd name="T9" fmla="*/ 0 h 26"/>
                <a:gd name="T10" fmla="*/ 0 w 161"/>
                <a:gd name="T11" fmla="*/ 1 h 26"/>
                <a:gd name="T12" fmla="*/ 0 60000 65536"/>
                <a:gd name="T13" fmla="*/ 0 60000 65536"/>
                <a:gd name="T14" fmla="*/ 0 60000 65536"/>
                <a:gd name="T15" fmla="*/ 0 60000 65536"/>
                <a:gd name="T16" fmla="*/ 0 60000 65536"/>
                <a:gd name="T17" fmla="*/ 0 60000 65536"/>
                <a:gd name="T18" fmla="*/ 0 w 161"/>
                <a:gd name="T19" fmla="*/ 0 h 26"/>
                <a:gd name="T20" fmla="*/ 161 w 16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61" h="26">
                  <a:moveTo>
                    <a:pt x="0" y="7"/>
                  </a:moveTo>
                  <a:lnTo>
                    <a:pt x="0" y="7"/>
                  </a:lnTo>
                  <a:cubicBezTo>
                    <a:pt x="62" y="9"/>
                    <a:pt x="118" y="16"/>
                    <a:pt x="161" y="26"/>
                  </a:cubicBezTo>
                  <a:lnTo>
                    <a:pt x="157" y="25"/>
                  </a:lnTo>
                  <a:cubicBezTo>
                    <a:pt x="117" y="12"/>
                    <a:pt x="62" y="4"/>
                    <a:pt x="0" y="0"/>
                  </a:cubicBezTo>
                  <a:lnTo>
                    <a:pt x="0" y="7"/>
                  </a:lnTo>
                  <a:close/>
                </a:path>
              </a:pathLst>
            </a:custGeom>
            <a:solidFill>
              <a:srgbClr val="B42E34"/>
            </a:solidFill>
            <a:ln w="0">
              <a:solidFill>
                <a:srgbClr val="000000"/>
              </a:solidFill>
              <a:prstDash val="solid"/>
              <a:round/>
              <a:headEnd/>
              <a:tailEnd/>
            </a:ln>
          </p:spPr>
          <p:txBody>
            <a:bodyPr/>
            <a:lstStyle/>
            <a:p>
              <a:endParaRPr lang="en-GB"/>
            </a:p>
          </p:txBody>
        </p:sp>
        <p:sp>
          <p:nvSpPr>
            <p:cNvPr id="22576" name="Freeform 48"/>
            <p:cNvSpPr>
              <a:spLocks/>
            </p:cNvSpPr>
            <p:nvPr/>
          </p:nvSpPr>
          <p:spPr bwMode="auto">
            <a:xfrm>
              <a:off x="5282" y="3861"/>
              <a:ext cx="212" cy="148"/>
            </a:xfrm>
            <a:custGeom>
              <a:avLst/>
              <a:gdLst>
                <a:gd name="T0" fmla="*/ 6 w 352"/>
                <a:gd name="T1" fmla="*/ 0 h 247"/>
                <a:gd name="T2" fmla="*/ 6 w 352"/>
                <a:gd name="T3" fmla="*/ 0 h 247"/>
                <a:gd name="T4" fmla="*/ 6 w 352"/>
                <a:gd name="T5" fmla="*/ 1 h 247"/>
                <a:gd name="T6" fmla="*/ 3 w 352"/>
                <a:gd name="T7" fmla="*/ 4 h 247"/>
                <a:gd name="T8" fmla="*/ 0 w 352"/>
                <a:gd name="T9" fmla="*/ 2 h 247"/>
                <a:gd name="T10" fmla="*/ 1 w 352"/>
                <a:gd name="T11" fmla="*/ 2 h 247"/>
                <a:gd name="T12" fmla="*/ 3 w 352"/>
                <a:gd name="T13" fmla="*/ 4 h 247"/>
                <a:gd name="T14" fmla="*/ 6 w 352"/>
                <a:gd name="T15" fmla="*/ 1 h 247"/>
                <a:gd name="T16" fmla="*/ 6 w 352"/>
                <a:gd name="T17" fmla="*/ 1 h 247"/>
                <a:gd name="T18" fmla="*/ 6 w 352"/>
                <a:gd name="T19" fmla="*/ 0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247"/>
                <a:gd name="T32" fmla="*/ 352 w 352"/>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247">
                  <a:moveTo>
                    <a:pt x="338" y="0"/>
                  </a:moveTo>
                  <a:lnTo>
                    <a:pt x="338" y="0"/>
                  </a:lnTo>
                  <a:cubicBezTo>
                    <a:pt x="342" y="14"/>
                    <a:pt x="344" y="28"/>
                    <a:pt x="344" y="43"/>
                  </a:cubicBezTo>
                  <a:cubicBezTo>
                    <a:pt x="344" y="141"/>
                    <a:pt x="265" y="222"/>
                    <a:pt x="166" y="222"/>
                  </a:cubicBezTo>
                  <a:cubicBezTo>
                    <a:pt x="91" y="223"/>
                    <a:pt x="27" y="177"/>
                    <a:pt x="0" y="112"/>
                  </a:cubicBezTo>
                  <a:lnTo>
                    <a:pt x="2" y="118"/>
                  </a:lnTo>
                  <a:cubicBezTo>
                    <a:pt x="23" y="193"/>
                    <a:pt x="92" y="247"/>
                    <a:pt x="174" y="247"/>
                  </a:cubicBezTo>
                  <a:cubicBezTo>
                    <a:pt x="273" y="246"/>
                    <a:pt x="352" y="166"/>
                    <a:pt x="352" y="67"/>
                  </a:cubicBezTo>
                  <a:cubicBezTo>
                    <a:pt x="352" y="46"/>
                    <a:pt x="348" y="26"/>
                    <a:pt x="341" y="7"/>
                  </a:cubicBezTo>
                  <a:lnTo>
                    <a:pt x="338" y="0"/>
                  </a:lnTo>
                  <a:close/>
                </a:path>
              </a:pathLst>
            </a:custGeom>
            <a:solidFill>
              <a:srgbClr val="B42E34"/>
            </a:solidFill>
            <a:ln w="0">
              <a:solidFill>
                <a:srgbClr val="000000"/>
              </a:solidFill>
              <a:prstDash val="solid"/>
              <a:round/>
              <a:headEnd/>
              <a:tailEnd/>
            </a:ln>
          </p:spPr>
          <p:txBody>
            <a:bodyPr/>
            <a:lstStyle/>
            <a:p>
              <a:endParaRPr lang="en-GB"/>
            </a:p>
          </p:txBody>
        </p:sp>
        <p:sp>
          <p:nvSpPr>
            <p:cNvPr id="22577" name="Freeform 49"/>
            <p:cNvSpPr>
              <a:spLocks/>
            </p:cNvSpPr>
            <p:nvPr/>
          </p:nvSpPr>
          <p:spPr bwMode="auto">
            <a:xfrm>
              <a:off x="5250" y="3992"/>
              <a:ext cx="184" cy="149"/>
            </a:xfrm>
            <a:custGeom>
              <a:avLst/>
              <a:gdLst>
                <a:gd name="T0" fmla="*/ 5 w 305"/>
                <a:gd name="T1" fmla="*/ 1 h 247"/>
                <a:gd name="T2" fmla="*/ 5 w 305"/>
                <a:gd name="T3" fmla="*/ 1 h 247"/>
                <a:gd name="T4" fmla="*/ 1 w 305"/>
                <a:gd name="T5" fmla="*/ 1 h 247"/>
                <a:gd name="T6" fmla="*/ 1 w 305"/>
                <a:gd name="T7" fmla="*/ 1 h 247"/>
                <a:gd name="T8" fmla="*/ 3 w 305"/>
                <a:gd name="T9" fmla="*/ 4 h 247"/>
                <a:gd name="T10" fmla="*/ 2 w 305"/>
                <a:gd name="T11" fmla="*/ 1 h 247"/>
                <a:gd name="T12" fmla="*/ 2 w 305"/>
                <a:gd name="T13" fmla="*/ 1 h 247"/>
                <a:gd name="T14" fmla="*/ 5 w 305"/>
                <a:gd name="T15" fmla="*/ 1 h 247"/>
                <a:gd name="T16" fmla="*/ 0 60000 65536"/>
                <a:gd name="T17" fmla="*/ 0 60000 65536"/>
                <a:gd name="T18" fmla="*/ 0 60000 65536"/>
                <a:gd name="T19" fmla="*/ 0 60000 65536"/>
                <a:gd name="T20" fmla="*/ 0 60000 65536"/>
                <a:gd name="T21" fmla="*/ 0 60000 65536"/>
                <a:gd name="T22" fmla="*/ 0 60000 65536"/>
                <a:gd name="T23" fmla="*/ 0 60000 65536"/>
                <a:gd name="T24" fmla="*/ 0 w 305"/>
                <a:gd name="T25" fmla="*/ 0 h 247"/>
                <a:gd name="T26" fmla="*/ 305 w 305"/>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 h="247">
                  <a:moveTo>
                    <a:pt x="305" y="51"/>
                  </a:moveTo>
                  <a:lnTo>
                    <a:pt x="305" y="51"/>
                  </a:lnTo>
                  <a:cubicBezTo>
                    <a:pt x="305" y="51"/>
                    <a:pt x="123" y="52"/>
                    <a:pt x="48" y="12"/>
                  </a:cubicBezTo>
                  <a:cubicBezTo>
                    <a:pt x="48" y="12"/>
                    <a:pt x="0" y="0"/>
                    <a:pt x="62" y="72"/>
                  </a:cubicBezTo>
                  <a:cubicBezTo>
                    <a:pt x="123" y="145"/>
                    <a:pt x="185" y="247"/>
                    <a:pt x="185" y="247"/>
                  </a:cubicBezTo>
                  <a:lnTo>
                    <a:pt x="92" y="77"/>
                  </a:lnTo>
                  <a:cubicBezTo>
                    <a:pt x="92" y="77"/>
                    <a:pt x="77" y="40"/>
                    <a:pt x="116" y="46"/>
                  </a:cubicBezTo>
                  <a:cubicBezTo>
                    <a:pt x="179" y="56"/>
                    <a:pt x="305" y="51"/>
                    <a:pt x="305" y="51"/>
                  </a:cubicBezTo>
                  <a:close/>
                </a:path>
              </a:pathLst>
            </a:custGeom>
            <a:solidFill>
              <a:srgbClr val="B42E34"/>
            </a:solidFill>
            <a:ln w="0">
              <a:solidFill>
                <a:srgbClr val="000000"/>
              </a:solidFill>
              <a:prstDash val="solid"/>
              <a:round/>
              <a:headEnd/>
              <a:tailEnd/>
            </a:ln>
          </p:spPr>
          <p:txBody>
            <a:bodyPr/>
            <a:lstStyle/>
            <a:p>
              <a:endParaRPr lang="en-GB"/>
            </a:p>
          </p:txBody>
        </p:sp>
      </p:grpSp>
      <p:sp>
        <p:nvSpPr>
          <p:cNvPr id="23555" name="TextBox 4"/>
          <p:cNvSpPr txBox="1">
            <a:spLocks noChangeArrowheads="1"/>
          </p:cNvSpPr>
          <p:nvPr/>
        </p:nvSpPr>
        <p:spPr bwMode="auto">
          <a:xfrm>
            <a:off x="1835150" y="549275"/>
            <a:ext cx="53149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defRPr/>
            </a:pPr>
            <a:r>
              <a:rPr lang="en-US" altLang="en-US" sz="3750" b="1" dirty="0">
                <a:solidFill>
                  <a:srgbClr val="000000"/>
                </a:solidFill>
                <a:cs typeface="Arial" panose="020B0604020202020204" pitchFamily="34" charset="0"/>
              </a:rPr>
              <a:t> </a:t>
            </a:r>
            <a:r>
              <a:rPr lang="en-US" altLang="en-US" sz="3750" b="1" dirty="0">
                <a:solidFill>
                  <a:schemeClr val="bg1"/>
                </a:solidFill>
                <a:cs typeface="Arial" panose="020B0604020202020204" pitchFamily="34" charset="0"/>
              </a:rPr>
              <a:t>Super League Netball</a:t>
            </a:r>
          </a:p>
        </p:txBody>
      </p:sp>
      <p:sp>
        <p:nvSpPr>
          <p:cNvPr id="23556" name="Rectangle 5"/>
          <p:cNvSpPr>
            <a:spLocks noChangeArrowheads="1"/>
          </p:cNvSpPr>
          <p:nvPr/>
        </p:nvSpPr>
        <p:spPr bwMode="auto">
          <a:xfrm>
            <a:off x="6572250" y="1200150"/>
            <a:ext cx="120015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defRPr/>
            </a:pPr>
            <a:endParaRPr lang="en-US" altLang="en-US" sz="4050" b="1">
              <a:solidFill>
                <a:srgbClr val="000000"/>
              </a:solidFill>
              <a:latin typeface="Arial Bold" panose="020B0704020202020204" pitchFamily="34" charset="0"/>
              <a:cs typeface="Arial Bold" panose="020B07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197" y="2874130"/>
            <a:ext cx="1880868" cy="1880868"/>
          </a:xfrm>
          <a:prstGeom prst="rect">
            <a:avLst/>
          </a:prstGeom>
        </p:spPr>
      </p:pic>
      <p:sp>
        <p:nvSpPr>
          <p:cNvPr id="23558" name="TextBox 1"/>
          <p:cNvSpPr txBox="1">
            <a:spLocks noChangeArrowheads="1"/>
          </p:cNvSpPr>
          <p:nvPr/>
        </p:nvSpPr>
        <p:spPr bwMode="auto">
          <a:xfrm flipH="1">
            <a:off x="2132504" y="1498651"/>
            <a:ext cx="6430276" cy="485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None/>
              <a:defRPr/>
            </a:pPr>
            <a:r>
              <a:rPr lang="en-GB" altLang="en-US" sz="2400" b="1" dirty="0"/>
              <a:t>LIVE SUPER-LEAGUE NETBALL </a:t>
            </a:r>
          </a:p>
          <a:p>
            <a:pPr algn="ctr">
              <a:spcBef>
                <a:spcPct val="0"/>
              </a:spcBef>
              <a:buNone/>
              <a:defRPr/>
            </a:pPr>
            <a:r>
              <a:rPr lang="en-GB" altLang="en-US" sz="2400" b="1" dirty="0"/>
              <a:t>CAME BACK TO YORKSHIRE &amp; LEEDS</a:t>
            </a:r>
          </a:p>
          <a:p>
            <a:pPr>
              <a:spcBef>
                <a:spcPct val="0"/>
              </a:spcBef>
              <a:buNone/>
              <a:defRPr/>
            </a:pPr>
            <a:endParaRPr lang="en-GB" altLang="en-US" sz="1350" dirty="0"/>
          </a:p>
          <a:p>
            <a:pPr marL="2743200">
              <a:spcBef>
                <a:spcPct val="0"/>
              </a:spcBef>
              <a:buNone/>
              <a:defRPr/>
            </a:pPr>
            <a:endParaRPr lang="en-GB" altLang="en-US" sz="1200" b="1" dirty="0">
              <a:solidFill>
                <a:srgbClr val="0070C0"/>
              </a:solidFill>
            </a:endParaRPr>
          </a:p>
          <a:p>
            <a:pPr marL="2743200">
              <a:spcBef>
                <a:spcPct val="0"/>
              </a:spcBef>
              <a:buNone/>
              <a:defRPr/>
            </a:pPr>
            <a:endParaRPr lang="en-GB" altLang="en-US" sz="1200" b="1" dirty="0">
              <a:solidFill>
                <a:srgbClr val="0070C0"/>
              </a:solidFill>
            </a:endParaRPr>
          </a:p>
          <a:p>
            <a:pPr marL="2743200">
              <a:spcBef>
                <a:spcPct val="0"/>
              </a:spcBef>
              <a:buNone/>
              <a:defRPr/>
            </a:pPr>
            <a:endParaRPr lang="en-GB" altLang="en-US" sz="1200" b="1" dirty="0">
              <a:solidFill>
                <a:srgbClr val="0070C0"/>
              </a:solidFill>
            </a:endParaRPr>
          </a:p>
          <a:p>
            <a:pPr marL="2743200">
              <a:spcBef>
                <a:spcPct val="0"/>
              </a:spcBef>
              <a:buNone/>
              <a:defRPr/>
            </a:pPr>
            <a:endParaRPr lang="en-GB" altLang="en-US" sz="1200" b="1" dirty="0">
              <a:solidFill>
                <a:srgbClr val="0070C0"/>
              </a:solidFill>
            </a:endParaRPr>
          </a:p>
          <a:p>
            <a:pPr marL="2743200">
              <a:spcBef>
                <a:spcPct val="0"/>
              </a:spcBef>
              <a:buNone/>
              <a:defRPr/>
            </a:pPr>
            <a:endParaRPr lang="en-GB" altLang="en-US" sz="1200" b="1" dirty="0">
              <a:solidFill>
                <a:srgbClr val="0070C0"/>
              </a:solidFill>
            </a:endParaRPr>
          </a:p>
          <a:p>
            <a:pPr marL="2743200">
              <a:spcBef>
                <a:spcPct val="0"/>
              </a:spcBef>
              <a:buNone/>
              <a:defRPr/>
            </a:pPr>
            <a:endParaRPr lang="en-GB" altLang="en-US" sz="1200" b="1" dirty="0">
              <a:solidFill>
                <a:srgbClr val="0070C0"/>
              </a:solidFill>
            </a:endParaRPr>
          </a:p>
          <a:p>
            <a:pPr marL="2743200">
              <a:spcBef>
                <a:spcPct val="0"/>
              </a:spcBef>
              <a:buNone/>
              <a:defRPr/>
            </a:pPr>
            <a:endParaRPr lang="en-GB" altLang="en-US" sz="1200" b="1" dirty="0">
              <a:solidFill>
                <a:srgbClr val="0070C0"/>
              </a:solidFill>
            </a:endParaRPr>
          </a:p>
          <a:p>
            <a:pPr marL="2743200">
              <a:spcBef>
                <a:spcPct val="0"/>
              </a:spcBef>
              <a:buNone/>
              <a:defRPr/>
            </a:pPr>
            <a:endParaRPr lang="en-GB" altLang="en-US" sz="1200" b="1" dirty="0">
              <a:solidFill>
                <a:srgbClr val="0070C0"/>
              </a:solidFill>
            </a:endParaRPr>
          </a:p>
          <a:p>
            <a:pPr marL="2743200">
              <a:spcBef>
                <a:spcPct val="0"/>
              </a:spcBef>
              <a:buNone/>
              <a:defRPr/>
            </a:pPr>
            <a:endParaRPr lang="en-GB" altLang="en-US" sz="1200" b="1" dirty="0">
              <a:solidFill>
                <a:srgbClr val="0070C0"/>
              </a:solidFill>
            </a:endParaRPr>
          </a:p>
          <a:p>
            <a:pPr marL="2743200">
              <a:spcBef>
                <a:spcPct val="0"/>
              </a:spcBef>
              <a:buNone/>
              <a:defRPr/>
            </a:pPr>
            <a:endParaRPr lang="en-GB" altLang="en-US" sz="2000" b="1" dirty="0">
              <a:solidFill>
                <a:srgbClr val="0070C0"/>
              </a:solidFill>
            </a:endParaRPr>
          </a:p>
          <a:p>
            <a:pPr marL="2743200">
              <a:spcBef>
                <a:spcPct val="0"/>
              </a:spcBef>
              <a:buNone/>
              <a:defRPr/>
            </a:pPr>
            <a:endParaRPr lang="en-GB" altLang="en-US" sz="2000" b="1" dirty="0">
              <a:solidFill>
                <a:srgbClr val="0070C0"/>
              </a:solidFill>
            </a:endParaRPr>
          </a:p>
          <a:p>
            <a:pPr marL="2743200">
              <a:spcBef>
                <a:spcPct val="0"/>
              </a:spcBef>
              <a:buNone/>
              <a:defRPr/>
            </a:pPr>
            <a:endParaRPr lang="en-GB" altLang="en-US" sz="2000" b="1" dirty="0">
              <a:solidFill>
                <a:srgbClr val="0070C0"/>
              </a:solidFill>
            </a:endParaRPr>
          </a:p>
          <a:p>
            <a:pPr marL="2743200">
              <a:spcBef>
                <a:spcPct val="0"/>
              </a:spcBef>
              <a:buNone/>
              <a:defRPr/>
            </a:pPr>
            <a:r>
              <a:rPr lang="en-GB" altLang="en-US" sz="2000" b="1" dirty="0">
                <a:solidFill>
                  <a:srgbClr val="0070C0"/>
                </a:solidFill>
              </a:rPr>
              <a:t>LEEDS RHINOS NETBALL </a:t>
            </a:r>
          </a:p>
          <a:p>
            <a:pPr marL="2743200">
              <a:spcBef>
                <a:spcPct val="0"/>
              </a:spcBef>
              <a:buNone/>
              <a:defRPr/>
            </a:pPr>
            <a:r>
              <a:rPr lang="en-GB" altLang="en-US" sz="2000" b="1" dirty="0">
                <a:solidFill>
                  <a:srgbClr val="0070C0"/>
                </a:solidFill>
              </a:rPr>
              <a:t>Finish 6</a:t>
            </a:r>
            <a:r>
              <a:rPr lang="en-GB" altLang="en-US" sz="2000" b="1" baseline="30000" dirty="0">
                <a:solidFill>
                  <a:srgbClr val="0070C0"/>
                </a:solidFill>
              </a:rPr>
              <a:t>th</a:t>
            </a:r>
            <a:r>
              <a:rPr lang="en-GB" altLang="en-US" sz="2000" b="1" dirty="0">
                <a:solidFill>
                  <a:srgbClr val="0070C0"/>
                </a:solidFill>
              </a:rPr>
              <a:t> in the </a:t>
            </a:r>
          </a:p>
          <a:p>
            <a:pPr marL="2743200">
              <a:spcBef>
                <a:spcPct val="0"/>
              </a:spcBef>
              <a:buNone/>
              <a:defRPr/>
            </a:pPr>
            <a:r>
              <a:rPr lang="en-GB" altLang="en-US" sz="2000" b="1" dirty="0">
                <a:solidFill>
                  <a:srgbClr val="0070C0"/>
                </a:solidFill>
              </a:rPr>
              <a:t>Vitality Netball </a:t>
            </a:r>
            <a:r>
              <a:rPr lang="en-GB" altLang="en-US" sz="2000" b="1" dirty="0" err="1">
                <a:solidFill>
                  <a:srgbClr val="0070C0"/>
                </a:solidFill>
              </a:rPr>
              <a:t>Superleague</a:t>
            </a:r>
            <a:r>
              <a:rPr lang="en-GB" altLang="en-US" sz="2000" b="1" dirty="0">
                <a:solidFill>
                  <a:srgbClr val="0070C0"/>
                </a:solidFill>
              </a:rPr>
              <a:t> 2022</a:t>
            </a:r>
            <a:endParaRPr lang="en-GB" altLang="en-US" sz="1350" dirty="0"/>
          </a:p>
        </p:txBody>
      </p:sp>
      <p:pic>
        <p:nvPicPr>
          <p:cNvPr id="22536" name="Picture 48" descr="Final WY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5475" y="6238875"/>
            <a:ext cx="863600"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28A2DA73-D62D-4C24-867E-0EDB54ED768A" descr="IMG_5832.JPG">
            <a:extLst>
              <a:ext uri="{FF2B5EF4-FFF2-40B4-BE49-F238E27FC236}">
                <a16:creationId xmlns:a16="http://schemas.microsoft.com/office/drawing/2014/main" id="{6B2672E4-C324-C1C7-B74B-B43825C1D8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23928" y="2512258"/>
            <a:ext cx="3174384" cy="237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693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58" name="Group 9"/>
          <p:cNvGrpSpPr>
            <a:grpSpLocks noChangeAspect="1"/>
          </p:cNvGrpSpPr>
          <p:nvPr/>
        </p:nvGrpSpPr>
        <p:grpSpPr bwMode="auto">
          <a:xfrm>
            <a:off x="0" y="0"/>
            <a:ext cx="9423400" cy="6892925"/>
            <a:chOff x="0" y="0"/>
            <a:chExt cx="5936" cy="4342"/>
          </a:xfrm>
        </p:grpSpPr>
        <p:sp>
          <p:nvSpPr>
            <p:cNvPr id="45064" name="AutoShape 8"/>
            <p:cNvSpPr>
              <a:spLocks noChangeAspect="1" noChangeArrowheads="1" noTextEdit="1"/>
            </p:cNvSpPr>
            <p:nvPr/>
          </p:nvSpPr>
          <p:spPr bwMode="auto">
            <a:xfrm>
              <a:off x="0" y="26"/>
              <a:ext cx="5760" cy="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5065" name="Freeform 10"/>
            <p:cNvSpPr>
              <a:spLocks/>
            </p:cNvSpPr>
            <p:nvPr/>
          </p:nvSpPr>
          <p:spPr bwMode="auto">
            <a:xfrm>
              <a:off x="0" y="0"/>
              <a:ext cx="5766" cy="932"/>
            </a:xfrm>
            <a:custGeom>
              <a:avLst/>
              <a:gdLst>
                <a:gd name="T0" fmla="*/ 18 w 9599"/>
                <a:gd name="T1" fmla="*/ 0 h 2905"/>
                <a:gd name="T2" fmla="*/ 18 w 9599"/>
                <a:gd name="T3" fmla="*/ 0 h 2905"/>
                <a:gd name="T4" fmla="*/ 67 w 9599"/>
                <a:gd name="T5" fmla="*/ 0 h 2905"/>
                <a:gd name="T6" fmla="*/ 80 w 9599"/>
                <a:gd name="T7" fmla="*/ 0 h 2905"/>
                <a:gd name="T8" fmla="*/ 96 w 9599"/>
                <a:gd name="T9" fmla="*/ 0 h 2905"/>
                <a:gd name="T10" fmla="*/ 105 w 9599"/>
                <a:gd name="T11" fmla="*/ 0 h 2905"/>
                <a:gd name="T12" fmla="*/ 117 w 9599"/>
                <a:gd name="T13" fmla="*/ 0 h 2905"/>
                <a:gd name="T14" fmla="*/ 129 w 9599"/>
                <a:gd name="T15" fmla="*/ 0 h 2905"/>
                <a:gd name="T16" fmla="*/ 145 w 9599"/>
                <a:gd name="T17" fmla="*/ 0 h 2905"/>
                <a:gd name="T18" fmla="*/ 159 w 9599"/>
                <a:gd name="T19" fmla="*/ 0 h 2905"/>
                <a:gd name="T20" fmla="*/ 161 w 9599"/>
                <a:gd name="T21" fmla="*/ 0 h 2905"/>
                <a:gd name="T22" fmla="*/ 163 w 9599"/>
                <a:gd name="T23" fmla="*/ 0 h 2905"/>
                <a:gd name="T24" fmla="*/ 163 w 9599"/>
                <a:gd name="T25" fmla="*/ 0 h 2905"/>
                <a:gd name="T26" fmla="*/ 0 w 9599"/>
                <a:gd name="T27" fmla="*/ 0 h 2905"/>
                <a:gd name="T28" fmla="*/ 0 w 9599"/>
                <a:gd name="T29" fmla="*/ 0 h 2905"/>
                <a:gd name="T30" fmla="*/ 18 w 9599"/>
                <a:gd name="T31" fmla="*/ 0 h 29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99"/>
                <a:gd name="T49" fmla="*/ 0 h 2905"/>
                <a:gd name="T50" fmla="*/ 9599 w 9599"/>
                <a:gd name="T51" fmla="*/ 2905 h 29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99" h="2905">
                  <a:moveTo>
                    <a:pt x="1057" y="2871"/>
                  </a:moveTo>
                  <a:lnTo>
                    <a:pt x="1057" y="2871"/>
                  </a:lnTo>
                  <a:cubicBezTo>
                    <a:pt x="1057" y="2871"/>
                    <a:pt x="3791" y="2791"/>
                    <a:pt x="3930" y="2829"/>
                  </a:cubicBezTo>
                  <a:cubicBezTo>
                    <a:pt x="4068" y="2867"/>
                    <a:pt x="4648" y="2879"/>
                    <a:pt x="4723" y="2879"/>
                  </a:cubicBezTo>
                  <a:cubicBezTo>
                    <a:pt x="4799" y="2879"/>
                    <a:pt x="5504" y="2829"/>
                    <a:pt x="5643" y="2829"/>
                  </a:cubicBezTo>
                  <a:lnTo>
                    <a:pt x="6197" y="2829"/>
                  </a:lnTo>
                  <a:cubicBezTo>
                    <a:pt x="6348" y="2829"/>
                    <a:pt x="6688" y="2867"/>
                    <a:pt x="6889" y="2867"/>
                  </a:cubicBezTo>
                  <a:lnTo>
                    <a:pt x="7569" y="2867"/>
                  </a:lnTo>
                  <a:cubicBezTo>
                    <a:pt x="7834" y="2867"/>
                    <a:pt x="8539" y="2905"/>
                    <a:pt x="8539" y="2905"/>
                  </a:cubicBezTo>
                  <a:lnTo>
                    <a:pt x="9370" y="2879"/>
                  </a:lnTo>
                  <a:cubicBezTo>
                    <a:pt x="9370" y="2879"/>
                    <a:pt x="9408" y="2867"/>
                    <a:pt x="9496" y="2867"/>
                  </a:cubicBezTo>
                  <a:lnTo>
                    <a:pt x="9599" y="2867"/>
                  </a:lnTo>
                  <a:lnTo>
                    <a:pt x="9599" y="0"/>
                  </a:lnTo>
                  <a:lnTo>
                    <a:pt x="0" y="0"/>
                  </a:lnTo>
                  <a:lnTo>
                    <a:pt x="0" y="2879"/>
                  </a:lnTo>
                  <a:lnTo>
                    <a:pt x="1057" y="2871"/>
                  </a:lnTo>
                  <a:close/>
                </a:path>
              </a:pathLst>
            </a:custGeom>
            <a:solidFill>
              <a:srgbClr val="0070C0"/>
            </a:solidFill>
            <a:ln w="0">
              <a:solidFill>
                <a:srgbClr val="000000"/>
              </a:solidFill>
              <a:prstDash val="solid"/>
              <a:round/>
              <a:headEnd/>
              <a:tailEnd/>
            </a:ln>
          </p:spPr>
          <p:txBody>
            <a:bodyPr/>
            <a:lstStyle/>
            <a:p>
              <a:endParaRPr lang="en-GB"/>
            </a:p>
          </p:txBody>
        </p:sp>
        <p:sp>
          <p:nvSpPr>
            <p:cNvPr id="45066" name="Freeform 11"/>
            <p:cNvSpPr>
              <a:spLocks noEditPoints="1"/>
            </p:cNvSpPr>
            <p:nvPr/>
          </p:nvSpPr>
          <p:spPr bwMode="auto">
            <a:xfrm>
              <a:off x="5217" y="863"/>
              <a:ext cx="672" cy="34"/>
            </a:xfrm>
            <a:custGeom>
              <a:avLst/>
              <a:gdLst>
                <a:gd name="T0" fmla="*/ 19 w 1118"/>
                <a:gd name="T1" fmla="*/ 0 h 56"/>
                <a:gd name="T2" fmla="*/ 19 w 1118"/>
                <a:gd name="T3" fmla="*/ 0 h 56"/>
                <a:gd name="T4" fmla="*/ 19 w 1118"/>
                <a:gd name="T5" fmla="*/ 1 h 56"/>
                <a:gd name="T6" fmla="*/ 18 w 1118"/>
                <a:gd name="T7" fmla="*/ 1 h 56"/>
                <a:gd name="T8" fmla="*/ 17 w 1118"/>
                <a:gd name="T9" fmla="*/ 1 h 56"/>
                <a:gd name="T10" fmla="*/ 17 w 1118"/>
                <a:gd name="T11" fmla="*/ 1 h 56"/>
                <a:gd name="T12" fmla="*/ 17 w 1118"/>
                <a:gd name="T13" fmla="*/ 1 h 56"/>
                <a:gd name="T14" fmla="*/ 16 w 1118"/>
                <a:gd name="T15" fmla="*/ 1 h 56"/>
                <a:gd name="T16" fmla="*/ 16 w 1118"/>
                <a:gd name="T17" fmla="*/ 1 h 56"/>
                <a:gd name="T18" fmla="*/ 16 w 1118"/>
                <a:gd name="T19" fmla="*/ 1 h 56"/>
                <a:gd name="T20" fmla="*/ 15 w 1118"/>
                <a:gd name="T21" fmla="*/ 1 h 56"/>
                <a:gd name="T22" fmla="*/ 14 w 1118"/>
                <a:gd name="T23" fmla="*/ 1 h 56"/>
                <a:gd name="T24" fmla="*/ 14 w 1118"/>
                <a:gd name="T25" fmla="*/ 1 h 56"/>
                <a:gd name="T26" fmla="*/ 14 w 1118"/>
                <a:gd name="T27" fmla="*/ 1 h 56"/>
                <a:gd name="T28" fmla="*/ 13 w 1118"/>
                <a:gd name="T29" fmla="*/ 1 h 56"/>
                <a:gd name="T30" fmla="*/ 13 w 1118"/>
                <a:gd name="T31" fmla="*/ 1 h 56"/>
                <a:gd name="T32" fmla="*/ 12 w 1118"/>
                <a:gd name="T33" fmla="*/ 1 h 56"/>
                <a:gd name="T34" fmla="*/ 12 w 1118"/>
                <a:gd name="T35" fmla="*/ 1 h 56"/>
                <a:gd name="T36" fmla="*/ 11 w 1118"/>
                <a:gd name="T37" fmla="*/ 1 h 56"/>
                <a:gd name="T38" fmla="*/ 10 w 1118"/>
                <a:gd name="T39" fmla="*/ 1 h 56"/>
                <a:gd name="T40" fmla="*/ 10 w 1118"/>
                <a:gd name="T41" fmla="*/ 1 h 56"/>
                <a:gd name="T42" fmla="*/ 10 w 1118"/>
                <a:gd name="T43" fmla="*/ 1 h 56"/>
                <a:gd name="T44" fmla="*/ 9 w 1118"/>
                <a:gd name="T45" fmla="*/ 1 h 56"/>
                <a:gd name="T46" fmla="*/ 8 w 1118"/>
                <a:gd name="T47" fmla="*/ 1 h 56"/>
                <a:gd name="T48" fmla="*/ 8 w 1118"/>
                <a:gd name="T49" fmla="*/ 1 h 56"/>
                <a:gd name="T50" fmla="*/ 7 w 1118"/>
                <a:gd name="T51" fmla="*/ 1 h 56"/>
                <a:gd name="T52" fmla="*/ 6 w 1118"/>
                <a:gd name="T53" fmla="*/ 1 h 56"/>
                <a:gd name="T54" fmla="*/ 6 w 1118"/>
                <a:gd name="T55" fmla="*/ 1 h 56"/>
                <a:gd name="T56" fmla="*/ 5 w 1118"/>
                <a:gd name="T57" fmla="*/ 1 h 56"/>
                <a:gd name="T58" fmla="*/ 5 w 1118"/>
                <a:gd name="T59" fmla="*/ 1 h 56"/>
                <a:gd name="T60" fmla="*/ 5 w 1118"/>
                <a:gd name="T61" fmla="*/ 1 h 56"/>
                <a:gd name="T62" fmla="*/ 5 w 1118"/>
                <a:gd name="T63" fmla="*/ 1 h 56"/>
                <a:gd name="T64" fmla="*/ 4 w 1118"/>
                <a:gd name="T65" fmla="*/ 1 h 56"/>
                <a:gd name="T66" fmla="*/ 4 w 1118"/>
                <a:gd name="T67" fmla="*/ 1 h 56"/>
                <a:gd name="T68" fmla="*/ 3 w 1118"/>
                <a:gd name="T69" fmla="*/ 1 h 56"/>
                <a:gd name="T70" fmla="*/ 3 w 1118"/>
                <a:gd name="T71" fmla="*/ 1 h 56"/>
                <a:gd name="T72" fmla="*/ 2 w 1118"/>
                <a:gd name="T73" fmla="*/ 1 h 56"/>
                <a:gd name="T74" fmla="*/ 2 w 1118"/>
                <a:gd name="T75" fmla="*/ 1 h 56"/>
                <a:gd name="T76" fmla="*/ 1 w 1118"/>
                <a:gd name="T77" fmla="*/ 1 h 56"/>
                <a:gd name="T78" fmla="*/ 1 w 1118"/>
                <a:gd name="T79" fmla="*/ 1 h 56"/>
                <a:gd name="T80" fmla="*/ 0 w 1118"/>
                <a:gd name="T81" fmla="*/ 1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18"/>
                <a:gd name="T124" fmla="*/ 0 h 56"/>
                <a:gd name="T125" fmla="*/ 1118 w 1118"/>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18" h="56">
                  <a:moveTo>
                    <a:pt x="1118" y="0"/>
                  </a:moveTo>
                  <a:lnTo>
                    <a:pt x="1118" y="0"/>
                  </a:lnTo>
                  <a:lnTo>
                    <a:pt x="1084" y="3"/>
                  </a:lnTo>
                  <a:lnTo>
                    <a:pt x="1065" y="5"/>
                  </a:lnTo>
                  <a:moveTo>
                    <a:pt x="1011" y="9"/>
                  </a:moveTo>
                  <a:lnTo>
                    <a:pt x="1011" y="9"/>
                  </a:lnTo>
                  <a:lnTo>
                    <a:pt x="1000" y="10"/>
                  </a:lnTo>
                  <a:lnTo>
                    <a:pt x="958" y="13"/>
                  </a:lnTo>
                  <a:moveTo>
                    <a:pt x="905" y="17"/>
                  </a:moveTo>
                  <a:lnTo>
                    <a:pt x="905" y="17"/>
                  </a:lnTo>
                  <a:lnTo>
                    <a:pt x="896" y="18"/>
                  </a:lnTo>
                  <a:lnTo>
                    <a:pt x="852" y="21"/>
                  </a:lnTo>
                  <a:moveTo>
                    <a:pt x="799" y="24"/>
                  </a:moveTo>
                  <a:lnTo>
                    <a:pt x="799" y="24"/>
                  </a:lnTo>
                  <a:lnTo>
                    <a:pt x="775" y="26"/>
                  </a:lnTo>
                  <a:lnTo>
                    <a:pt x="746" y="28"/>
                  </a:lnTo>
                  <a:moveTo>
                    <a:pt x="693" y="31"/>
                  </a:moveTo>
                  <a:lnTo>
                    <a:pt x="693" y="31"/>
                  </a:lnTo>
                  <a:lnTo>
                    <a:pt x="639" y="34"/>
                  </a:lnTo>
                  <a:moveTo>
                    <a:pt x="586" y="36"/>
                  </a:moveTo>
                  <a:lnTo>
                    <a:pt x="586" y="36"/>
                  </a:lnTo>
                  <a:lnTo>
                    <a:pt x="564" y="37"/>
                  </a:lnTo>
                  <a:lnTo>
                    <a:pt x="533" y="39"/>
                  </a:lnTo>
                  <a:moveTo>
                    <a:pt x="480" y="41"/>
                  </a:moveTo>
                  <a:lnTo>
                    <a:pt x="480" y="41"/>
                  </a:lnTo>
                  <a:lnTo>
                    <a:pt x="426" y="44"/>
                  </a:lnTo>
                  <a:moveTo>
                    <a:pt x="373" y="46"/>
                  </a:moveTo>
                  <a:lnTo>
                    <a:pt x="373" y="46"/>
                  </a:lnTo>
                  <a:lnTo>
                    <a:pt x="325" y="48"/>
                  </a:lnTo>
                  <a:lnTo>
                    <a:pt x="320" y="48"/>
                  </a:lnTo>
                  <a:moveTo>
                    <a:pt x="267" y="49"/>
                  </a:moveTo>
                  <a:lnTo>
                    <a:pt x="267" y="49"/>
                  </a:lnTo>
                  <a:lnTo>
                    <a:pt x="240" y="50"/>
                  </a:lnTo>
                  <a:lnTo>
                    <a:pt x="213" y="51"/>
                  </a:lnTo>
                  <a:moveTo>
                    <a:pt x="160" y="53"/>
                  </a:moveTo>
                  <a:lnTo>
                    <a:pt x="160" y="53"/>
                  </a:lnTo>
                  <a:lnTo>
                    <a:pt x="153" y="53"/>
                  </a:lnTo>
                  <a:lnTo>
                    <a:pt x="107" y="54"/>
                  </a:lnTo>
                  <a:moveTo>
                    <a:pt x="54" y="55"/>
                  </a:moveTo>
                  <a:lnTo>
                    <a:pt x="54" y="55"/>
                  </a:lnTo>
                  <a:lnTo>
                    <a:pt x="0" y="5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5067" name="Freeform 12"/>
            <p:cNvSpPr>
              <a:spLocks noEditPoints="1"/>
            </p:cNvSpPr>
            <p:nvPr/>
          </p:nvSpPr>
          <p:spPr bwMode="auto">
            <a:xfrm>
              <a:off x="4626" y="877"/>
              <a:ext cx="494" cy="20"/>
            </a:xfrm>
            <a:custGeom>
              <a:avLst/>
              <a:gdLst>
                <a:gd name="T0" fmla="*/ 14 w 823"/>
                <a:gd name="T1" fmla="*/ 1 h 33"/>
                <a:gd name="T2" fmla="*/ 14 w 823"/>
                <a:gd name="T3" fmla="*/ 1 h 33"/>
                <a:gd name="T4" fmla="*/ 13 w 823"/>
                <a:gd name="T5" fmla="*/ 1 h 33"/>
                <a:gd name="T6" fmla="*/ 12 w 823"/>
                <a:gd name="T7" fmla="*/ 1 h 33"/>
                <a:gd name="T8" fmla="*/ 12 w 823"/>
                <a:gd name="T9" fmla="*/ 1 h 33"/>
                <a:gd name="T10" fmla="*/ 11 w 823"/>
                <a:gd name="T11" fmla="*/ 1 h 33"/>
                <a:gd name="T12" fmla="*/ 10 w 823"/>
                <a:gd name="T13" fmla="*/ 1 h 33"/>
                <a:gd name="T14" fmla="*/ 10 w 823"/>
                <a:gd name="T15" fmla="*/ 1 h 33"/>
                <a:gd name="T16" fmla="*/ 10 w 823"/>
                <a:gd name="T17" fmla="*/ 1 h 33"/>
                <a:gd name="T18" fmla="*/ 8 w 823"/>
                <a:gd name="T19" fmla="*/ 1 h 33"/>
                <a:gd name="T20" fmla="*/ 8 w 823"/>
                <a:gd name="T21" fmla="*/ 1 h 33"/>
                <a:gd name="T22" fmla="*/ 8 w 823"/>
                <a:gd name="T23" fmla="*/ 1 h 33"/>
                <a:gd name="T24" fmla="*/ 7 w 823"/>
                <a:gd name="T25" fmla="*/ 1 h 33"/>
                <a:gd name="T26" fmla="*/ 7 w 823"/>
                <a:gd name="T27" fmla="*/ 1 h 33"/>
                <a:gd name="T28" fmla="*/ 7 w 823"/>
                <a:gd name="T29" fmla="*/ 1 h 33"/>
                <a:gd name="T30" fmla="*/ 6 w 823"/>
                <a:gd name="T31" fmla="*/ 1 h 33"/>
                <a:gd name="T32" fmla="*/ 5 w 823"/>
                <a:gd name="T33" fmla="*/ 1 h 33"/>
                <a:gd name="T34" fmla="*/ 5 w 823"/>
                <a:gd name="T35" fmla="*/ 1 h 33"/>
                <a:gd name="T36" fmla="*/ 4 w 823"/>
                <a:gd name="T37" fmla="*/ 1 h 33"/>
                <a:gd name="T38" fmla="*/ 3 w 823"/>
                <a:gd name="T39" fmla="*/ 1 h 33"/>
                <a:gd name="T40" fmla="*/ 3 w 823"/>
                <a:gd name="T41" fmla="*/ 1 h 33"/>
                <a:gd name="T42" fmla="*/ 2 w 823"/>
                <a:gd name="T43" fmla="*/ 1 h 33"/>
                <a:gd name="T44" fmla="*/ 2 w 823"/>
                <a:gd name="T45" fmla="*/ 1 h 33"/>
                <a:gd name="T46" fmla="*/ 1 w 823"/>
                <a:gd name="T47" fmla="*/ 1 h 33"/>
                <a:gd name="T48" fmla="*/ 1 w 823"/>
                <a:gd name="T49" fmla="*/ 1 h 33"/>
                <a:gd name="T50" fmla="*/ 0 w 823"/>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3"/>
                <a:gd name="T79" fmla="*/ 0 h 33"/>
                <a:gd name="T80" fmla="*/ 823 w 823"/>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3" h="33">
                  <a:moveTo>
                    <a:pt x="823" y="33"/>
                  </a:moveTo>
                  <a:lnTo>
                    <a:pt x="823" y="33"/>
                  </a:lnTo>
                  <a:lnTo>
                    <a:pt x="768" y="32"/>
                  </a:lnTo>
                  <a:moveTo>
                    <a:pt x="713" y="30"/>
                  </a:moveTo>
                  <a:lnTo>
                    <a:pt x="713" y="30"/>
                  </a:lnTo>
                  <a:lnTo>
                    <a:pt x="658" y="29"/>
                  </a:lnTo>
                  <a:moveTo>
                    <a:pt x="603" y="27"/>
                  </a:moveTo>
                  <a:lnTo>
                    <a:pt x="603" y="27"/>
                  </a:lnTo>
                  <a:lnTo>
                    <a:pt x="548" y="24"/>
                  </a:lnTo>
                  <a:moveTo>
                    <a:pt x="494" y="22"/>
                  </a:moveTo>
                  <a:lnTo>
                    <a:pt x="494" y="22"/>
                  </a:lnTo>
                  <a:lnTo>
                    <a:pt x="486" y="22"/>
                  </a:lnTo>
                  <a:lnTo>
                    <a:pt x="439" y="19"/>
                  </a:lnTo>
                  <a:moveTo>
                    <a:pt x="384" y="16"/>
                  </a:moveTo>
                  <a:lnTo>
                    <a:pt x="384" y="16"/>
                  </a:lnTo>
                  <a:lnTo>
                    <a:pt x="329" y="13"/>
                  </a:lnTo>
                  <a:moveTo>
                    <a:pt x="274" y="11"/>
                  </a:moveTo>
                  <a:lnTo>
                    <a:pt x="274" y="11"/>
                  </a:lnTo>
                  <a:lnTo>
                    <a:pt x="219" y="8"/>
                  </a:lnTo>
                  <a:moveTo>
                    <a:pt x="164" y="5"/>
                  </a:moveTo>
                  <a:lnTo>
                    <a:pt x="164" y="5"/>
                  </a:lnTo>
                  <a:lnTo>
                    <a:pt x="144" y="4"/>
                  </a:lnTo>
                  <a:lnTo>
                    <a:pt x="109" y="3"/>
                  </a:lnTo>
                  <a:moveTo>
                    <a:pt x="54" y="2"/>
                  </a:moveTo>
                  <a:lnTo>
                    <a:pt x="54" y="2"/>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5068" name="Freeform 13"/>
            <p:cNvSpPr>
              <a:spLocks noEditPoints="1"/>
            </p:cNvSpPr>
            <p:nvPr/>
          </p:nvSpPr>
          <p:spPr bwMode="auto">
            <a:xfrm>
              <a:off x="3794" y="845"/>
              <a:ext cx="734" cy="31"/>
            </a:xfrm>
            <a:custGeom>
              <a:avLst/>
              <a:gdLst>
                <a:gd name="T0" fmla="*/ 21 w 1222"/>
                <a:gd name="T1" fmla="*/ 1 h 52"/>
                <a:gd name="T2" fmla="*/ 21 w 1222"/>
                <a:gd name="T3" fmla="*/ 1 h 52"/>
                <a:gd name="T4" fmla="*/ 20 w 1222"/>
                <a:gd name="T5" fmla="*/ 1 h 52"/>
                <a:gd name="T6" fmla="*/ 19 w 1222"/>
                <a:gd name="T7" fmla="*/ 1 h 52"/>
                <a:gd name="T8" fmla="*/ 19 w 1222"/>
                <a:gd name="T9" fmla="*/ 1 h 52"/>
                <a:gd name="T10" fmla="*/ 18 w 1222"/>
                <a:gd name="T11" fmla="*/ 1 h 52"/>
                <a:gd name="T12" fmla="*/ 17 w 1222"/>
                <a:gd name="T13" fmla="*/ 1 h 52"/>
                <a:gd name="T14" fmla="*/ 17 w 1222"/>
                <a:gd name="T15" fmla="*/ 1 h 52"/>
                <a:gd name="T16" fmla="*/ 16 w 1222"/>
                <a:gd name="T17" fmla="*/ 1 h 52"/>
                <a:gd name="T18" fmla="*/ 16 w 1222"/>
                <a:gd name="T19" fmla="*/ 1 h 52"/>
                <a:gd name="T20" fmla="*/ 16 w 1222"/>
                <a:gd name="T21" fmla="*/ 1 h 52"/>
                <a:gd name="T22" fmla="*/ 14 w 1222"/>
                <a:gd name="T23" fmla="*/ 1 h 52"/>
                <a:gd name="T24" fmla="*/ 13 w 1222"/>
                <a:gd name="T25" fmla="*/ 1 h 52"/>
                <a:gd name="T26" fmla="*/ 13 w 1222"/>
                <a:gd name="T27" fmla="*/ 1 h 52"/>
                <a:gd name="T28" fmla="*/ 13 w 1222"/>
                <a:gd name="T29" fmla="*/ 1 h 52"/>
                <a:gd name="T30" fmla="*/ 11 w 1222"/>
                <a:gd name="T31" fmla="*/ 1 h 52"/>
                <a:gd name="T32" fmla="*/ 11 w 1222"/>
                <a:gd name="T33" fmla="*/ 1 h 52"/>
                <a:gd name="T34" fmla="*/ 11 w 1222"/>
                <a:gd name="T35" fmla="*/ 1 h 52"/>
                <a:gd name="T36" fmla="*/ 10 w 1222"/>
                <a:gd name="T37" fmla="*/ 1 h 52"/>
                <a:gd name="T38" fmla="*/ 10 w 1222"/>
                <a:gd name="T39" fmla="*/ 1 h 52"/>
                <a:gd name="T40" fmla="*/ 9 w 1222"/>
                <a:gd name="T41" fmla="*/ 1 h 52"/>
                <a:gd name="T42" fmla="*/ 9 w 1222"/>
                <a:gd name="T43" fmla="*/ 1 h 52"/>
                <a:gd name="T44" fmla="*/ 8 w 1222"/>
                <a:gd name="T45" fmla="*/ 1 h 52"/>
                <a:gd name="T46" fmla="*/ 8 w 1222"/>
                <a:gd name="T47" fmla="*/ 1 h 52"/>
                <a:gd name="T48" fmla="*/ 8 w 1222"/>
                <a:gd name="T49" fmla="*/ 1 h 52"/>
                <a:gd name="T50" fmla="*/ 7 w 1222"/>
                <a:gd name="T51" fmla="*/ 1 h 52"/>
                <a:gd name="T52" fmla="*/ 6 w 1222"/>
                <a:gd name="T53" fmla="*/ 1 h 52"/>
                <a:gd name="T54" fmla="*/ 6 w 1222"/>
                <a:gd name="T55" fmla="*/ 1 h 52"/>
                <a:gd name="T56" fmla="*/ 6 w 1222"/>
                <a:gd name="T57" fmla="*/ 1 h 52"/>
                <a:gd name="T58" fmla="*/ 5 w 1222"/>
                <a:gd name="T59" fmla="*/ 1 h 52"/>
                <a:gd name="T60" fmla="*/ 5 w 1222"/>
                <a:gd name="T61" fmla="*/ 1 h 52"/>
                <a:gd name="T62" fmla="*/ 5 w 1222"/>
                <a:gd name="T63" fmla="*/ 1 h 52"/>
                <a:gd name="T64" fmla="*/ 4 w 1222"/>
                <a:gd name="T65" fmla="*/ 1 h 52"/>
                <a:gd name="T66" fmla="*/ 4 w 1222"/>
                <a:gd name="T67" fmla="*/ 1 h 52"/>
                <a:gd name="T68" fmla="*/ 3 w 1222"/>
                <a:gd name="T69" fmla="*/ 1 h 52"/>
                <a:gd name="T70" fmla="*/ 3 w 1222"/>
                <a:gd name="T71" fmla="*/ 1 h 52"/>
                <a:gd name="T72" fmla="*/ 2 w 1222"/>
                <a:gd name="T73" fmla="*/ 1 h 52"/>
                <a:gd name="T74" fmla="*/ 2 w 1222"/>
                <a:gd name="T75" fmla="*/ 1 h 52"/>
                <a:gd name="T76" fmla="*/ 1 w 1222"/>
                <a:gd name="T77" fmla="*/ 1 h 52"/>
                <a:gd name="T78" fmla="*/ 1 w 1222"/>
                <a:gd name="T79" fmla="*/ 1 h 52"/>
                <a:gd name="T80" fmla="*/ 1 w 1222"/>
                <a:gd name="T81" fmla="*/ 1 h 52"/>
                <a:gd name="T82" fmla="*/ 0 w 1222"/>
                <a:gd name="T83" fmla="*/ 0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2"/>
                <a:gd name="T127" fmla="*/ 0 h 52"/>
                <a:gd name="T128" fmla="*/ 1222 w 1222"/>
                <a:gd name="T129" fmla="*/ 52 h 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2" h="52">
                  <a:moveTo>
                    <a:pt x="1222" y="52"/>
                  </a:moveTo>
                  <a:lnTo>
                    <a:pt x="1222" y="52"/>
                  </a:lnTo>
                  <a:lnTo>
                    <a:pt x="1169" y="51"/>
                  </a:lnTo>
                  <a:moveTo>
                    <a:pt x="1116" y="51"/>
                  </a:moveTo>
                  <a:lnTo>
                    <a:pt x="1116" y="51"/>
                  </a:lnTo>
                  <a:lnTo>
                    <a:pt x="1063" y="50"/>
                  </a:lnTo>
                  <a:moveTo>
                    <a:pt x="1009" y="49"/>
                  </a:moveTo>
                  <a:lnTo>
                    <a:pt x="1009" y="49"/>
                  </a:lnTo>
                  <a:lnTo>
                    <a:pt x="956" y="48"/>
                  </a:lnTo>
                  <a:moveTo>
                    <a:pt x="903" y="47"/>
                  </a:moveTo>
                  <a:lnTo>
                    <a:pt x="903" y="47"/>
                  </a:lnTo>
                  <a:lnTo>
                    <a:pt x="850" y="46"/>
                  </a:lnTo>
                  <a:moveTo>
                    <a:pt x="797" y="45"/>
                  </a:moveTo>
                  <a:lnTo>
                    <a:pt x="797" y="45"/>
                  </a:lnTo>
                  <a:lnTo>
                    <a:pt x="743" y="43"/>
                  </a:lnTo>
                  <a:moveTo>
                    <a:pt x="690" y="42"/>
                  </a:moveTo>
                  <a:lnTo>
                    <a:pt x="690" y="42"/>
                  </a:lnTo>
                  <a:lnTo>
                    <a:pt x="637" y="40"/>
                  </a:lnTo>
                  <a:moveTo>
                    <a:pt x="584" y="39"/>
                  </a:moveTo>
                  <a:lnTo>
                    <a:pt x="584" y="39"/>
                  </a:lnTo>
                  <a:lnTo>
                    <a:pt x="535" y="37"/>
                  </a:lnTo>
                  <a:lnTo>
                    <a:pt x="531" y="37"/>
                  </a:lnTo>
                  <a:moveTo>
                    <a:pt x="477" y="34"/>
                  </a:moveTo>
                  <a:lnTo>
                    <a:pt x="477" y="34"/>
                  </a:lnTo>
                  <a:lnTo>
                    <a:pt x="449" y="33"/>
                  </a:lnTo>
                  <a:lnTo>
                    <a:pt x="424" y="32"/>
                  </a:lnTo>
                  <a:moveTo>
                    <a:pt x="371" y="30"/>
                  </a:moveTo>
                  <a:lnTo>
                    <a:pt x="371" y="30"/>
                  </a:lnTo>
                  <a:lnTo>
                    <a:pt x="367" y="29"/>
                  </a:lnTo>
                  <a:lnTo>
                    <a:pt x="318" y="27"/>
                  </a:lnTo>
                  <a:moveTo>
                    <a:pt x="265" y="23"/>
                  </a:moveTo>
                  <a:lnTo>
                    <a:pt x="265" y="23"/>
                  </a:lnTo>
                  <a:lnTo>
                    <a:pt x="215" y="20"/>
                  </a:lnTo>
                  <a:lnTo>
                    <a:pt x="212" y="20"/>
                  </a:lnTo>
                  <a:moveTo>
                    <a:pt x="159" y="16"/>
                  </a:moveTo>
                  <a:lnTo>
                    <a:pt x="159" y="16"/>
                  </a:lnTo>
                  <a:lnTo>
                    <a:pt x="147" y="15"/>
                  </a:lnTo>
                  <a:lnTo>
                    <a:pt x="106" y="11"/>
                  </a:lnTo>
                  <a:moveTo>
                    <a:pt x="53" y="6"/>
                  </a:moveTo>
                  <a:lnTo>
                    <a:pt x="53" y="6"/>
                  </a:lnTo>
                  <a:lnTo>
                    <a:pt x="25" y="3"/>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5069" name="Freeform 14"/>
            <p:cNvSpPr>
              <a:spLocks noEditPoints="1"/>
            </p:cNvSpPr>
            <p:nvPr/>
          </p:nvSpPr>
          <p:spPr bwMode="auto">
            <a:xfrm>
              <a:off x="3550" y="837"/>
              <a:ext cx="151" cy="6"/>
            </a:xfrm>
            <a:custGeom>
              <a:avLst/>
              <a:gdLst>
                <a:gd name="T0" fmla="*/ 4 w 251"/>
                <a:gd name="T1" fmla="*/ 0 h 10"/>
                <a:gd name="T2" fmla="*/ 4 w 251"/>
                <a:gd name="T3" fmla="*/ 0 h 10"/>
                <a:gd name="T4" fmla="*/ 4 w 251"/>
                <a:gd name="T5" fmla="*/ 1 h 10"/>
                <a:gd name="T6" fmla="*/ 4 w 251"/>
                <a:gd name="T7" fmla="*/ 1 h 10"/>
                <a:gd name="T8" fmla="*/ 2 w 251"/>
                <a:gd name="T9" fmla="*/ 1 h 10"/>
                <a:gd name="T10" fmla="*/ 2 w 251"/>
                <a:gd name="T11" fmla="*/ 1 h 10"/>
                <a:gd name="T12" fmla="*/ 2 w 251"/>
                <a:gd name="T13" fmla="*/ 1 h 10"/>
                <a:gd name="T14" fmla="*/ 2 w 251"/>
                <a:gd name="T15" fmla="*/ 1 h 10"/>
                <a:gd name="T16" fmla="*/ 1 w 251"/>
                <a:gd name="T17" fmla="*/ 1 h 10"/>
                <a:gd name="T18" fmla="*/ 1 w 251"/>
                <a:gd name="T19" fmla="*/ 1 h 10"/>
                <a:gd name="T20" fmla="*/ 1 w 251"/>
                <a:gd name="T21" fmla="*/ 1 h 10"/>
                <a:gd name="T22" fmla="*/ 1 w 251"/>
                <a:gd name="T23" fmla="*/ 1 h 10"/>
                <a:gd name="T24" fmla="*/ 0 w 251"/>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1"/>
                <a:gd name="T40" fmla="*/ 0 h 10"/>
                <a:gd name="T41" fmla="*/ 251 w 25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1" h="10">
                  <a:moveTo>
                    <a:pt x="251" y="0"/>
                  </a:moveTo>
                  <a:lnTo>
                    <a:pt x="251" y="0"/>
                  </a:lnTo>
                  <a:lnTo>
                    <a:pt x="215" y="1"/>
                  </a:lnTo>
                  <a:lnTo>
                    <a:pt x="201" y="1"/>
                  </a:lnTo>
                  <a:moveTo>
                    <a:pt x="151" y="3"/>
                  </a:moveTo>
                  <a:lnTo>
                    <a:pt x="151" y="3"/>
                  </a:lnTo>
                  <a:lnTo>
                    <a:pt x="132" y="4"/>
                  </a:lnTo>
                  <a:lnTo>
                    <a:pt x="101" y="5"/>
                  </a:lnTo>
                  <a:moveTo>
                    <a:pt x="50" y="8"/>
                  </a:moveTo>
                  <a:lnTo>
                    <a:pt x="50" y="8"/>
                  </a:lnTo>
                  <a:lnTo>
                    <a:pt x="48" y="8"/>
                  </a:lnTo>
                  <a:lnTo>
                    <a:pt x="9" y="9"/>
                  </a:lnTo>
                  <a:lnTo>
                    <a:pt x="0" y="1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5070" name="Freeform 15"/>
            <p:cNvSpPr>
              <a:spLocks noEditPoints="1"/>
            </p:cNvSpPr>
            <p:nvPr/>
          </p:nvSpPr>
          <p:spPr bwMode="auto">
            <a:xfrm>
              <a:off x="3369" y="844"/>
              <a:ext cx="90" cy="1"/>
            </a:xfrm>
            <a:custGeom>
              <a:avLst/>
              <a:gdLst>
                <a:gd name="T0" fmla="*/ 2 w 150"/>
                <a:gd name="T1" fmla="*/ 0 h 1"/>
                <a:gd name="T2" fmla="*/ 2 w 150"/>
                <a:gd name="T3" fmla="*/ 0 h 1"/>
                <a:gd name="T4" fmla="*/ 2 w 150"/>
                <a:gd name="T5" fmla="*/ 1 h 1"/>
                <a:gd name="T6" fmla="*/ 1 w 150"/>
                <a:gd name="T7" fmla="*/ 1 h 1"/>
                <a:gd name="T8" fmla="*/ 1 w 150"/>
                <a:gd name="T9" fmla="*/ 1 h 1"/>
                <a:gd name="T10" fmla="*/ 1 w 150"/>
                <a:gd name="T11" fmla="*/ 1 h 1"/>
                <a:gd name="T12" fmla="*/ 0 w 150"/>
                <a:gd name="T13" fmla="*/ 1 h 1"/>
                <a:gd name="T14" fmla="*/ 0 60000 65536"/>
                <a:gd name="T15" fmla="*/ 0 60000 65536"/>
                <a:gd name="T16" fmla="*/ 0 60000 65536"/>
                <a:gd name="T17" fmla="*/ 0 60000 65536"/>
                <a:gd name="T18" fmla="*/ 0 60000 65536"/>
                <a:gd name="T19" fmla="*/ 0 60000 65536"/>
                <a:gd name="T20" fmla="*/ 0 60000 65536"/>
                <a:gd name="T21" fmla="*/ 0 w 150"/>
                <a:gd name="T22" fmla="*/ 0 h 1"/>
                <a:gd name="T23" fmla="*/ 150 w 150"/>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
                  <a:moveTo>
                    <a:pt x="150" y="0"/>
                  </a:moveTo>
                  <a:lnTo>
                    <a:pt x="150" y="0"/>
                  </a:lnTo>
                  <a:lnTo>
                    <a:pt x="100" y="1"/>
                  </a:lnTo>
                  <a:moveTo>
                    <a:pt x="50" y="1"/>
                  </a:moveTo>
                  <a:lnTo>
                    <a:pt x="50" y="1"/>
                  </a:lnTo>
                  <a:lnTo>
                    <a:pt x="38"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5071" name="Freeform 16"/>
            <p:cNvSpPr>
              <a:spLocks noEditPoints="1"/>
            </p:cNvSpPr>
            <p:nvPr/>
          </p:nvSpPr>
          <p:spPr bwMode="auto">
            <a:xfrm>
              <a:off x="2856" y="847"/>
              <a:ext cx="419" cy="30"/>
            </a:xfrm>
            <a:custGeom>
              <a:avLst/>
              <a:gdLst>
                <a:gd name="T0" fmla="*/ 12 w 697"/>
                <a:gd name="T1" fmla="*/ 0 h 50"/>
                <a:gd name="T2" fmla="*/ 12 w 697"/>
                <a:gd name="T3" fmla="*/ 0 h 50"/>
                <a:gd name="T4" fmla="*/ 11 w 697"/>
                <a:gd name="T5" fmla="*/ 1 h 50"/>
                <a:gd name="T6" fmla="*/ 11 w 697"/>
                <a:gd name="T7" fmla="*/ 1 h 50"/>
                <a:gd name="T8" fmla="*/ 10 w 697"/>
                <a:gd name="T9" fmla="*/ 1 h 50"/>
                <a:gd name="T10" fmla="*/ 10 w 697"/>
                <a:gd name="T11" fmla="*/ 1 h 50"/>
                <a:gd name="T12" fmla="*/ 10 w 697"/>
                <a:gd name="T13" fmla="*/ 1 h 50"/>
                <a:gd name="T14" fmla="*/ 9 w 697"/>
                <a:gd name="T15" fmla="*/ 1 h 50"/>
                <a:gd name="T16" fmla="*/ 8 w 697"/>
                <a:gd name="T17" fmla="*/ 1 h 50"/>
                <a:gd name="T18" fmla="*/ 8 w 697"/>
                <a:gd name="T19" fmla="*/ 1 h 50"/>
                <a:gd name="T20" fmla="*/ 8 w 697"/>
                <a:gd name="T21" fmla="*/ 1 h 50"/>
                <a:gd name="T22" fmla="*/ 7 w 697"/>
                <a:gd name="T23" fmla="*/ 1 h 50"/>
                <a:gd name="T24" fmla="*/ 6 w 697"/>
                <a:gd name="T25" fmla="*/ 1 h 50"/>
                <a:gd name="T26" fmla="*/ 6 w 697"/>
                <a:gd name="T27" fmla="*/ 1 h 50"/>
                <a:gd name="T28" fmla="*/ 5 w 697"/>
                <a:gd name="T29" fmla="*/ 1 h 50"/>
                <a:gd name="T30" fmla="*/ 5 w 697"/>
                <a:gd name="T31" fmla="*/ 1 h 50"/>
                <a:gd name="T32" fmla="*/ 5 w 697"/>
                <a:gd name="T33" fmla="*/ 1 h 50"/>
                <a:gd name="T34" fmla="*/ 5 w 697"/>
                <a:gd name="T35" fmla="*/ 1 h 50"/>
                <a:gd name="T36" fmla="*/ 4 w 697"/>
                <a:gd name="T37" fmla="*/ 1 h 50"/>
                <a:gd name="T38" fmla="*/ 4 w 697"/>
                <a:gd name="T39" fmla="*/ 1 h 50"/>
                <a:gd name="T40" fmla="*/ 3 w 697"/>
                <a:gd name="T41" fmla="*/ 1 h 50"/>
                <a:gd name="T42" fmla="*/ 3 w 697"/>
                <a:gd name="T43" fmla="*/ 1 h 50"/>
                <a:gd name="T44" fmla="*/ 2 w 697"/>
                <a:gd name="T45" fmla="*/ 1 h 50"/>
                <a:gd name="T46" fmla="*/ 2 w 697"/>
                <a:gd name="T47" fmla="*/ 1 h 50"/>
                <a:gd name="T48" fmla="*/ 1 w 697"/>
                <a:gd name="T49" fmla="*/ 1 h 50"/>
                <a:gd name="T50" fmla="*/ 1 w 697"/>
                <a:gd name="T51" fmla="*/ 1 h 50"/>
                <a:gd name="T52" fmla="*/ 1 w 697"/>
                <a:gd name="T53" fmla="*/ 1 h 50"/>
                <a:gd name="T54" fmla="*/ 1 w 697"/>
                <a:gd name="T55" fmla="*/ 1 h 50"/>
                <a:gd name="T56" fmla="*/ 0 w 697"/>
                <a:gd name="T57" fmla="*/ 1 h 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97"/>
                <a:gd name="T88" fmla="*/ 0 h 50"/>
                <a:gd name="T89" fmla="*/ 697 w 697"/>
                <a:gd name="T90" fmla="*/ 50 h 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97" h="50">
                  <a:moveTo>
                    <a:pt x="697" y="0"/>
                  </a:moveTo>
                  <a:lnTo>
                    <a:pt x="697" y="0"/>
                  </a:lnTo>
                  <a:lnTo>
                    <a:pt x="660" y="3"/>
                  </a:lnTo>
                  <a:lnTo>
                    <a:pt x="643" y="4"/>
                  </a:lnTo>
                  <a:moveTo>
                    <a:pt x="590" y="7"/>
                  </a:moveTo>
                  <a:lnTo>
                    <a:pt x="590" y="7"/>
                  </a:lnTo>
                  <a:lnTo>
                    <a:pt x="575" y="8"/>
                  </a:lnTo>
                  <a:lnTo>
                    <a:pt x="536" y="11"/>
                  </a:lnTo>
                  <a:moveTo>
                    <a:pt x="483" y="15"/>
                  </a:moveTo>
                  <a:lnTo>
                    <a:pt x="483" y="15"/>
                  </a:lnTo>
                  <a:lnTo>
                    <a:pt x="479" y="15"/>
                  </a:lnTo>
                  <a:lnTo>
                    <a:pt x="429" y="19"/>
                  </a:lnTo>
                  <a:moveTo>
                    <a:pt x="375" y="23"/>
                  </a:moveTo>
                  <a:lnTo>
                    <a:pt x="375" y="23"/>
                  </a:lnTo>
                  <a:lnTo>
                    <a:pt x="324" y="27"/>
                  </a:lnTo>
                  <a:lnTo>
                    <a:pt x="322" y="27"/>
                  </a:lnTo>
                  <a:moveTo>
                    <a:pt x="268" y="31"/>
                  </a:moveTo>
                  <a:lnTo>
                    <a:pt x="268" y="31"/>
                  </a:lnTo>
                  <a:lnTo>
                    <a:pt x="222" y="34"/>
                  </a:lnTo>
                  <a:lnTo>
                    <a:pt x="215" y="35"/>
                  </a:lnTo>
                  <a:moveTo>
                    <a:pt x="161" y="39"/>
                  </a:moveTo>
                  <a:lnTo>
                    <a:pt x="161" y="39"/>
                  </a:lnTo>
                  <a:lnTo>
                    <a:pt x="126" y="41"/>
                  </a:lnTo>
                  <a:lnTo>
                    <a:pt x="107" y="43"/>
                  </a:lnTo>
                  <a:moveTo>
                    <a:pt x="54" y="46"/>
                  </a:moveTo>
                  <a:lnTo>
                    <a:pt x="54" y="46"/>
                  </a:lnTo>
                  <a:lnTo>
                    <a:pt x="41" y="47"/>
                  </a:lnTo>
                  <a:lnTo>
                    <a:pt x="5" y="50"/>
                  </a:lnTo>
                  <a:lnTo>
                    <a:pt x="0" y="5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5072" name="Freeform 17"/>
            <p:cNvSpPr>
              <a:spLocks noEditPoints="1"/>
            </p:cNvSpPr>
            <p:nvPr/>
          </p:nvSpPr>
          <p:spPr bwMode="auto">
            <a:xfrm>
              <a:off x="2358" y="840"/>
              <a:ext cx="404" cy="36"/>
            </a:xfrm>
            <a:custGeom>
              <a:avLst/>
              <a:gdLst>
                <a:gd name="T0" fmla="*/ 11 w 672"/>
                <a:gd name="T1" fmla="*/ 1 h 60"/>
                <a:gd name="T2" fmla="*/ 11 w 672"/>
                <a:gd name="T3" fmla="*/ 1 h 60"/>
                <a:gd name="T4" fmla="*/ 11 w 672"/>
                <a:gd name="T5" fmla="*/ 1 h 60"/>
                <a:gd name="T6" fmla="*/ 10 w 672"/>
                <a:gd name="T7" fmla="*/ 1 h 60"/>
                <a:gd name="T8" fmla="*/ 10 w 672"/>
                <a:gd name="T9" fmla="*/ 1 h 60"/>
                <a:gd name="T10" fmla="*/ 10 w 672"/>
                <a:gd name="T11" fmla="*/ 1 h 60"/>
                <a:gd name="T12" fmla="*/ 9 w 672"/>
                <a:gd name="T13" fmla="*/ 1 h 60"/>
                <a:gd name="T14" fmla="*/ 8 w 672"/>
                <a:gd name="T15" fmla="*/ 1 h 60"/>
                <a:gd name="T16" fmla="*/ 8 w 672"/>
                <a:gd name="T17" fmla="*/ 1 h 60"/>
                <a:gd name="T18" fmla="*/ 8 w 672"/>
                <a:gd name="T19" fmla="*/ 1 h 60"/>
                <a:gd name="T20" fmla="*/ 7 w 672"/>
                <a:gd name="T21" fmla="*/ 1 h 60"/>
                <a:gd name="T22" fmla="*/ 7 w 672"/>
                <a:gd name="T23" fmla="*/ 1 h 60"/>
                <a:gd name="T24" fmla="*/ 6 w 672"/>
                <a:gd name="T25" fmla="*/ 1 h 60"/>
                <a:gd name="T26" fmla="*/ 6 w 672"/>
                <a:gd name="T27" fmla="*/ 1 h 60"/>
                <a:gd name="T28" fmla="*/ 5 w 672"/>
                <a:gd name="T29" fmla="*/ 1 h 60"/>
                <a:gd name="T30" fmla="*/ 5 w 672"/>
                <a:gd name="T31" fmla="*/ 1 h 60"/>
                <a:gd name="T32" fmla="*/ 4 w 672"/>
                <a:gd name="T33" fmla="*/ 1 h 60"/>
                <a:gd name="T34" fmla="*/ 4 w 672"/>
                <a:gd name="T35" fmla="*/ 1 h 60"/>
                <a:gd name="T36" fmla="*/ 4 w 672"/>
                <a:gd name="T37" fmla="*/ 1 h 60"/>
                <a:gd name="T38" fmla="*/ 4 w 672"/>
                <a:gd name="T39" fmla="*/ 1 h 60"/>
                <a:gd name="T40" fmla="*/ 2 w 672"/>
                <a:gd name="T41" fmla="*/ 1 h 60"/>
                <a:gd name="T42" fmla="*/ 2 w 672"/>
                <a:gd name="T43" fmla="*/ 1 h 60"/>
                <a:gd name="T44" fmla="*/ 2 w 672"/>
                <a:gd name="T45" fmla="*/ 1 h 60"/>
                <a:gd name="T46" fmla="*/ 2 w 672"/>
                <a:gd name="T47" fmla="*/ 1 h 60"/>
                <a:gd name="T48" fmla="*/ 1 w 672"/>
                <a:gd name="T49" fmla="*/ 1 h 60"/>
                <a:gd name="T50" fmla="*/ 1 w 672"/>
                <a:gd name="T51" fmla="*/ 1 h 60"/>
                <a:gd name="T52" fmla="*/ 1 w 672"/>
                <a:gd name="T53" fmla="*/ 1 h 60"/>
                <a:gd name="T54" fmla="*/ 0 w 672"/>
                <a:gd name="T55" fmla="*/ 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2"/>
                <a:gd name="T85" fmla="*/ 0 h 60"/>
                <a:gd name="T86" fmla="*/ 672 w 67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2" h="60">
                  <a:moveTo>
                    <a:pt x="672" y="60"/>
                  </a:moveTo>
                  <a:lnTo>
                    <a:pt x="672" y="60"/>
                  </a:lnTo>
                  <a:lnTo>
                    <a:pt x="633" y="57"/>
                  </a:lnTo>
                  <a:lnTo>
                    <a:pt x="620" y="56"/>
                  </a:lnTo>
                  <a:moveTo>
                    <a:pt x="569" y="51"/>
                  </a:moveTo>
                  <a:lnTo>
                    <a:pt x="569" y="51"/>
                  </a:lnTo>
                  <a:lnTo>
                    <a:pt x="540" y="48"/>
                  </a:lnTo>
                  <a:lnTo>
                    <a:pt x="517" y="46"/>
                  </a:lnTo>
                  <a:moveTo>
                    <a:pt x="465" y="41"/>
                  </a:moveTo>
                  <a:lnTo>
                    <a:pt x="465" y="41"/>
                  </a:lnTo>
                  <a:lnTo>
                    <a:pt x="433" y="38"/>
                  </a:lnTo>
                  <a:lnTo>
                    <a:pt x="414" y="36"/>
                  </a:lnTo>
                  <a:moveTo>
                    <a:pt x="362" y="32"/>
                  </a:moveTo>
                  <a:lnTo>
                    <a:pt x="362" y="32"/>
                  </a:lnTo>
                  <a:lnTo>
                    <a:pt x="320" y="28"/>
                  </a:lnTo>
                  <a:lnTo>
                    <a:pt x="310" y="27"/>
                  </a:lnTo>
                  <a:moveTo>
                    <a:pt x="258" y="22"/>
                  </a:moveTo>
                  <a:lnTo>
                    <a:pt x="258" y="22"/>
                  </a:lnTo>
                  <a:lnTo>
                    <a:pt x="207" y="17"/>
                  </a:lnTo>
                  <a:moveTo>
                    <a:pt x="155" y="12"/>
                  </a:moveTo>
                  <a:lnTo>
                    <a:pt x="155" y="12"/>
                  </a:lnTo>
                  <a:lnTo>
                    <a:pt x="154" y="12"/>
                  </a:lnTo>
                  <a:lnTo>
                    <a:pt x="103" y="8"/>
                  </a:lnTo>
                  <a:moveTo>
                    <a:pt x="52" y="4"/>
                  </a:moveTo>
                  <a:lnTo>
                    <a:pt x="52" y="4"/>
                  </a:lnTo>
                  <a:lnTo>
                    <a:pt x="12"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5073" name="Freeform 18"/>
            <p:cNvSpPr>
              <a:spLocks noEditPoints="1"/>
            </p:cNvSpPr>
            <p:nvPr/>
          </p:nvSpPr>
          <p:spPr bwMode="auto">
            <a:xfrm>
              <a:off x="2047" y="833"/>
              <a:ext cx="218" cy="5"/>
            </a:xfrm>
            <a:custGeom>
              <a:avLst/>
              <a:gdLst>
                <a:gd name="T0" fmla="*/ 6 w 362"/>
                <a:gd name="T1" fmla="*/ 1 h 8"/>
                <a:gd name="T2" fmla="*/ 6 w 362"/>
                <a:gd name="T3" fmla="*/ 1 h 8"/>
                <a:gd name="T4" fmla="*/ 5 w 362"/>
                <a:gd name="T5" fmla="*/ 1 h 8"/>
                <a:gd name="T6" fmla="*/ 5 w 362"/>
                <a:gd name="T7" fmla="*/ 1 h 8"/>
                <a:gd name="T8" fmla="*/ 4 w 362"/>
                <a:gd name="T9" fmla="*/ 1 h 8"/>
                <a:gd name="T10" fmla="*/ 4 w 362"/>
                <a:gd name="T11" fmla="*/ 1 h 8"/>
                <a:gd name="T12" fmla="*/ 4 w 362"/>
                <a:gd name="T13" fmla="*/ 1 h 8"/>
                <a:gd name="T14" fmla="*/ 4 w 362"/>
                <a:gd name="T15" fmla="*/ 1 h 8"/>
                <a:gd name="T16" fmla="*/ 2 w 362"/>
                <a:gd name="T17" fmla="*/ 1 h 8"/>
                <a:gd name="T18" fmla="*/ 2 w 362"/>
                <a:gd name="T19" fmla="*/ 1 h 8"/>
                <a:gd name="T20" fmla="*/ 2 w 362"/>
                <a:gd name="T21" fmla="*/ 1 h 8"/>
                <a:gd name="T22" fmla="*/ 2 w 362"/>
                <a:gd name="T23" fmla="*/ 1 h 8"/>
                <a:gd name="T24" fmla="*/ 1 w 362"/>
                <a:gd name="T25" fmla="*/ 1 h 8"/>
                <a:gd name="T26" fmla="*/ 1 w 362"/>
                <a:gd name="T27" fmla="*/ 1 h 8"/>
                <a:gd name="T28" fmla="*/ 1 w 362"/>
                <a:gd name="T29" fmla="*/ 0 h 8"/>
                <a:gd name="T30" fmla="*/ 0 w 362"/>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2"/>
                <a:gd name="T49" fmla="*/ 0 h 8"/>
                <a:gd name="T50" fmla="*/ 362 w 362"/>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2" h="8">
                  <a:moveTo>
                    <a:pt x="362" y="8"/>
                  </a:moveTo>
                  <a:lnTo>
                    <a:pt x="362" y="8"/>
                  </a:lnTo>
                  <a:lnTo>
                    <a:pt x="314" y="7"/>
                  </a:lnTo>
                  <a:lnTo>
                    <a:pt x="310" y="7"/>
                  </a:lnTo>
                  <a:moveTo>
                    <a:pt x="258" y="6"/>
                  </a:moveTo>
                  <a:lnTo>
                    <a:pt x="258" y="6"/>
                  </a:lnTo>
                  <a:lnTo>
                    <a:pt x="212" y="5"/>
                  </a:lnTo>
                  <a:lnTo>
                    <a:pt x="207" y="5"/>
                  </a:lnTo>
                  <a:moveTo>
                    <a:pt x="155" y="3"/>
                  </a:moveTo>
                  <a:lnTo>
                    <a:pt x="155" y="3"/>
                  </a:lnTo>
                  <a:lnTo>
                    <a:pt x="109" y="2"/>
                  </a:lnTo>
                  <a:lnTo>
                    <a:pt x="103" y="2"/>
                  </a:lnTo>
                  <a:moveTo>
                    <a:pt x="52" y="1"/>
                  </a:moveTo>
                  <a:lnTo>
                    <a:pt x="52" y="1"/>
                  </a:lnTo>
                  <a:lnTo>
                    <a:pt x="15" y="0"/>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5074" name="Freeform 19"/>
            <p:cNvSpPr>
              <a:spLocks noEditPoints="1"/>
            </p:cNvSpPr>
            <p:nvPr/>
          </p:nvSpPr>
          <p:spPr bwMode="auto">
            <a:xfrm>
              <a:off x="1469" y="833"/>
              <a:ext cx="483" cy="15"/>
            </a:xfrm>
            <a:custGeom>
              <a:avLst/>
              <a:gdLst>
                <a:gd name="T0" fmla="*/ 14 w 804"/>
                <a:gd name="T1" fmla="*/ 0 h 26"/>
                <a:gd name="T2" fmla="*/ 14 w 804"/>
                <a:gd name="T3" fmla="*/ 0 h 26"/>
                <a:gd name="T4" fmla="*/ 13 w 804"/>
                <a:gd name="T5" fmla="*/ 1 h 26"/>
                <a:gd name="T6" fmla="*/ 13 w 804"/>
                <a:gd name="T7" fmla="*/ 1 h 26"/>
                <a:gd name="T8" fmla="*/ 12 w 804"/>
                <a:gd name="T9" fmla="*/ 1 h 26"/>
                <a:gd name="T10" fmla="*/ 12 w 804"/>
                <a:gd name="T11" fmla="*/ 1 h 26"/>
                <a:gd name="T12" fmla="*/ 11 w 804"/>
                <a:gd name="T13" fmla="*/ 1 h 26"/>
                <a:gd name="T14" fmla="*/ 11 w 804"/>
                <a:gd name="T15" fmla="*/ 1 h 26"/>
                <a:gd name="T16" fmla="*/ 10 w 804"/>
                <a:gd name="T17" fmla="*/ 1 h 26"/>
                <a:gd name="T18" fmla="*/ 10 w 804"/>
                <a:gd name="T19" fmla="*/ 1 h 26"/>
                <a:gd name="T20" fmla="*/ 10 w 804"/>
                <a:gd name="T21" fmla="*/ 1 h 26"/>
                <a:gd name="T22" fmla="*/ 9 w 804"/>
                <a:gd name="T23" fmla="*/ 1 h 26"/>
                <a:gd name="T24" fmla="*/ 8 w 804"/>
                <a:gd name="T25" fmla="*/ 1 h 26"/>
                <a:gd name="T26" fmla="*/ 8 w 804"/>
                <a:gd name="T27" fmla="*/ 1 h 26"/>
                <a:gd name="T28" fmla="*/ 8 w 804"/>
                <a:gd name="T29" fmla="*/ 1 h 26"/>
                <a:gd name="T30" fmla="*/ 7 w 804"/>
                <a:gd name="T31" fmla="*/ 1 h 26"/>
                <a:gd name="T32" fmla="*/ 6 w 804"/>
                <a:gd name="T33" fmla="*/ 1 h 26"/>
                <a:gd name="T34" fmla="*/ 6 w 804"/>
                <a:gd name="T35" fmla="*/ 1 h 26"/>
                <a:gd name="T36" fmla="*/ 5 w 804"/>
                <a:gd name="T37" fmla="*/ 1 h 26"/>
                <a:gd name="T38" fmla="*/ 5 w 804"/>
                <a:gd name="T39" fmla="*/ 1 h 26"/>
                <a:gd name="T40" fmla="*/ 5 w 804"/>
                <a:gd name="T41" fmla="*/ 1 h 26"/>
                <a:gd name="T42" fmla="*/ 5 w 804"/>
                <a:gd name="T43" fmla="*/ 1 h 26"/>
                <a:gd name="T44" fmla="*/ 5 w 804"/>
                <a:gd name="T45" fmla="*/ 1 h 26"/>
                <a:gd name="T46" fmla="*/ 4 w 804"/>
                <a:gd name="T47" fmla="*/ 1 h 26"/>
                <a:gd name="T48" fmla="*/ 3 w 804"/>
                <a:gd name="T49" fmla="*/ 1 h 26"/>
                <a:gd name="T50" fmla="*/ 3 w 804"/>
                <a:gd name="T51" fmla="*/ 1 h 26"/>
                <a:gd name="T52" fmla="*/ 2 w 804"/>
                <a:gd name="T53" fmla="*/ 1 h 26"/>
                <a:gd name="T54" fmla="*/ 2 w 804"/>
                <a:gd name="T55" fmla="*/ 1 h 26"/>
                <a:gd name="T56" fmla="*/ 1 w 804"/>
                <a:gd name="T57" fmla="*/ 1 h 26"/>
                <a:gd name="T58" fmla="*/ 1 w 804"/>
                <a:gd name="T59" fmla="*/ 1 h 26"/>
                <a:gd name="T60" fmla="*/ 1 w 804"/>
                <a:gd name="T61" fmla="*/ 1 h 26"/>
                <a:gd name="T62" fmla="*/ 0 w 804"/>
                <a:gd name="T63" fmla="*/ 1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4"/>
                <a:gd name="T97" fmla="*/ 0 h 26"/>
                <a:gd name="T98" fmla="*/ 804 w 804"/>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4" h="26">
                  <a:moveTo>
                    <a:pt x="804" y="0"/>
                  </a:moveTo>
                  <a:lnTo>
                    <a:pt x="804" y="0"/>
                  </a:lnTo>
                  <a:lnTo>
                    <a:pt x="762" y="1"/>
                  </a:lnTo>
                  <a:lnTo>
                    <a:pt x="750" y="2"/>
                  </a:lnTo>
                  <a:moveTo>
                    <a:pt x="697" y="3"/>
                  </a:moveTo>
                  <a:lnTo>
                    <a:pt x="697" y="3"/>
                  </a:lnTo>
                  <a:lnTo>
                    <a:pt x="666" y="4"/>
                  </a:lnTo>
                  <a:lnTo>
                    <a:pt x="643" y="5"/>
                  </a:lnTo>
                  <a:moveTo>
                    <a:pt x="590" y="7"/>
                  </a:moveTo>
                  <a:lnTo>
                    <a:pt x="590" y="7"/>
                  </a:lnTo>
                  <a:lnTo>
                    <a:pt x="557" y="8"/>
                  </a:lnTo>
                  <a:lnTo>
                    <a:pt x="536" y="9"/>
                  </a:lnTo>
                  <a:moveTo>
                    <a:pt x="482" y="10"/>
                  </a:moveTo>
                  <a:lnTo>
                    <a:pt x="482" y="10"/>
                  </a:lnTo>
                  <a:lnTo>
                    <a:pt x="441" y="12"/>
                  </a:lnTo>
                  <a:lnTo>
                    <a:pt x="429" y="12"/>
                  </a:lnTo>
                  <a:moveTo>
                    <a:pt x="375" y="14"/>
                  </a:moveTo>
                  <a:lnTo>
                    <a:pt x="375" y="14"/>
                  </a:lnTo>
                  <a:lnTo>
                    <a:pt x="322" y="16"/>
                  </a:lnTo>
                  <a:moveTo>
                    <a:pt x="268" y="18"/>
                  </a:moveTo>
                  <a:lnTo>
                    <a:pt x="268" y="18"/>
                  </a:lnTo>
                  <a:lnTo>
                    <a:pt x="264" y="18"/>
                  </a:lnTo>
                  <a:lnTo>
                    <a:pt x="214" y="20"/>
                  </a:lnTo>
                  <a:moveTo>
                    <a:pt x="161" y="22"/>
                  </a:moveTo>
                  <a:lnTo>
                    <a:pt x="161" y="22"/>
                  </a:lnTo>
                  <a:lnTo>
                    <a:pt x="153" y="22"/>
                  </a:lnTo>
                  <a:lnTo>
                    <a:pt x="107" y="23"/>
                  </a:lnTo>
                  <a:moveTo>
                    <a:pt x="54" y="25"/>
                  </a:moveTo>
                  <a:lnTo>
                    <a:pt x="54" y="25"/>
                  </a:lnTo>
                  <a:lnTo>
                    <a:pt x="11" y="26"/>
                  </a:lnTo>
                  <a:lnTo>
                    <a:pt x="0" y="2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5075" name="Freeform 20"/>
            <p:cNvSpPr>
              <a:spLocks noEditPoints="1"/>
            </p:cNvSpPr>
            <p:nvPr/>
          </p:nvSpPr>
          <p:spPr bwMode="auto">
            <a:xfrm>
              <a:off x="1019" y="850"/>
              <a:ext cx="354" cy="10"/>
            </a:xfrm>
            <a:custGeom>
              <a:avLst/>
              <a:gdLst>
                <a:gd name="T0" fmla="*/ 10 w 588"/>
                <a:gd name="T1" fmla="*/ 0 h 17"/>
                <a:gd name="T2" fmla="*/ 10 w 588"/>
                <a:gd name="T3" fmla="*/ 0 h 17"/>
                <a:gd name="T4" fmla="*/ 10 w 588"/>
                <a:gd name="T5" fmla="*/ 1 h 17"/>
                <a:gd name="T6" fmla="*/ 9 w 588"/>
                <a:gd name="T7" fmla="*/ 1 h 17"/>
                <a:gd name="T8" fmla="*/ 8 w 588"/>
                <a:gd name="T9" fmla="*/ 1 h 17"/>
                <a:gd name="T10" fmla="*/ 8 w 588"/>
                <a:gd name="T11" fmla="*/ 1 h 17"/>
                <a:gd name="T12" fmla="*/ 8 w 588"/>
                <a:gd name="T13" fmla="*/ 1 h 17"/>
                <a:gd name="T14" fmla="*/ 7 w 588"/>
                <a:gd name="T15" fmla="*/ 1 h 17"/>
                <a:gd name="T16" fmla="*/ 7 w 588"/>
                <a:gd name="T17" fmla="*/ 1 h 17"/>
                <a:gd name="T18" fmla="*/ 7 w 588"/>
                <a:gd name="T19" fmla="*/ 1 h 17"/>
                <a:gd name="T20" fmla="*/ 6 w 588"/>
                <a:gd name="T21" fmla="*/ 1 h 17"/>
                <a:gd name="T22" fmla="*/ 5 w 588"/>
                <a:gd name="T23" fmla="*/ 1 h 17"/>
                <a:gd name="T24" fmla="*/ 5 w 588"/>
                <a:gd name="T25" fmla="*/ 1 h 17"/>
                <a:gd name="T26" fmla="*/ 5 w 588"/>
                <a:gd name="T27" fmla="*/ 1 h 17"/>
                <a:gd name="T28" fmla="*/ 4 w 588"/>
                <a:gd name="T29" fmla="*/ 1 h 17"/>
                <a:gd name="T30" fmla="*/ 4 w 588"/>
                <a:gd name="T31" fmla="*/ 1 h 17"/>
                <a:gd name="T32" fmla="*/ 3 w 588"/>
                <a:gd name="T33" fmla="*/ 1 h 17"/>
                <a:gd name="T34" fmla="*/ 3 w 588"/>
                <a:gd name="T35" fmla="*/ 1 h 17"/>
                <a:gd name="T36" fmla="*/ 2 w 588"/>
                <a:gd name="T37" fmla="*/ 1 h 17"/>
                <a:gd name="T38" fmla="*/ 2 w 588"/>
                <a:gd name="T39" fmla="*/ 1 h 17"/>
                <a:gd name="T40" fmla="*/ 1 w 588"/>
                <a:gd name="T41" fmla="*/ 1 h 17"/>
                <a:gd name="T42" fmla="*/ 1 w 588"/>
                <a:gd name="T43" fmla="*/ 1 h 17"/>
                <a:gd name="T44" fmla="*/ 1 w 588"/>
                <a:gd name="T45" fmla="*/ 1 h 17"/>
                <a:gd name="T46" fmla="*/ 0 w 588"/>
                <a:gd name="T47" fmla="*/ 1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8"/>
                <a:gd name="T73" fmla="*/ 0 h 17"/>
                <a:gd name="T74" fmla="*/ 588 w 588"/>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8" h="17">
                  <a:moveTo>
                    <a:pt x="588" y="0"/>
                  </a:moveTo>
                  <a:lnTo>
                    <a:pt x="588" y="0"/>
                  </a:lnTo>
                  <a:lnTo>
                    <a:pt x="546" y="1"/>
                  </a:lnTo>
                  <a:lnTo>
                    <a:pt x="535" y="2"/>
                  </a:lnTo>
                  <a:moveTo>
                    <a:pt x="481" y="4"/>
                  </a:moveTo>
                  <a:lnTo>
                    <a:pt x="481" y="4"/>
                  </a:lnTo>
                  <a:lnTo>
                    <a:pt x="448" y="5"/>
                  </a:lnTo>
                  <a:lnTo>
                    <a:pt x="428" y="5"/>
                  </a:lnTo>
                  <a:moveTo>
                    <a:pt x="375" y="7"/>
                  </a:moveTo>
                  <a:lnTo>
                    <a:pt x="375" y="7"/>
                  </a:lnTo>
                  <a:lnTo>
                    <a:pt x="336" y="9"/>
                  </a:lnTo>
                  <a:lnTo>
                    <a:pt x="321" y="9"/>
                  </a:lnTo>
                  <a:moveTo>
                    <a:pt x="268" y="11"/>
                  </a:moveTo>
                  <a:lnTo>
                    <a:pt x="268" y="11"/>
                  </a:lnTo>
                  <a:lnTo>
                    <a:pt x="216" y="12"/>
                  </a:lnTo>
                  <a:lnTo>
                    <a:pt x="214" y="12"/>
                  </a:lnTo>
                  <a:moveTo>
                    <a:pt x="161" y="14"/>
                  </a:moveTo>
                  <a:lnTo>
                    <a:pt x="161" y="14"/>
                  </a:lnTo>
                  <a:lnTo>
                    <a:pt x="155" y="14"/>
                  </a:lnTo>
                  <a:lnTo>
                    <a:pt x="107" y="15"/>
                  </a:lnTo>
                  <a:moveTo>
                    <a:pt x="54" y="16"/>
                  </a:moveTo>
                  <a:lnTo>
                    <a:pt x="54" y="16"/>
                  </a:lnTo>
                  <a:lnTo>
                    <a:pt x="33" y="16"/>
                  </a:lnTo>
                  <a:lnTo>
                    <a:pt x="0" y="17"/>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5076" name="Freeform 21"/>
            <p:cNvSpPr>
              <a:spLocks noEditPoints="1"/>
            </p:cNvSpPr>
            <p:nvPr/>
          </p:nvSpPr>
          <p:spPr bwMode="auto">
            <a:xfrm>
              <a:off x="545" y="861"/>
              <a:ext cx="375" cy="14"/>
            </a:xfrm>
            <a:custGeom>
              <a:avLst/>
              <a:gdLst>
                <a:gd name="T0" fmla="*/ 10 w 624"/>
                <a:gd name="T1" fmla="*/ 0 h 24"/>
                <a:gd name="T2" fmla="*/ 10 w 624"/>
                <a:gd name="T3" fmla="*/ 0 h 24"/>
                <a:gd name="T4" fmla="*/ 10 w 624"/>
                <a:gd name="T5" fmla="*/ 1 h 24"/>
                <a:gd name="T6" fmla="*/ 8 w 624"/>
                <a:gd name="T7" fmla="*/ 1 h 24"/>
                <a:gd name="T8" fmla="*/ 8 w 624"/>
                <a:gd name="T9" fmla="*/ 1 h 24"/>
                <a:gd name="T10" fmla="*/ 8 w 624"/>
                <a:gd name="T11" fmla="*/ 1 h 24"/>
                <a:gd name="T12" fmla="*/ 8 w 624"/>
                <a:gd name="T13" fmla="*/ 1 h 24"/>
                <a:gd name="T14" fmla="*/ 7 w 624"/>
                <a:gd name="T15" fmla="*/ 1 h 24"/>
                <a:gd name="T16" fmla="*/ 7 w 624"/>
                <a:gd name="T17" fmla="*/ 1 h 24"/>
                <a:gd name="T18" fmla="*/ 7 w 624"/>
                <a:gd name="T19" fmla="*/ 1 h 24"/>
                <a:gd name="T20" fmla="*/ 6 w 624"/>
                <a:gd name="T21" fmla="*/ 1 h 24"/>
                <a:gd name="T22" fmla="*/ 5 w 624"/>
                <a:gd name="T23" fmla="*/ 1 h 24"/>
                <a:gd name="T24" fmla="*/ 5 w 624"/>
                <a:gd name="T25" fmla="*/ 1 h 24"/>
                <a:gd name="T26" fmla="*/ 5 w 624"/>
                <a:gd name="T27" fmla="*/ 1 h 24"/>
                <a:gd name="T28" fmla="*/ 4 w 624"/>
                <a:gd name="T29" fmla="*/ 1 h 24"/>
                <a:gd name="T30" fmla="*/ 3 w 624"/>
                <a:gd name="T31" fmla="*/ 1 h 24"/>
                <a:gd name="T32" fmla="*/ 3 w 624"/>
                <a:gd name="T33" fmla="*/ 1 h 24"/>
                <a:gd name="T34" fmla="*/ 2 w 624"/>
                <a:gd name="T35" fmla="*/ 1 h 24"/>
                <a:gd name="T36" fmla="*/ 2 w 624"/>
                <a:gd name="T37" fmla="*/ 1 h 24"/>
                <a:gd name="T38" fmla="*/ 1 w 624"/>
                <a:gd name="T39" fmla="*/ 1 h 24"/>
                <a:gd name="T40" fmla="*/ 1 w 624"/>
                <a:gd name="T41" fmla="*/ 1 h 24"/>
                <a:gd name="T42" fmla="*/ 1 w 624"/>
                <a:gd name="T43" fmla="*/ 1 h 24"/>
                <a:gd name="T44" fmla="*/ 1 w 624"/>
                <a:gd name="T45" fmla="*/ 1 h 24"/>
                <a:gd name="T46" fmla="*/ 0 w 624"/>
                <a:gd name="T47" fmla="*/ 1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4"/>
                <a:gd name="T73" fmla="*/ 0 h 24"/>
                <a:gd name="T74" fmla="*/ 624 w 624"/>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4" h="24">
                  <a:moveTo>
                    <a:pt x="624" y="0"/>
                  </a:moveTo>
                  <a:lnTo>
                    <a:pt x="624" y="0"/>
                  </a:lnTo>
                  <a:lnTo>
                    <a:pt x="567" y="1"/>
                  </a:lnTo>
                  <a:moveTo>
                    <a:pt x="511" y="3"/>
                  </a:moveTo>
                  <a:lnTo>
                    <a:pt x="511" y="3"/>
                  </a:lnTo>
                  <a:lnTo>
                    <a:pt x="507" y="3"/>
                  </a:lnTo>
                  <a:lnTo>
                    <a:pt x="454" y="5"/>
                  </a:lnTo>
                  <a:moveTo>
                    <a:pt x="397" y="7"/>
                  </a:moveTo>
                  <a:lnTo>
                    <a:pt x="397" y="7"/>
                  </a:lnTo>
                  <a:lnTo>
                    <a:pt x="385" y="7"/>
                  </a:lnTo>
                  <a:lnTo>
                    <a:pt x="341" y="9"/>
                  </a:lnTo>
                  <a:moveTo>
                    <a:pt x="284" y="11"/>
                  </a:moveTo>
                  <a:lnTo>
                    <a:pt x="284" y="11"/>
                  </a:lnTo>
                  <a:lnTo>
                    <a:pt x="265" y="12"/>
                  </a:lnTo>
                  <a:lnTo>
                    <a:pt x="227" y="14"/>
                  </a:lnTo>
                  <a:moveTo>
                    <a:pt x="170" y="16"/>
                  </a:moveTo>
                  <a:lnTo>
                    <a:pt x="170" y="16"/>
                  </a:lnTo>
                  <a:lnTo>
                    <a:pt x="153" y="17"/>
                  </a:lnTo>
                  <a:lnTo>
                    <a:pt x="114" y="19"/>
                  </a:lnTo>
                  <a:moveTo>
                    <a:pt x="57" y="21"/>
                  </a:moveTo>
                  <a:lnTo>
                    <a:pt x="57" y="21"/>
                  </a:lnTo>
                  <a:lnTo>
                    <a:pt x="53" y="21"/>
                  </a:lnTo>
                  <a:lnTo>
                    <a:pt x="10" y="23"/>
                  </a:lnTo>
                  <a:lnTo>
                    <a:pt x="0" y="24"/>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5077" name="Freeform 22"/>
            <p:cNvSpPr>
              <a:spLocks noEditPoints="1"/>
            </p:cNvSpPr>
            <p:nvPr/>
          </p:nvSpPr>
          <p:spPr bwMode="auto">
            <a:xfrm>
              <a:off x="215" y="874"/>
              <a:ext cx="230" cy="2"/>
            </a:xfrm>
            <a:custGeom>
              <a:avLst/>
              <a:gdLst>
                <a:gd name="T0" fmla="*/ 7 w 383"/>
                <a:gd name="T1" fmla="*/ 1 h 3"/>
                <a:gd name="T2" fmla="*/ 7 w 383"/>
                <a:gd name="T3" fmla="*/ 1 h 3"/>
                <a:gd name="T4" fmla="*/ 6 w 383"/>
                <a:gd name="T5" fmla="*/ 1 h 3"/>
                <a:gd name="T6" fmla="*/ 6 w 383"/>
                <a:gd name="T7" fmla="*/ 1 h 3"/>
                <a:gd name="T8" fmla="*/ 5 w 383"/>
                <a:gd name="T9" fmla="*/ 1 h 3"/>
                <a:gd name="T10" fmla="*/ 5 w 383"/>
                <a:gd name="T11" fmla="*/ 1 h 3"/>
                <a:gd name="T12" fmla="*/ 4 w 383"/>
                <a:gd name="T13" fmla="*/ 1 h 3"/>
                <a:gd name="T14" fmla="*/ 4 w 383"/>
                <a:gd name="T15" fmla="*/ 1 h 3"/>
                <a:gd name="T16" fmla="*/ 3 w 383"/>
                <a:gd name="T17" fmla="*/ 1 h 3"/>
                <a:gd name="T18" fmla="*/ 3 w 383"/>
                <a:gd name="T19" fmla="*/ 1 h 3"/>
                <a:gd name="T20" fmla="*/ 2 w 383"/>
                <a:gd name="T21" fmla="*/ 1 h 3"/>
                <a:gd name="T22" fmla="*/ 2 w 383"/>
                <a:gd name="T23" fmla="*/ 1 h 3"/>
                <a:gd name="T24" fmla="*/ 1 w 383"/>
                <a:gd name="T25" fmla="*/ 1 h 3"/>
                <a:gd name="T26" fmla="*/ 1 w 383"/>
                <a:gd name="T27" fmla="*/ 1 h 3"/>
                <a:gd name="T28" fmla="*/ 1 w 383"/>
                <a:gd name="T29" fmla="*/ 1 h 3"/>
                <a:gd name="T30" fmla="*/ 1 w 383"/>
                <a:gd name="T31" fmla="*/ 1 h 3"/>
                <a:gd name="T32" fmla="*/ 0 w 383"/>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3"/>
                <a:gd name="T52" fmla="*/ 0 h 3"/>
                <a:gd name="T53" fmla="*/ 383 w 383"/>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3" h="3">
                  <a:moveTo>
                    <a:pt x="383" y="3"/>
                  </a:moveTo>
                  <a:lnTo>
                    <a:pt x="383" y="3"/>
                  </a:lnTo>
                  <a:lnTo>
                    <a:pt x="341" y="3"/>
                  </a:lnTo>
                  <a:lnTo>
                    <a:pt x="328" y="3"/>
                  </a:lnTo>
                  <a:moveTo>
                    <a:pt x="274" y="3"/>
                  </a:moveTo>
                  <a:lnTo>
                    <a:pt x="274" y="3"/>
                  </a:lnTo>
                  <a:lnTo>
                    <a:pt x="246" y="2"/>
                  </a:lnTo>
                  <a:lnTo>
                    <a:pt x="219" y="2"/>
                  </a:lnTo>
                  <a:moveTo>
                    <a:pt x="164" y="2"/>
                  </a:moveTo>
                  <a:lnTo>
                    <a:pt x="164" y="2"/>
                  </a:lnTo>
                  <a:lnTo>
                    <a:pt x="147" y="2"/>
                  </a:lnTo>
                  <a:lnTo>
                    <a:pt x="109" y="1"/>
                  </a:lnTo>
                  <a:moveTo>
                    <a:pt x="54" y="1"/>
                  </a:moveTo>
                  <a:lnTo>
                    <a:pt x="54" y="1"/>
                  </a:lnTo>
                  <a:lnTo>
                    <a:pt x="52" y="1"/>
                  </a:lnTo>
                  <a:lnTo>
                    <a:pt x="10"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5078" name="Freeform 23"/>
            <p:cNvSpPr>
              <a:spLocks/>
            </p:cNvSpPr>
            <p:nvPr/>
          </p:nvSpPr>
          <p:spPr bwMode="auto">
            <a:xfrm>
              <a:off x="68" y="874"/>
              <a:ext cx="40" cy="1"/>
            </a:xfrm>
            <a:custGeom>
              <a:avLst/>
              <a:gdLst>
                <a:gd name="T0" fmla="*/ 1 w 65"/>
                <a:gd name="T1" fmla="*/ 0 h 1"/>
                <a:gd name="T2" fmla="*/ 1 w 65"/>
                <a:gd name="T3" fmla="*/ 0 h 1"/>
                <a:gd name="T4" fmla="*/ 1 w 65"/>
                <a:gd name="T5" fmla="*/ 1 h 1"/>
                <a:gd name="T6" fmla="*/ 0 w 65"/>
                <a:gd name="T7" fmla="*/ 1 h 1"/>
                <a:gd name="T8" fmla="*/ 0 60000 65536"/>
                <a:gd name="T9" fmla="*/ 0 60000 65536"/>
                <a:gd name="T10" fmla="*/ 0 60000 65536"/>
                <a:gd name="T11" fmla="*/ 0 60000 65536"/>
                <a:gd name="T12" fmla="*/ 0 w 65"/>
                <a:gd name="T13" fmla="*/ 0 h 1"/>
                <a:gd name="T14" fmla="*/ 65 w 65"/>
                <a:gd name="T15" fmla="*/ 1 h 1"/>
              </a:gdLst>
              <a:ahLst/>
              <a:cxnLst>
                <a:cxn ang="T8">
                  <a:pos x="T0" y="T1"/>
                </a:cxn>
                <a:cxn ang="T9">
                  <a:pos x="T2" y="T3"/>
                </a:cxn>
                <a:cxn ang="T10">
                  <a:pos x="T4" y="T5"/>
                </a:cxn>
                <a:cxn ang="T11">
                  <a:pos x="T6" y="T7"/>
                </a:cxn>
              </a:cxnLst>
              <a:rect l="T12" t="T13" r="T14" b="T15"/>
              <a:pathLst>
                <a:path w="65" h="1">
                  <a:moveTo>
                    <a:pt x="65" y="0"/>
                  </a:moveTo>
                  <a:lnTo>
                    <a:pt x="65" y="0"/>
                  </a:lnTo>
                  <a:lnTo>
                    <a:pt x="14"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5079" name="Freeform 24"/>
            <p:cNvSpPr>
              <a:spLocks noEditPoints="1"/>
            </p:cNvSpPr>
            <p:nvPr/>
          </p:nvSpPr>
          <p:spPr bwMode="auto">
            <a:xfrm>
              <a:off x="10" y="832"/>
              <a:ext cx="5926" cy="65"/>
            </a:xfrm>
            <a:custGeom>
              <a:avLst/>
              <a:gdLst>
                <a:gd name="T0" fmla="*/ 168 w 9865"/>
                <a:gd name="T1" fmla="*/ 1 h 108"/>
                <a:gd name="T2" fmla="*/ 168 w 9865"/>
                <a:gd name="T3" fmla="*/ 1 h 108"/>
                <a:gd name="T4" fmla="*/ 167 w 9865"/>
                <a:gd name="T5" fmla="*/ 1 h 108"/>
                <a:gd name="T6" fmla="*/ 146 w 9865"/>
                <a:gd name="T7" fmla="*/ 2 h 108"/>
                <a:gd name="T8" fmla="*/ 146 w 9865"/>
                <a:gd name="T9" fmla="*/ 2 h 108"/>
                <a:gd name="T10" fmla="*/ 146 w 9865"/>
                <a:gd name="T11" fmla="*/ 2 h 108"/>
                <a:gd name="T12" fmla="*/ 145 w 9865"/>
                <a:gd name="T13" fmla="*/ 2 h 108"/>
                <a:gd name="T14" fmla="*/ 130 w 9865"/>
                <a:gd name="T15" fmla="*/ 1 h 108"/>
                <a:gd name="T16" fmla="*/ 130 w 9865"/>
                <a:gd name="T17" fmla="*/ 1 h 108"/>
                <a:gd name="T18" fmla="*/ 129 w 9865"/>
                <a:gd name="T19" fmla="*/ 1 h 108"/>
                <a:gd name="T20" fmla="*/ 129 w 9865"/>
                <a:gd name="T21" fmla="*/ 1 h 108"/>
                <a:gd name="T22" fmla="*/ 106 w 9865"/>
                <a:gd name="T23" fmla="*/ 1 h 108"/>
                <a:gd name="T24" fmla="*/ 106 w 9865"/>
                <a:gd name="T25" fmla="*/ 1 h 108"/>
                <a:gd name="T26" fmla="*/ 106 w 9865"/>
                <a:gd name="T27" fmla="*/ 1 h 108"/>
                <a:gd name="T28" fmla="*/ 105 w 9865"/>
                <a:gd name="T29" fmla="*/ 1 h 108"/>
                <a:gd name="T30" fmla="*/ 99 w 9865"/>
                <a:gd name="T31" fmla="*/ 1 h 108"/>
                <a:gd name="T32" fmla="*/ 99 w 9865"/>
                <a:gd name="T33" fmla="*/ 1 h 108"/>
                <a:gd name="T34" fmla="*/ 99 w 9865"/>
                <a:gd name="T35" fmla="*/ 1 h 108"/>
                <a:gd name="T36" fmla="*/ 98 w 9865"/>
                <a:gd name="T37" fmla="*/ 1 h 108"/>
                <a:gd name="T38" fmla="*/ 94 w 9865"/>
                <a:gd name="T39" fmla="*/ 1 h 108"/>
                <a:gd name="T40" fmla="*/ 94 w 9865"/>
                <a:gd name="T41" fmla="*/ 1 h 108"/>
                <a:gd name="T42" fmla="*/ 94 w 9865"/>
                <a:gd name="T43" fmla="*/ 1 h 108"/>
                <a:gd name="T44" fmla="*/ 93 w 9865"/>
                <a:gd name="T45" fmla="*/ 1 h 108"/>
                <a:gd name="T46" fmla="*/ 79 w 9865"/>
                <a:gd name="T47" fmla="*/ 1 h 108"/>
                <a:gd name="T48" fmla="*/ 79 w 9865"/>
                <a:gd name="T49" fmla="*/ 1 h 108"/>
                <a:gd name="T50" fmla="*/ 79 w 9865"/>
                <a:gd name="T51" fmla="*/ 1 h 108"/>
                <a:gd name="T52" fmla="*/ 78 w 9865"/>
                <a:gd name="T53" fmla="*/ 1 h 108"/>
                <a:gd name="T54" fmla="*/ 65 w 9865"/>
                <a:gd name="T55" fmla="*/ 1 h 108"/>
                <a:gd name="T56" fmla="*/ 65 w 9865"/>
                <a:gd name="T57" fmla="*/ 1 h 108"/>
                <a:gd name="T58" fmla="*/ 65 w 9865"/>
                <a:gd name="T59" fmla="*/ 1 h 108"/>
                <a:gd name="T60" fmla="*/ 65 w 9865"/>
                <a:gd name="T61" fmla="*/ 1 h 108"/>
                <a:gd name="T62" fmla="*/ 56 w 9865"/>
                <a:gd name="T63" fmla="*/ 0 h 108"/>
                <a:gd name="T64" fmla="*/ 56 w 9865"/>
                <a:gd name="T65" fmla="*/ 0 h 108"/>
                <a:gd name="T66" fmla="*/ 56 w 9865"/>
                <a:gd name="T67" fmla="*/ 0 h 108"/>
                <a:gd name="T68" fmla="*/ 56 w 9865"/>
                <a:gd name="T69" fmla="*/ 0 h 108"/>
                <a:gd name="T70" fmla="*/ 40 w 9865"/>
                <a:gd name="T71" fmla="*/ 1 h 108"/>
                <a:gd name="T72" fmla="*/ 40 w 9865"/>
                <a:gd name="T73" fmla="*/ 1 h 108"/>
                <a:gd name="T74" fmla="*/ 40 w 9865"/>
                <a:gd name="T75" fmla="*/ 1 h 108"/>
                <a:gd name="T76" fmla="*/ 39 w 9865"/>
                <a:gd name="T77" fmla="*/ 1 h 108"/>
                <a:gd name="T78" fmla="*/ 28 w 9865"/>
                <a:gd name="T79" fmla="*/ 1 h 108"/>
                <a:gd name="T80" fmla="*/ 28 w 9865"/>
                <a:gd name="T81" fmla="*/ 1 h 108"/>
                <a:gd name="T82" fmla="*/ 27 w 9865"/>
                <a:gd name="T83" fmla="*/ 1 h 108"/>
                <a:gd name="T84" fmla="*/ 26 w 9865"/>
                <a:gd name="T85" fmla="*/ 1 h 108"/>
                <a:gd name="T86" fmla="*/ 14 w 9865"/>
                <a:gd name="T87" fmla="*/ 1 h 108"/>
                <a:gd name="T88" fmla="*/ 14 w 9865"/>
                <a:gd name="T89" fmla="*/ 1 h 108"/>
                <a:gd name="T90" fmla="*/ 14 w 9865"/>
                <a:gd name="T91" fmla="*/ 1 h 108"/>
                <a:gd name="T92" fmla="*/ 13 w 9865"/>
                <a:gd name="T93" fmla="*/ 1 h 108"/>
                <a:gd name="T94" fmla="*/ 5 w 9865"/>
                <a:gd name="T95" fmla="*/ 1 h 108"/>
                <a:gd name="T96" fmla="*/ 5 w 9865"/>
                <a:gd name="T97" fmla="*/ 1 h 108"/>
                <a:gd name="T98" fmla="*/ 4 w 9865"/>
                <a:gd name="T99" fmla="*/ 1 h 108"/>
                <a:gd name="T100" fmla="*/ 4 w 9865"/>
                <a:gd name="T101" fmla="*/ 1 h 108"/>
                <a:gd name="T102" fmla="*/ 1 w 9865"/>
                <a:gd name="T103" fmla="*/ 1 h 108"/>
                <a:gd name="T104" fmla="*/ 1 w 9865"/>
                <a:gd name="T105" fmla="*/ 1 h 108"/>
                <a:gd name="T106" fmla="*/ 0 w 9865"/>
                <a:gd name="T107" fmla="*/ 1 h 1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65"/>
                <a:gd name="T163" fmla="*/ 0 h 108"/>
                <a:gd name="T164" fmla="*/ 9865 w 9865"/>
                <a:gd name="T165" fmla="*/ 108 h 1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65" h="108">
                  <a:moveTo>
                    <a:pt x="9865" y="43"/>
                  </a:moveTo>
                  <a:lnTo>
                    <a:pt x="9865" y="43"/>
                  </a:lnTo>
                  <a:cubicBezTo>
                    <a:pt x="9862" y="43"/>
                    <a:pt x="9853" y="45"/>
                    <a:pt x="9839" y="46"/>
                  </a:cubicBezTo>
                  <a:moveTo>
                    <a:pt x="8615" y="108"/>
                  </a:moveTo>
                  <a:lnTo>
                    <a:pt x="8615" y="108"/>
                  </a:lnTo>
                  <a:cubicBezTo>
                    <a:pt x="8606" y="108"/>
                    <a:pt x="8597" y="108"/>
                    <a:pt x="8588" y="108"/>
                  </a:cubicBezTo>
                  <a:cubicBezTo>
                    <a:pt x="8579" y="108"/>
                    <a:pt x="8570" y="108"/>
                    <a:pt x="8561" y="108"/>
                  </a:cubicBezTo>
                  <a:moveTo>
                    <a:pt x="7628" y="74"/>
                  </a:moveTo>
                  <a:lnTo>
                    <a:pt x="7628" y="74"/>
                  </a:lnTo>
                  <a:cubicBezTo>
                    <a:pt x="7619" y="74"/>
                    <a:pt x="7609" y="74"/>
                    <a:pt x="7600" y="73"/>
                  </a:cubicBezTo>
                  <a:cubicBezTo>
                    <a:pt x="7591" y="73"/>
                    <a:pt x="7582" y="73"/>
                    <a:pt x="7574" y="73"/>
                  </a:cubicBezTo>
                  <a:moveTo>
                    <a:pt x="6245" y="14"/>
                  </a:moveTo>
                  <a:lnTo>
                    <a:pt x="6245" y="14"/>
                  </a:lnTo>
                  <a:cubicBezTo>
                    <a:pt x="6236" y="13"/>
                    <a:pt x="6227" y="11"/>
                    <a:pt x="6219" y="10"/>
                  </a:cubicBezTo>
                  <a:cubicBezTo>
                    <a:pt x="6214" y="9"/>
                    <a:pt x="6205" y="8"/>
                    <a:pt x="6194" y="8"/>
                  </a:cubicBezTo>
                  <a:moveTo>
                    <a:pt x="5842" y="20"/>
                  </a:moveTo>
                  <a:lnTo>
                    <a:pt x="5842" y="20"/>
                  </a:lnTo>
                  <a:cubicBezTo>
                    <a:pt x="5832" y="20"/>
                    <a:pt x="5823" y="20"/>
                    <a:pt x="5817" y="20"/>
                  </a:cubicBezTo>
                  <a:cubicBezTo>
                    <a:pt x="5809" y="20"/>
                    <a:pt x="5801" y="20"/>
                    <a:pt x="5792" y="20"/>
                  </a:cubicBezTo>
                  <a:moveTo>
                    <a:pt x="5541" y="21"/>
                  </a:moveTo>
                  <a:lnTo>
                    <a:pt x="5541" y="21"/>
                  </a:lnTo>
                  <a:cubicBezTo>
                    <a:pt x="5532" y="21"/>
                    <a:pt x="5524" y="21"/>
                    <a:pt x="5515" y="21"/>
                  </a:cubicBezTo>
                  <a:cubicBezTo>
                    <a:pt x="5508" y="21"/>
                    <a:pt x="5499" y="22"/>
                    <a:pt x="5489" y="22"/>
                  </a:cubicBezTo>
                  <a:moveTo>
                    <a:pt x="4685" y="77"/>
                  </a:moveTo>
                  <a:lnTo>
                    <a:pt x="4685" y="77"/>
                  </a:lnTo>
                  <a:cubicBezTo>
                    <a:pt x="4673" y="77"/>
                    <a:pt x="4664" y="78"/>
                    <a:pt x="4658" y="78"/>
                  </a:cubicBezTo>
                  <a:cubicBezTo>
                    <a:pt x="4651" y="78"/>
                    <a:pt x="4643" y="77"/>
                    <a:pt x="4632" y="77"/>
                  </a:cubicBezTo>
                  <a:moveTo>
                    <a:pt x="3856" y="10"/>
                  </a:moveTo>
                  <a:lnTo>
                    <a:pt x="3856" y="10"/>
                  </a:lnTo>
                  <a:cubicBezTo>
                    <a:pt x="3846" y="10"/>
                    <a:pt x="3837" y="10"/>
                    <a:pt x="3830" y="10"/>
                  </a:cubicBezTo>
                  <a:cubicBezTo>
                    <a:pt x="3822" y="10"/>
                    <a:pt x="3813" y="10"/>
                    <a:pt x="3804" y="9"/>
                  </a:cubicBezTo>
                  <a:moveTo>
                    <a:pt x="3339" y="0"/>
                  </a:moveTo>
                  <a:lnTo>
                    <a:pt x="3339" y="0"/>
                  </a:lnTo>
                  <a:cubicBezTo>
                    <a:pt x="3330" y="0"/>
                    <a:pt x="3321" y="0"/>
                    <a:pt x="3313" y="0"/>
                  </a:cubicBezTo>
                  <a:cubicBezTo>
                    <a:pt x="3306" y="0"/>
                    <a:pt x="3297" y="0"/>
                    <a:pt x="3287" y="0"/>
                  </a:cubicBezTo>
                  <a:moveTo>
                    <a:pt x="2375" y="28"/>
                  </a:moveTo>
                  <a:lnTo>
                    <a:pt x="2375" y="28"/>
                  </a:lnTo>
                  <a:cubicBezTo>
                    <a:pt x="2365" y="28"/>
                    <a:pt x="2356" y="28"/>
                    <a:pt x="2348" y="28"/>
                  </a:cubicBezTo>
                  <a:cubicBezTo>
                    <a:pt x="2341" y="28"/>
                    <a:pt x="2332" y="29"/>
                    <a:pt x="2322" y="29"/>
                  </a:cubicBezTo>
                  <a:moveTo>
                    <a:pt x="1627" y="47"/>
                  </a:moveTo>
                  <a:lnTo>
                    <a:pt x="1627" y="47"/>
                  </a:lnTo>
                  <a:cubicBezTo>
                    <a:pt x="1618" y="47"/>
                    <a:pt x="1609" y="47"/>
                    <a:pt x="1600" y="47"/>
                  </a:cubicBezTo>
                  <a:cubicBezTo>
                    <a:pt x="1591" y="47"/>
                    <a:pt x="1581" y="47"/>
                    <a:pt x="1572" y="47"/>
                  </a:cubicBezTo>
                  <a:moveTo>
                    <a:pt x="835" y="73"/>
                  </a:moveTo>
                  <a:lnTo>
                    <a:pt x="835" y="73"/>
                  </a:lnTo>
                  <a:cubicBezTo>
                    <a:pt x="824" y="74"/>
                    <a:pt x="814" y="74"/>
                    <a:pt x="806" y="74"/>
                  </a:cubicBezTo>
                  <a:cubicBezTo>
                    <a:pt x="798" y="74"/>
                    <a:pt x="789" y="74"/>
                    <a:pt x="779" y="74"/>
                  </a:cubicBezTo>
                  <a:moveTo>
                    <a:pt x="286" y="70"/>
                  </a:moveTo>
                  <a:lnTo>
                    <a:pt x="286" y="70"/>
                  </a:lnTo>
                  <a:cubicBezTo>
                    <a:pt x="275" y="70"/>
                    <a:pt x="266" y="70"/>
                    <a:pt x="258" y="70"/>
                  </a:cubicBezTo>
                  <a:cubicBezTo>
                    <a:pt x="248" y="70"/>
                    <a:pt x="238" y="70"/>
                    <a:pt x="226" y="70"/>
                  </a:cubicBezTo>
                  <a:moveTo>
                    <a:pt x="33" y="72"/>
                  </a:moveTo>
                  <a:lnTo>
                    <a:pt x="33" y="72"/>
                  </a:lnTo>
                  <a:cubicBezTo>
                    <a:pt x="13" y="72"/>
                    <a:pt x="0" y="72"/>
                    <a:pt x="0" y="72"/>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5080" name="Freeform 25"/>
            <p:cNvSpPr>
              <a:spLocks/>
            </p:cNvSpPr>
            <p:nvPr/>
          </p:nvSpPr>
          <p:spPr bwMode="auto">
            <a:xfrm>
              <a:off x="3841" y="3994"/>
              <a:ext cx="1339" cy="14"/>
            </a:xfrm>
            <a:custGeom>
              <a:avLst/>
              <a:gdLst>
                <a:gd name="T0" fmla="*/ 38 w 2229"/>
                <a:gd name="T1" fmla="*/ 1 h 23"/>
                <a:gd name="T2" fmla="*/ 38 w 2229"/>
                <a:gd name="T3" fmla="*/ 1 h 23"/>
                <a:gd name="T4" fmla="*/ 37 w 2229"/>
                <a:gd name="T5" fmla="*/ 0 h 23"/>
                <a:gd name="T6" fmla="*/ 1 w 2229"/>
                <a:gd name="T7" fmla="*/ 1 h 23"/>
                <a:gd name="T8" fmla="*/ 0 w 2229"/>
                <a:gd name="T9" fmla="*/ 1 h 23"/>
                <a:gd name="T10" fmla="*/ 35 w 2229"/>
                <a:gd name="T11" fmla="*/ 1 h 23"/>
                <a:gd name="T12" fmla="*/ 0 60000 65536"/>
                <a:gd name="T13" fmla="*/ 0 60000 65536"/>
                <a:gd name="T14" fmla="*/ 0 60000 65536"/>
                <a:gd name="T15" fmla="*/ 0 60000 65536"/>
                <a:gd name="T16" fmla="*/ 0 60000 65536"/>
                <a:gd name="T17" fmla="*/ 0 60000 65536"/>
                <a:gd name="T18" fmla="*/ 0 w 2229"/>
                <a:gd name="T19" fmla="*/ 0 h 23"/>
                <a:gd name="T20" fmla="*/ 2229 w 22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229" h="23">
                  <a:moveTo>
                    <a:pt x="2229" y="9"/>
                  </a:moveTo>
                  <a:lnTo>
                    <a:pt x="2229" y="9"/>
                  </a:lnTo>
                  <a:lnTo>
                    <a:pt x="2153" y="0"/>
                  </a:lnTo>
                  <a:lnTo>
                    <a:pt x="17" y="23"/>
                  </a:lnTo>
                  <a:lnTo>
                    <a:pt x="0" y="14"/>
                  </a:lnTo>
                  <a:lnTo>
                    <a:pt x="2108" y="13"/>
                  </a:lnTo>
                </a:path>
              </a:pathLst>
            </a:custGeom>
            <a:solidFill>
              <a:srgbClr val="000000"/>
            </a:solidFill>
            <a:ln w="0">
              <a:solidFill>
                <a:srgbClr val="000000"/>
              </a:solidFill>
              <a:prstDash val="solid"/>
              <a:round/>
              <a:headEnd/>
              <a:tailEnd/>
            </a:ln>
          </p:spPr>
          <p:txBody>
            <a:bodyPr/>
            <a:lstStyle/>
            <a:p>
              <a:endParaRPr lang="en-GB"/>
            </a:p>
          </p:txBody>
        </p:sp>
        <p:sp>
          <p:nvSpPr>
            <p:cNvPr id="45081" name="Freeform 26"/>
            <p:cNvSpPr>
              <a:spLocks/>
            </p:cNvSpPr>
            <p:nvPr/>
          </p:nvSpPr>
          <p:spPr bwMode="auto">
            <a:xfrm>
              <a:off x="864" y="299"/>
              <a:ext cx="2001" cy="8"/>
            </a:xfrm>
            <a:custGeom>
              <a:avLst/>
              <a:gdLst>
                <a:gd name="T0" fmla="*/ 10 w 3331"/>
                <a:gd name="T1" fmla="*/ 1 h 13"/>
                <a:gd name="T2" fmla="*/ 10 w 3331"/>
                <a:gd name="T3" fmla="*/ 1 h 13"/>
                <a:gd name="T4" fmla="*/ 10 w 3331"/>
                <a:gd name="T5" fmla="*/ 1 h 13"/>
                <a:gd name="T6" fmla="*/ 0 w 3331"/>
                <a:gd name="T7" fmla="*/ 1 h 13"/>
                <a:gd name="T8" fmla="*/ 0 w 3331"/>
                <a:gd name="T9" fmla="*/ 1 h 13"/>
                <a:gd name="T10" fmla="*/ 10 w 3331"/>
                <a:gd name="T11" fmla="*/ 0 h 13"/>
                <a:gd name="T12" fmla="*/ 15 w 3331"/>
                <a:gd name="T13" fmla="*/ 1 h 13"/>
                <a:gd name="T14" fmla="*/ 23 w 3331"/>
                <a:gd name="T15" fmla="*/ 1 h 13"/>
                <a:gd name="T16" fmla="*/ 39 w 3331"/>
                <a:gd name="T17" fmla="*/ 1 h 13"/>
                <a:gd name="T18" fmla="*/ 44 w 3331"/>
                <a:gd name="T19" fmla="*/ 1 h 13"/>
                <a:gd name="T20" fmla="*/ 46 w 3331"/>
                <a:gd name="T21" fmla="*/ 1 h 13"/>
                <a:gd name="T22" fmla="*/ 53 w 3331"/>
                <a:gd name="T23" fmla="*/ 1 h 13"/>
                <a:gd name="T24" fmla="*/ 53 w 3331"/>
                <a:gd name="T25" fmla="*/ 1 h 13"/>
                <a:gd name="T26" fmla="*/ 56 w 3331"/>
                <a:gd name="T27" fmla="*/ 1 h 13"/>
                <a:gd name="T28" fmla="*/ 56 w 3331"/>
                <a:gd name="T29" fmla="*/ 1 h 13"/>
                <a:gd name="T30" fmla="*/ 53 w 3331"/>
                <a:gd name="T31" fmla="*/ 1 h 13"/>
                <a:gd name="T32" fmla="*/ 19 w 3331"/>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31"/>
                <a:gd name="T52" fmla="*/ 0 h 13"/>
                <a:gd name="T53" fmla="*/ 3331 w 3331"/>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31" h="13">
                  <a:moveTo>
                    <a:pt x="631" y="9"/>
                  </a:moveTo>
                  <a:lnTo>
                    <a:pt x="631" y="9"/>
                  </a:lnTo>
                  <a:lnTo>
                    <a:pt x="553" y="9"/>
                  </a:lnTo>
                  <a:lnTo>
                    <a:pt x="0" y="12"/>
                  </a:lnTo>
                  <a:lnTo>
                    <a:pt x="0" y="6"/>
                  </a:lnTo>
                  <a:lnTo>
                    <a:pt x="631" y="0"/>
                  </a:lnTo>
                  <a:lnTo>
                    <a:pt x="893" y="4"/>
                  </a:lnTo>
                  <a:lnTo>
                    <a:pt x="1399" y="13"/>
                  </a:lnTo>
                  <a:lnTo>
                    <a:pt x="2299" y="13"/>
                  </a:lnTo>
                  <a:lnTo>
                    <a:pt x="2566" y="7"/>
                  </a:lnTo>
                  <a:lnTo>
                    <a:pt x="2736" y="8"/>
                  </a:lnTo>
                  <a:lnTo>
                    <a:pt x="3119" y="13"/>
                  </a:lnTo>
                  <a:lnTo>
                    <a:pt x="3136" y="8"/>
                  </a:lnTo>
                  <a:lnTo>
                    <a:pt x="3331" y="7"/>
                  </a:lnTo>
                  <a:lnTo>
                    <a:pt x="3280" y="3"/>
                  </a:lnTo>
                  <a:lnTo>
                    <a:pt x="3128" y="4"/>
                  </a:lnTo>
                  <a:cubicBezTo>
                    <a:pt x="2450" y="4"/>
                    <a:pt x="1774" y="5"/>
                    <a:pt x="1096" y="0"/>
                  </a:cubicBezTo>
                </a:path>
              </a:pathLst>
            </a:custGeom>
            <a:solidFill>
              <a:srgbClr val="000000"/>
            </a:solidFill>
            <a:ln w="0">
              <a:solidFill>
                <a:srgbClr val="000000"/>
              </a:solidFill>
              <a:prstDash val="solid"/>
              <a:round/>
              <a:headEnd/>
              <a:tailEnd/>
            </a:ln>
          </p:spPr>
          <p:txBody>
            <a:bodyPr/>
            <a:lstStyle/>
            <a:p>
              <a:endParaRPr lang="en-GB"/>
            </a:p>
          </p:txBody>
        </p:sp>
        <p:sp>
          <p:nvSpPr>
            <p:cNvPr id="45082" name="Freeform 27"/>
            <p:cNvSpPr>
              <a:spLocks/>
            </p:cNvSpPr>
            <p:nvPr/>
          </p:nvSpPr>
          <p:spPr bwMode="auto">
            <a:xfrm>
              <a:off x="232" y="483"/>
              <a:ext cx="3598" cy="3527"/>
            </a:xfrm>
            <a:custGeom>
              <a:avLst/>
              <a:gdLst>
                <a:gd name="T0" fmla="*/ 1 w 5989"/>
                <a:gd name="T1" fmla="*/ 5 h 5859"/>
                <a:gd name="T2" fmla="*/ 1 w 5989"/>
                <a:gd name="T3" fmla="*/ 5 h 5859"/>
                <a:gd name="T4" fmla="*/ 1 w 5989"/>
                <a:gd name="T5" fmla="*/ 26 h 5859"/>
                <a:gd name="T6" fmla="*/ 1 w 5989"/>
                <a:gd name="T7" fmla="*/ 23 h 5859"/>
                <a:gd name="T8" fmla="*/ 1 w 5989"/>
                <a:gd name="T9" fmla="*/ 32 h 5859"/>
                <a:gd name="T10" fmla="*/ 1 w 5989"/>
                <a:gd name="T11" fmla="*/ 41 h 5859"/>
                <a:gd name="T12" fmla="*/ 1 w 5989"/>
                <a:gd name="T13" fmla="*/ 49 h 5859"/>
                <a:gd name="T14" fmla="*/ 1 w 5989"/>
                <a:gd name="T15" fmla="*/ 58 h 5859"/>
                <a:gd name="T16" fmla="*/ 1 w 5989"/>
                <a:gd name="T17" fmla="*/ 76 h 5859"/>
                <a:gd name="T18" fmla="*/ 1 w 5989"/>
                <a:gd name="T19" fmla="*/ 82 h 5859"/>
                <a:gd name="T20" fmla="*/ 1 w 5989"/>
                <a:gd name="T21" fmla="*/ 91 h 5859"/>
                <a:gd name="T22" fmla="*/ 1 w 5989"/>
                <a:gd name="T23" fmla="*/ 96 h 5859"/>
                <a:gd name="T24" fmla="*/ 1 w 5989"/>
                <a:gd name="T25" fmla="*/ 98 h 5859"/>
                <a:gd name="T26" fmla="*/ 1 w 5989"/>
                <a:gd name="T27" fmla="*/ 101 h 5859"/>
                <a:gd name="T28" fmla="*/ 6 w 5989"/>
                <a:gd name="T29" fmla="*/ 101 h 5859"/>
                <a:gd name="T30" fmla="*/ 7 w 5989"/>
                <a:gd name="T31" fmla="*/ 101 h 5859"/>
                <a:gd name="T32" fmla="*/ 8 w 5989"/>
                <a:gd name="T33" fmla="*/ 101 h 5859"/>
                <a:gd name="T34" fmla="*/ 35 w 5989"/>
                <a:gd name="T35" fmla="*/ 101 h 5859"/>
                <a:gd name="T36" fmla="*/ 40 w 5989"/>
                <a:gd name="T37" fmla="*/ 101 h 5859"/>
                <a:gd name="T38" fmla="*/ 47 w 5989"/>
                <a:gd name="T39" fmla="*/ 101 h 5859"/>
                <a:gd name="T40" fmla="*/ 56 w 5989"/>
                <a:gd name="T41" fmla="*/ 101 h 5859"/>
                <a:gd name="T42" fmla="*/ 56 w 5989"/>
                <a:gd name="T43" fmla="*/ 101 h 5859"/>
                <a:gd name="T44" fmla="*/ 87 w 5989"/>
                <a:gd name="T45" fmla="*/ 101 h 5859"/>
                <a:gd name="T46" fmla="*/ 94 w 5989"/>
                <a:gd name="T47" fmla="*/ 101 h 5859"/>
                <a:gd name="T48" fmla="*/ 101 w 5989"/>
                <a:gd name="T49" fmla="*/ 101 h 5859"/>
                <a:gd name="T50" fmla="*/ 101 w 5989"/>
                <a:gd name="T51" fmla="*/ 101 h 5859"/>
                <a:gd name="T52" fmla="*/ 102 w 5989"/>
                <a:gd name="T53" fmla="*/ 101 h 5859"/>
                <a:gd name="T54" fmla="*/ 102 w 5989"/>
                <a:gd name="T55" fmla="*/ 101 h 5859"/>
                <a:gd name="T56" fmla="*/ 94 w 5989"/>
                <a:gd name="T57" fmla="*/ 101 h 5859"/>
                <a:gd name="T58" fmla="*/ 87 w 5989"/>
                <a:gd name="T59" fmla="*/ 101 h 5859"/>
                <a:gd name="T60" fmla="*/ 72 w 5989"/>
                <a:gd name="T61" fmla="*/ 101 h 5859"/>
                <a:gd name="T62" fmla="*/ 41 w 5989"/>
                <a:gd name="T63" fmla="*/ 101 h 5859"/>
                <a:gd name="T64" fmla="*/ 34 w 5989"/>
                <a:gd name="T65" fmla="*/ 101 h 5859"/>
                <a:gd name="T66" fmla="*/ 34 w 5989"/>
                <a:gd name="T67" fmla="*/ 101 h 5859"/>
                <a:gd name="T68" fmla="*/ 24 w 5989"/>
                <a:gd name="T69" fmla="*/ 101 h 5859"/>
                <a:gd name="T70" fmla="*/ 17 w 5989"/>
                <a:gd name="T71" fmla="*/ 101 h 5859"/>
                <a:gd name="T72" fmla="*/ 1 w 5989"/>
                <a:gd name="T73" fmla="*/ 101 h 5859"/>
                <a:gd name="T74" fmla="*/ 1 w 5989"/>
                <a:gd name="T75" fmla="*/ 98 h 5859"/>
                <a:gd name="T76" fmla="*/ 1 w 5989"/>
                <a:gd name="T77" fmla="*/ 95 h 5859"/>
                <a:gd name="T78" fmla="*/ 1 w 5989"/>
                <a:gd name="T79" fmla="*/ 86 h 5859"/>
                <a:gd name="T80" fmla="*/ 1 w 5989"/>
                <a:gd name="T81" fmla="*/ 77 h 5859"/>
                <a:gd name="T82" fmla="*/ 1 w 5989"/>
                <a:gd name="T83" fmla="*/ 69 h 5859"/>
                <a:gd name="T84" fmla="*/ 1 w 5989"/>
                <a:gd name="T85" fmla="*/ 62 h 5859"/>
                <a:gd name="T86" fmla="*/ 1 w 5989"/>
                <a:gd name="T87" fmla="*/ 52 h 5859"/>
                <a:gd name="T88" fmla="*/ 1 w 5989"/>
                <a:gd name="T89" fmla="*/ 42 h 5859"/>
                <a:gd name="T90" fmla="*/ 1 w 5989"/>
                <a:gd name="T91" fmla="*/ 29 h 5859"/>
                <a:gd name="T92" fmla="*/ 1 w 5989"/>
                <a:gd name="T93" fmla="*/ 26 h 5859"/>
                <a:gd name="T94" fmla="*/ 1 w 5989"/>
                <a:gd name="T95" fmla="*/ 9 h 5859"/>
                <a:gd name="T96" fmla="*/ 1 w 5989"/>
                <a:gd name="T97" fmla="*/ 1 h 5859"/>
                <a:gd name="T98" fmla="*/ 1 w 5989"/>
                <a:gd name="T99" fmla="*/ 1 h 5859"/>
                <a:gd name="T100" fmla="*/ 1 w 5989"/>
                <a:gd name="T101" fmla="*/ 0 h 5859"/>
                <a:gd name="T102" fmla="*/ 1 w 5989"/>
                <a:gd name="T103" fmla="*/ 1 h 5859"/>
                <a:gd name="T104" fmla="*/ 1 w 5989"/>
                <a:gd name="T105" fmla="*/ 1 h 5859"/>
                <a:gd name="T106" fmla="*/ 1 w 5989"/>
                <a:gd name="T107" fmla="*/ 4 h 5859"/>
                <a:gd name="T108" fmla="*/ 1 w 5989"/>
                <a:gd name="T109" fmla="*/ 5 h 58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89"/>
                <a:gd name="T166" fmla="*/ 0 h 5859"/>
                <a:gd name="T167" fmla="*/ 5989 w 5989"/>
                <a:gd name="T168" fmla="*/ 5859 h 58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89" h="5859">
                  <a:moveTo>
                    <a:pt x="58" y="286"/>
                  </a:moveTo>
                  <a:lnTo>
                    <a:pt x="58" y="286"/>
                  </a:lnTo>
                  <a:cubicBezTo>
                    <a:pt x="81" y="892"/>
                    <a:pt x="37" y="906"/>
                    <a:pt x="37" y="1511"/>
                  </a:cubicBezTo>
                  <a:lnTo>
                    <a:pt x="37" y="1358"/>
                  </a:lnTo>
                  <a:cubicBezTo>
                    <a:pt x="37" y="1527"/>
                    <a:pt x="57" y="1690"/>
                    <a:pt x="64" y="1858"/>
                  </a:cubicBezTo>
                  <a:cubicBezTo>
                    <a:pt x="71" y="2025"/>
                    <a:pt x="61" y="2203"/>
                    <a:pt x="55" y="2371"/>
                  </a:cubicBezTo>
                  <a:cubicBezTo>
                    <a:pt x="50" y="2538"/>
                    <a:pt x="29" y="2704"/>
                    <a:pt x="28" y="2871"/>
                  </a:cubicBezTo>
                  <a:cubicBezTo>
                    <a:pt x="27" y="3041"/>
                    <a:pt x="52" y="3207"/>
                    <a:pt x="55" y="3376"/>
                  </a:cubicBezTo>
                  <a:cubicBezTo>
                    <a:pt x="60" y="3714"/>
                    <a:pt x="72" y="4055"/>
                    <a:pt x="46" y="4393"/>
                  </a:cubicBezTo>
                  <a:cubicBezTo>
                    <a:pt x="34" y="4560"/>
                    <a:pt x="78" y="4599"/>
                    <a:pt x="62" y="4769"/>
                  </a:cubicBezTo>
                  <a:cubicBezTo>
                    <a:pt x="47" y="4938"/>
                    <a:pt x="73" y="5104"/>
                    <a:pt x="73" y="5274"/>
                  </a:cubicBezTo>
                  <a:lnTo>
                    <a:pt x="80" y="5542"/>
                  </a:lnTo>
                  <a:cubicBezTo>
                    <a:pt x="80" y="5642"/>
                    <a:pt x="82" y="5596"/>
                    <a:pt x="82" y="5653"/>
                  </a:cubicBezTo>
                  <a:cubicBezTo>
                    <a:pt x="75" y="5699"/>
                    <a:pt x="78" y="5774"/>
                    <a:pt x="81" y="5827"/>
                  </a:cubicBezTo>
                  <a:lnTo>
                    <a:pt x="340" y="5833"/>
                  </a:lnTo>
                  <a:lnTo>
                    <a:pt x="438" y="5833"/>
                  </a:lnTo>
                  <a:lnTo>
                    <a:pt x="439" y="5834"/>
                  </a:lnTo>
                  <a:lnTo>
                    <a:pt x="2059" y="5851"/>
                  </a:lnTo>
                  <a:lnTo>
                    <a:pt x="2398" y="5852"/>
                  </a:lnTo>
                  <a:lnTo>
                    <a:pt x="2772" y="5846"/>
                  </a:lnTo>
                  <a:lnTo>
                    <a:pt x="3307" y="5846"/>
                  </a:lnTo>
                  <a:lnTo>
                    <a:pt x="3316" y="5852"/>
                  </a:lnTo>
                  <a:lnTo>
                    <a:pt x="5062" y="5833"/>
                  </a:lnTo>
                  <a:lnTo>
                    <a:pt x="5526" y="5831"/>
                  </a:lnTo>
                  <a:lnTo>
                    <a:pt x="5944" y="5842"/>
                  </a:lnTo>
                  <a:lnTo>
                    <a:pt x="5951" y="5847"/>
                  </a:lnTo>
                  <a:lnTo>
                    <a:pt x="5981" y="5846"/>
                  </a:lnTo>
                  <a:lnTo>
                    <a:pt x="5989" y="5851"/>
                  </a:lnTo>
                  <a:cubicBezTo>
                    <a:pt x="5854" y="5851"/>
                    <a:pt x="5706" y="5842"/>
                    <a:pt x="5561" y="5842"/>
                  </a:cubicBezTo>
                  <a:cubicBezTo>
                    <a:pt x="5418" y="5842"/>
                    <a:pt x="5266" y="5843"/>
                    <a:pt x="5125" y="5842"/>
                  </a:cubicBezTo>
                  <a:cubicBezTo>
                    <a:pt x="4827" y="5841"/>
                    <a:pt x="4534" y="5851"/>
                    <a:pt x="4233" y="5851"/>
                  </a:cubicBezTo>
                  <a:cubicBezTo>
                    <a:pt x="3640" y="5850"/>
                    <a:pt x="3036" y="5859"/>
                    <a:pt x="2442" y="5859"/>
                  </a:cubicBezTo>
                  <a:lnTo>
                    <a:pt x="1988" y="5859"/>
                  </a:lnTo>
                  <a:lnTo>
                    <a:pt x="1979" y="5859"/>
                  </a:lnTo>
                  <a:cubicBezTo>
                    <a:pt x="1818" y="5859"/>
                    <a:pt x="1564" y="5859"/>
                    <a:pt x="1405" y="5855"/>
                  </a:cubicBezTo>
                  <a:cubicBezTo>
                    <a:pt x="1261" y="5852"/>
                    <a:pt x="1184" y="5852"/>
                    <a:pt x="1054" y="5844"/>
                  </a:cubicBezTo>
                  <a:cubicBezTo>
                    <a:pt x="754" y="5825"/>
                    <a:pt x="380" y="5840"/>
                    <a:pt x="66" y="5840"/>
                  </a:cubicBezTo>
                  <a:cubicBezTo>
                    <a:pt x="67" y="5744"/>
                    <a:pt x="70" y="5755"/>
                    <a:pt x="71" y="5670"/>
                  </a:cubicBezTo>
                  <a:cubicBezTo>
                    <a:pt x="71" y="5670"/>
                    <a:pt x="70" y="5587"/>
                    <a:pt x="65" y="5490"/>
                  </a:cubicBezTo>
                  <a:cubicBezTo>
                    <a:pt x="55" y="5306"/>
                    <a:pt x="69" y="5179"/>
                    <a:pt x="42" y="4997"/>
                  </a:cubicBezTo>
                  <a:cubicBezTo>
                    <a:pt x="16" y="4823"/>
                    <a:pt x="66" y="4630"/>
                    <a:pt x="37" y="4449"/>
                  </a:cubicBezTo>
                  <a:cubicBezTo>
                    <a:pt x="10" y="4274"/>
                    <a:pt x="46" y="4200"/>
                    <a:pt x="46" y="4019"/>
                  </a:cubicBezTo>
                  <a:lnTo>
                    <a:pt x="46" y="3589"/>
                  </a:lnTo>
                  <a:cubicBezTo>
                    <a:pt x="46" y="3391"/>
                    <a:pt x="23" y="3202"/>
                    <a:pt x="12" y="3005"/>
                  </a:cubicBezTo>
                  <a:cubicBezTo>
                    <a:pt x="0" y="2808"/>
                    <a:pt x="22" y="2611"/>
                    <a:pt x="35" y="2414"/>
                  </a:cubicBezTo>
                  <a:cubicBezTo>
                    <a:pt x="62" y="2018"/>
                    <a:pt x="19" y="2085"/>
                    <a:pt x="19" y="1690"/>
                  </a:cubicBezTo>
                  <a:lnTo>
                    <a:pt x="19" y="1494"/>
                  </a:lnTo>
                  <a:cubicBezTo>
                    <a:pt x="19" y="1169"/>
                    <a:pt x="51" y="845"/>
                    <a:pt x="55" y="520"/>
                  </a:cubicBezTo>
                  <a:cubicBezTo>
                    <a:pt x="57" y="356"/>
                    <a:pt x="26" y="174"/>
                    <a:pt x="46" y="9"/>
                  </a:cubicBezTo>
                  <a:cubicBezTo>
                    <a:pt x="48" y="8"/>
                    <a:pt x="45" y="2"/>
                    <a:pt x="48" y="1"/>
                  </a:cubicBezTo>
                  <a:cubicBezTo>
                    <a:pt x="51" y="0"/>
                    <a:pt x="48" y="1"/>
                    <a:pt x="51" y="0"/>
                  </a:cubicBezTo>
                  <a:lnTo>
                    <a:pt x="51" y="14"/>
                  </a:lnTo>
                  <a:cubicBezTo>
                    <a:pt x="48" y="18"/>
                    <a:pt x="50" y="31"/>
                    <a:pt x="50" y="41"/>
                  </a:cubicBezTo>
                  <a:cubicBezTo>
                    <a:pt x="47" y="77"/>
                    <a:pt x="44" y="124"/>
                    <a:pt x="55" y="237"/>
                  </a:cubicBezTo>
                  <a:lnTo>
                    <a:pt x="58" y="286"/>
                  </a:lnTo>
                  <a:close/>
                </a:path>
              </a:pathLst>
            </a:custGeom>
            <a:solidFill>
              <a:srgbClr val="000000"/>
            </a:solidFill>
            <a:ln w="0">
              <a:solidFill>
                <a:srgbClr val="000000"/>
              </a:solidFill>
              <a:prstDash val="solid"/>
              <a:round/>
              <a:headEnd/>
              <a:tailEnd/>
            </a:ln>
          </p:spPr>
          <p:txBody>
            <a:bodyPr/>
            <a:lstStyle/>
            <a:p>
              <a:endParaRPr lang="en-GB"/>
            </a:p>
          </p:txBody>
        </p:sp>
        <p:sp>
          <p:nvSpPr>
            <p:cNvPr id="45083" name="Freeform 28"/>
            <p:cNvSpPr>
              <a:spLocks/>
            </p:cNvSpPr>
            <p:nvPr/>
          </p:nvSpPr>
          <p:spPr bwMode="auto">
            <a:xfrm>
              <a:off x="2855" y="289"/>
              <a:ext cx="2729" cy="3549"/>
            </a:xfrm>
            <a:custGeom>
              <a:avLst/>
              <a:gdLst>
                <a:gd name="T0" fmla="*/ 75 w 4542"/>
                <a:gd name="T1" fmla="*/ 102 h 5895"/>
                <a:gd name="T2" fmla="*/ 75 w 4542"/>
                <a:gd name="T3" fmla="*/ 102 h 5895"/>
                <a:gd name="T4" fmla="*/ 75 w 4542"/>
                <a:gd name="T5" fmla="*/ 99 h 5895"/>
                <a:gd name="T6" fmla="*/ 75 w 4542"/>
                <a:gd name="T7" fmla="*/ 93 h 5895"/>
                <a:gd name="T8" fmla="*/ 75 w 4542"/>
                <a:gd name="T9" fmla="*/ 83 h 5895"/>
                <a:gd name="T10" fmla="*/ 75 w 4542"/>
                <a:gd name="T11" fmla="*/ 71 h 5895"/>
                <a:gd name="T12" fmla="*/ 75 w 4542"/>
                <a:gd name="T13" fmla="*/ 59 h 5895"/>
                <a:gd name="T14" fmla="*/ 75 w 4542"/>
                <a:gd name="T15" fmla="*/ 52 h 5895"/>
                <a:gd name="T16" fmla="*/ 75 w 4542"/>
                <a:gd name="T17" fmla="*/ 47 h 5895"/>
                <a:gd name="T18" fmla="*/ 75 w 4542"/>
                <a:gd name="T19" fmla="*/ 41 h 5895"/>
                <a:gd name="T20" fmla="*/ 75 w 4542"/>
                <a:gd name="T21" fmla="*/ 35 h 5895"/>
                <a:gd name="T22" fmla="*/ 75 w 4542"/>
                <a:gd name="T23" fmla="*/ 31 h 5895"/>
                <a:gd name="T24" fmla="*/ 75 w 4542"/>
                <a:gd name="T25" fmla="*/ 20 h 5895"/>
                <a:gd name="T26" fmla="*/ 75 w 4542"/>
                <a:gd name="T27" fmla="*/ 4 h 5895"/>
                <a:gd name="T28" fmla="*/ 75 w 4542"/>
                <a:gd name="T29" fmla="*/ 2 h 5895"/>
                <a:gd name="T30" fmla="*/ 75 w 4542"/>
                <a:gd name="T31" fmla="*/ 1 h 5895"/>
                <a:gd name="T32" fmla="*/ 69 w 4542"/>
                <a:gd name="T33" fmla="*/ 1 h 5895"/>
                <a:gd name="T34" fmla="*/ 71 w 4542"/>
                <a:gd name="T35" fmla="*/ 1 h 5895"/>
                <a:gd name="T36" fmla="*/ 34 w 4542"/>
                <a:gd name="T37" fmla="*/ 1 h 5895"/>
                <a:gd name="T38" fmla="*/ 1 w 4542"/>
                <a:gd name="T39" fmla="*/ 1 h 5895"/>
                <a:gd name="T40" fmla="*/ 1 w 4542"/>
                <a:gd name="T41" fmla="*/ 1 h 5895"/>
                <a:gd name="T42" fmla="*/ 1 w 4542"/>
                <a:gd name="T43" fmla="*/ 1 h 5895"/>
                <a:gd name="T44" fmla="*/ 0 w 4542"/>
                <a:gd name="T45" fmla="*/ 1 h 5895"/>
                <a:gd name="T46" fmla="*/ 24 w 4542"/>
                <a:gd name="T47" fmla="*/ 1 h 5895"/>
                <a:gd name="T48" fmla="*/ 44 w 4542"/>
                <a:gd name="T49" fmla="*/ 1 h 5895"/>
                <a:gd name="T50" fmla="*/ 74 w 4542"/>
                <a:gd name="T51" fmla="*/ 1 h 5895"/>
                <a:gd name="T52" fmla="*/ 75 w 4542"/>
                <a:gd name="T53" fmla="*/ 17 h 5895"/>
                <a:gd name="T54" fmla="*/ 74 w 4542"/>
                <a:gd name="T55" fmla="*/ 33 h 5895"/>
                <a:gd name="T56" fmla="*/ 74 w 4542"/>
                <a:gd name="T57" fmla="*/ 36 h 5895"/>
                <a:gd name="T58" fmla="*/ 74 w 4542"/>
                <a:gd name="T59" fmla="*/ 42 h 5895"/>
                <a:gd name="T60" fmla="*/ 74 w 4542"/>
                <a:gd name="T61" fmla="*/ 47 h 5895"/>
                <a:gd name="T62" fmla="*/ 75 w 4542"/>
                <a:gd name="T63" fmla="*/ 52 h 5895"/>
                <a:gd name="T64" fmla="*/ 75 w 4542"/>
                <a:gd name="T65" fmla="*/ 58 h 5895"/>
                <a:gd name="T66" fmla="*/ 75 w 4542"/>
                <a:gd name="T67" fmla="*/ 69 h 5895"/>
                <a:gd name="T68" fmla="*/ 75 w 4542"/>
                <a:gd name="T69" fmla="*/ 79 h 5895"/>
                <a:gd name="T70" fmla="*/ 74 w 4542"/>
                <a:gd name="T71" fmla="*/ 88 h 5895"/>
                <a:gd name="T72" fmla="*/ 75 w 4542"/>
                <a:gd name="T73" fmla="*/ 98 h 5895"/>
                <a:gd name="T74" fmla="*/ 75 w 4542"/>
                <a:gd name="T75" fmla="*/ 101 h 58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42"/>
                <a:gd name="T115" fmla="*/ 0 h 5895"/>
                <a:gd name="T116" fmla="*/ 4542 w 4542"/>
                <a:gd name="T117" fmla="*/ 5895 h 58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42" h="5895">
                  <a:moveTo>
                    <a:pt x="4387" y="5884"/>
                  </a:moveTo>
                  <a:lnTo>
                    <a:pt x="4387" y="5884"/>
                  </a:lnTo>
                  <a:cubicBezTo>
                    <a:pt x="4377" y="5895"/>
                    <a:pt x="4380" y="5877"/>
                    <a:pt x="4390" y="5750"/>
                  </a:cubicBezTo>
                  <a:cubicBezTo>
                    <a:pt x="4413" y="5638"/>
                    <a:pt x="4393" y="5510"/>
                    <a:pt x="4388" y="5396"/>
                  </a:cubicBezTo>
                  <a:cubicBezTo>
                    <a:pt x="4377" y="5163"/>
                    <a:pt x="4383" y="5055"/>
                    <a:pt x="4400" y="4822"/>
                  </a:cubicBezTo>
                  <a:cubicBezTo>
                    <a:pt x="4418" y="4589"/>
                    <a:pt x="4395" y="4354"/>
                    <a:pt x="4396" y="4120"/>
                  </a:cubicBezTo>
                  <a:cubicBezTo>
                    <a:pt x="4397" y="3881"/>
                    <a:pt x="4416" y="3646"/>
                    <a:pt x="4414" y="3407"/>
                  </a:cubicBezTo>
                  <a:cubicBezTo>
                    <a:pt x="4412" y="3287"/>
                    <a:pt x="4413" y="3170"/>
                    <a:pt x="4404" y="3050"/>
                  </a:cubicBezTo>
                  <a:cubicBezTo>
                    <a:pt x="4395" y="2939"/>
                    <a:pt x="4387" y="2824"/>
                    <a:pt x="4385" y="2715"/>
                  </a:cubicBezTo>
                  <a:cubicBezTo>
                    <a:pt x="4383" y="2601"/>
                    <a:pt x="4388" y="2485"/>
                    <a:pt x="4387" y="2367"/>
                  </a:cubicBezTo>
                  <a:cubicBezTo>
                    <a:pt x="4387" y="2247"/>
                    <a:pt x="4390" y="2127"/>
                    <a:pt x="4384" y="2008"/>
                  </a:cubicBezTo>
                  <a:cubicBezTo>
                    <a:pt x="4373" y="1772"/>
                    <a:pt x="4396" y="1996"/>
                    <a:pt x="4396" y="1759"/>
                  </a:cubicBezTo>
                  <a:lnTo>
                    <a:pt x="4396" y="1159"/>
                  </a:lnTo>
                  <a:cubicBezTo>
                    <a:pt x="4396" y="846"/>
                    <a:pt x="4396" y="531"/>
                    <a:pt x="4389" y="218"/>
                  </a:cubicBezTo>
                  <a:cubicBezTo>
                    <a:pt x="4392" y="156"/>
                    <a:pt x="4388" y="137"/>
                    <a:pt x="4396" y="106"/>
                  </a:cubicBezTo>
                  <a:cubicBezTo>
                    <a:pt x="4400" y="86"/>
                    <a:pt x="4390" y="54"/>
                    <a:pt x="4390" y="43"/>
                  </a:cubicBezTo>
                  <a:cubicBezTo>
                    <a:pt x="4391" y="0"/>
                    <a:pt x="4364" y="13"/>
                    <a:pt x="4089" y="15"/>
                  </a:cubicBezTo>
                  <a:cubicBezTo>
                    <a:pt x="3763" y="12"/>
                    <a:pt x="4542" y="16"/>
                    <a:pt x="4216" y="16"/>
                  </a:cubicBezTo>
                  <a:cubicBezTo>
                    <a:pt x="3562" y="16"/>
                    <a:pt x="2676" y="7"/>
                    <a:pt x="2021" y="8"/>
                  </a:cubicBezTo>
                  <a:cubicBezTo>
                    <a:pt x="1367" y="8"/>
                    <a:pt x="716" y="16"/>
                    <a:pt x="62" y="16"/>
                  </a:cubicBezTo>
                  <a:lnTo>
                    <a:pt x="45" y="21"/>
                  </a:lnTo>
                  <a:lnTo>
                    <a:pt x="18" y="20"/>
                  </a:lnTo>
                  <a:lnTo>
                    <a:pt x="0" y="24"/>
                  </a:lnTo>
                  <a:lnTo>
                    <a:pt x="1425" y="17"/>
                  </a:lnTo>
                  <a:lnTo>
                    <a:pt x="2581" y="16"/>
                  </a:lnTo>
                  <a:lnTo>
                    <a:pt x="4362" y="27"/>
                  </a:lnTo>
                  <a:lnTo>
                    <a:pt x="4380" y="1033"/>
                  </a:lnTo>
                  <a:lnTo>
                    <a:pt x="4378" y="1899"/>
                  </a:lnTo>
                  <a:cubicBezTo>
                    <a:pt x="4378" y="2114"/>
                    <a:pt x="4367" y="1868"/>
                    <a:pt x="4369" y="2085"/>
                  </a:cubicBezTo>
                  <a:cubicBezTo>
                    <a:pt x="4370" y="2189"/>
                    <a:pt x="4382" y="2299"/>
                    <a:pt x="4371" y="2403"/>
                  </a:cubicBezTo>
                  <a:cubicBezTo>
                    <a:pt x="4361" y="2502"/>
                    <a:pt x="4373" y="2617"/>
                    <a:pt x="4371" y="2716"/>
                  </a:cubicBezTo>
                  <a:cubicBezTo>
                    <a:pt x="4370" y="2816"/>
                    <a:pt x="4381" y="2917"/>
                    <a:pt x="4389" y="3018"/>
                  </a:cubicBezTo>
                  <a:cubicBezTo>
                    <a:pt x="4398" y="3127"/>
                    <a:pt x="4396" y="3233"/>
                    <a:pt x="4396" y="3341"/>
                  </a:cubicBezTo>
                  <a:cubicBezTo>
                    <a:pt x="4396" y="3555"/>
                    <a:pt x="4401" y="3762"/>
                    <a:pt x="4380" y="3977"/>
                  </a:cubicBezTo>
                  <a:cubicBezTo>
                    <a:pt x="4360" y="4177"/>
                    <a:pt x="4386" y="4420"/>
                    <a:pt x="4396" y="4624"/>
                  </a:cubicBezTo>
                  <a:cubicBezTo>
                    <a:pt x="4407" y="4832"/>
                    <a:pt x="4369" y="4919"/>
                    <a:pt x="4369" y="5131"/>
                  </a:cubicBezTo>
                  <a:cubicBezTo>
                    <a:pt x="4369" y="5331"/>
                    <a:pt x="4438" y="5462"/>
                    <a:pt x="4394" y="5657"/>
                  </a:cubicBezTo>
                  <a:cubicBezTo>
                    <a:pt x="4394" y="5657"/>
                    <a:pt x="4390" y="5664"/>
                    <a:pt x="4380" y="5863"/>
                  </a:cubicBezTo>
                </a:path>
              </a:pathLst>
            </a:custGeom>
            <a:solidFill>
              <a:srgbClr val="000000"/>
            </a:solidFill>
            <a:ln w="0">
              <a:solidFill>
                <a:srgbClr val="000000"/>
              </a:solidFill>
              <a:prstDash val="solid"/>
              <a:round/>
              <a:headEnd/>
              <a:tailEnd/>
            </a:ln>
          </p:spPr>
          <p:txBody>
            <a:bodyPr/>
            <a:lstStyle/>
            <a:p>
              <a:endParaRPr lang="en-GB"/>
            </a:p>
          </p:txBody>
        </p:sp>
        <p:sp>
          <p:nvSpPr>
            <p:cNvPr id="45084" name="Freeform 29"/>
            <p:cNvSpPr>
              <a:spLocks/>
            </p:cNvSpPr>
            <p:nvPr/>
          </p:nvSpPr>
          <p:spPr bwMode="auto">
            <a:xfrm>
              <a:off x="257" y="232"/>
              <a:ext cx="186" cy="205"/>
            </a:xfrm>
            <a:custGeom>
              <a:avLst/>
              <a:gdLst>
                <a:gd name="T0" fmla="*/ 1 w 310"/>
                <a:gd name="T1" fmla="*/ 0 h 340"/>
                <a:gd name="T2" fmla="*/ 1 w 310"/>
                <a:gd name="T3" fmla="*/ 0 h 340"/>
                <a:gd name="T4" fmla="*/ 1 w 310"/>
                <a:gd name="T5" fmla="*/ 2 h 340"/>
                <a:gd name="T6" fmla="*/ 2 w 310"/>
                <a:gd name="T7" fmla="*/ 1 h 340"/>
                <a:gd name="T8" fmla="*/ 3 w 310"/>
                <a:gd name="T9" fmla="*/ 3 h 340"/>
                <a:gd name="T10" fmla="*/ 4 w 310"/>
                <a:gd name="T11" fmla="*/ 1 h 340"/>
                <a:gd name="T12" fmla="*/ 4 w 310"/>
                <a:gd name="T13" fmla="*/ 3 h 340"/>
                <a:gd name="T14" fmla="*/ 5 w 310"/>
                <a:gd name="T15" fmla="*/ 1 h 340"/>
                <a:gd name="T16" fmla="*/ 5 w 310"/>
                <a:gd name="T17" fmla="*/ 3 h 340"/>
                <a:gd name="T18" fmla="*/ 5 w 310"/>
                <a:gd name="T19" fmla="*/ 5 h 340"/>
                <a:gd name="T20" fmla="*/ 5 w 310"/>
                <a:gd name="T21" fmla="*/ 6 h 340"/>
                <a:gd name="T22" fmla="*/ 5 w 310"/>
                <a:gd name="T23" fmla="*/ 6 h 340"/>
                <a:gd name="T24" fmla="*/ 5 w 310"/>
                <a:gd name="T25" fmla="*/ 2 h 340"/>
                <a:gd name="T26" fmla="*/ 4 w 310"/>
                <a:gd name="T27" fmla="*/ 4 h 340"/>
                <a:gd name="T28" fmla="*/ 4 w 310"/>
                <a:gd name="T29" fmla="*/ 2 h 340"/>
                <a:gd name="T30" fmla="*/ 3 w 310"/>
                <a:gd name="T31" fmla="*/ 4 h 340"/>
                <a:gd name="T32" fmla="*/ 2 w 310"/>
                <a:gd name="T33" fmla="*/ 1 h 340"/>
                <a:gd name="T34" fmla="*/ 1 w 310"/>
                <a:gd name="T35" fmla="*/ 3 h 340"/>
                <a:gd name="T36" fmla="*/ 1 w 310"/>
                <a:gd name="T37" fmla="*/ 1 h 340"/>
                <a:gd name="T38" fmla="*/ 1 w 310"/>
                <a:gd name="T39" fmla="*/ 3 h 340"/>
                <a:gd name="T40" fmla="*/ 1 w 310"/>
                <a:gd name="T41" fmla="*/ 4 h 340"/>
                <a:gd name="T42" fmla="*/ 1 w 310"/>
                <a:gd name="T43" fmla="*/ 1 h 340"/>
                <a:gd name="T44" fmla="*/ 1 w 310"/>
                <a:gd name="T45" fmla="*/ 2 h 340"/>
                <a:gd name="T46" fmla="*/ 1 w 310"/>
                <a:gd name="T47" fmla="*/ 0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0"/>
                <a:gd name="T73" fmla="*/ 0 h 340"/>
                <a:gd name="T74" fmla="*/ 310 w 310"/>
                <a:gd name="T75" fmla="*/ 340 h 3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0" h="340">
                  <a:moveTo>
                    <a:pt x="57" y="0"/>
                  </a:moveTo>
                  <a:lnTo>
                    <a:pt x="57" y="0"/>
                  </a:lnTo>
                  <a:cubicBezTo>
                    <a:pt x="91" y="22"/>
                    <a:pt x="78" y="90"/>
                    <a:pt x="90" y="135"/>
                  </a:cubicBezTo>
                  <a:cubicBezTo>
                    <a:pt x="99" y="99"/>
                    <a:pt x="108" y="63"/>
                    <a:pt x="122" y="33"/>
                  </a:cubicBezTo>
                  <a:cubicBezTo>
                    <a:pt x="157" y="56"/>
                    <a:pt x="157" y="113"/>
                    <a:pt x="163" y="164"/>
                  </a:cubicBezTo>
                  <a:cubicBezTo>
                    <a:pt x="181" y="140"/>
                    <a:pt x="186" y="102"/>
                    <a:pt x="207" y="80"/>
                  </a:cubicBezTo>
                  <a:cubicBezTo>
                    <a:pt x="232" y="104"/>
                    <a:pt x="217" y="155"/>
                    <a:pt x="229" y="190"/>
                  </a:cubicBezTo>
                  <a:cubicBezTo>
                    <a:pt x="248" y="157"/>
                    <a:pt x="254" y="110"/>
                    <a:pt x="276" y="80"/>
                  </a:cubicBezTo>
                  <a:cubicBezTo>
                    <a:pt x="293" y="100"/>
                    <a:pt x="285" y="135"/>
                    <a:pt x="283" y="164"/>
                  </a:cubicBezTo>
                  <a:cubicBezTo>
                    <a:pt x="282" y="200"/>
                    <a:pt x="292" y="242"/>
                    <a:pt x="294" y="278"/>
                  </a:cubicBezTo>
                  <a:cubicBezTo>
                    <a:pt x="296" y="297"/>
                    <a:pt x="310" y="329"/>
                    <a:pt x="283" y="340"/>
                  </a:cubicBezTo>
                  <a:cubicBezTo>
                    <a:pt x="285" y="334"/>
                    <a:pt x="281" y="333"/>
                    <a:pt x="276" y="333"/>
                  </a:cubicBezTo>
                  <a:cubicBezTo>
                    <a:pt x="293" y="281"/>
                    <a:pt x="267" y="188"/>
                    <a:pt x="269" y="117"/>
                  </a:cubicBezTo>
                  <a:cubicBezTo>
                    <a:pt x="253" y="150"/>
                    <a:pt x="250" y="196"/>
                    <a:pt x="225" y="219"/>
                  </a:cubicBezTo>
                  <a:cubicBezTo>
                    <a:pt x="204" y="188"/>
                    <a:pt x="216" y="148"/>
                    <a:pt x="207" y="106"/>
                  </a:cubicBezTo>
                  <a:cubicBezTo>
                    <a:pt x="182" y="130"/>
                    <a:pt x="184" y="181"/>
                    <a:pt x="163" y="208"/>
                  </a:cubicBezTo>
                  <a:cubicBezTo>
                    <a:pt x="142" y="167"/>
                    <a:pt x="153" y="94"/>
                    <a:pt x="126" y="58"/>
                  </a:cubicBezTo>
                  <a:cubicBezTo>
                    <a:pt x="101" y="89"/>
                    <a:pt x="113" y="158"/>
                    <a:pt x="86" y="186"/>
                  </a:cubicBezTo>
                  <a:cubicBezTo>
                    <a:pt x="77" y="142"/>
                    <a:pt x="73" y="82"/>
                    <a:pt x="64" y="29"/>
                  </a:cubicBezTo>
                  <a:cubicBezTo>
                    <a:pt x="43" y="56"/>
                    <a:pt x="37" y="112"/>
                    <a:pt x="31" y="157"/>
                  </a:cubicBezTo>
                  <a:cubicBezTo>
                    <a:pt x="29" y="172"/>
                    <a:pt x="40" y="198"/>
                    <a:pt x="16" y="201"/>
                  </a:cubicBezTo>
                  <a:cubicBezTo>
                    <a:pt x="9" y="156"/>
                    <a:pt x="0" y="93"/>
                    <a:pt x="5" y="47"/>
                  </a:cubicBezTo>
                  <a:cubicBezTo>
                    <a:pt x="25" y="78"/>
                    <a:pt x="4" y="117"/>
                    <a:pt x="20" y="146"/>
                  </a:cubicBezTo>
                  <a:cubicBezTo>
                    <a:pt x="31" y="96"/>
                    <a:pt x="41" y="45"/>
                    <a:pt x="57" y="0"/>
                  </a:cubicBezTo>
                  <a:close/>
                </a:path>
              </a:pathLst>
            </a:custGeom>
            <a:solidFill>
              <a:srgbClr val="000000"/>
            </a:solidFill>
            <a:ln w="0">
              <a:solidFill>
                <a:srgbClr val="000000"/>
              </a:solidFill>
              <a:prstDash val="solid"/>
              <a:round/>
              <a:headEnd/>
              <a:tailEnd/>
            </a:ln>
          </p:spPr>
          <p:txBody>
            <a:bodyPr/>
            <a:lstStyle/>
            <a:p>
              <a:endParaRPr lang="en-GB"/>
            </a:p>
          </p:txBody>
        </p:sp>
        <p:sp>
          <p:nvSpPr>
            <p:cNvPr id="45085" name="Freeform 30"/>
            <p:cNvSpPr>
              <a:spLocks/>
            </p:cNvSpPr>
            <p:nvPr/>
          </p:nvSpPr>
          <p:spPr bwMode="auto">
            <a:xfrm>
              <a:off x="441" y="187"/>
              <a:ext cx="88" cy="170"/>
            </a:xfrm>
            <a:custGeom>
              <a:avLst/>
              <a:gdLst>
                <a:gd name="T0" fmla="*/ 2 w 146"/>
                <a:gd name="T1" fmla="*/ 2 h 282"/>
                <a:gd name="T2" fmla="*/ 2 w 146"/>
                <a:gd name="T3" fmla="*/ 2 h 282"/>
                <a:gd name="T4" fmla="*/ 1 w 146"/>
                <a:gd name="T5" fmla="*/ 1 h 282"/>
                <a:gd name="T6" fmla="*/ 1 w 146"/>
                <a:gd name="T7" fmla="*/ 5 h 282"/>
                <a:gd name="T8" fmla="*/ 2 w 146"/>
                <a:gd name="T9" fmla="*/ 2 h 282"/>
                <a:gd name="T10" fmla="*/ 2 w 146"/>
                <a:gd name="T11" fmla="*/ 5 h 282"/>
                <a:gd name="T12" fmla="*/ 2 w 146"/>
                <a:gd name="T13" fmla="*/ 5 h 282"/>
                <a:gd name="T14" fmla="*/ 2 w 146"/>
                <a:gd name="T15" fmla="*/ 3 h 282"/>
                <a:gd name="T16" fmla="*/ 1 w 146"/>
                <a:gd name="T17" fmla="*/ 5 h 282"/>
                <a:gd name="T18" fmla="*/ 2 w 146"/>
                <a:gd name="T19" fmla="*/ 2 h 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282"/>
                <a:gd name="T32" fmla="*/ 146 w 146"/>
                <a:gd name="T33" fmla="*/ 282 h 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282">
                  <a:moveTo>
                    <a:pt x="113" y="103"/>
                  </a:moveTo>
                  <a:lnTo>
                    <a:pt x="113" y="103"/>
                  </a:lnTo>
                  <a:cubicBezTo>
                    <a:pt x="96" y="103"/>
                    <a:pt x="100" y="82"/>
                    <a:pt x="80" y="85"/>
                  </a:cubicBezTo>
                  <a:cubicBezTo>
                    <a:pt x="41" y="124"/>
                    <a:pt x="24" y="197"/>
                    <a:pt x="32" y="264"/>
                  </a:cubicBezTo>
                  <a:cubicBezTo>
                    <a:pt x="73" y="237"/>
                    <a:pt x="80" y="178"/>
                    <a:pt x="127" y="158"/>
                  </a:cubicBezTo>
                  <a:cubicBezTo>
                    <a:pt x="144" y="189"/>
                    <a:pt x="124" y="248"/>
                    <a:pt x="146" y="268"/>
                  </a:cubicBezTo>
                  <a:cubicBezTo>
                    <a:pt x="138" y="270"/>
                    <a:pt x="135" y="277"/>
                    <a:pt x="124" y="275"/>
                  </a:cubicBezTo>
                  <a:cubicBezTo>
                    <a:pt x="121" y="237"/>
                    <a:pt x="123" y="219"/>
                    <a:pt x="120" y="180"/>
                  </a:cubicBezTo>
                  <a:cubicBezTo>
                    <a:pt x="75" y="201"/>
                    <a:pt x="76" y="267"/>
                    <a:pt x="25" y="282"/>
                  </a:cubicBezTo>
                  <a:cubicBezTo>
                    <a:pt x="0" y="219"/>
                    <a:pt x="47" y="0"/>
                    <a:pt x="113" y="103"/>
                  </a:cubicBezTo>
                  <a:close/>
                </a:path>
              </a:pathLst>
            </a:custGeom>
            <a:solidFill>
              <a:srgbClr val="000000"/>
            </a:solidFill>
            <a:ln w="0">
              <a:solidFill>
                <a:srgbClr val="000000"/>
              </a:solidFill>
              <a:prstDash val="solid"/>
              <a:round/>
              <a:headEnd/>
              <a:tailEnd/>
            </a:ln>
          </p:spPr>
          <p:txBody>
            <a:bodyPr/>
            <a:lstStyle/>
            <a:p>
              <a:endParaRPr lang="en-GB"/>
            </a:p>
          </p:txBody>
        </p:sp>
        <p:sp>
          <p:nvSpPr>
            <p:cNvPr id="45086" name="Freeform 31"/>
            <p:cNvSpPr>
              <a:spLocks noEditPoints="1"/>
            </p:cNvSpPr>
            <p:nvPr/>
          </p:nvSpPr>
          <p:spPr bwMode="auto">
            <a:xfrm>
              <a:off x="531" y="273"/>
              <a:ext cx="240" cy="88"/>
            </a:xfrm>
            <a:custGeom>
              <a:avLst/>
              <a:gdLst>
                <a:gd name="T0" fmla="*/ 6 w 400"/>
                <a:gd name="T1" fmla="*/ 1 h 146"/>
                <a:gd name="T2" fmla="*/ 6 w 400"/>
                <a:gd name="T3" fmla="*/ 1 h 146"/>
                <a:gd name="T4" fmla="*/ 6 w 400"/>
                <a:gd name="T5" fmla="*/ 1 h 146"/>
                <a:gd name="T6" fmla="*/ 6 w 400"/>
                <a:gd name="T7" fmla="*/ 1 h 146"/>
                <a:gd name="T8" fmla="*/ 1 w 400"/>
                <a:gd name="T9" fmla="*/ 2 h 146"/>
                <a:gd name="T10" fmla="*/ 1 w 400"/>
                <a:gd name="T11" fmla="*/ 2 h 146"/>
                <a:gd name="T12" fmla="*/ 1 w 400"/>
                <a:gd name="T13" fmla="*/ 1 h 146"/>
                <a:gd name="T14" fmla="*/ 1 w 400"/>
                <a:gd name="T15" fmla="*/ 2 h 146"/>
                <a:gd name="T16" fmla="*/ 6 w 400"/>
                <a:gd name="T17" fmla="*/ 0 h 146"/>
                <a:gd name="T18" fmla="*/ 6 w 400"/>
                <a:gd name="T19" fmla="*/ 0 h 146"/>
                <a:gd name="T20" fmla="*/ 6 w 400"/>
                <a:gd name="T21" fmla="*/ 2 h 146"/>
                <a:gd name="T22" fmla="*/ 7 w 400"/>
                <a:gd name="T23" fmla="*/ 2 h 146"/>
                <a:gd name="T24" fmla="*/ 5 w 400"/>
                <a:gd name="T25" fmla="*/ 2 h 146"/>
                <a:gd name="T26" fmla="*/ 5 w 400"/>
                <a:gd name="T27" fmla="*/ 2 h 146"/>
                <a:gd name="T28" fmla="*/ 5 w 400"/>
                <a:gd name="T29" fmla="*/ 1 h 146"/>
                <a:gd name="T30" fmla="*/ 4 w 400"/>
                <a:gd name="T31" fmla="*/ 2 h 146"/>
                <a:gd name="T32" fmla="*/ 4 w 400"/>
                <a:gd name="T33" fmla="*/ 1 h 146"/>
                <a:gd name="T34" fmla="*/ 2 w 400"/>
                <a:gd name="T35" fmla="*/ 2 h 146"/>
                <a:gd name="T36" fmla="*/ 2 w 400"/>
                <a:gd name="T37" fmla="*/ 1 h 146"/>
                <a:gd name="T38" fmla="*/ 1 w 400"/>
                <a:gd name="T39" fmla="*/ 2 h 146"/>
                <a:gd name="T40" fmla="*/ 1 w 400"/>
                <a:gd name="T41" fmla="*/ 1 h 146"/>
                <a:gd name="T42" fmla="*/ 1 w 400"/>
                <a:gd name="T43" fmla="*/ 2 h 146"/>
                <a:gd name="T44" fmla="*/ 1 w 400"/>
                <a:gd name="T45" fmla="*/ 1 h 146"/>
                <a:gd name="T46" fmla="*/ 1 w 400"/>
                <a:gd name="T47" fmla="*/ 1 h 146"/>
                <a:gd name="T48" fmla="*/ 1 w 400"/>
                <a:gd name="T49" fmla="*/ 1 h 146"/>
                <a:gd name="T50" fmla="*/ 1 w 400"/>
                <a:gd name="T51" fmla="*/ 2 h 146"/>
                <a:gd name="T52" fmla="*/ 2 w 400"/>
                <a:gd name="T53" fmla="*/ 1 h 146"/>
                <a:gd name="T54" fmla="*/ 3 w 400"/>
                <a:gd name="T55" fmla="*/ 2 h 146"/>
                <a:gd name="T56" fmla="*/ 4 w 400"/>
                <a:gd name="T57" fmla="*/ 1 h 146"/>
                <a:gd name="T58" fmla="*/ 4 w 400"/>
                <a:gd name="T59" fmla="*/ 1 h 146"/>
                <a:gd name="T60" fmla="*/ 5 w 400"/>
                <a:gd name="T61" fmla="*/ 1 h 146"/>
                <a:gd name="T62" fmla="*/ 5 w 400"/>
                <a:gd name="T63" fmla="*/ 2 h 146"/>
                <a:gd name="T64" fmla="*/ 6 w 400"/>
                <a:gd name="T65" fmla="*/ 0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0"/>
                <a:gd name="T100" fmla="*/ 0 h 146"/>
                <a:gd name="T101" fmla="*/ 400 w 400"/>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0" h="146">
                  <a:moveTo>
                    <a:pt x="358" y="37"/>
                  </a:moveTo>
                  <a:lnTo>
                    <a:pt x="358" y="37"/>
                  </a:lnTo>
                  <a:cubicBezTo>
                    <a:pt x="352" y="46"/>
                    <a:pt x="341" y="52"/>
                    <a:pt x="340" y="66"/>
                  </a:cubicBezTo>
                  <a:cubicBezTo>
                    <a:pt x="352" y="63"/>
                    <a:pt x="353" y="48"/>
                    <a:pt x="358" y="37"/>
                  </a:cubicBezTo>
                  <a:close/>
                  <a:moveTo>
                    <a:pt x="21" y="114"/>
                  </a:moveTo>
                  <a:lnTo>
                    <a:pt x="21" y="114"/>
                  </a:lnTo>
                  <a:cubicBezTo>
                    <a:pt x="36" y="88"/>
                    <a:pt x="55" y="67"/>
                    <a:pt x="65" y="37"/>
                  </a:cubicBezTo>
                  <a:cubicBezTo>
                    <a:pt x="30" y="2"/>
                    <a:pt x="11" y="80"/>
                    <a:pt x="21" y="114"/>
                  </a:cubicBezTo>
                  <a:close/>
                  <a:moveTo>
                    <a:pt x="376" y="0"/>
                  </a:moveTo>
                  <a:lnTo>
                    <a:pt x="376" y="0"/>
                  </a:lnTo>
                  <a:cubicBezTo>
                    <a:pt x="392" y="38"/>
                    <a:pt x="344" y="72"/>
                    <a:pt x="332" y="106"/>
                  </a:cubicBezTo>
                  <a:cubicBezTo>
                    <a:pt x="338" y="133"/>
                    <a:pt x="384" y="118"/>
                    <a:pt x="398" y="110"/>
                  </a:cubicBezTo>
                  <a:cubicBezTo>
                    <a:pt x="400" y="146"/>
                    <a:pt x="328" y="144"/>
                    <a:pt x="318" y="117"/>
                  </a:cubicBezTo>
                  <a:cubicBezTo>
                    <a:pt x="304" y="122"/>
                    <a:pt x="297" y="133"/>
                    <a:pt x="277" y="132"/>
                  </a:cubicBezTo>
                  <a:cubicBezTo>
                    <a:pt x="266" y="108"/>
                    <a:pt x="276" y="71"/>
                    <a:pt x="270" y="33"/>
                  </a:cubicBezTo>
                  <a:cubicBezTo>
                    <a:pt x="239" y="56"/>
                    <a:pt x="241" y="111"/>
                    <a:pt x="204" y="128"/>
                  </a:cubicBezTo>
                  <a:cubicBezTo>
                    <a:pt x="201" y="110"/>
                    <a:pt x="207" y="64"/>
                    <a:pt x="204" y="48"/>
                  </a:cubicBezTo>
                  <a:cubicBezTo>
                    <a:pt x="183" y="75"/>
                    <a:pt x="182" y="123"/>
                    <a:pt x="153" y="143"/>
                  </a:cubicBezTo>
                  <a:cubicBezTo>
                    <a:pt x="148" y="112"/>
                    <a:pt x="149" y="71"/>
                    <a:pt x="153" y="44"/>
                  </a:cubicBezTo>
                  <a:cubicBezTo>
                    <a:pt x="115" y="58"/>
                    <a:pt x="112" y="127"/>
                    <a:pt x="73" y="128"/>
                  </a:cubicBezTo>
                  <a:cubicBezTo>
                    <a:pt x="74" y="104"/>
                    <a:pt x="78" y="83"/>
                    <a:pt x="76" y="55"/>
                  </a:cubicBezTo>
                  <a:cubicBezTo>
                    <a:pt x="50" y="64"/>
                    <a:pt x="48" y="129"/>
                    <a:pt x="7" y="136"/>
                  </a:cubicBezTo>
                  <a:cubicBezTo>
                    <a:pt x="0" y="92"/>
                    <a:pt x="9" y="40"/>
                    <a:pt x="32" y="15"/>
                  </a:cubicBezTo>
                  <a:cubicBezTo>
                    <a:pt x="50" y="15"/>
                    <a:pt x="68" y="13"/>
                    <a:pt x="69" y="29"/>
                  </a:cubicBezTo>
                  <a:cubicBezTo>
                    <a:pt x="82" y="32"/>
                    <a:pt x="81" y="12"/>
                    <a:pt x="91" y="22"/>
                  </a:cubicBezTo>
                  <a:cubicBezTo>
                    <a:pt x="91" y="57"/>
                    <a:pt x="86" y="65"/>
                    <a:pt x="87" y="103"/>
                  </a:cubicBezTo>
                  <a:cubicBezTo>
                    <a:pt x="112" y="76"/>
                    <a:pt x="126" y="39"/>
                    <a:pt x="157" y="18"/>
                  </a:cubicBezTo>
                  <a:cubicBezTo>
                    <a:pt x="171" y="33"/>
                    <a:pt x="161" y="73"/>
                    <a:pt x="164" y="99"/>
                  </a:cubicBezTo>
                  <a:cubicBezTo>
                    <a:pt x="186" y="75"/>
                    <a:pt x="187" y="31"/>
                    <a:pt x="219" y="18"/>
                  </a:cubicBezTo>
                  <a:cubicBezTo>
                    <a:pt x="220" y="52"/>
                    <a:pt x="218" y="68"/>
                    <a:pt x="215" y="92"/>
                  </a:cubicBezTo>
                  <a:cubicBezTo>
                    <a:pt x="242" y="70"/>
                    <a:pt x="244" y="22"/>
                    <a:pt x="281" y="11"/>
                  </a:cubicBezTo>
                  <a:cubicBezTo>
                    <a:pt x="290" y="40"/>
                    <a:pt x="279" y="89"/>
                    <a:pt x="288" y="117"/>
                  </a:cubicBezTo>
                  <a:cubicBezTo>
                    <a:pt x="337" y="97"/>
                    <a:pt x="323" y="15"/>
                    <a:pt x="376" y="0"/>
                  </a:cubicBezTo>
                  <a:close/>
                </a:path>
              </a:pathLst>
            </a:custGeom>
            <a:solidFill>
              <a:srgbClr val="000000"/>
            </a:solidFill>
            <a:ln w="0">
              <a:solidFill>
                <a:srgbClr val="000000"/>
              </a:solidFill>
              <a:prstDash val="solid"/>
              <a:round/>
              <a:headEnd/>
              <a:tailEnd/>
            </a:ln>
          </p:spPr>
          <p:txBody>
            <a:bodyPr/>
            <a:lstStyle/>
            <a:p>
              <a:endParaRPr lang="en-GB"/>
            </a:p>
          </p:txBody>
        </p:sp>
        <p:sp>
          <p:nvSpPr>
            <p:cNvPr id="45087" name="Freeform 32"/>
            <p:cNvSpPr>
              <a:spLocks/>
            </p:cNvSpPr>
            <p:nvPr/>
          </p:nvSpPr>
          <p:spPr bwMode="auto">
            <a:xfrm>
              <a:off x="5370" y="4068"/>
              <a:ext cx="26" cy="49"/>
            </a:xfrm>
            <a:custGeom>
              <a:avLst/>
              <a:gdLst>
                <a:gd name="T0" fmla="*/ 0 w 44"/>
                <a:gd name="T1" fmla="*/ 1 h 81"/>
                <a:gd name="T2" fmla="*/ 0 w 44"/>
                <a:gd name="T3" fmla="*/ 1 h 81"/>
                <a:gd name="T4" fmla="*/ 0 w 44"/>
                <a:gd name="T5" fmla="*/ 0 h 81"/>
                <a:gd name="T6" fmla="*/ 1 w 44"/>
                <a:gd name="T7" fmla="*/ 0 h 81"/>
                <a:gd name="T8" fmla="*/ 1 w 44"/>
                <a:gd name="T9" fmla="*/ 1 h 81"/>
                <a:gd name="T10" fmla="*/ 1 w 44"/>
                <a:gd name="T11" fmla="*/ 1 h 81"/>
                <a:gd name="T12" fmla="*/ 1 w 44"/>
                <a:gd name="T13" fmla="*/ 1 h 81"/>
                <a:gd name="T14" fmla="*/ 1 w 44"/>
                <a:gd name="T15" fmla="*/ 1 h 81"/>
                <a:gd name="T16" fmla="*/ 1 w 44"/>
                <a:gd name="T17" fmla="*/ 1 h 81"/>
                <a:gd name="T18" fmla="*/ 1 w 44"/>
                <a:gd name="T19" fmla="*/ 1 h 81"/>
                <a:gd name="T20" fmla="*/ 1 w 44"/>
                <a:gd name="T21" fmla="*/ 1 h 81"/>
                <a:gd name="T22" fmla="*/ 1 w 44"/>
                <a:gd name="T23" fmla="*/ 1 h 81"/>
                <a:gd name="T24" fmla="*/ 1 w 44"/>
                <a:gd name="T25" fmla="*/ 1 h 81"/>
                <a:gd name="T26" fmla="*/ 0 w 4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81"/>
                <a:gd name="T44" fmla="*/ 44 w 4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81">
                  <a:moveTo>
                    <a:pt x="0" y="81"/>
                  </a:moveTo>
                  <a:lnTo>
                    <a:pt x="0" y="81"/>
                  </a:lnTo>
                  <a:lnTo>
                    <a:pt x="0" y="0"/>
                  </a:lnTo>
                  <a:lnTo>
                    <a:pt x="44" y="0"/>
                  </a:lnTo>
                  <a:lnTo>
                    <a:pt x="44" y="18"/>
                  </a:lnTo>
                  <a:lnTo>
                    <a:pt x="20" y="18"/>
                  </a:lnTo>
                  <a:lnTo>
                    <a:pt x="20" y="31"/>
                  </a:lnTo>
                  <a:lnTo>
                    <a:pt x="44" y="31"/>
                  </a:lnTo>
                  <a:lnTo>
                    <a:pt x="44" y="49"/>
                  </a:lnTo>
                  <a:lnTo>
                    <a:pt x="20" y="49"/>
                  </a:lnTo>
                  <a:lnTo>
                    <a:pt x="20" y="63"/>
                  </a:lnTo>
                  <a:lnTo>
                    <a:pt x="44" y="63"/>
                  </a:lnTo>
                  <a:lnTo>
                    <a:pt x="44" y="81"/>
                  </a:lnTo>
                  <a:lnTo>
                    <a:pt x="0" y="81"/>
                  </a:lnTo>
                  <a:close/>
                </a:path>
              </a:pathLst>
            </a:custGeom>
            <a:solidFill>
              <a:srgbClr val="B42E34"/>
            </a:solidFill>
            <a:ln w="0">
              <a:solidFill>
                <a:srgbClr val="000000"/>
              </a:solidFill>
              <a:prstDash val="solid"/>
              <a:round/>
              <a:headEnd/>
              <a:tailEnd/>
            </a:ln>
          </p:spPr>
          <p:txBody>
            <a:bodyPr/>
            <a:lstStyle/>
            <a:p>
              <a:endParaRPr lang="en-GB"/>
            </a:p>
          </p:txBody>
        </p:sp>
        <p:sp>
          <p:nvSpPr>
            <p:cNvPr id="45088" name="Freeform 33"/>
            <p:cNvSpPr>
              <a:spLocks/>
            </p:cNvSpPr>
            <p:nvPr/>
          </p:nvSpPr>
          <p:spPr bwMode="auto">
            <a:xfrm>
              <a:off x="5404" y="4079"/>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1" y="3"/>
                    <a:pt x="26" y="0"/>
                    <a:pt x="34" y="0"/>
                  </a:cubicBezTo>
                  <a:cubicBezTo>
                    <a:pt x="47" y="0"/>
                    <a:pt x="55" y="8"/>
                    <a:pt x="55" y="22"/>
                  </a:cubicBezTo>
                  <a:lnTo>
                    <a:pt x="55" y="62"/>
                  </a:lnTo>
                  <a:lnTo>
                    <a:pt x="37" y="62"/>
                  </a:lnTo>
                  <a:lnTo>
                    <a:pt x="37" y="29"/>
                  </a:lnTo>
                  <a:cubicBezTo>
                    <a:pt x="37" y="20"/>
                    <a:pt x="35" y="17"/>
                    <a:pt x="28" y="17"/>
                  </a:cubicBezTo>
                  <a:cubicBezTo>
                    <a:pt x="21" y="17"/>
                    <a:pt x="18" y="21"/>
                    <a:pt x="18" y="29"/>
                  </a:cubicBezTo>
                  <a:lnTo>
                    <a:pt x="18"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45089" name="Freeform 34"/>
            <p:cNvSpPr>
              <a:spLocks noEditPoints="1"/>
            </p:cNvSpPr>
            <p:nvPr/>
          </p:nvSpPr>
          <p:spPr bwMode="auto">
            <a:xfrm>
              <a:off x="5443" y="4079"/>
              <a:ext cx="38" cy="53"/>
            </a:xfrm>
            <a:custGeom>
              <a:avLst/>
              <a:gdLst>
                <a:gd name="T0" fmla="*/ 1 w 62"/>
                <a:gd name="T1" fmla="*/ 1 h 88"/>
                <a:gd name="T2" fmla="*/ 1 w 62"/>
                <a:gd name="T3" fmla="*/ 1 h 88"/>
                <a:gd name="T4" fmla="*/ 0 w 62"/>
                <a:gd name="T5" fmla="*/ 1 h 88"/>
                <a:gd name="T6" fmla="*/ 1 w 62"/>
                <a:gd name="T7" fmla="*/ 1 h 88"/>
                <a:gd name="T8" fmla="*/ 1 w 62"/>
                <a:gd name="T9" fmla="*/ 0 h 88"/>
                <a:gd name="T10" fmla="*/ 1 w 62"/>
                <a:gd name="T11" fmla="*/ 1 h 88"/>
                <a:gd name="T12" fmla="*/ 1 w 62"/>
                <a:gd name="T13" fmla="*/ 1 h 88"/>
                <a:gd name="T14" fmla="*/ 1 w 62"/>
                <a:gd name="T15" fmla="*/ 1 h 88"/>
                <a:gd name="T16" fmla="*/ 1 w 62"/>
                <a:gd name="T17" fmla="*/ 1 h 88"/>
                <a:gd name="T18" fmla="*/ 1 w 62"/>
                <a:gd name="T19" fmla="*/ 1 h 88"/>
                <a:gd name="T20" fmla="*/ 1 w 62"/>
                <a:gd name="T21" fmla="*/ 1 h 88"/>
                <a:gd name="T22" fmla="*/ 1 w 62"/>
                <a:gd name="T23" fmla="*/ 1 h 88"/>
                <a:gd name="T24" fmla="*/ 1 w 62"/>
                <a:gd name="T25" fmla="*/ 1 h 88"/>
                <a:gd name="T26" fmla="*/ 1 w 62"/>
                <a:gd name="T27" fmla="*/ 1 h 88"/>
                <a:gd name="T28" fmla="*/ 1 w 62"/>
                <a:gd name="T29" fmla="*/ 1 h 88"/>
                <a:gd name="T30" fmla="*/ 1 w 62"/>
                <a:gd name="T31" fmla="*/ 1 h 88"/>
                <a:gd name="T32" fmla="*/ 1 w 62"/>
                <a:gd name="T33" fmla="*/ 1 h 88"/>
                <a:gd name="T34" fmla="*/ 1 w 62"/>
                <a:gd name="T35" fmla="*/ 1 h 88"/>
                <a:gd name="T36" fmla="*/ 1 w 62"/>
                <a:gd name="T37" fmla="*/ 1 h 88"/>
                <a:gd name="T38" fmla="*/ 1 w 62"/>
                <a:gd name="T39" fmla="*/ 1 h 88"/>
                <a:gd name="T40" fmla="*/ 1 w 62"/>
                <a:gd name="T41" fmla="*/ 1 h 88"/>
                <a:gd name="T42" fmla="*/ 1 w 62"/>
                <a:gd name="T43" fmla="*/ 1 h 88"/>
                <a:gd name="T44" fmla="*/ 1 w 62"/>
                <a:gd name="T45" fmla="*/ 1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
                <a:gd name="T70" fmla="*/ 0 h 88"/>
                <a:gd name="T71" fmla="*/ 62 w 62"/>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 h="88">
                  <a:moveTo>
                    <a:pt x="28" y="62"/>
                  </a:moveTo>
                  <a:lnTo>
                    <a:pt x="28" y="62"/>
                  </a:lnTo>
                  <a:cubicBezTo>
                    <a:pt x="12" y="62"/>
                    <a:pt x="0" y="49"/>
                    <a:pt x="0" y="31"/>
                  </a:cubicBezTo>
                  <a:cubicBezTo>
                    <a:pt x="0" y="22"/>
                    <a:pt x="3" y="15"/>
                    <a:pt x="9" y="9"/>
                  </a:cubicBezTo>
                  <a:cubicBezTo>
                    <a:pt x="15" y="3"/>
                    <a:pt x="21" y="0"/>
                    <a:pt x="29" y="0"/>
                  </a:cubicBezTo>
                  <a:cubicBezTo>
                    <a:pt x="36" y="0"/>
                    <a:pt x="41" y="3"/>
                    <a:pt x="45" y="8"/>
                  </a:cubicBezTo>
                  <a:lnTo>
                    <a:pt x="45" y="1"/>
                  </a:lnTo>
                  <a:lnTo>
                    <a:pt x="62" y="1"/>
                  </a:lnTo>
                  <a:lnTo>
                    <a:pt x="62" y="56"/>
                  </a:lnTo>
                  <a:cubicBezTo>
                    <a:pt x="62" y="64"/>
                    <a:pt x="62" y="70"/>
                    <a:pt x="57" y="76"/>
                  </a:cubicBezTo>
                  <a:cubicBezTo>
                    <a:pt x="52" y="84"/>
                    <a:pt x="43" y="88"/>
                    <a:pt x="32" y="88"/>
                  </a:cubicBezTo>
                  <a:cubicBezTo>
                    <a:pt x="16" y="88"/>
                    <a:pt x="5" y="79"/>
                    <a:pt x="2" y="67"/>
                  </a:cubicBezTo>
                  <a:lnTo>
                    <a:pt x="22" y="67"/>
                  </a:lnTo>
                  <a:cubicBezTo>
                    <a:pt x="23" y="71"/>
                    <a:pt x="27" y="73"/>
                    <a:pt x="32" y="73"/>
                  </a:cubicBezTo>
                  <a:cubicBezTo>
                    <a:pt x="40" y="73"/>
                    <a:pt x="45" y="68"/>
                    <a:pt x="45" y="59"/>
                  </a:cubicBezTo>
                  <a:cubicBezTo>
                    <a:pt x="45" y="58"/>
                    <a:pt x="45" y="57"/>
                    <a:pt x="45" y="56"/>
                  </a:cubicBezTo>
                  <a:cubicBezTo>
                    <a:pt x="40" y="60"/>
                    <a:pt x="35" y="62"/>
                    <a:pt x="28" y="62"/>
                  </a:cubicBezTo>
                  <a:close/>
                  <a:moveTo>
                    <a:pt x="31" y="46"/>
                  </a:moveTo>
                  <a:lnTo>
                    <a:pt x="31" y="46"/>
                  </a:lnTo>
                  <a:cubicBezTo>
                    <a:pt x="39" y="46"/>
                    <a:pt x="46" y="40"/>
                    <a:pt x="46" y="31"/>
                  </a:cubicBezTo>
                  <a:cubicBezTo>
                    <a:pt x="46" y="22"/>
                    <a:pt x="39" y="16"/>
                    <a:pt x="32" y="16"/>
                  </a:cubicBezTo>
                  <a:cubicBezTo>
                    <a:pt x="23" y="16"/>
                    <a:pt x="17" y="23"/>
                    <a:pt x="17" y="31"/>
                  </a:cubicBezTo>
                  <a:cubicBezTo>
                    <a:pt x="17" y="40"/>
                    <a:pt x="23" y="46"/>
                    <a:pt x="31" y="46"/>
                  </a:cubicBezTo>
                  <a:close/>
                </a:path>
              </a:pathLst>
            </a:custGeom>
            <a:solidFill>
              <a:srgbClr val="B42E34"/>
            </a:solidFill>
            <a:ln w="0">
              <a:solidFill>
                <a:srgbClr val="000000"/>
              </a:solidFill>
              <a:prstDash val="solid"/>
              <a:round/>
              <a:headEnd/>
              <a:tailEnd/>
            </a:ln>
          </p:spPr>
          <p:txBody>
            <a:bodyPr/>
            <a:lstStyle/>
            <a:p>
              <a:endParaRPr lang="en-GB"/>
            </a:p>
          </p:txBody>
        </p:sp>
        <p:sp>
          <p:nvSpPr>
            <p:cNvPr id="45090" name="Freeform 35"/>
            <p:cNvSpPr>
              <a:spLocks/>
            </p:cNvSpPr>
            <p:nvPr/>
          </p:nvSpPr>
          <p:spPr bwMode="auto">
            <a:xfrm>
              <a:off x="5488" y="4068"/>
              <a:ext cx="11" cy="49"/>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45091" name="Freeform 36"/>
            <p:cNvSpPr>
              <a:spLocks noEditPoints="1"/>
            </p:cNvSpPr>
            <p:nvPr/>
          </p:nvSpPr>
          <p:spPr bwMode="auto">
            <a:xfrm>
              <a:off x="5505" y="4079"/>
              <a:ext cx="39" cy="38"/>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8" y="55"/>
                  </a:moveTo>
                  <a:lnTo>
                    <a:pt x="48" y="55"/>
                  </a:lnTo>
                  <a:cubicBezTo>
                    <a:pt x="42" y="60"/>
                    <a:pt x="37" y="62"/>
                    <a:pt x="30" y="62"/>
                  </a:cubicBezTo>
                  <a:cubicBezTo>
                    <a:pt x="22" y="62"/>
                    <a:pt x="16" y="60"/>
                    <a:pt x="11" y="55"/>
                  </a:cubicBezTo>
                  <a:cubicBezTo>
                    <a:pt x="4" y="49"/>
                    <a:pt x="0" y="41"/>
                    <a:pt x="0" y="31"/>
                  </a:cubicBezTo>
                  <a:cubicBezTo>
                    <a:pt x="0" y="22"/>
                    <a:pt x="3" y="15"/>
                    <a:pt x="10" y="8"/>
                  </a:cubicBezTo>
                  <a:cubicBezTo>
                    <a:pt x="15" y="3"/>
                    <a:pt x="22" y="0"/>
                    <a:pt x="30" y="0"/>
                  </a:cubicBezTo>
                  <a:cubicBezTo>
                    <a:pt x="37" y="0"/>
                    <a:pt x="43" y="3"/>
                    <a:pt x="47" y="8"/>
                  </a:cubicBezTo>
                  <a:lnTo>
                    <a:pt x="47" y="1"/>
                  </a:lnTo>
                  <a:lnTo>
                    <a:pt x="65" y="1"/>
                  </a:lnTo>
                  <a:lnTo>
                    <a:pt x="65" y="62"/>
                  </a:lnTo>
                  <a:lnTo>
                    <a:pt x="48" y="62"/>
                  </a:lnTo>
                  <a:lnTo>
                    <a:pt x="48" y="55"/>
                  </a:lnTo>
                  <a:close/>
                  <a:moveTo>
                    <a:pt x="34" y="46"/>
                  </a:moveTo>
                  <a:lnTo>
                    <a:pt x="34" y="46"/>
                  </a:lnTo>
                  <a:cubicBezTo>
                    <a:pt x="41" y="46"/>
                    <a:pt x="48" y="40"/>
                    <a:pt x="48" y="31"/>
                  </a:cubicBezTo>
                  <a:cubicBezTo>
                    <a:pt x="48" y="22"/>
                    <a:pt x="41" y="16"/>
                    <a:pt x="33" y="16"/>
                  </a:cubicBezTo>
                  <a:cubicBezTo>
                    <a:pt x="24" y="16"/>
                    <a:pt x="18" y="23"/>
                    <a:pt x="18" y="31"/>
                  </a:cubicBezTo>
                  <a:cubicBezTo>
                    <a:pt x="18" y="40"/>
                    <a:pt x="24" y="46"/>
                    <a:pt x="34" y="46"/>
                  </a:cubicBezTo>
                  <a:close/>
                </a:path>
              </a:pathLst>
            </a:custGeom>
            <a:solidFill>
              <a:srgbClr val="B42E34"/>
            </a:solidFill>
            <a:ln w="0">
              <a:solidFill>
                <a:srgbClr val="000000"/>
              </a:solidFill>
              <a:prstDash val="solid"/>
              <a:round/>
              <a:headEnd/>
              <a:tailEnd/>
            </a:ln>
          </p:spPr>
          <p:txBody>
            <a:bodyPr/>
            <a:lstStyle/>
            <a:p>
              <a:endParaRPr lang="en-GB"/>
            </a:p>
          </p:txBody>
        </p:sp>
        <p:sp>
          <p:nvSpPr>
            <p:cNvPr id="45092" name="Freeform 37"/>
            <p:cNvSpPr>
              <a:spLocks/>
            </p:cNvSpPr>
            <p:nvPr/>
          </p:nvSpPr>
          <p:spPr bwMode="auto">
            <a:xfrm>
              <a:off x="5551" y="4079"/>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6"/>
                    <a:pt x="28" y="16"/>
                  </a:cubicBezTo>
                  <a:cubicBezTo>
                    <a:pt x="21" y="16"/>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45093" name="Freeform 38"/>
            <p:cNvSpPr>
              <a:spLocks noEditPoints="1"/>
            </p:cNvSpPr>
            <p:nvPr/>
          </p:nvSpPr>
          <p:spPr bwMode="auto">
            <a:xfrm>
              <a:off x="5589" y="4068"/>
              <a:ext cx="39" cy="49"/>
            </a:xfrm>
            <a:custGeom>
              <a:avLst/>
              <a:gdLst>
                <a:gd name="T0" fmla="*/ 1 w 65"/>
                <a:gd name="T1" fmla="*/ 1 h 81"/>
                <a:gd name="T2" fmla="*/ 1 w 65"/>
                <a:gd name="T3" fmla="*/ 1 h 81"/>
                <a:gd name="T4" fmla="*/ 1 w 65"/>
                <a:gd name="T5" fmla="*/ 1 h 81"/>
                <a:gd name="T6" fmla="*/ 1 w 65"/>
                <a:gd name="T7" fmla="*/ 1 h 81"/>
                <a:gd name="T8" fmla="*/ 0 w 65"/>
                <a:gd name="T9" fmla="*/ 1 h 81"/>
                <a:gd name="T10" fmla="*/ 1 w 65"/>
                <a:gd name="T11" fmla="*/ 1 h 81"/>
                <a:gd name="T12" fmla="*/ 1 w 65"/>
                <a:gd name="T13" fmla="*/ 1 h 81"/>
                <a:gd name="T14" fmla="*/ 1 w 65"/>
                <a:gd name="T15" fmla="*/ 1 h 81"/>
                <a:gd name="T16" fmla="*/ 1 w 65"/>
                <a:gd name="T17" fmla="*/ 0 h 81"/>
                <a:gd name="T18" fmla="*/ 1 w 65"/>
                <a:gd name="T19" fmla="*/ 0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48" y="74"/>
                  </a:moveTo>
                  <a:lnTo>
                    <a:pt x="48" y="74"/>
                  </a:lnTo>
                  <a:cubicBezTo>
                    <a:pt x="42" y="79"/>
                    <a:pt x="37" y="81"/>
                    <a:pt x="30" y="81"/>
                  </a:cubicBezTo>
                  <a:cubicBezTo>
                    <a:pt x="22" y="81"/>
                    <a:pt x="16" y="79"/>
                    <a:pt x="11" y="74"/>
                  </a:cubicBezTo>
                  <a:cubicBezTo>
                    <a:pt x="4" y="68"/>
                    <a:pt x="0" y="60"/>
                    <a:pt x="0" y="50"/>
                  </a:cubicBezTo>
                  <a:cubicBezTo>
                    <a:pt x="0" y="41"/>
                    <a:pt x="3" y="33"/>
                    <a:pt x="10" y="27"/>
                  </a:cubicBezTo>
                  <a:cubicBezTo>
                    <a:pt x="15" y="22"/>
                    <a:pt x="22" y="19"/>
                    <a:pt x="30" y="19"/>
                  </a:cubicBezTo>
                  <a:cubicBezTo>
                    <a:pt x="37" y="19"/>
                    <a:pt x="43" y="21"/>
                    <a:pt x="47" y="27"/>
                  </a:cubicBezTo>
                  <a:lnTo>
                    <a:pt x="47" y="0"/>
                  </a:lnTo>
                  <a:lnTo>
                    <a:pt x="65" y="0"/>
                  </a:lnTo>
                  <a:lnTo>
                    <a:pt x="65" y="81"/>
                  </a:lnTo>
                  <a:lnTo>
                    <a:pt x="48" y="81"/>
                  </a:lnTo>
                  <a:lnTo>
                    <a:pt x="48" y="74"/>
                  </a:lnTo>
                  <a:close/>
                  <a:moveTo>
                    <a:pt x="34" y="65"/>
                  </a:moveTo>
                  <a:lnTo>
                    <a:pt x="34" y="65"/>
                  </a:lnTo>
                  <a:cubicBezTo>
                    <a:pt x="41" y="65"/>
                    <a:pt x="48" y="58"/>
                    <a:pt x="48" y="50"/>
                  </a:cubicBezTo>
                  <a:cubicBezTo>
                    <a:pt x="48" y="41"/>
                    <a:pt x="41" y="35"/>
                    <a:pt x="33" y="35"/>
                  </a:cubicBezTo>
                  <a:cubicBezTo>
                    <a:pt x="24" y="35"/>
                    <a:pt x="18" y="42"/>
                    <a:pt x="18" y="50"/>
                  </a:cubicBezTo>
                  <a:cubicBezTo>
                    <a:pt x="18" y="58"/>
                    <a:pt x="24" y="65"/>
                    <a:pt x="34" y="65"/>
                  </a:cubicBezTo>
                  <a:close/>
                </a:path>
              </a:pathLst>
            </a:custGeom>
            <a:solidFill>
              <a:srgbClr val="B42E34"/>
            </a:solidFill>
            <a:ln w="0">
              <a:solidFill>
                <a:srgbClr val="000000"/>
              </a:solidFill>
              <a:prstDash val="solid"/>
              <a:round/>
              <a:headEnd/>
              <a:tailEnd/>
            </a:ln>
          </p:spPr>
          <p:txBody>
            <a:bodyPr/>
            <a:lstStyle/>
            <a:p>
              <a:endParaRPr lang="en-GB"/>
            </a:p>
          </p:txBody>
        </p:sp>
        <p:sp>
          <p:nvSpPr>
            <p:cNvPr id="45094" name="Freeform 39"/>
            <p:cNvSpPr>
              <a:spLocks/>
            </p:cNvSpPr>
            <p:nvPr/>
          </p:nvSpPr>
          <p:spPr bwMode="auto">
            <a:xfrm>
              <a:off x="5404" y="4136"/>
              <a:ext cx="33" cy="37"/>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7"/>
                    <a:pt x="28" y="17"/>
                  </a:cubicBezTo>
                  <a:cubicBezTo>
                    <a:pt x="21" y="17"/>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45095" name="Freeform 40"/>
            <p:cNvSpPr>
              <a:spLocks noEditPoints="1"/>
            </p:cNvSpPr>
            <p:nvPr/>
          </p:nvSpPr>
          <p:spPr bwMode="auto">
            <a:xfrm>
              <a:off x="5443" y="4135"/>
              <a:ext cx="38" cy="39"/>
            </a:xfrm>
            <a:custGeom>
              <a:avLst/>
              <a:gdLst>
                <a:gd name="T0" fmla="*/ 1 w 64"/>
                <a:gd name="T1" fmla="*/ 1 h 64"/>
                <a:gd name="T2" fmla="*/ 1 w 64"/>
                <a:gd name="T3" fmla="*/ 1 h 64"/>
                <a:gd name="T4" fmla="*/ 1 w 64"/>
                <a:gd name="T5" fmla="*/ 1 h 64"/>
                <a:gd name="T6" fmla="*/ 1 w 64"/>
                <a:gd name="T7" fmla="*/ 1 h 64"/>
                <a:gd name="T8" fmla="*/ 0 w 64"/>
                <a:gd name="T9" fmla="*/ 1 h 64"/>
                <a:gd name="T10" fmla="*/ 1 w 64"/>
                <a:gd name="T11" fmla="*/ 1 h 64"/>
                <a:gd name="T12" fmla="*/ 1 w 64"/>
                <a:gd name="T13" fmla="*/ 0 h 64"/>
                <a:gd name="T14" fmla="*/ 1 w 64"/>
                <a:gd name="T15" fmla="*/ 1 h 64"/>
                <a:gd name="T16" fmla="*/ 1 w 64"/>
                <a:gd name="T17" fmla="*/ 1 h 64"/>
                <a:gd name="T18" fmla="*/ 1 w 64"/>
                <a:gd name="T19" fmla="*/ 1 h 64"/>
                <a:gd name="T20" fmla="*/ 1 w 64"/>
                <a:gd name="T21" fmla="*/ 1 h 64"/>
                <a:gd name="T22" fmla="*/ 1 w 64"/>
                <a:gd name="T23" fmla="*/ 1 h 64"/>
                <a:gd name="T24" fmla="*/ 1 w 64"/>
                <a:gd name="T25" fmla="*/ 1 h 64"/>
                <a:gd name="T26" fmla="*/ 1 w 64"/>
                <a:gd name="T27" fmla="*/ 1 h 64"/>
                <a:gd name="T28" fmla="*/ 1 w 64"/>
                <a:gd name="T29" fmla="*/ 1 h 64"/>
                <a:gd name="T30" fmla="*/ 1 w 64"/>
                <a:gd name="T31" fmla="*/ 1 h 64"/>
                <a:gd name="T32" fmla="*/ 1 w 64"/>
                <a:gd name="T33" fmla="*/ 1 h 64"/>
                <a:gd name="T34" fmla="*/ 1 w 64"/>
                <a:gd name="T35" fmla="*/ 1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64"/>
                <a:gd name="T56" fmla="*/ 64 w 64"/>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64">
                  <a:moveTo>
                    <a:pt x="61" y="45"/>
                  </a:moveTo>
                  <a:lnTo>
                    <a:pt x="61" y="45"/>
                  </a:lnTo>
                  <a:cubicBezTo>
                    <a:pt x="55" y="58"/>
                    <a:pt x="45" y="64"/>
                    <a:pt x="32" y="64"/>
                  </a:cubicBezTo>
                  <a:cubicBezTo>
                    <a:pt x="22" y="64"/>
                    <a:pt x="15" y="61"/>
                    <a:pt x="9" y="55"/>
                  </a:cubicBezTo>
                  <a:cubicBezTo>
                    <a:pt x="3" y="48"/>
                    <a:pt x="0" y="41"/>
                    <a:pt x="0" y="32"/>
                  </a:cubicBezTo>
                  <a:cubicBezTo>
                    <a:pt x="0" y="24"/>
                    <a:pt x="3" y="16"/>
                    <a:pt x="9" y="10"/>
                  </a:cubicBezTo>
                  <a:cubicBezTo>
                    <a:pt x="15" y="4"/>
                    <a:pt x="23" y="0"/>
                    <a:pt x="31" y="0"/>
                  </a:cubicBezTo>
                  <a:cubicBezTo>
                    <a:pt x="51" y="0"/>
                    <a:pt x="64" y="14"/>
                    <a:pt x="64" y="37"/>
                  </a:cubicBezTo>
                  <a:lnTo>
                    <a:pt x="64" y="39"/>
                  </a:lnTo>
                  <a:lnTo>
                    <a:pt x="18" y="39"/>
                  </a:lnTo>
                  <a:cubicBezTo>
                    <a:pt x="20" y="45"/>
                    <a:pt x="24" y="49"/>
                    <a:pt x="32" y="49"/>
                  </a:cubicBezTo>
                  <a:cubicBezTo>
                    <a:pt x="36" y="49"/>
                    <a:pt x="39" y="48"/>
                    <a:pt x="41" y="45"/>
                  </a:cubicBezTo>
                  <a:lnTo>
                    <a:pt x="61" y="45"/>
                  </a:lnTo>
                  <a:close/>
                  <a:moveTo>
                    <a:pt x="46" y="26"/>
                  </a:moveTo>
                  <a:lnTo>
                    <a:pt x="46" y="26"/>
                  </a:lnTo>
                  <a:cubicBezTo>
                    <a:pt x="44" y="20"/>
                    <a:pt x="39" y="16"/>
                    <a:pt x="32" y="16"/>
                  </a:cubicBezTo>
                  <a:cubicBezTo>
                    <a:pt x="24" y="16"/>
                    <a:pt x="19" y="20"/>
                    <a:pt x="18" y="26"/>
                  </a:cubicBezTo>
                  <a:lnTo>
                    <a:pt x="46" y="26"/>
                  </a:lnTo>
                  <a:close/>
                </a:path>
              </a:pathLst>
            </a:custGeom>
            <a:solidFill>
              <a:srgbClr val="B42E34"/>
            </a:solidFill>
            <a:ln w="0">
              <a:solidFill>
                <a:srgbClr val="000000"/>
              </a:solidFill>
              <a:prstDash val="solid"/>
              <a:round/>
              <a:headEnd/>
              <a:tailEnd/>
            </a:ln>
          </p:spPr>
          <p:txBody>
            <a:bodyPr/>
            <a:lstStyle/>
            <a:p>
              <a:endParaRPr lang="en-GB"/>
            </a:p>
          </p:txBody>
        </p:sp>
        <p:sp>
          <p:nvSpPr>
            <p:cNvPr id="45096" name="Freeform 41"/>
            <p:cNvSpPr>
              <a:spLocks/>
            </p:cNvSpPr>
            <p:nvPr/>
          </p:nvSpPr>
          <p:spPr bwMode="auto">
            <a:xfrm>
              <a:off x="5484" y="4125"/>
              <a:ext cx="20" cy="48"/>
            </a:xfrm>
            <a:custGeom>
              <a:avLst/>
              <a:gdLst>
                <a:gd name="T0" fmla="*/ 0 w 34"/>
                <a:gd name="T1" fmla="*/ 1 h 81"/>
                <a:gd name="T2" fmla="*/ 0 w 34"/>
                <a:gd name="T3" fmla="*/ 1 h 81"/>
                <a:gd name="T4" fmla="*/ 0 w 34"/>
                <a:gd name="T5" fmla="*/ 1 h 81"/>
                <a:gd name="T6" fmla="*/ 1 w 34"/>
                <a:gd name="T7" fmla="*/ 1 h 81"/>
                <a:gd name="T8" fmla="*/ 1 w 34"/>
                <a:gd name="T9" fmla="*/ 0 h 81"/>
                <a:gd name="T10" fmla="*/ 1 w 34"/>
                <a:gd name="T11" fmla="*/ 0 h 81"/>
                <a:gd name="T12" fmla="*/ 1 w 34"/>
                <a:gd name="T13" fmla="*/ 1 h 81"/>
                <a:gd name="T14" fmla="*/ 1 w 34"/>
                <a:gd name="T15" fmla="*/ 1 h 81"/>
                <a:gd name="T16" fmla="*/ 1 w 34"/>
                <a:gd name="T17" fmla="*/ 1 h 81"/>
                <a:gd name="T18" fmla="*/ 1 w 34"/>
                <a:gd name="T19" fmla="*/ 1 h 81"/>
                <a:gd name="T20" fmla="*/ 1 w 34"/>
                <a:gd name="T21" fmla="*/ 1 h 81"/>
                <a:gd name="T22" fmla="*/ 1 w 34"/>
                <a:gd name="T23" fmla="*/ 1 h 81"/>
                <a:gd name="T24" fmla="*/ 1 w 34"/>
                <a:gd name="T25" fmla="*/ 1 h 81"/>
                <a:gd name="T26" fmla="*/ 0 w 3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81"/>
                <a:gd name="T44" fmla="*/ 34 w 3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81">
                  <a:moveTo>
                    <a:pt x="0" y="33"/>
                  </a:moveTo>
                  <a:lnTo>
                    <a:pt x="0" y="33"/>
                  </a:lnTo>
                  <a:lnTo>
                    <a:pt x="0" y="20"/>
                  </a:lnTo>
                  <a:lnTo>
                    <a:pt x="8" y="20"/>
                  </a:lnTo>
                  <a:lnTo>
                    <a:pt x="8" y="0"/>
                  </a:lnTo>
                  <a:lnTo>
                    <a:pt x="26" y="0"/>
                  </a:lnTo>
                  <a:lnTo>
                    <a:pt x="26" y="20"/>
                  </a:lnTo>
                  <a:lnTo>
                    <a:pt x="34" y="20"/>
                  </a:lnTo>
                  <a:lnTo>
                    <a:pt x="34" y="33"/>
                  </a:lnTo>
                  <a:lnTo>
                    <a:pt x="26" y="33"/>
                  </a:lnTo>
                  <a:lnTo>
                    <a:pt x="26" y="81"/>
                  </a:lnTo>
                  <a:lnTo>
                    <a:pt x="8" y="81"/>
                  </a:lnTo>
                  <a:lnTo>
                    <a:pt x="8" y="33"/>
                  </a:lnTo>
                  <a:lnTo>
                    <a:pt x="0" y="33"/>
                  </a:lnTo>
                  <a:close/>
                </a:path>
              </a:pathLst>
            </a:custGeom>
            <a:solidFill>
              <a:srgbClr val="B42E34"/>
            </a:solidFill>
            <a:ln w="0">
              <a:solidFill>
                <a:srgbClr val="000000"/>
              </a:solidFill>
              <a:prstDash val="solid"/>
              <a:round/>
              <a:headEnd/>
              <a:tailEnd/>
            </a:ln>
          </p:spPr>
          <p:txBody>
            <a:bodyPr/>
            <a:lstStyle/>
            <a:p>
              <a:endParaRPr lang="en-GB"/>
            </a:p>
          </p:txBody>
        </p:sp>
        <p:sp>
          <p:nvSpPr>
            <p:cNvPr id="45097" name="Freeform 42"/>
            <p:cNvSpPr>
              <a:spLocks noEditPoints="1"/>
            </p:cNvSpPr>
            <p:nvPr/>
          </p:nvSpPr>
          <p:spPr bwMode="auto">
            <a:xfrm>
              <a:off x="5507" y="4125"/>
              <a:ext cx="39" cy="48"/>
            </a:xfrm>
            <a:custGeom>
              <a:avLst/>
              <a:gdLst>
                <a:gd name="T0" fmla="*/ 1 w 65"/>
                <a:gd name="T1" fmla="*/ 1 h 81"/>
                <a:gd name="T2" fmla="*/ 1 w 65"/>
                <a:gd name="T3" fmla="*/ 1 h 81"/>
                <a:gd name="T4" fmla="*/ 0 w 65"/>
                <a:gd name="T5" fmla="*/ 1 h 81"/>
                <a:gd name="T6" fmla="*/ 0 w 65"/>
                <a:gd name="T7" fmla="*/ 0 h 81"/>
                <a:gd name="T8" fmla="*/ 1 w 65"/>
                <a:gd name="T9" fmla="*/ 0 h 81"/>
                <a:gd name="T10" fmla="*/ 1 w 65"/>
                <a:gd name="T11" fmla="*/ 1 h 81"/>
                <a:gd name="T12" fmla="*/ 1 w 65"/>
                <a:gd name="T13" fmla="*/ 1 h 81"/>
                <a:gd name="T14" fmla="*/ 1 w 65"/>
                <a:gd name="T15" fmla="*/ 1 h 81"/>
                <a:gd name="T16" fmla="*/ 1 w 65"/>
                <a:gd name="T17" fmla="*/ 1 h 81"/>
                <a:gd name="T18" fmla="*/ 1 w 65"/>
                <a:gd name="T19" fmla="*/ 1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17" y="81"/>
                  </a:moveTo>
                  <a:lnTo>
                    <a:pt x="17" y="81"/>
                  </a:lnTo>
                  <a:lnTo>
                    <a:pt x="0" y="81"/>
                  </a:lnTo>
                  <a:lnTo>
                    <a:pt x="0" y="0"/>
                  </a:lnTo>
                  <a:lnTo>
                    <a:pt x="18" y="0"/>
                  </a:lnTo>
                  <a:lnTo>
                    <a:pt x="18" y="27"/>
                  </a:lnTo>
                  <a:cubicBezTo>
                    <a:pt x="22" y="22"/>
                    <a:pt x="27" y="19"/>
                    <a:pt x="35" y="19"/>
                  </a:cubicBezTo>
                  <a:cubicBezTo>
                    <a:pt x="43" y="19"/>
                    <a:pt x="50" y="22"/>
                    <a:pt x="55" y="27"/>
                  </a:cubicBezTo>
                  <a:cubicBezTo>
                    <a:pt x="62" y="34"/>
                    <a:pt x="65" y="41"/>
                    <a:pt x="65" y="50"/>
                  </a:cubicBezTo>
                  <a:cubicBezTo>
                    <a:pt x="65" y="60"/>
                    <a:pt x="61" y="68"/>
                    <a:pt x="54" y="74"/>
                  </a:cubicBezTo>
                  <a:cubicBezTo>
                    <a:pt x="49" y="79"/>
                    <a:pt x="43" y="81"/>
                    <a:pt x="35" y="81"/>
                  </a:cubicBezTo>
                  <a:cubicBezTo>
                    <a:pt x="28" y="81"/>
                    <a:pt x="23" y="79"/>
                    <a:pt x="17" y="74"/>
                  </a:cubicBezTo>
                  <a:lnTo>
                    <a:pt x="17" y="81"/>
                  </a:lnTo>
                  <a:close/>
                  <a:moveTo>
                    <a:pt x="31" y="65"/>
                  </a:moveTo>
                  <a:lnTo>
                    <a:pt x="31" y="65"/>
                  </a:lnTo>
                  <a:cubicBezTo>
                    <a:pt x="41" y="65"/>
                    <a:pt x="47" y="58"/>
                    <a:pt x="47" y="50"/>
                  </a:cubicBezTo>
                  <a:cubicBezTo>
                    <a:pt x="47" y="42"/>
                    <a:pt x="40" y="35"/>
                    <a:pt x="32" y="35"/>
                  </a:cubicBezTo>
                  <a:cubicBezTo>
                    <a:pt x="24" y="35"/>
                    <a:pt x="17" y="41"/>
                    <a:pt x="17" y="50"/>
                  </a:cubicBezTo>
                  <a:cubicBezTo>
                    <a:pt x="17" y="59"/>
                    <a:pt x="24" y="65"/>
                    <a:pt x="31" y="65"/>
                  </a:cubicBezTo>
                  <a:close/>
                </a:path>
              </a:pathLst>
            </a:custGeom>
            <a:solidFill>
              <a:srgbClr val="B42E34"/>
            </a:solidFill>
            <a:ln w="0">
              <a:solidFill>
                <a:srgbClr val="000000"/>
              </a:solidFill>
              <a:prstDash val="solid"/>
              <a:round/>
              <a:headEnd/>
              <a:tailEnd/>
            </a:ln>
          </p:spPr>
          <p:txBody>
            <a:bodyPr/>
            <a:lstStyle/>
            <a:p>
              <a:endParaRPr lang="en-GB"/>
            </a:p>
          </p:txBody>
        </p:sp>
        <p:sp>
          <p:nvSpPr>
            <p:cNvPr id="45098" name="Freeform 43"/>
            <p:cNvSpPr>
              <a:spLocks noEditPoints="1"/>
            </p:cNvSpPr>
            <p:nvPr/>
          </p:nvSpPr>
          <p:spPr bwMode="auto">
            <a:xfrm>
              <a:off x="5550" y="4136"/>
              <a:ext cx="39" cy="37"/>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7" y="55"/>
                  </a:moveTo>
                  <a:lnTo>
                    <a:pt x="47" y="55"/>
                  </a:lnTo>
                  <a:cubicBezTo>
                    <a:pt x="42" y="60"/>
                    <a:pt x="37" y="62"/>
                    <a:pt x="29" y="62"/>
                  </a:cubicBezTo>
                  <a:cubicBezTo>
                    <a:pt x="22" y="62"/>
                    <a:pt x="16" y="60"/>
                    <a:pt x="10" y="55"/>
                  </a:cubicBezTo>
                  <a:cubicBezTo>
                    <a:pt x="3" y="49"/>
                    <a:pt x="0" y="41"/>
                    <a:pt x="0" y="31"/>
                  </a:cubicBezTo>
                  <a:cubicBezTo>
                    <a:pt x="0" y="22"/>
                    <a:pt x="3" y="14"/>
                    <a:pt x="9" y="8"/>
                  </a:cubicBezTo>
                  <a:cubicBezTo>
                    <a:pt x="15" y="3"/>
                    <a:pt x="22" y="0"/>
                    <a:pt x="30" y="0"/>
                  </a:cubicBezTo>
                  <a:cubicBezTo>
                    <a:pt x="37" y="0"/>
                    <a:pt x="43" y="2"/>
                    <a:pt x="47" y="8"/>
                  </a:cubicBezTo>
                  <a:lnTo>
                    <a:pt x="47" y="1"/>
                  </a:lnTo>
                  <a:lnTo>
                    <a:pt x="65" y="1"/>
                  </a:lnTo>
                  <a:lnTo>
                    <a:pt x="65" y="62"/>
                  </a:lnTo>
                  <a:lnTo>
                    <a:pt x="47" y="62"/>
                  </a:lnTo>
                  <a:lnTo>
                    <a:pt x="47" y="55"/>
                  </a:lnTo>
                  <a:close/>
                  <a:moveTo>
                    <a:pt x="33" y="46"/>
                  </a:moveTo>
                  <a:lnTo>
                    <a:pt x="33" y="46"/>
                  </a:lnTo>
                  <a:cubicBezTo>
                    <a:pt x="41" y="46"/>
                    <a:pt x="47" y="39"/>
                    <a:pt x="47" y="31"/>
                  </a:cubicBezTo>
                  <a:cubicBezTo>
                    <a:pt x="47" y="22"/>
                    <a:pt x="41" y="16"/>
                    <a:pt x="33" y="16"/>
                  </a:cubicBezTo>
                  <a:cubicBezTo>
                    <a:pt x="24" y="16"/>
                    <a:pt x="18" y="23"/>
                    <a:pt x="18" y="31"/>
                  </a:cubicBezTo>
                  <a:cubicBezTo>
                    <a:pt x="18" y="39"/>
                    <a:pt x="24" y="46"/>
                    <a:pt x="33" y="46"/>
                  </a:cubicBezTo>
                  <a:close/>
                </a:path>
              </a:pathLst>
            </a:custGeom>
            <a:solidFill>
              <a:srgbClr val="B42E34"/>
            </a:solidFill>
            <a:ln w="0">
              <a:solidFill>
                <a:srgbClr val="000000"/>
              </a:solidFill>
              <a:prstDash val="solid"/>
              <a:round/>
              <a:headEnd/>
              <a:tailEnd/>
            </a:ln>
          </p:spPr>
          <p:txBody>
            <a:bodyPr/>
            <a:lstStyle/>
            <a:p>
              <a:endParaRPr lang="en-GB"/>
            </a:p>
          </p:txBody>
        </p:sp>
        <p:sp>
          <p:nvSpPr>
            <p:cNvPr id="45099" name="Freeform 44"/>
            <p:cNvSpPr>
              <a:spLocks/>
            </p:cNvSpPr>
            <p:nvPr/>
          </p:nvSpPr>
          <p:spPr bwMode="auto">
            <a:xfrm>
              <a:off x="5597" y="4125"/>
              <a:ext cx="11" cy="48"/>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45100" name="Freeform 45"/>
            <p:cNvSpPr>
              <a:spLocks/>
            </p:cNvSpPr>
            <p:nvPr/>
          </p:nvSpPr>
          <p:spPr bwMode="auto">
            <a:xfrm>
              <a:off x="5617" y="4125"/>
              <a:ext cx="11" cy="48"/>
            </a:xfrm>
            <a:custGeom>
              <a:avLst/>
              <a:gdLst>
                <a:gd name="T0" fmla="*/ 1 w 18"/>
                <a:gd name="T1" fmla="*/ 0 h 81"/>
                <a:gd name="T2" fmla="*/ 1 w 18"/>
                <a:gd name="T3" fmla="*/ 0 h 81"/>
                <a:gd name="T4" fmla="*/ 1 w 18"/>
                <a:gd name="T5" fmla="*/ 1 h 81"/>
                <a:gd name="T6" fmla="*/ 1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1"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45101" name="Freeform 46"/>
            <p:cNvSpPr>
              <a:spLocks/>
            </p:cNvSpPr>
            <p:nvPr/>
          </p:nvSpPr>
          <p:spPr bwMode="auto">
            <a:xfrm>
              <a:off x="5259" y="3975"/>
              <a:ext cx="202" cy="72"/>
            </a:xfrm>
            <a:custGeom>
              <a:avLst/>
              <a:gdLst>
                <a:gd name="T0" fmla="*/ 1 w 336"/>
                <a:gd name="T1" fmla="*/ 1 h 120"/>
                <a:gd name="T2" fmla="*/ 1 w 336"/>
                <a:gd name="T3" fmla="*/ 1 h 120"/>
                <a:gd name="T4" fmla="*/ 1 w 336"/>
                <a:gd name="T5" fmla="*/ 1 h 120"/>
                <a:gd name="T6" fmla="*/ 5 w 336"/>
                <a:gd name="T7" fmla="*/ 2 h 120"/>
                <a:gd name="T8" fmla="*/ 6 w 336"/>
                <a:gd name="T9" fmla="*/ 2 h 120"/>
                <a:gd name="T10" fmla="*/ 5 w 336"/>
                <a:gd name="T11" fmla="*/ 2 h 120"/>
                <a:gd name="T12" fmla="*/ 0 w 336"/>
                <a:gd name="T13" fmla="*/ 1 h 120"/>
                <a:gd name="T14" fmla="*/ 1 w 336"/>
                <a:gd name="T15" fmla="*/ 0 h 120"/>
                <a:gd name="T16" fmla="*/ 1 w 336"/>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6"/>
                <a:gd name="T28" fmla="*/ 0 h 120"/>
                <a:gd name="T29" fmla="*/ 336 w 33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6" h="120">
                  <a:moveTo>
                    <a:pt x="66" y="24"/>
                  </a:moveTo>
                  <a:lnTo>
                    <a:pt x="66" y="24"/>
                  </a:lnTo>
                  <a:cubicBezTo>
                    <a:pt x="56" y="31"/>
                    <a:pt x="50" y="39"/>
                    <a:pt x="50" y="48"/>
                  </a:cubicBezTo>
                  <a:cubicBezTo>
                    <a:pt x="50" y="86"/>
                    <a:pt x="170" y="117"/>
                    <a:pt x="322" y="119"/>
                  </a:cubicBezTo>
                  <a:cubicBezTo>
                    <a:pt x="326" y="119"/>
                    <a:pt x="331" y="119"/>
                    <a:pt x="336" y="119"/>
                  </a:cubicBezTo>
                  <a:lnTo>
                    <a:pt x="300" y="119"/>
                  </a:lnTo>
                  <a:cubicBezTo>
                    <a:pt x="134" y="120"/>
                    <a:pt x="0" y="86"/>
                    <a:pt x="0" y="44"/>
                  </a:cubicBezTo>
                  <a:cubicBezTo>
                    <a:pt x="0" y="28"/>
                    <a:pt x="19" y="13"/>
                    <a:pt x="52" y="0"/>
                  </a:cubicBezTo>
                  <a:lnTo>
                    <a:pt x="66" y="24"/>
                  </a:lnTo>
                  <a:close/>
                </a:path>
              </a:pathLst>
            </a:custGeom>
            <a:solidFill>
              <a:srgbClr val="B42E34"/>
            </a:solidFill>
            <a:ln w="0">
              <a:solidFill>
                <a:srgbClr val="000000"/>
              </a:solidFill>
              <a:prstDash val="solid"/>
              <a:round/>
              <a:headEnd/>
              <a:tailEnd/>
            </a:ln>
          </p:spPr>
          <p:txBody>
            <a:bodyPr/>
            <a:lstStyle/>
            <a:p>
              <a:endParaRPr lang="en-GB"/>
            </a:p>
          </p:txBody>
        </p:sp>
        <p:sp>
          <p:nvSpPr>
            <p:cNvPr id="45102" name="Freeform 47"/>
            <p:cNvSpPr>
              <a:spLocks/>
            </p:cNvSpPr>
            <p:nvPr/>
          </p:nvSpPr>
          <p:spPr bwMode="auto">
            <a:xfrm>
              <a:off x="5485" y="3956"/>
              <a:ext cx="96" cy="16"/>
            </a:xfrm>
            <a:custGeom>
              <a:avLst/>
              <a:gdLst>
                <a:gd name="T0" fmla="*/ 0 w 161"/>
                <a:gd name="T1" fmla="*/ 1 h 26"/>
                <a:gd name="T2" fmla="*/ 0 w 161"/>
                <a:gd name="T3" fmla="*/ 1 h 26"/>
                <a:gd name="T4" fmla="*/ 2 w 161"/>
                <a:gd name="T5" fmla="*/ 1 h 26"/>
                <a:gd name="T6" fmla="*/ 2 w 161"/>
                <a:gd name="T7" fmla="*/ 1 h 26"/>
                <a:gd name="T8" fmla="*/ 0 w 161"/>
                <a:gd name="T9" fmla="*/ 0 h 26"/>
                <a:gd name="T10" fmla="*/ 0 w 161"/>
                <a:gd name="T11" fmla="*/ 1 h 26"/>
                <a:gd name="T12" fmla="*/ 0 60000 65536"/>
                <a:gd name="T13" fmla="*/ 0 60000 65536"/>
                <a:gd name="T14" fmla="*/ 0 60000 65536"/>
                <a:gd name="T15" fmla="*/ 0 60000 65536"/>
                <a:gd name="T16" fmla="*/ 0 60000 65536"/>
                <a:gd name="T17" fmla="*/ 0 60000 65536"/>
                <a:gd name="T18" fmla="*/ 0 w 161"/>
                <a:gd name="T19" fmla="*/ 0 h 26"/>
                <a:gd name="T20" fmla="*/ 161 w 16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61" h="26">
                  <a:moveTo>
                    <a:pt x="0" y="7"/>
                  </a:moveTo>
                  <a:lnTo>
                    <a:pt x="0" y="7"/>
                  </a:lnTo>
                  <a:cubicBezTo>
                    <a:pt x="62" y="9"/>
                    <a:pt x="118" y="16"/>
                    <a:pt x="161" y="26"/>
                  </a:cubicBezTo>
                  <a:lnTo>
                    <a:pt x="157" y="25"/>
                  </a:lnTo>
                  <a:cubicBezTo>
                    <a:pt x="117" y="12"/>
                    <a:pt x="62" y="4"/>
                    <a:pt x="0" y="0"/>
                  </a:cubicBezTo>
                  <a:lnTo>
                    <a:pt x="0" y="7"/>
                  </a:lnTo>
                  <a:close/>
                </a:path>
              </a:pathLst>
            </a:custGeom>
            <a:solidFill>
              <a:srgbClr val="B42E34"/>
            </a:solidFill>
            <a:ln w="0">
              <a:solidFill>
                <a:srgbClr val="000000"/>
              </a:solidFill>
              <a:prstDash val="solid"/>
              <a:round/>
              <a:headEnd/>
              <a:tailEnd/>
            </a:ln>
          </p:spPr>
          <p:txBody>
            <a:bodyPr/>
            <a:lstStyle/>
            <a:p>
              <a:endParaRPr lang="en-GB"/>
            </a:p>
          </p:txBody>
        </p:sp>
        <p:sp>
          <p:nvSpPr>
            <p:cNvPr id="45103" name="Freeform 48"/>
            <p:cNvSpPr>
              <a:spLocks/>
            </p:cNvSpPr>
            <p:nvPr/>
          </p:nvSpPr>
          <p:spPr bwMode="auto">
            <a:xfrm>
              <a:off x="5282" y="3887"/>
              <a:ext cx="212" cy="148"/>
            </a:xfrm>
            <a:custGeom>
              <a:avLst/>
              <a:gdLst>
                <a:gd name="T0" fmla="*/ 6 w 352"/>
                <a:gd name="T1" fmla="*/ 0 h 247"/>
                <a:gd name="T2" fmla="*/ 6 w 352"/>
                <a:gd name="T3" fmla="*/ 0 h 247"/>
                <a:gd name="T4" fmla="*/ 6 w 352"/>
                <a:gd name="T5" fmla="*/ 1 h 247"/>
                <a:gd name="T6" fmla="*/ 3 w 352"/>
                <a:gd name="T7" fmla="*/ 4 h 247"/>
                <a:gd name="T8" fmla="*/ 0 w 352"/>
                <a:gd name="T9" fmla="*/ 2 h 247"/>
                <a:gd name="T10" fmla="*/ 1 w 352"/>
                <a:gd name="T11" fmla="*/ 2 h 247"/>
                <a:gd name="T12" fmla="*/ 3 w 352"/>
                <a:gd name="T13" fmla="*/ 4 h 247"/>
                <a:gd name="T14" fmla="*/ 6 w 352"/>
                <a:gd name="T15" fmla="*/ 1 h 247"/>
                <a:gd name="T16" fmla="*/ 6 w 352"/>
                <a:gd name="T17" fmla="*/ 1 h 247"/>
                <a:gd name="T18" fmla="*/ 6 w 352"/>
                <a:gd name="T19" fmla="*/ 0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247"/>
                <a:gd name="T32" fmla="*/ 352 w 352"/>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247">
                  <a:moveTo>
                    <a:pt x="338" y="0"/>
                  </a:moveTo>
                  <a:lnTo>
                    <a:pt x="338" y="0"/>
                  </a:lnTo>
                  <a:cubicBezTo>
                    <a:pt x="342" y="14"/>
                    <a:pt x="344" y="28"/>
                    <a:pt x="344" y="43"/>
                  </a:cubicBezTo>
                  <a:cubicBezTo>
                    <a:pt x="344" y="141"/>
                    <a:pt x="265" y="222"/>
                    <a:pt x="166" y="222"/>
                  </a:cubicBezTo>
                  <a:cubicBezTo>
                    <a:pt x="91" y="223"/>
                    <a:pt x="27" y="177"/>
                    <a:pt x="0" y="112"/>
                  </a:cubicBezTo>
                  <a:lnTo>
                    <a:pt x="2" y="118"/>
                  </a:lnTo>
                  <a:cubicBezTo>
                    <a:pt x="23" y="193"/>
                    <a:pt x="92" y="247"/>
                    <a:pt x="174" y="247"/>
                  </a:cubicBezTo>
                  <a:cubicBezTo>
                    <a:pt x="273" y="246"/>
                    <a:pt x="352" y="166"/>
                    <a:pt x="352" y="67"/>
                  </a:cubicBezTo>
                  <a:cubicBezTo>
                    <a:pt x="352" y="46"/>
                    <a:pt x="348" y="26"/>
                    <a:pt x="341" y="7"/>
                  </a:cubicBezTo>
                  <a:lnTo>
                    <a:pt x="338" y="0"/>
                  </a:lnTo>
                  <a:close/>
                </a:path>
              </a:pathLst>
            </a:custGeom>
            <a:solidFill>
              <a:srgbClr val="B42E34"/>
            </a:solidFill>
            <a:ln w="0">
              <a:solidFill>
                <a:srgbClr val="000000"/>
              </a:solidFill>
              <a:prstDash val="solid"/>
              <a:round/>
              <a:headEnd/>
              <a:tailEnd/>
            </a:ln>
          </p:spPr>
          <p:txBody>
            <a:bodyPr/>
            <a:lstStyle/>
            <a:p>
              <a:endParaRPr lang="en-GB"/>
            </a:p>
          </p:txBody>
        </p:sp>
        <p:sp>
          <p:nvSpPr>
            <p:cNvPr id="45104" name="Freeform 49"/>
            <p:cNvSpPr>
              <a:spLocks/>
            </p:cNvSpPr>
            <p:nvPr/>
          </p:nvSpPr>
          <p:spPr bwMode="auto">
            <a:xfrm>
              <a:off x="5250" y="4018"/>
              <a:ext cx="184" cy="149"/>
            </a:xfrm>
            <a:custGeom>
              <a:avLst/>
              <a:gdLst>
                <a:gd name="T0" fmla="*/ 5 w 305"/>
                <a:gd name="T1" fmla="*/ 1 h 247"/>
                <a:gd name="T2" fmla="*/ 5 w 305"/>
                <a:gd name="T3" fmla="*/ 1 h 247"/>
                <a:gd name="T4" fmla="*/ 1 w 305"/>
                <a:gd name="T5" fmla="*/ 1 h 247"/>
                <a:gd name="T6" fmla="*/ 1 w 305"/>
                <a:gd name="T7" fmla="*/ 1 h 247"/>
                <a:gd name="T8" fmla="*/ 3 w 305"/>
                <a:gd name="T9" fmla="*/ 4 h 247"/>
                <a:gd name="T10" fmla="*/ 2 w 305"/>
                <a:gd name="T11" fmla="*/ 1 h 247"/>
                <a:gd name="T12" fmla="*/ 2 w 305"/>
                <a:gd name="T13" fmla="*/ 1 h 247"/>
                <a:gd name="T14" fmla="*/ 5 w 305"/>
                <a:gd name="T15" fmla="*/ 1 h 247"/>
                <a:gd name="T16" fmla="*/ 0 60000 65536"/>
                <a:gd name="T17" fmla="*/ 0 60000 65536"/>
                <a:gd name="T18" fmla="*/ 0 60000 65536"/>
                <a:gd name="T19" fmla="*/ 0 60000 65536"/>
                <a:gd name="T20" fmla="*/ 0 60000 65536"/>
                <a:gd name="T21" fmla="*/ 0 60000 65536"/>
                <a:gd name="T22" fmla="*/ 0 60000 65536"/>
                <a:gd name="T23" fmla="*/ 0 60000 65536"/>
                <a:gd name="T24" fmla="*/ 0 w 305"/>
                <a:gd name="T25" fmla="*/ 0 h 247"/>
                <a:gd name="T26" fmla="*/ 305 w 305"/>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 h="247">
                  <a:moveTo>
                    <a:pt x="305" y="51"/>
                  </a:moveTo>
                  <a:lnTo>
                    <a:pt x="305" y="51"/>
                  </a:lnTo>
                  <a:cubicBezTo>
                    <a:pt x="305" y="51"/>
                    <a:pt x="123" y="52"/>
                    <a:pt x="48" y="12"/>
                  </a:cubicBezTo>
                  <a:cubicBezTo>
                    <a:pt x="48" y="12"/>
                    <a:pt x="0" y="0"/>
                    <a:pt x="62" y="72"/>
                  </a:cubicBezTo>
                  <a:cubicBezTo>
                    <a:pt x="123" y="145"/>
                    <a:pt x="185" y="247"/>
                    <a:pt x="185" y="247"/>
                  </a:cubicBezTo>
                  <a:lnTo>
                    <a:pt x="92" y="77"/>
                  </a:lnTo>
                  <a:cubicBezTo>
                    <a:pt x="92" y="77"/>
                    <a:pt x="77" y="40"/>
                    <a:pt x="116" y="46"/>
                  </a:cubicBezTo>
                  <a:cubicBezTo>
                    <a:pt x="179" y="56"/>
                    <a:pt x="305" y="51"/>
                    <a:pt x="305" y="51"/>
                  </a:cubicBezTo>
                  <a:close/>
                </a:path>
              </a:pathLst>
            </a:custGeom>
            <a:solidFill>
              <a:srgbClr val="B42E34"/>
            </a:solidFill>
            <a:ln w="0">
              <a:solidFill>
                <a:srgbClr val="000000"/>
              </a:solidFill>
              <a:prstDash val="solid"/>
              <a:round/>
              <a:headEnd/>
              <a:tailEnd/>
            </a:ln>
          </p:spPr>
          <p:txBody>
            <a:bodyPr/>
            <a:lstStyle/>
            <a:p>
              <a:endParaRPr lang="en-GB"/>
            </a:p>
          </p:txBody>
        </p:sp>
      </p:grpSp>
      <p:sp>
        <p:nvSpPr>
          <p:cNvPr id="45059" name="TextBox 4"/>
          <p:cNvSpPr txBox="1">
            <a:spLocks noChangeArrowheads="1"/>
          </p:cNvSpPr>
          <p:nvPr/>
        </p:nvSpPr>
        <p:spPr bwMode="auto">
          <a:xfrm>
            <a:off x="539750" y="519113"/>
            <a:ext cx="78771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b="1" dirty="0">
                <a:solidFill>
                  <a:schemeClr val="bg1"/>
                </a:solidFill>
                <a:latin typeface="Verdana" panose="020B0604030504040204" pitchFamily="34" charset="0"/>
                <a:cs typeface="Arial" panose="020B0604020202020204" pitchFamily="34" charset="0"/>
              </a:rPr>
              <a:t>Accounts to 31</a:t>
            </a:r>
            <a:r>
              <a:rPr lang="en-US" altLang="en-US" b="1" baseline="30000" dirty="0">
                <a:solidFill>
                  <a:schemeClr val="bg1"/>
                </a:solidFill>
                <a:latin typeface="Verdana" panose="020B0604030504040204" pitchFamily="34" charset="0"/>
                <a:cs typeface="Arial" panose="020B0604020202020204" pitchFamily="34" charset="0"/>
              </a:rPr>
              <a:t>st</a:t>
            </a:r>
            <a:r>
              <a:rPr lang="en-US" altLang="en-US" b="1" dirty="0">
                <a:solidFill>
                  <a:schemeClr val="bg1"/>
                </a:solidFill>
                <a:latin typeface="Verdana" panose="020B0604030504040204" pitchFamily="34" charset="0"/>
                <a:cs typeface="Arial" panose="020B0604020202020204" pitchFamily="34" charset="0"/>
              </a:rPr>
              <a:t> August 2021</a:t>
            </a:r>
          </a:p>
        </p:txBody>
      </p:sp>
      <p:sp>
        <p:nvSpPr>
          <p:cNvPr id="45060" name="Rectangle 5"/>
          <p:cNvSpPr>
            <a:spLocks noChangeArrowheads="1"/>
          </p:cNvSpPr>
          <p:nvPr/>
        </p:nvSpPr>
        <p:spPr bwMode="auto">
          <a:xfrm>
            <a:off x="7239000" y="457200"/>
            <a:ext cx="1600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5400" b="1">
              <a:solidFill>
                <a:srgbClr val="000000"/>
              </a:solidFill>
              <a:latin typeface="Arial Bold" panose="020B0704020202020204" pitchFamily="34" charset="0"/>
              <a:cs typeface="Arial Bold" panose="020B0704020202020204" pitchFamily="34" charset="0"/>
            </a:endParaRPr>
          </a:p>
        </p:txBody>
      </p:sp>
      <p:pic>
        <p:nvPicPr>
          <p:cNvPr id="4506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2788" y="6069013"/>
            <a:ext cx="6683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a:extLst>
              <a:ext uri="{FF2B5EF4-FFF2-40B4-BE49-F238E27FC236}">
                <a16:creationId xmlns:a16="http://schemas.microsoft.com/office/drawing/2014/main" id="{D96470B0-6389-AF1B-E2B6-79649FC29FE9}"/>
              </a:ext>
            </a:extLst>
          </p:cNvPr>
          <p:cNvPicPr>
            <a:picLocks noChangeAspect="1"/>
          </p:cNvPicPr>
          <p:nvPr/>
        </p:nvPicPr>
        <p:blipFill rotWithShape="1">
          <a:blip r:embed="rId4"/>
          <a:srcRect l="10457" t="17415" r="32334" b="20643"/>
          <a:stretch/>
        </p:blipFill>
        <p:spPr>
          <a:xfrm>
            <a:off x="488949" y="1458913"/>
            <a:ext cx="8149343" cy="4818063"/>
          </a:xfrm>
          <a:prstGeom prst="rect">
            <a:avLst/>
          </a:prstGeom>
        </p:spPr>
      </p:pic>
      <p:pic>
        <p:nvPicPr>
          <p:cNvPr id="45062" name="Picture 48" descr="Final W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088" y="5975350"/>
            <a:ext cx="1152525"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2055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0"/>
          <p:cNvGrpSpPr>
            <a:grpSpLocks noChangeAspect="1"/>
          </p:cNvGrpSpPr>
          <p:nvPr/>
        </p:nvGrpSpPr>
        <p:grpSpPr bwMode="auto">
          <a:xfrm>
            <a:off x="0" y="0"/>
            <a:ext cx="9423400" cy="6883400"/>
            <a:chOff x="0" y="0"/>
            <a:chExt cx="5936" cy="4336"/>
          </a:xfrm>
        </p:grpSpPr>
        <p:sp>
          <p:nvSpPr>
            <p:cNvPr id="14345" name="Freeform 11"/>
            <p:cNvSpPr>
              <a:spLocks/>
            </p:cNvSpPr>
            <p:nvPr/>
          </p:nvSpPr>
          <p:spPr bwMode="auto">
            <a:xfrm>
              <a:off x="0" y="0"/>
              <a:ext cx="5766" cy="926"/>
            </a:xfrm>
            <a:custGeom>
              <a:avLst/>
              <a:gdLst>
                <a:gd name="T0" fmla="*/ 18 w 9599"/>
                <a:gd name="T1" fmla="*/ 0 h 2905"/>
                <a:gd name="T2" fmla="*/ 18 w 9599"/>
                <a:gd name="T3" fmla="*/ 0 h 2905"/>
                <a:gd name="T4" fmla="*/ 67 w 9599"/>
                <a:gd name="T5" fmla="*/ 0 h 2905"/>
                <a:gd name="T6" fmla="*/ 80 w 9599"/>
                <a:gd name="T7" fmla="*/ 0 h 2905"/>
                <a:gd name="T8" fmla="*/ 96 w 9599"/>
                <a:gd name="T9" fmla="*/ 0 h 2905"/>
                <a:gd name="T10" fmla="*/ 105 w 9599"/>
                <a:gd name="T11" fmla="*/ 0 h 2905"/>
                <a:gd name="T12" fmla="*/ 117 w 9599"/>
                <a:gd name="T13" fmla="*/ 0 h 2905"/>
                <a:gd name="T14" fmla="*/ 129 w 9599"/>
                <a:gd name="T15" fmla="*/ 0 h 2905"/>
                <a:gd name="T16" fmla="*/ 145 w 9599"/>
                <a:gd name="T17" fmla="*/ 0 h 2905"/>
                <a:gd name="T18" fmla="*/ 159 w 9599"/>
                <a:gd name="T19" fmla="*/ 0 h 2905"/>
                <a:gd name="T20" fmla="*/ 161 w 9599"/>
                <a:gd name="T21" fmla="*/ 0 h 2905"/>
                <a:gd name="T22" fmla="*/ 163 w 9599"/>
                <a:gd name="T23" fmla="*/ 0 h 2905"/>
                <a:gd name="T24" fmla="*/ 163 w 9599"/>
                <a:gd name="T25" fmla="*/ 0 h 2905"/>
                <a:gd name="T26" fmla="*/ 0 w 9599"/>
                <a:gd name="T27" fmla="*/ 0 h 2905"/>
                <a:gd name="T28" fmla="*/ 0 w 9599"/>
                <a:gd name="T29" fmla="*/ 0 h 2905"/>
                <a:gd name="T30" fmla="*/ 18 w 9599"/>
                <a:gd name="T31" fmla="*/ 0 h 29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99"/>
                <a:gd name="T49" fmla="*/ 0 h 2905"/>
                <a:gd name="T50" fmla="*/ 9599 w 9599"/>
                <a:gd name="T51" fmla="*/ 2905 h 29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99" h="2905">
                  <a:moveTo>
                    <a:pt x="1057" y="2871"/>
                  </a:moveTo>
                  <a:lnTo>
                    <a:pt x="1057" y="2871"/>
                  </a:lnTo>
                  <a:cubicBezTo>
                    <a:pt x="1057" y="2871"/>
                    <a:pt x="3791" y="2791"/>
                    <a:pt x="3930" y="2829"/>
                  </a:cubicBezTo>
                  <a:cubicBezTo>
                    <a:pt x="4068" y="2867"/>
                    <a:pt x="4648" y="2879"/>
                    <a:pt x="4723" y="2879"/>
                  </a:cubicBezTo>
                  <a:cubicBezTo>
                    <a:pt x="4799" y="2879"/>
                    <a:pt x="5504" y="2829"/>
                    <a:pt x="5643" y="2829"/>
                  </a:cubicBezTo>
                  <a:lnTo>
                    <a:pt x="6197" y="2829"/>
                  </a:lnTo>
                  <a:cubicBezTo>
                    <a:pt x="6348" y="2829"/>
                    <a:pt x="6688" y="2867"/>
                    <a:pt x="6889" y="2867"/>
                  </a:cubicBezTo>
                  <a:lnTo>
                    <a:pt x="7569" y="2867"/>
                  </a:lnTo>
                  <a:cubicBezTo>
                    <a:pt x="7834" y="2867"/>
                    <a:pt x="8539" y="2905"/>
                    <a:pt x="8539" y="2905"/>
                  </a:cubicBezTo>
                  <a:lnTo>
                    <a:pt x="9370" y="2879"/>
                  </a:lnTo>
                  <a:cubicBezTo>
                    <a:pt x="9370" y="2879"/>
                    <a:pt x="9408" y="2867"/>
                    <a:pt x="9496" y="2867"/>
                  </a:cubicBezTo>
                  <a:lnTo>
                    <a:pt x="9599" y="2867"/>
                  </a:lnTo>
                  <a:lnTo>
                    <a:pt x="9599" y="0"/>
                  </a:lnTo>
                  <a:lnTo>
                    <a:pt x="0" y="0"/>
                  </a:lnTo>
                  <a:lnTo>
                    <a:pt x="0" y="2879"/>
                  </a:lnTo>
                  <a:lnTo>
                    <a:pt x="1057" y="2871"/>
                  </a:lnTo>
                  <a:close/>
                </a:path>
              </a:pathLst>
            </a:custGeom>
            <a:solidFill>
              <a:srgbClr val="0070C0"/>
            </a:solidFill>
            <a:ln w="0">
              <a:solidFill>
                <a:srgbClr val="000000"/>
              </a:solidFill>
              <a:prstDash val="solid"/>
              <a:round/>
              <a:headEnd/>
              <a:tailEnd/>
            </a:ln>
          </p:spPr>
          <p:txBody>
            <a:bodyPr/>
            <a:lstStyle/>
            <a:p>
              <a:endParaRPr lang="en-GB"/>
            </a:p>
          </p:txBody>
        </p:sp>
        <p:sp>
          <p:nvSpPr>
            <p:cNvPr id="14346" name="AutoShape 9"/>
            <p:cNvSpPr>
              <a:spLocks noChangeAspect="1" noChangeArrowheads="1" noTextEdit="1"/>
            </p:cNvSpPr>
            <p:nvPr/>
          </p:nvSpPr>
          <p:spPr bwMode="auto">
            <a:xfrm>
              <a:off x="0" y="20"/>
              <a:ext cx="5760" cy="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4347" name="Freeform 12"/>
            <p:cNvSpPr>
              <a:spLocks noEditPoints="1"/>
            </p:cNvSpPr>
            <p:nvPr/>
          </p:nvSpPr>
          <p:spPr bwMode="auto">
            <a:xfrm>
              <a:off x="5217" y="857"/>
              <a:ext cx="672" cy="34"/>
            </a:xfrm>
            <a:custGeom>
              <a:avLst/>
              <a:gdLst>
                <a:gd name="T0" fmla="*/ 19 w 1118"/>
                <a:gd name="T1" fmla="*/ 0 h 56"/>
                <a:gd name="T2" fmla="*/ 19 w 1118"/>
                <a:gd name="T3" fmla="*/ 0 h 56"/>
                <a:gd name="T4" fmla="*/ 19 w 1118"/>
                <a:gd name="T5" fmla="*/ 1 h 56"/>
                <a:gd name="T6" fmla="*/ 18 w 1118"/>
                <a:gd name="T7" fmla="*/ 1 h 56"/>
                <a:gd name="T8" fmla="*/ 17 w 1118"/>
                <a:gd name="T9" fmla="*/ 1 h 56"/>
                <a:gd name="T10" fmla="*/ 17 w 1118"/>
                <a:gd name="T11" fmla="*/ 1 h 56"/>
                <a:gd name="T12" fmla="*/ 17 w 1118"/>
                <a:gd name="T13" fmla="*/ 1 h 56"/>
                <a:gd name="T14" fmla="*/ 16 w 1118"/>
                <a:gd name="T15" fmla="*/ 1 h 56"/>
                <a:gd name="T16" fmla="*/ 16 w 1118"/>
                <a:gd name="T17" fmla="*/ 1 h 56"/>
                <a:gd name="T18" fmla="*/ 16 w 1118"/>
                <a:gd name="T19" fmla="*/ 1 h 56"/>
                <a:gd name="T20" fmla="*/ 15 w 1118"/>
                <a:gd name="T21" fmla="*/ 1 h 56"/>
                <a:gd name="T22" fmla="*/ 14 w 1118"/>
                <a:gd name="T23" fmla="*/ 1 h 56"/>
                <a:gd name="T24" fmla="*/ 14 w 1118"/>
                <a:gd name="T25" fmla="*/ 1 h 56"/>
                <a:gd name="T26" fmla="*/ 14 w 1118"/>
                <a:gd name="T27" fmla="*/ 1 h 56"/>
                <a:gd name="T28" fmla="*/ 13 w 1118"/>
                <a:gd name="T29" fmla="*/ 1 h 56"/>
                <a:gd name="T30" fmla="*/ 13 w 1118"/>
                <a:gd name="T31" fmla="*/ 1 h 56"/>
                <a:gd name="T32" fmla="*/ 12 w 1118"/>
                <a:gd name="T33" fmla="*/ 1 h 56"/>
                <a:gd name="T34" fmla="*/ 12 w 1118"/>
                <a:gd name="T35" fmla="*/ 1 h 56"/>
                <a:gd name="T36" fmla="*/ 11 w 1118"/>
                <a:gd name="T37" fmla="*/ 1 h 56"/>
                <a:gd name="T38" fmla="*/ 10 w 1118"/>
                <a:gd name="T39" fmla="*/ 1 h 56"/>
                <a:gd name="T40" fmla="*/ 10 w 1118"/>
                <a:gd name="T41" fmla="*/ 1 h 56"/>
                <a:gd name="T42" fmla="*/ 10 w 1118"/>
                <a:gd name="T43" fmla="*/ 1 h 56"/>
                <a:gd name="T44" fmla="*/ 9 w 1118"/>
                <a:gd name="T45" fmla="*/ 1 h 56"/>
                <a:gd name="T46" fmla="*/ 8 w 1118"/>
                <a:gd name="T47" fmla="*/ 1 h 56"/>
                <a:gd name="T48" fmla="*/ 8 w 1118"/>
                <a:gd name="T49" fmla="*/ 1 h 56"/>
                <a:gd name="T50" fmla="*/ 7 w 1118"/>
                <a:gd name="T51" fmla="*/ 1 h 56"/>
                <a:gd name="T52" fmla="*/ 6 w 1118"/>
                <a:gd name="T53" fmla="*/ 1 h 56"/>
                <a:gd name="T54" fmla="*/ 6 w 1118"/>
                <a:gd name="T55" fmla="*/ 1 h 56"/>
                <a:gd name="T56" fmla="*/ 5 w 1118"/>
                <a:gd name="T57" fmla="*/ 1 h 56"/>
                <a:gd name="T58" fmla="*/ 5 w 1118"/>
                <a:gd name="T59" fmla="*/ 1 h 56"/>
                <a:gd name="T60" fmla="*/ 5 w 1118"/>
                <a:gd name="T61" fmla="*/ 1 h 56"/>
                <a:gd name="T62" fmla="*/ 5 w 1118"/>
                <a:gd name="T63" fmla="*/ 1 h 56"/>
                <a:gd name="T64" fmla="*/ 4 w 1118"/>
                <a:gd name="T65" fmla="*/ 1 h 56"/>
                <a:gd name="T66" fmla="*/ 4 w 1118"/>
                <a:gd name="T67" fmla="*/ 1 h 56"/>
                <a:gd name="T68" fmla="*/ 3 w 1118"/>
                <a:gd name="T69" fmla="*/ 1 h 56"/>
                <a:gd name="T70" fmla="*/ 3 w 1118"/>
                <a:gd name="T71" fmla="*/ 1 h 56"/>
                <a:gd name="T72" fmla="*/ 2 w 1118"/>
                <a:gd name="T73" fmla="*/ 1 h 56"/>
                <a:gd name="T74" fmla="*/ 2 w 1118"/>
                <a:gd name="T75" fmla="*/ 1 h 56"/>
                <a:gd name="T76" fmla="*/ 1 w 1118"/>
                <a:gd name="T77" fmla="*/ 1 h 56"/>
                <a:gd name="T78" fmla="*/ 1 w 1118"/>
                <a:gd name="T79" fmla="*/ 1 h 56"/>
                <a:gd name="T80" fmla="*/ 0 w 1118"/>
                <a:gd name="T81" fmla="*/ 1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18"/>
                <a:gd name="T124" fmla="*/ 0 h 56"/>
                <a:gd name="T125" fmla="*/ 1118 w 1118"/>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18" h="56">
                  <a:moveTo>
                    <a:pt x="1118" y="0"/>
                  </a:moveTo>
                  <a:lnTo>
                    <a:pt x="1118" y="0"/>
                  </a:lnTo>
                  <a:lnTo>
                    <a:pt x="1084" y="3"/>
                  </a:lnTo>
                  <a:lnTo>
                    <a:pt x="1065" y="5"/>
                  </a:lnTo>
                  <a:moveTo>
                    <a:pt x="1011" y="9"/>
                  </a:moveTo>
                  <a:lnTo>
                    <a:pt x="1011" y="9"/>
                  </a:lnTo>
                  <a:lnTo>
                    <a:pt x="1000" y="10"/>
                  </a:lnTo>
                  <a:lnTo>
                    <a:pt x="958" y="13"/>
                  </a:lnTo>
                  <a:moveTo>
                    <a:pt x="905" y="17"/>
                  </a:moveTo>
                  <a:lnTo>
                    <a:pt x="905" y="17"/>
                  </a:lnTo>
                  <a:lnTo>
                    <a:pt x="896" y="18"/>
                  </a:lnTo>
                  <a:lnTo>
                    <a:pt x="852" y="21"/>
                  </a:lnTo>
                  <a:moveTo>
                    <a:pt x="799" y="24"/>
                  </a:moveTo>
                  <a:lnTo>
                    <a:pt x="799" y="24"/>
                  </a:lnTo>
                  <a:lnTo>
                    <a:pt x="775" y="26"/>
                  </a:lnTo>
                  <a:lnTo>
                    <a:pt x="746" y="28"/>
                  </a:lnTo>
                  <a:moveTo>
                    <a:pt x="693" y="31"/>
                  </a:moveTo>
                  <a:lnTo>
                    <a:pt x="693" y="31"/>
                  </a:lnTo>
                  <a:lnTo>
                    <a:pt x="639" y="34"/>
                  </a:lnTo>
                  <a:moveTo>
                    <a:pt x="586" y="36"/>
                  </a:moveTo>
                  <a:lnTo>
                    <a:pt x="586" y="36"/>
                  </a:lnTo>
                  <a:lnTo>
                    <a:pt x="564" y="37"/>
                  </a:lnTo>
                  <a:lnTo>
                    <a:pt x="533" y="39"/>
                  </a:lnTo>
                  <a:moveTo>
                    <a:pt x="480" y="41"/>
                  </a:moveTo>
                  <a:lnTo>
                    <a:pt x="480" y="41"/>
                  </a:lnTo>
                  <a:lnTo>
                    <a:pt x="426" y="44"/>
                  </a:lnTo>
                  <a:moveTo>
                    <a:pt x="373" y="46"/>
                  </a:moveTo>
                  <a:lnTo>
                    <a:pt x="373" y="46"/>
                  </a:lnTo>
                  <a:lnTo>
                    <a:pt x="325" y="48"/>
                  </a:lnTo>
                  <a:lnTo>
                    <a:pt x="320" y="48"/>
                  </a:lnTo>
                  <a:moveTo>
                    <a:pt x="267" y="49"/>
                  </a:moveTo>
                  <a:lnTo>
                    <a:pt x="267" y="49"/>
                  </a:lnTo>
                  <a:lnTo>
                    <a:pt x="240" y="50"/>
                  </a:lnTo>
                  <a:lnTo>
                    <a:pt x="213" y="51"/>
                  </a:lnTo>
                  <a:moveTo>
                    <a:pt x="160" y="53"/>
                  </a:moveTo>
                  <a:lnTo>
                    <a:pt x="160" y="53"/>
                  </a:lnTo>
                  <a:lnTo>
                    <a:pt x="153" y="53"/>
                  </a:lnTo>
                  <a:lnTo>
                    <a:pt x="107" y="54"/>
                  </a:lnTo>
                  <a:moveTo>
                    <a:pt x="54" y="55"/>
                  </a:moveTo>
                  <a:lnTo>
                    <a:pt x="54" y="55"/>
                  </a:lnTo>
                  <a:lnTo>
                    <a:pt x="0" y="5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48" name="Freeform 13"/>
            <p:cNvSpPr>
              <a:spLocks noEditPoints="1"/>
            </p:cNvSpPr>
            <p:nvPr/>
          </p:nvSpPr>
          <p:spPr bwMode="auto">
            <a:xfrm>
              <a:off x="4626" y="871"/>
              <a:ext cx="494" cy="20"/>
            </a:xfrm>
            <a:custGeom>
              <a:avLst/>
              <a:gdLst>
                <a:gd name="T0" fmla="*/ 14 w 823"/>
                <a:gd name="T1" fmla="*/ 1 h 33"/>
                <a:gd name="T2" fmla="*/ 14 w 823"/>
                <a:gd name="T3" fmla="*/ 1 h 33"/>
                <a:gd name="T4" fmla="*/ 13 w 823"/>
                <a:gd name="T5" fmla="*/ 1 h 33"/>
                <a:gd name="T6" fmla="*/ 12 w 823"/>
                <a:gd name="T7" fmla="*/ 1 h 33"/>
                <a:gd name="T8" fmla="*/ 12 w 823"/>
                <a:gd name="T9" fmla="*/ 1 h 33"/>
                <a:gd name="T10" fmla="*/ 11 w 823"/>
                <a:gd name="T11" fmla="*/ 1 h 33"/>
                <a:gd name="T12" fmla="*/ 10 w 823"/>
                <a:gd name="T13" fmla="*/ 1 h 33"/>
                <a:gd name="T14" fmla="*/ 10 w 823"/>
                <a:gd name="T15" fmla="*/ 1 h 33"/>
                <a:gd name="T16" fmla="*/ 10 w 823"/>
                <a:gd name="T17" fmla="*/ 1 h 33"/>
                <a:gd name="T18" fmla="*/ 8 w 823"/>
                <a:gd name="T19" fmla="*/ 1 h 33"/>
                <a:gd name="T20" fmla="*/ 8 w 823"/>
                <a:gd name="T21" fmla="*/ 1 h 33"/>
                <a:gd name="T22" fmla="*/ 8 w 823"/>
                <a:gd name="T23" fmla="*/ 1 h 33"/>
                <a:gd name="T24" fmla="*/ 7 w 823"/>
                <a:gd name="T25" fmla="*/ 1 h 33"/>
                <a:gd name="T26" fmla="*/ 7 w 823"/>
                <a:gd name="T27" fmla="*/ 1 h 33"/>
                <a:gd name="T28" fmla="*/ 7 w 823"/>
                <a:gd name="T29" fmla="*/ 1 h 33"/>
                <a:gd name="T30" fmla="*/ 6 w 823"/>
                <a:gd name="T31" fmla="*/ 1 h 33"/>
                <a:gd name="T32" fmla="*/ 5 w 823"/>
                <a:gd name="T33" fmla="*/ 1 h 33"/>
                <a:gd name="T34" fmla="*/ 5 w 823"/>
                <a:gd name="T35" fmla="*/ 1 h 33"/>
                <a:gd name="T36" fmla="*/ 4 w 823"/>
                <a:gd name="T37" fmla="*/ 1 h 33"/>
                <a:gd name="T38" fmla="*/ 3 w 823"/>
                <a:gd name="T39" fmla="*/ 1 h 33"/>
                <a:gd name="T40" fmla="*/ 3 w 823"/>
                <a:gd name="T41" fmla="*/ 1 h 33"/>
                <a:gd name="T42" fmla="*/ 2 w 823"/>
                <a:gd name="T43" fmla="*/ 1 h 33"/>
                <a:gd name="T44" fmla="*/ 2 w 823"/>
                <a:gd name="T45" fmla="*/ 1 h 33"/>
                <a:gd name="T46" fmla="*/ 1 w 823"/>
                <a:gd name="T47" fmla="*/ 1 h 33"/>
                <a:gd name="T48" fmla="*/ 1 w 823"/>
                <a:gd name="T49" fmla="*/ 1 h 33"/>
                <a:gd name="T50" fmla="*/ 0 w 823"/>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3"/>
                <a:gd name="T79" fmla="*/ 0 h 33"/>
                <a:gd name="T80" fmla="*/ 823 w 823"/>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3" h="33">
                  <a:moveTo>
                    <a:pt x="823" y="33"/>
                  </a:moveTo>
                  <a:lnTo>
                    <a:pt x="823" y="33"/>
                  </a:lnTo>
                  <a:lnTo>
                    <a:pt x="768" y="32"/>
                  </a:lnTo>
                  <a:moveTo>
                    <a:pt x="713" y="30"/>
                  </a:moveTo>
                  <a:lnTo>
                    <a:pt x="713" y="30"/>
                  </a:lnTo>
                  <a:lnTo>
                    <a:pt x="658" y="29"/>
                  </a:lnTo>
                  <a:moveTo>
                    <a:pt x="603" y="27"/>
                  </a:moveTo>
                  <a:lnTo>
                    <a:pt x="603" y="27"/>
                  </a:lnTo>
                  <a:lnTo>
                    <a:pt x="548" y="24"/>
                  </a:lnTo>
                  <a:moveTo>
                    <a:pt x="494" y="22"/>
                  </a:moveTo>
                  <a:lnTo>
                    <a:pt x="494" y="22"/>
                  </a:lnTo>
                  <a:lnTo>
                    <a:pt x="486" y="22"/>
                  </a:lnTo>
                  <a:lnTo>
                    <a:pt x="439" y="19"/>
                  </a:lnTo>
                  <a:moveTo>
                    <a:pt x="384" y="16"/>
                  </a:moveTo>
                  <a:lnTo>
                    <a:pt x="384" y="16"/>
                  </a:lnTo>
                  <a:lnTo>
                    <a:pt x="329" y="13"/>
                  </a:lnTo>
                  <a:moveTo>
                    <a:pt x="274" y="11"/>
                  </a:moveTo>
                  <a:lnTo>
                    <a:pt x="274" y="11"/>
                  </a:lnTo>
                  <a:lnTo>
                    <a:pt x="219" y="8"/>
                  </a:lnTo>
                  <a:moveTo>
                    <a:pt x="164" y="5"/>
                  </a:moveTo>
                  <a:lnTo>
                    <a:pt x="164" y="5"/>
                  </a:lnTo>
                  <a:lnTo>
                    <a:pt x="144" y="4"/>
                  </a:lnTo>
                  <a:lnTo>
                    <a:pt x="109" y="3"/>
                  </a:lnTo>
                  <a:moveTo>
                    <a:pt x="54" y="2"/>
                  </a:moveTo>
                  <a:lnTo>
                    <a:pt x="54" y="2"/>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49" name="Freeform 14"/>
            <p:cNvSpPr>
              <a:spLocks noEditPoints="1"/>
            </p:cNvSpPr>
            <p:nvPr/>
          </p:nvSpPr>
          <p:spPr bwMode="auto">
            <a:xfrm>
              <a:off x="3794" y="839"/>
              <a:ext cx="734" cy="31"/>
            </a:xfrm>
            <a:custGeom>
              <a:avLst/>
              <a:gdLst>
                <a:gd name="T0" fmla="*/ 21 w 1222"/>
                <a:gd name="T1" fmla="*/ 1 h 52"/>
                <a:gd name="T2" fmla="*/ 21 w 1222"/>
                <a:gd name="T3" fmla="*/ 1 h 52"/>
                <a:gd name="T4" fmla="*/ 20 w 1222"/>
                <a:gd name="T5" fmla="*/ 1 h 52"/>
                <a:gd name="T6" fmla="*/ 19 w 1222"/>
                <a:gd name="T7" fmla="*/ 1 h 52"/>
                <a:gd name="T8" fmla="*/ 19 w 1222"/>
                <a:gd name="T9" fmla="*/ 1 h 52"/>
                <a:gd name="T10" fmla="*/ 18 w 1222"/>
                <a:gd name="T11" fmla="*/ 1 h 52"/>
                <a:gd name="T12" fmla="*/ 17 w 1222"/>
                <a:gd name="T13" fmla="*/ 1 h 52"/>
                <a:gd name="T14" fmla="*/ 17 w 1222"/>
                <a:gd name="T15" fmla="*/ 1 h 52"/>
                <a:gd name="T16" fmla="*/ 16 w 1222"/>
                <a:gd name="T17" fmla="*/ 1 h 52"/>
                <a:gd name="T18" fmla="*/ 16 w 1222"/>
                <a:gd name="T19" fmla="*/ 1 h 52"/>
                <a:gd name="T20" fmla="*/ 16 w 1222"/>
                <a:gd name="T21" fmla="*/ 1 h 52"/>
                <a:gd name="T22" fmla="*/ 14 w 1222"/>
                <a:gd name="T23" fmla="*/ 1 h 52"/>
                <a:gd name="T24" fmla="*/ 13 w 1222"/>
                <a:gd name="T25" fmla="*/ 1 h 52"/>
                <a:gd name="T26" fmla="*/ 13 w 1222"/>
                <a:gd name="T27" fmla="*/ 1 h 52"/>
                <a:gd name="T28" fmla="*/ 13 w 1222"/>
                <a:gd name="T29" fmla="*/ 1 h 52"/>
                <a:gd name="T30" fmla="*/ 11 w 1222"/>
                <a:gd name="T31" fmla="*/ 1 h 52"/>
                <a:gd name="T32" fmla="*/ 11 w 1222"/>
                <a:gd name="T33" fmla="*/ 1 h 52"/>
                <a:gd name="T34" fmla="*/ 11 w 1222"/>
                <a:gd name="T35" fmla="*/ 1 h 52"/>
                <a:gd name="T36" fmla="*/ 10 w 1222"/>
                <a:gd name="T37" fmla="*/ 1 h 52"/>
                <a:gd name="T38" fmla="*/ 10 w 1222"/>
                <a:gd name="T39" fmla="*/ 1 h 52"/>
                <a:gd name="T40" fmla="*/ 9 w 1222"/>
                <a:gd name="T41" fmla="*/ 1 h 52"/>
                <a:gd name="T42" fmla="*/ 9 w 1222"/>
                <a:gd name="T43" fmla="*/ 1 h 52"/>
                <a:gd name="T44" fmla="*/ 8 w 1222"/>
                <a:gd name="T45" fmla="*/ 1 h 52"/>
                <a:gd name="T46" fmla="*/ 8 w 1222"/>
                <a:gd name="T47" fmla="*/ 1 h 52"/>
                <a:gd name="T48" fmla="*/ 8 w 1222"/>
                <a:gd name="T49" fmla="*/ 1 h 52"/>
                <a:gd name="T50" fmla="*/ 7 w 1222"/>
                <a:gd name="T51" fmla="*/ 1 h 52"/>
                <a:gd name="T52" fmla="*/ 6 w 1222"/>
                <a:gd name="T53" fmla="*/ 1 h 52"/>
                <a:gd name="T54" fmla="*/ 6 w 1222"/>
                <a:gd name="T55" fmla="*/ 1 h 52"/>
                <a:gd name="T56" fmla="*/ 6 w 1222"/>
                <a:gd name="T57" fmla="*/ 1 h 52"/>
                <a:gd name="T58" fmla="*/ 5 w 1222"/>
                <a:gd name="T59" fmla="*/ 1 h 52"/>
                <a:gd name="T60" fmla="*/ 5 w 1222"/>
                <a:gd name="T61" fmla="*/ 1 h 52"/>
                <a:gd name="T62" fmla="*/ 5 w 1222"/>
                <a:gd name="T63" fmla="*/ 1 h 52"/>
                <a:gd name="T64" fmla="*/ 4 w 1222"/>
                <a:gd name="T65" fmla="*/ 1 h 52"/>
                <a:gd name="T66" fmla="*/ 4 w 1222"/>
                <a:gd name="T67" fmla="*/ 1 h 52"/>
                <a:gd name="T68" fmla="*/ 3 w 1222"/>
                <a:gd name="T69" fmla="*/ 1 h 52"/>
                <a:gd name="T70" fmla="*/ 3 w 1222"/>
                <a:gd name="T71" fmla="*/ 1 h 52"/>
                <a:gd name="T72" fmla="*/ 2 w 1222"/>
                <a:gd name="T73" fmla="*/ 1 h 52"/>
                <a:gd name="T74" fmla="*/ 2 w 1222"/>
                <a:gd name="T75" fmla="*/ 1 h 52"/>
                <a:gd name="T76" fmla="*/ 1 w 1222"/>
                <a:gd name="T77" fmla="*/ 1 h 52"/>
                <a:gd name="T78" fmla="*/ 1 w 1222"/>
                <a:gd name="T79" fmla="*/ 1 h 52"/>
                <a:gd name="T80" fmla="*/ 1 w 1222"/>
                <a:gd name="T81" fmla="*/ 1 h 52"/>
                <a:gd name="T82" fmla="*/ 0 w 1222"/>
                <a:gd name="T83" fmla="*/ 0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2"/>
                <a:gd name="T127" fmla="*/ 0 h 52"/>
                <a:gd name="T128" fmla="*/ 1222 w 1222"/>
                <a:gd name="T129" fmla="*/ 52 h 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2" h="52">
                  <a:moveTo>
                    <a:pt x="1222" y="52"/>
                  </a:moveTo>
                  <a:lnTo>
                    <a:pt x="1222" y="52"/>
                  </a:lnTo>
                  <a:lnTo>
                    <a:pt x="1169" y="51"/>
                  </a:lnTo>
                  <a:moveTo>
                    <a:pt x="1116" y="51"/>
                  </a:moveTo>
                  <a:lnTo>
                    <a:pt x="1116" y="51"/>
                  </a:lnTo>
                  <a:lnTo>
                    <a:pt x="1063" y="50"/>
                  </a:lnTo>
                  <a:moveTo>
                    <a:pt x="1009" y="49"/>
                  </a:moveTo>
                  <a:lnTo>
                    <a:pt x="1009" y="49"/>
                  </a:lnTo>
                  <a:lnTo>
                    <a:pt x="956" y="48"/>
                  </a:lnTo>
                  <a:moveTo>
                    <a:pt x="903" y="47"/>
                  </a:moveTo>
                  <a:lnTo>
                    <a:pt x="903" y="47"/>
                  </a:lnTo>
                  <a:lnTo>
                    <a:pt x="850" y="46"/>
                  </a:lnTo>
                  <a:moveTo>
                    <a:pt x="797" y="45"/>
                  </a:moveTo>
                  <a:lnTo>
                    <a:pt x="797" y="45"/>
                  </a:lnTo>
                  <a:lnTo>
                    <a:pt x="743" y="43"/>
                  </a:lnTo>
                  <a:moveTo>
                    <a:pt x="690" y="42"/>
                  </a:moveTo>
                  <a:lnTo>
                    <a:pt x="690" y="42"/>
                  </a:lnTo>
                  <a:lnTo>
                    <a:pt x="637" y="40"/>
                  </a:lnTo>
                  <a:moveTo>
                    <a:pt x="584" y="39"/>
                  </a:moveTo>
                  <a:lnTo>
                    <a:pt x="584" y="39"/>
                  </a:lnTo>
                  <a:lnTo>
                    <a:pt x="535" y="37"/>
                  </a:lnTo>
                  <a:lnTo>
                    <a:pt x="531" y="37"/>
                  </a:lnTo>
                  <a:moveTo>
                    <a:pt x="477" y="34"/>
                  </a:moveTo>
                  <a:lnTo>
                    <a:pt x="477" y="34"/>
                  </a:lnTo>
                  <a:lnTo>
                    <a:pt x="449" y="33"/>
                  </a:lnTo>
                  <a:lnTo>
                    <a:pt x="424" y="32"/>
                  </a:lnTo>
                  <a:moveTo>
                    <a:pt x="371" y="30"/>
                  </a:moveTo>
                  <a:lnTo>
                    <a:pt x="371" y="30"/>
                  </a:lnTo>
                  <a:lnTo>
                    <a:pt x="367" y="29"/>
                  </a:lnTo>
                  <a:lnTo>
                    <a:pt x="318" y="27"/>
                  </a:lnTo>
                  <a:moveTo>
                    <a:pt x="265" y="23"/>
                  </a:moveTo>
                  <a:lnTo>
                    <a:pt x="265" y="23"/>
                  </a:lnTo>
                  <a:lnTo>
                    <a:pt x="215" y="20"/>
                  </a:lnTo>
                  <a:lnTo>
                    <a:pt x="212" y="20"/>
                  </a:lnTo>
                  <a:moveTo>
                    <a:pt x="159" y="16"/>
                  </a:moveTo>
                  <a:lnTo>
                    <a:pt x="159" y="16"/>
                  </a:lnTo>
                  <a:lnTo>
                    <a:pt x="147" y="15"/>
                  </a:lnTo>
                  <a:lnTo>
                    <a:pt x="106" y="11"/>
                  </a:lnTo>
                  <a:moveTo>
                    <a:pt x="53" y="6"/>
                  </a:moveTo>
                  <a:lnTo>
                    <a:pt x="53" y="6"/>
                  </a:lnTo>
                  <a:lnTo>
                    <a:pt x="25" y="3"/>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0" name="Freeform 15"/>
            <p:cNvSpPr>
              <a:spLocks noEditPoints="1"/>
            </p:cNvSpPr>
            <p:nvPr/>
          </p:nvSpPr>
          <p:spPr bwMode="auto">
            <a:xfrm>
              <a:off x="3550" y="831"/>
              <a:ext cx="151" cy="6"/>
            </a:xfrm>
            <a:custGeom>
              <a:avLst/>
              <a:gdLst>
                <a:gd name="T0" fmla="*/ 4 w 251"/>
                <a:gd name="T1" fmla="*/ 0 h 10"/>
                <a:gd name="T2" fmla="*/ 4 w 251"/>
                <a:gd name="T3" fmla="*/ 0 h 10"/>
                <a:gd name="T4" fmla="*/ 4 w 251"/>
                <a:gd name="T5" fmla="*/ 1 h 10"/>
                <a:gd name="T6" fmla="*/ 4 w 251"/>
                <a:gd name="T7" fmla="*/ 1 h 10"/>
                <a:gd name="T8" fmla="*/ 2 w 251"/>
                <a:gd name="T9" fmla="*/ 1 h 10"/>
                <a:gd name="T10" fmla="*/ 2 w 251"/>
                <a:gd name="T11" fmla="*/ 1 h 10"/>
                <a:gd name="T12" fmla="*/ 2 w 251"/>
                <a:gd name="T13" fmla="*/ 1 h 10"/>
                <a:gd name="T14" fmla="*/ 2 w 251"/>
                <a:gd name="T15" fmla="*/ 1 h 10"/>
                <a:gd name="T16" fmla="*/ 1 w 251"/>
                <a:gd name="T17" fmla="*/ 1 h 10"/>
                <a:gd name="T18" fmla="*/ 1 w 251"/>
                <a:gd name="T19" fmla="*/ 1 h 10"/>
                <a:gd name="T20" fmla="*/ 1 w 251"/>
                <a:gd name="T21" fmla="*/ 1 h 10"/>
                <a:gd name="T22" fmla="*/ 1 w 251"/>
                <a:gd name="T23" fmla="*/ 1 h 10"/>
                <a:gd name="T24" fmla="*/ 0 w 251"/>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1"/>
                <a:gd name="T40" fmla="*/ 0 h 10"/>
                <a:gd name="T41" fmla="*/ 251 w 25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1" h="10">
                  <a:moveTo>
                    <a:pt x="251" y="0"/>
                  </a:moveTo>
                  <a:lnTo>
                    <a:pt x="251" y="0"/>
                  </a:lnTo>
                  <a:lnTo>
                    <a:pt x="215" y="1"/>
                  </a:lnTo>
                  <a:lnTo>
                    <a:pt x="201" y="1"/>
                  </a:lnTo>
                  <a:moveTo>
                    <a:pt x="151" y="3"/>
                  </a:moveTo>
                  <a:lnTo>
                    <a:pt x="151" y="3"/>
                  </a:lnTo>
                  <a:lnTo>
                    <a:pt x="132" y="4"/>
                  </a:lnTo>
                  <a:lnTo>
                    <a:pt x="101" y="5"/>
                  </a:lnTo>
                  <a:moveTo>
                    <a:pt x="50" y="8"/>
                  </a:moveTo>
                  <a:lnTo>
                    <a:pt x="50" y="8"/>
                  </a:lnTo>
                  <a:lnTo>
                    <a:pt x="48" y="8"/>
                  </a:lnTo>
                  <a:lnTo>
                    <a:pt x="9" y="9"/>
                  </a:lnTo>
                  <a:lnTo>
                    <a:pt x="0" y="1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1" name="Freeform 16"/>
            <p:cNvSpPr>
              <a:spLocks noEditPoints="1"/>
            </p:cNvSpPr>
            <p:nvPr/>
          </p:nvSpPr>
          <p:spPr bwMode="auto">
            <a:xfrm>
              <a:off x="3369" y="838"/>
              <a:ext cx="90" cy="1"/>
            </a:xfrm>
            <a:custGeom>
              <a:avLst/>
              <a:gdLst>
                <a:gd name="T0" fmla="*/ 2 w 150"/>
                <a:gd name="T1" fmla="*/ 0 h 1"/>
                <a:gd name="T2" fmla="*/ 2 w 150"/>
                <a:gd name="T3" fmla="*/ 0 h 1"/>
                <a:gd name="T4" fmla="*/ 2 w 150"/>
                <a:gd name="T5" fmla="*/ 1 h 1"/>
                <a:gd name="T6" fmla="*/ 1 w 150"/>
                <a:gd name="T7" fmla="*/ 1 h 1"/>
                <a:gd name="T8" fmla="*/ 1 w 150"/>
                <a:gd name="T9" fmla="*/ 1 h 1"/>
                <a:gd name="T10" fmla="*/ 1 w 150"/>
                <a:gd name="T11" fmla="*/ 1 h 1"/>
                <a:gd name="T12" fmla="*/ 0 w 150"/>
                <a:gd name="T13" fmla="*/ 1 h 1"/>
                <a:gd name="T14" fmla="*/ 0 60000 65536"/>
                <a:gd name="T15" fmla="*/ 0 60000 65536"/>
                <a:gd name="T16" fmla="*/ 0 60000 65536"/>
                <a:gd name="T17" fmla="*/ 0 60000 65536"/>
                <a:gd name="T18" fmla="*/ 0 60000 65536"/>
                <a:gd name="T19" fmla="*/ 0 60000 65536"/>
                <a:gd name="T20" fmla="*/ 0 60000 65536"/>
                <a:gd name="T21" fmla="*/ 0 w 150"/>
                <a:gd name="T22" fmla="*/ 0 h 1"/>
                <a:gd name="T23" fmla="*/ 150 w 150"/>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
                  <a:moveTo>
                    <a:pt x="150" y="0"/>
                  </a:moveTo>
                  <a:lnTo>
                    <a:pt x="150" y="0"/>
                  </a:lnTo>
                  <a:lnTo>
                    <a:pt x="100" y="1"/>
                  </a:lnTo>
                  <a:moveTo>
                    <a:pt x="50" y="1"/>
                  </a:moveTo>
                  <a:lnTo>
                    <a:pt x="50" y="1"/>
                  </a:lnTo>
                  <a:lnTo>
                    <a:pt x="38"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2" name="Freeform 17"/>
            <p:cNvSpPr>
              <a:spLocks noEditPoints="1"/>
            </p:cNvSpPr>
            <p:nvPr/>
          </p:nvSpPr>
          <p:spPr bwMode="auto">
            <a:xfrm>
              <a:off x="2856" y="841"/>
              <a:ext cx="419" cy="30"/>
            </a:xfrm>
            <a:custGeom>
              <a:avLst/>
              <a:gdLst>
                <a:gd name="T0" fmla="*/ 12 w 697"/>
                <a:gd name="T1" fmla="*/ 0 h 50"/>
                <a:gd name="T2" fmla="*/ 12 w 697"/>
                <a:gd name="T3" fmla="*/ 0 h 50"/>
                <a:gd name="T4" fmla="*/ 11 w 697"/>
                <a:gd name="T5" fmla="*/ 1 h 50"/>
                <a:gd name="T6" fmla="*/ 11 w 697"/>
                <a:gd name="T7" fmla="*/ 1 h 50"/>
                <a:gd name="T8" fmla="*/ 10 w 697"/>
                <a:gd name="T9" fmla="*/ 1 h 50"/>
                <a:gd name="T10" fmla="*/ 10 w 697"/>
                <a:gd name="T11" fmla="*/ 1 h 50"/>
                <a:gd name="T12" fmla="*/ 10 w 697"/>
                <a:gd name="T13" fmla="*/ 1 h 50"/>
                <a:gd name="T14" fmla="*/ 9 w 697"/>
                <a:gd name="T15" fmla="*/ 1 h 50"/>
                <a:gd name="T16" fmla="*/ 8 w 697"/>
                <a:gd name="T17" fmla="*/ 1 h 50"/>
                <a:gd name="T18" fmla="*/ 8 w 697"/>
                <a:gd name="T19" fmla="*/ 1 h 50"/>
                <a:gd name="T20" fmla="*/ 8 w 697"/>
                <a:gd name="T21" fmla="*/ 1 h 50"/>
                <a:gd name="T22" fmla="*/ 7 w 697"/>
                <a:gd name="T23" fmla="*/ 1 h 50"/>
                <a:gd name="T24" fmla="*/ 6 w 697"/>
                <a:gd name="T25" fmla="*/ 1 h 50"/>
                <a:gd name="T26" fmla="*/ 6 w 697"/>
                <a:gd name="T27" fmla="*/ 1 h 50"/>
                <a:gd name="T28" fmla="*/ 5 w 697"/>
                <a:gd name="T29" fmla="*/ 1 h 50"/>
                <a:gd name="T30" fmla="*/ 5 w 697"/>
                <a:gd name="T31" fmla="*/ 1 h 50"/>
                <a:gd name="T32" fmla="*/ 5 w 697"/>
                <a:gd name="T33" fmla="*/ 1 h 50"/>
                <a:gd name="T34" fmla="*/ 5 w 697"/>
                <a:gd name="T35" fmla="*/ 1 h 50"/>
                <a:gd name="T36" fmla="*/ 4 w 697"/>
                <a:gd name="T37" fmla="*/ 1 h 50"/>
                <a:gd name="T38" fmla="*/ 4 w 697"/>
                <a:gd name="T39" fmla="*/ 1 h 50"/>
                <a:gd name="T40" fmla="*/ 3 w 697"/>
                <a:gd name="T41" fmla="*/ 1 h 50"/>
                <a:gd name="T42" fmla="*/ 3 w 697"/>
                <a:gd name="T43" fmla="*/ 1 h 50"/>
                <a:gd name="T44" fmla="*/ 2 w 697"/>
                <a:gd name="T45" fmla="*/ 1 h 50"/>
                <a:gd name="T46" fmla="*/ 2 w 697"/>
                <a:gd name="T47" fmla="*/ 1 h 50"/>
                <a:gd name="T48" fmla="*/ 1 w 697"/>
                <a:gd name="T49" fmla="*/ 1 h 50"/>
                <a:gd name="T50" fmla="*/ 1 w 697"/>
                <a:gd name="T51" fmla="*/ 1 h 50"/>
                <a:gd name="T52" fmla="*/ 1 w 697"/>
                <a:gd name="T53" fmla="*/ 1 h 50"/>
                <a:gd name="T54" fmla="*/ 1 w 697"/>
                <a:gd name="T55" fmla="*/ 1 h 50"/>
                <a:gd name="T56" fmla="*/ 0 w 697"/>
                <a:gd name="T57" fmla="*/ 1 h 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97"/>
                <a:gd name="T88" fmla="*/ 0 h 50"/>
                <a:gd name="T89" fmla="*/ 697 w 697"/>
                <a:gd name="T90" fmla="*/ 50 h 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97" h="50">
                  <a:moveTo>
                    <a:pt x="697" y="0"/>
                  </a:moveTo>
                  <a:lnTo>
                    <a:pt x="697" y="0"/>
                  </a:lnTo>
                  <a:lnTo>
                    <a:pt x="660" y="3"/>
                  </a:lnTo>
                  <a:lnTo>
                    <a:pt x="643" y="4"/>
                  </a:lnTo>
                  <a:moveTo>
                    <a:pt x="590" y="7"/>
                  </a:moveTo>
                  <a:lnTo>
                    <a:pt x="590" y="7"/>
                  </a:lnTo>
                  <a:lnTo>
                    <a:pt x="575" y="8"/>
                  </a:lnTo>
                  <a:lnTo>
                    <a:pt x="536" y="11"/>
                  </a:lnTo>
                  <a:moveTo>
                    <a:pt x="483" y="15"/>
                  </a:moveTo>
                  <a:lnTo>
                    <a:pt x="483" y="15"/>
                  </a:lnTo>
                  <a:lnTo>
                    <a:pt x="479" y="15"/>
                  </a:lnTo>
                  <a:lnTo>
                    <a:pt x="429" y="19"/>
                  </a:lnTo>
                  <a:moveTo>
                    <a:pt x="375" y="23"/>
                  </a:moveTo>
                  <a:lnTo>
                    <a:pt x="375" y="23"/>
                  </a:lnTo>
                  <a:lnTo>
                    <a:pt x="324" y="27"/>
                  </a:lnTo>
                  <a:lnTo>
                    <a:pt x="322" y="27"/>
                  </a:lnTo>
                  <a:moveTo>
                    <a:pt x="268" y="31"/>
                  </a:moveTo>
                  <a:lnTo>
                    <a:pt x="268" y="31"/>
                  </a:lnTo>
                  <a:lnTo>
                    <a:pt x="222" y="34"/>
                  </a:lnTo>
                  <a:lnTo>
                    <a:pt x="215" y="35"/>
                  </a:lnTo>
                  <a:moveTo>
                    <a:pt x="161" y="39"/>
                  </a:moveTo>
                  <a:lnTo>
                    <a:pt x="161" y="39"/>
                  </a:lnTo>
                  <a:lnTo>
                    <a:pt x="126" y="41"/>
                  </a:lnTo>
                  <a:lnTo>
                    <a:pt x="107" y="43"/>
                  </a:lnTo>
                  <a:moveTo>
                    <a:pt x="54" y="46"/>
                  </a:moveTo>
                  <a:lnTo>
                    <a:pt x="54" y="46"/>
                  </a:lnTo>
                  <a:lnTo>
                    <a:pt x="41" y="47"/>
                  </a:lnTo>
                  <a:lnTo>
                    <a:pt x="5" y="50"/>
                  </a:lnTo>
                  <a:lnTo>
                    <a:pt x="0" y="5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3" name="Freeform 18"/>
            <p:cNvSpPr>
              <a:spLocks noEditPoints="1"/>
            </p:cNvSpPr>
            <p:nvPr/>
          </p:nvSpPr>
          <p:spPr bwMode="auto">
            <a:xfrm>
              <a:off x="2358" y="834"/>
              <a:ext cx="404" cy="36"/>
            </a:xfrm>
            <a:custGeom>
              <a:avLst/>
              <a:gdLst>
                <a:gd name="T0" fmla="*/ 11 w 672"/>
                <a:gd name="T1" fmla="*/ 1 h 60"/>
                <a:gd name="T2" fmla="*/ 11 w 672"/>
                <a:gd name="T3" fmla="*/ 1 h 60"/>
                <a:gd name="T4" fmla="*/ 11 w 672"/>
                <a:gd name="T5" fmla="*/ 1 h 60"/>
                <a:gd name="T6" fmla="*/ 10 w 672"/>
                <a:gd name="T7" fmla="*/ 1 h 60"/>
                <a:gd name="T8" fmla="*/ 10 w 672"/>
                <a:gd name="T9" fmla="*/ 1 h 60"/>
                <a:gd name="T10" fmla="*/ 10 w 672"/>
                <a:gd name="T11" fmla="*/ 1 h 60"/>
                <a:gd name="T12" fmla="*/ 9 w 672"/>
                <a:gd name="T13" fmla="*/ 1 h 60"/>
                <a:gd name="T14" fmla="*/ 8 w 672"/>
                <a:gd name="T15" fmla="*/ 1 h 60"/>
                <a:gd name="T16" fmla="*/ 8 w 672"/>
                <a:gd name="T17" fmla="*/ 1 h 60"/>
                <a:gd name="T18" fmla="*/ 8 w 672"/>
                <a:gd name="T19" fmla="*/ 1 h 60"/>
                <a:gd name="T20" fmla="*/ 7 w 672"/>
                <a:gd name="T21" fmla="*/ 1 h 60"/>
                <a:gd name="T22" fmla="*/ 7 w 672"/>
                <a:gd name="T23" fmla="*/ 1 h 60"/>
                <a:gd name="T24" fmla="*/ 6 w 672"/>
                <a:gd name="T25" fmla="*/ 1 h 60"/>
                <a:gd name="T26" fmla="*/ 6 w 672"/>
                <a:gd name="T27" fmla="*/ 1 h 60"/>
                <a:gd name="T28" fmla="*/ 5 w 672"/>
                <a:gd name="T29" fmla="*/ 1 h 60"/>
                <a:gd name="T30" fmla="*/ 5 w 672"/>
                <a:gd name="T31" fmla="*/ 1 h 60"/>
                <a:gd name="T32" fmla="*/ 4 w 672"/>
                <a:gd name="T33" fmla="*/ 1 h 60"/>
                <a:gd name="T34" fmla="*/ 4 w 672"/>
                <a:gd name="T35" fmla="*/ 1 h 60"/>
                <a:gd name="T36" fmla="*/ 4 w 672"/>
                <a:gd name="T37" fmla="*/ 1 h 60"/>
                <a:gd name="T38" fmla="*/ 4 w 672"/>
                <a:gd name="T39" fmla="*/ 1 h 60"/>
                <a:gd name="T40" fmla="*/ 2 w 672"/>
                <a:gd name="T41" fmla="*/ 1 h 60"/>
                <a:gd name="T42" fmla="*/ 2 w 672"/>
                <a:gd name="T43" fmla="*/ 1 h 60"/>
                <a:gd name="T44" fmla="*/ 2 w 672"/>
                <a:gd name="T45" fmla="*/ 1 h 60"/>
                <a:gd name="T46" fmla="*/ 2 w 672"/>
                <a:gd name="T47" fmla="*/ 1 h 60"/>
                <a:gd name="T48" fmla="*/ 1 w 672"/>
                <a:gd name="T49" fmla="*/ 1 h 60"/>
                <a:gd name="T50" fmla="*/ 1 w 672"/>
                <a:gd name="T51" fmla="*/ 1 h 60"/>
                <a:gd name="T52" fmla="*/ 1 w 672"/>
                <a:gd name="T53" fmla="*/ 1 h 60"/>
                <a:gd name="T54" fmla="*/ 0 w 672"/>
                <a:gd name="T55" fmla="*/ 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2"/>
                <a:gd name="T85" fmla="*/ 0 h 60"/>
                <a:gd name="T86" fmla="*/ 672 w 67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2" h="60">
                  <a:moveTo>
                    <a:pt x="672" y="60"/>
                  </a:moveTo>
                  <a:lnTo>
                    <a:pt x="672" y="60"/>
                  </a:lnTo>
                  <a:lnTo>
                    <a:pt x="633" y="57"/>
                  </a:lnTo>
                  <a:lnTo>
                    <a:pt x="620" y="56"/>
                  </a:lnTo>
                  <a:moveTo>
                    <a:pt x="569" y="51"/>
                  </a:moveTo>
                  <a:lnTo>
                    <a:pt x="569" y="51"/>
                  </a:lnTo>
                  <a:lnTo>
                    <a:pt x="540" y="48"/>
                  </a:lnTo>
                  <a:lnTo>
                    <a:pt x="517" y="46"/>
                  </a:lnTo>
                  <a:moveTo>
                    <a:pt x="465" y="41"/>
                  </a:moveTo>
                  <a:lnTo>
                    <a:pt x="465" y="41"/>
                  </a:lnTo>
                  <a:lnTo>
                    <a:pt x="433" y="38"/>
                  </a:lnTo>
                  <a:lnTo>
                    <a:pt x="414" y="36"/>
                  </a:lnTo>
                  <a:moveTo>
                    <a:pt x="362" y="32"/>
                  </a:moveTo>
                  <a:lnTo>
                    <a:pt x="362" y="32"/>
                  </a:lnTo>
                  <a:lnTo>
                    <a:pt x="320" y="28"/>
                  </a:lnTo>
                  <a:lnTo>
                    <a:pt x="310" y="27"/>
                  </a:lnTo>
                  <a:moveTo>
                    <a:pt x="258" y="22"/>
                  </a:moveTo>
                  <a:lnTo>
                    <a:pt x="258" y="22"/>
                  </a:lnTo>
                  <a:lnTo>
                    <a:pt x="207" y="17"/>
                  </a:lnTo>
                  <a:moveTo>
                    <a:pt x="155" y="12"/>
                  </a:moveTo>
                  <a:lnTo>
                    <a:pt x="155" y="12"/>
                  </a:lnTo>
                  <a:lnTo>
                    <a:pt x="154" y="12"/>
                  </a:lnTo>
                  <a:lnTo>
                    <a:pt x="103" y="8"/>
                  </a:lnTo>
                  <a:moveTo>
                    <a:pt x="52" y="4"/>
                  </a:moveTo>
                  <a:lnTo>
                    <a:pt x="52" y="4"/>
                  </a:lnTo>
                  <a:lnTo>
                    <a:pt x="12"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4" name="Freeform 19"/>
            <p:cNvSpPr>
              <a:spLocks noEditPoints="1"/>
            </p:cNvSpPr>
            <p:nvPr/>
          </p:nvSpPr>
          <p:spPr bwMode="auto">
            <a:xfrm>
              <a:off x="2047" y="827"/>
              <a:ext cx="218" cy="5"/>
            </a:xfrm>
            <a:custGeom>
              <a:avLst/>
              <a:gdLst>
                <a:gd name="T0" fmla="*/ 6 w 362"/>
                <a:gd name="T1" fmla="*/ 1 h 8"/>
                <a:gd name="T2" fmla="*/ 6 w 362"/>
                <a:gd name="T3" fmla="*/ 1 h 8"/>
                <a:gd name="T4" fmla="*/ 5 w 362"/>
                <a:gd name="T5" fmla="*/ 1 h 8"/>
                <a:gd name="T6" fmla="*/ 5 w 362"/>
                <a:gd name="T7" fmla="*/ 1 h 8"/>
                <a:gd name="T8" fmla="*/ 4 w 362"/>
                <a:gd name="T9" fmla="*/ 1 h 8"/>
                <a:gd name="T10" fmla="*/ 4 w 362"/>
                <a:gd name="T11" fmla="*/ 1 h 8"/>
                <a:gd name="T12" fmla="*/ 4 w 362"/>
                <a:gd name="T13" fmla="*/ 1 h 8"/>
                <a:gd name="T14" fmla="*/ 4 w 362"/>
                <a:gd name="T15" fmla="*/ 1 h 8"/>
                <a:gd name="T16" fmla="*/ 2 w 362"/>
                <a:gd name="T17" fmla="*/ 1 h 8"/>
                <a:gd name="T18" fmla="*/ 2 w 362"/>
                <a:gd name="T19" fmla="*/ 1 h 8"/>
                <a:gd name="T20" fmla="*/ 2 w 362"/>
                <a:gd name="T21" fmla="*/ 1 h 8"/>
                <a:gd name="T22" fmla="*/ 2 w 362"/>
                <a:gd name="T23" fmla="*/ 1 h 8"/>
                <a:gd name="T24" fmla="*/ 1 w 362"/>
                <a:gd name="T25" fmla="*/ 1 h 8"/>
                <a:gd name="T26" fmla="*/ 1 w 362"/>
                <a:gd name="T27" fmla="*/ 1 h 8"/>
                <a:gd name="T28" fmla="*/ 1 w 362"/>
                <a:gd name="T29" fmla="*/ 0 h 8"/>
                <a:gd name="T30" fmla="*/ 0 w 362"/>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2"/>
                <a:gd name="T49" fmla="*/ 0 h 8"/>
                <a:gd name="T50" fmla="*/ 362 w 362"/>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2" h="8">
                  <a:moveTo>
                    <a:pt x="362" y="8"/>
                  </a:moveTo>
                  <a:lnTo>
                    <a:pt x="362" y="8"/>
                  </a:lnTo>
                  <a:lnTo>
                    <a:pt x="314" y="7"/>
                  </a:lnTo>
                  <a:lnTo>
                    <a:pt x="310" y="7"/>
                  </a:lnTo>
                  <a:moveTo>
                    <a:pt x="258" y="6"/>
                  </a:moveTo>
                  <a:lnTo>
                    <a:pt x="258" y="6"/>
                  </a:lnTo>
                  <a:lnTo>
                    <a:pt x="212" y="5"/>
                  </a:lnTo>
                  <a:lnTo>
                    <a:pt x="207" y="5"/>
                  </a:lnTo>
                  <a:moveTo>
                    <a:pt x="155" y="3"/>
                  </a:moveTo>
                  <a:lnTo>
                    <a:pt x="155" y="3"/>
                  </a:lnTo>
                  <a:lnTo>
                    <a:pt x="109" y="2"/>
                  </a:lnTo>
                  <a:lnTo>
                    <a:pt x="103" y="2"/>
                  </a:lnTo>
                  <a:moveTo>
                    <a:pt x="52" y="1"/>
                  </a:moveTo>
                  <a:lnTo>
                    <a:pt x="52" y="1"/>
                  </a:lnTo>
                  <a:lnTo>
                    <a:pt x="15" y="0"/>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5" name="Freeform 20"/>
            <p:cNvSpPr>
              <a:spLocks noEditPoints="1"/>
            </p:cNvSpPr>
            <p:nvPr/>
          </p:nvSpPr>
          <p:spPr bwMode="auto">
            <a:xfrm>
              <a:off x="1469" y="827"/>
              <a:ext cx="483" cy="15"/>
            </a:xfrm>
            <a:custGeom>
              <a:avLst/>
              <a:gdLst>
                <a:gd name="T0" fmla="*/ 14 w 804"/>
                <a:gd name="T1" fmla="*/ 0 h 26"/>
                <a:gd name="T2" fmla="*/ 14 w 804"/>
                <a:gd name="T3" fmla="*/ 0 h 26"/>
                <a:gd name="T4" fmla="*/ 13 w 804"/>
                <a:gd name="T5" fmla="*/ 1 h 26"/>
                <a:gd name="T6" fmla="*/ 13 w 804"/>
                <a:gd name="T7" fmla="*/ 1 h 26"/>
                <a:gd name="T8" fmla="*/ 12 w 804"/>
                <a:gd name="T9" fmla="*/ 1 h 26"/>
                <a:gd name="T10" fmla="*/ 12 w 804"/>
                <a:gd name="T11" fmla="*/ 1 h 26"/>
                <a:gd name="T12" fmla="*/ 11 w 804"/>
                <a:gd name="T13" fmla="*/ 1 h 26"/>
                <a:gd name="T14" fmla="*/ 11 w 804"/>
                <a:gd name="T15" fmla="*/ 1 h 26"/>
                <a:gd name="T16" fmla="*/ 10 w 804"/>
                <a:gd name="T17" fmla="*/ 1 h 26"/>
                <a:gd name="T18" fmla="*/ 10 w 804"/>
                <a:gd name="T19" fmla="*/ 1 h 26"/>
                <a:gd name="T20" fmla="*/ 10 w 804"/>
                <a:gd name="T21" fmla="*/ 1 h 26"/>
                <a:gd name="T22" fmla="*/ 9 w 804"/>
                <a:gd name="T23" fmla="*/ 1 h 26"/>
                <a:gd name="T24" fmla="*/ 8 w 804"/>
                <a:gd name="T25" fmla="*/ 1 h 26"/>
                <a:gd name="T26" fmla="*/ 8 w 804"/>
                <a:gd name="T27" fmla="*/ 1 h 26"/>
                <a:gd name="T28" fmla="*/ 8 w 804"/>
                <a:gd name="T29" fmla="*/ 1 h 26"/>
                <a:gd name="T30" fmla="*/ 7 w 804"/>
                <a:gd name="T31" fmla="*/ 1 h 26"/>
                <a:gd name="T32" fmla="*/ 6 w 804"/>
                <a:gd name="T33" fmla="*/ 1 h 26"/>
                <a:gd name="T34" fmla="*/ 6 w 804"/>
                <a:gd name="T35" fmla="*/ 1 h 26"/>
                <a:gd name="T36" fmla="*/ 5 w 804"/>
                <a:gd name="T37" fmla="*/ 1 h 26"/>
                <a:gd name="T38" fmla="*/ 5 w 804"/>
                <a:gd name="T39" fmla="*/ 1 h 26"/>
                <a:gd name="T40" fmla="*/ 5 w 804"/>
                <a:gd name="T41" fmla="*/ 1 h 26"/>
                <a:gd name="T42" fmla="*/ 5 w 804"/>
                <a:gd name="T43" fmla="*/ 1 h 26"/>
                <a:gd name="T44" fmla="*/ 5 w 804"/>
                <a:gd name="T45" fmla="*/ 1 h 26"/>
                <a:gd name="T46" fmla="*/ 4 w 804"/>
                <a:gd name="T47" fmla="*/ 1 h 26"/>
                <a:gd name="T48" fmla="*/ 3 w 804"/>
                <a:gd name="T49" fmla="*/ 1 h 26"/>
                <a:gd name="T50" fmla="*/ 3 w 804"/>
                <a:gd name="T51" fmla="*/ 1 h 26"/>
                <a:gd name="T52" fmla="*/ 2 w 804"/>
                <a:gd name="T53" fmla="*/ 1 h 26"/>
                <a:gd name="T54" fmla="*/ 2 w 804"/>
                <a:gd name="T55" fmla="*/ 1 h 26"/>
                <a:gd name="T56" fmla="*/ 1 w 804"/>
                <a:gd name="T57" fmla="*/ 1 h 26"/>
                <a:gd name="T58" fmla="*/ 1 w 804"/>
                <a:gd name="T59" fmla="*/ 1 h 26"/>
                <a:gd name="T60" fmla="*/ 1 w 804"/>
                <a:gd name="T61" fmla="*/ 1 h 26"/>
                <a:gd name="T62" fmla="*/ 0 w 804"/>
                <a:gd name="T63" fmla="*/ 1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4"/>
                <a:gd name="T97" fmla="*/ 0 h 26"/>
                <a:gd name="T98" fmla="*/ 804 w 804"/>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4" h="26">
                  <a:moveTo>
                    <a:pt x="804" y="0"/>
                  </a:moveTo>
                  <a:lnTo>
                    <a:pt x="804" y="0"/>
                  </a:lnTo>
                  <a:lnTo>
                    <a:pt x="762" y="1"/>
                  </a:lnTo>
                  <a:lnTo>
                    <a:pt x="750" y="2"/>
                  </a:lnTo>
                  <a:moveTo>
                    <a:pt x="697" y="3"/>
                  </a:moveTo>
                  <a:lnTo>
                    <a:pt x="697" y="3"/>
                  </a:lnTo>
                  <a:lnTo>
                    <a:pt x="666" y="4"/>
                  </a:lnTo>
                  <a:lnTo>
                    <a:pt x="643" y="5"/>
                  </a:lnTo>
                  <a:moveTo>
                    <a:pt x="590" y="7"/>
                  </a:moveTo>
                  <a:lnTo>
                    <a:pt x="590" y="7"/>
                  </a:lnTo>
                  <a:lnTo>
                    <a:pt x="557" y="8"/>
                  </a:lnTo>
                  <a:lnTo>
                    <a:pt x="536" y="9"/>
                  </a:lnTo>
                  <a:moveTo>
                    <a:pt x="482" y="10"/>
                  </a:moveTo>
                  <a:lnTo>
                    <a:pt x="482" y="10"/>
                  </a:lnTo>
                  <a:lnTo>
                    <a:pt x="441" y="12"/>
                  </a:lnTo>
                  <a:lnTo>
                    <a:pt x="429" y="12"/>
                  </a:lnTo>
                  <a:moveTo>
                    <a:pt x="375" y="14"/>
                  </a:moveTo>
                  <a:lnTo>
                    <a:pt x="375" y="14"/>
                  </a:lnTo>
                  <a:lnTo>
                    <a:pt x="322" y="16"/>
                  </a:lnTo>
                  <a:moveTo>
                    <a:pt x="268" y="18"/>
                  </a:moveTo>
                  <a:lnTo>
                    <a:pt x="268" y="18"/>
                  </a:lnTo>
                  <a:lnTo>
                    <a:pt x="264" y="18"/>
                  </a:lnTo>
                  <a:lnTo>
                    <a:pt x="214" y="20"/>
                  </a:lnTo>
                  <a:moveTo>
                    <a:pt x="161" y="22"/>
                  </a:moveTo>
                  <a:lnTo>
                    <a:pt x="161" y="22"/>
                  </a:lnTo>
                  <a:lnTo>
                    <a:pt x="153" y="22"/>
                  </a:lnTo>
                  <a:lnTo>
                    <a:pt x="107" y="23"/>
                  </a:lnTo>
                  <a:moveTo>
                    <a:pt x="54" y="25"/>
                  </a:moveTo>
                  <a:lnTo>
                    <a:pt x="54" y="25"/>
                  </a:lnTo>
                  <a:lnTo>
                    <a:pt x="11" y="26"/>
                  </a:lnTo>
                  <a:lnTo>
                    <a:pt x="0" y="2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6" name="Freeform 21"/>
            <p:cNvSpPr>
              <a:spLocks noEditPoints="1"/>
            </p:cNvSpPr>
            <p:nvPr/>
          </p:nvSpPr>
          <p:spPr bwMode="auto">
            <a:xfrm>
              <a:off x="1019" y="844"/>
              <a:ext cx="354" cy="10"/>
            </a:xfrm>
            <a:custGeom>
              <a:avLst/>
              <a:gdLst>
                <a:gd name="T0" fmla="*/ 10 w 588"/>
                <a:gd name="T1" fmla="*/ 0 h 17"/>
                <a:gd name="T2" fmla="*/ 10 w 588"/>
                <a:gd name="T3" fmla="*/ 0 h 17"/>
                <a:gd name="T4" fmla="*/ 10 w 588"/>
                <a:gd name="T5" fmla="*/ 1 h 17"/>
                <a:gd name="T6" fmla="*/ 9 w 588"/>
                <a:gd name="T7" fmla="*/ 1 h 17"/>
                <a:gd name="T8" fmla="*/ 8 w 588"/>
                <a:gd name="T9" fmla="*/ 1 h 17"/>
                <a:gd name="T10" fmla="*/ 8 w 588"/>
                <a:gd name="T11" fmla="*/ 1 h 17"/>
                <a:gd name="T12" fmla="*/ 8 w 588"/>
                <a:gd name="T13" fmla="*/ 1 h 17"/>
                <a:gd name="T14" fmla="*/ 7 w 588"/>
                <a:gd name="T15" fmla="*/ 1 h 17"/>
                <a:gd name="T16" fmla="*/ 7 w 588"/>
                <a:gd name="T17" fmla="*/ 1 h 17"/>
                <a:gd name="T18" fmla="*/ 7 w 588"/>
                <a:gd name="T19" fmla="*/ 1 h 17"/>
                <a:gd name="T20" fmla="*/ 6 w 588"/>
                <a:gd name="T21" fmla="*/ 1 h 17"/>
                <a:gd name="T22" fmla="*/ 5 w 588"/>
                <a:gd name="T23" fmla="*/ 1 h 17"/>
                <a:gd name="T24" fmla="*/ 5 w 588"/>
                <a:gd name="T25" fmla="*/ 1 h 17"/>
                <a:gd name="T26" fmla="*/ 5 w 588"/>
                <a:gd name="T27" fmla="*/ 1 h 17"/>
                <a:gd name="T28" fmla="*/ 4 w 588"/>
                <a:gd name="T29" fmla="*/ 1 h 17"/>
                <a:gd name="T30" fmla="*/ 4 w 588"/>
                <a:gd name="T31" fmla="*/ 1 h 17"/>
                <a:gd name="T32" fmla="*/ 3 w 588"/>
                <a:gd name="T33" fmla="*/ 1 h 17"/>
                <a:gd name="T34" fmla="*/ 3 w 588"/>
                <a:gd name="T35" fmla="*/ 1 h 17"/>
                <a:gd name="T36" fmla="*/ 2 w 588"/>
                <a:gd name="T37" fmla="*/ 1 h 17"/>
                <a:gd name="T38" fmla="*/ 2 w 588"/>
                <a:gd name="T39" fmla="*/ 1 h 17"/>
                <a:gd name="T40" fmla="*/ 1 w 588"/>
                <a:gd name="T41" fmla="*/ 1 h 17"/>
                <a:gd name="T42" fmla="*/ 1 w 588"/>
                <a:gd name="T43" fmla="*/ 1 h 17"/>
                <a:gd name="T44" fmla="*/ 1 w 588"/>
                <a:gd name="T45" fmla="*/ 1 h 17"/>
                <a:gd name="T46" fmla="*/ 0 w 588"/>
                <a:gd name="T47" fmla="*/ 1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8"/>
                <a:gd name="T73" fmla="*/ 0 h 17"/>
                <a:gd name="T74" fmla="*/ 588 w 588"/>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8" h="17">
                  <a:moveTo>
                    <a:pt x="588" y="0"/>
                  </a:moveTo>
                  <a:lnTo>
                    <a:pt x="588" y="0"/>
                  </a:lnTo>
                  <a:lnTo>
                    <a:pt x="546" y="1"/>
                  </a:lnTo>
                  <a:lnTo>
                    <a:pt x="535" y="2"/>
                  </a:lnTo>
                  <a:moveTo>
                    <a:pt x="481" y="4"/>
                  </a:moveTo>
                  <a:lnTo>
                    <a:pt x="481" y="4"/>
                  </a:lnTo>
                  <a:lnTo>
                    <a:pt x="448" y="5"/>
                  </a:lnTo>
                  <a:lnTo>
                    <a:pt x="428" y="5"/>
                  </a:lnTo>
                  <a:moveTo>
                    <a:pt x="375" y="7"/>
                  </a:moveTo>
                  <a:lnTo>
                    <a:pt x="375" y="7"/>
                  </a:lnTo>
                  <a:lnTo>
                    <a:pt x="336" y="9"/>
                  </a:lnTo>
                  <a:lnTo>
                    <a:pt x="321" y="9"/>
                  </a:lnTo>
                  <a:moveTo>
                    <a:pt x="268" y="11"/>
                  </a:moveTo>
                  <a:lnTo>
                    <a:pt x="268" y="11"/>
                  </a:lnTo>
                  <a:lnTo>
                    <a:pt x="216" y="12"/>
                  </a:lnTo>
                  <a:lnTo>
                    <a:pt x="214" y="12"/>
                  </a:lnTo>
                  <a:moveTo>
                    <a:pt x="161" y="14"/>
                  </a:moveTo>
                  <a:lnTo>
                    <a:pt x="161" y="14"/>
                  </a:lnTo>
                  <a:lnTo>
                    <a:pt x="155" y="14"/>
                  </a:lnTo>
                  <a:lnTo>
                    <a:pt x="107" y="15"/>
                  </a:lnTo>
                  <a:moveTo>
                    <a:pt x="54" y="16"/>
                  </a:moveTo>
                  <a:lnTo>
                    <a:pt x="54" y="16"/>
                  </a:lnTo>
                  <a:lnTo>
                    <a:pt x="33" y="16"/>
                  </a:lnTo>
                  <a:lnTo>
                    <a:pt x="0" y="17"/>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7" name="Freeform 22"/>
            <p:cNvSpPr>
              <a:spLocks noEditPoints="1"/>
            </p:cNvSpPr>
            <p:nvPr/>
          </p:nvSpPr>
          <p:spPr bwMode="auto">
            <a:xfrm>
              <a:off x="545" y="855"/>
              <a:ext cx="375" cy="14"/>
            </a:xfrm>
            <a:custGeom>
              <a:avLst/>
              <a:gdLst>
                <a:gd name="T0" fmla="*/ 10 w 624"/>
                <a:gd name="T1" fmla="*/ 0 h 24"/>
                <a:gd name="T2" fmla="*/ 10 w 624"/>
                <a:gd name="T3" fmla="*/ 0 h 24"/>
                <a:gd name="T4" fmla="*/ 10 w 624"/>
                <a:gd name="T5" fmla="*/ 1 h 24"/>
                <a:gd name="T6" fmla="*/ 8 w 624"/>
                <a:gd name="T7" fmla="*/ 1 h 24"/>
                <a:gd name="T8" fmla="*/ 8 w 624"/>
                <a:gd name="T9" fmla="*/ 1 h 24"/>
                <a:gd name="T10" fmla="*/ 8 w 624"/>
                <a:gd name="T11" fmla="*/ 1 h 24"/>
                <a:gd name="T12" fmla="*/ 8 w 624"/>
                <a:gd name="T13" fmla="*/ 1 h 24"/>
                <a:gd name="T14" fmla="*/ 7 w 624"/>
                <a:gd name="T15" fmla="*/ 1 h 24"/>
                <a:gd name="T16" fmla="*/ 7 w 624"/>
                <a:gd name="T17" fmla="*/ 1 h 24"/>
                <a:gd name="T18" fmla="*/ 7 w 624"/>
                <a:gd name="T19" fmla="*/ 1 h 24"/>
                <a:gd name="T20" fmla="*/ 6 w 624"/>
                <a:gd name="T21" fmla="*/ 1 h 24"/>
                <a:gd name="T22" fmla="*/ 5 w 624"/>
                <a:gd name="T23" fmla="*/ 1 h 24"/>
                <a:gd name="T24" fmla="*/ 5 w 624"/>
                <a:gd name="T25" fmla="*/ 1 h 24"/>
                <a:gd name="T26" fmla="*/ 5 w 624"/>
                <a:gd name="T27" fmla="*/ 1 h 24"/>
                <a:gd name="T28" fmla="*/ 4 w 624"/>
                <a:gd name="T29" fmla="*/ 1 h 24"/>
                <a:gd name="T30" fmla="*/ 3 w 624"/>
                <a:gd name="T31" fmla="*/ 1 h 24"/>
                <a:gd name="T32" fmla="*/ 3 w 624"/>
                <a:gd name="T33" fmla="*/ 1 h 24"/>
                <a:gd name="T34" fmla="*/ 2 w 624"/>
                <a:gd name="T35" fmla="*/ 1 h 24"/>
                <a:gd name="T36" fmla="*/ 2 w 624"/>
                <a:gd name="T37" fmla="*/ 1 h 24"/>
                <a:gd name="T38" fmla="*/ 1 w 624"/>
                <a:gd name="T39" fmla="*/ 1 h 24"/>
                <a:gd name="T40" fmla="*/ 1 w 624"/>
                <a:gd name="T41" fmla="*/ 1 h 24"/>
                <a:gd name="T42" fmla="*/ 1 w 624"/>
                <a:gd name="T43" fmla="*/ 1 h 24"/>
                <a:gd name="T44" fmla="*/ 1 w 624"/>
                <a:gd name="T45" fmla="*/ 1 h 24"/>
                <a:gd name="T46" fmla="*/ 0 w 624"/>
                <a:gd name="T47" fmla="*/ 1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4"/>
                <a:gd name="T73" fmla="*/ 0 h 24"/>
                <a:gd name="T74" fmla="*/ 624 w 624"/>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4" h="24">
                  <a:moveTo>
                    <a:pt x="624" y="0"/>
                  </a:moveTo>
                  <a:lnTo>
                    <a:pt x="624" y="0"/>
                  </a:lnTo>
                  <a:lnTo>
                    <a:pt x="567" y="1"/>
                  </a:lnTo>
                  <a:moveTo>
                    <a:pt x="511" y="3"/>
                  </a:moveTo>
                  <a:lnTo>
                    <a:pt x="511" y="3"/>
                  </a:lnTo>
                  <a:lnTo>
                    <a:pt x="507" y="3"/>
                  </a:lnTo>
                  <a:lnTo>
                    <a:pt x="454" y="5"/>
                  </a:lnTo>
                  <a:moveTo>
                    <a:pt x="397" y="7"/>
                  </a:moveTo>
                  <a:lnTo>
                    <a:pt x="397" y="7"/>
                  </a:lnTo>
                  <a:lnTo>
                    <a:pt x="385" y="7"/>
                  </a:lnTo>
                  <a:lnTo>
                    <a:pt x="341" y="9"/>
                  </a:lnTo>
                  <a:moveTo>
                    <a:pt x="284" y="11"/>
                  </a:moveTo>
                  <a:lnTo>
                    <a:pt x="284" y="11"/>
                  </a:lnTo>
                  <a:lnTo>
                    <a:pt x="265" y="12"/>
                  </a:lnTo>
                  <a:lnTo>
                    <a:pt x="227" y="14"/>
                  </a:lnTo>
                  <a:moveTo>
                    <a:pt x="170" y="16"/>
                  </a:moveTo>
                  <a:lnTo>
                    <a:pt x="170" y="16"/>
                  </a:lnTo>
                  <a:lnTo>
                    <a:pt x="153" y="17"/>
                  </a:lnTo>
                  <a:lnTo>
                    <a:pt x="114" y="19"/>
                  </a:lnTo>
                  <a:moveTo>
                    <a:pt x="57" y="21"/>
                  </a:moveTo>
                  <a:lnTo>
                    <a:pt x="57" y="21"/>
                  </a:lnTo>
                  <a:lnTo>
                    <a:pt x="53" y="21"/>
                  </a:lnTo>
                  <a:lnTo>
                    <a:pt x="10" y="23"/>
                  </a:lnTo>
                  <a:lnTo>
                    <a:pt x="0" y="24"/>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8" name="Freeform 23"/>
            <p:cNvSpPr>
              <a:spLocks noEditPoints="1"/>
            </p:cNvSpPr>
            <p:nvPr/>
          </p:nvSpPr>
          <p:spPr bwMode="auto">
            <a:xfrm>
              <a:off x="215" y="868"/>
              <a:ext cx="230" cy="2"/>
            </a:xfrm>
            <a:custGeom>
              <a:avLst/>
              <a:gdLst>
                <a:gd name="T0" fmla="*/ 7 w 383"/>
                <a:gd name="T1" fmla="*/ 1 h 3"/>
                <a:gd name="T2" fmla="*/ 7 w 383"/>
                <a:gd name="T3" fmla="*/ 1 h 3"/>
                <a:gd name="T4" fmla="*/ 6 w 383"/>
                <a:gd name="T5" fmla="*/ 1 h 3"/>
                <a:gd name="T6" fmla="*/ 6 w 383"/>
                <a:gd name="T7" fmla="*/ 1 h 3"/>
                <a:gd name="T8" fmla="*/ 5 w 383"/>
                <a:gd name="T9" fmla="*/ 1 h 3"/>
                <a:gd name="T10" fmla="*/ 5 w 383"/>
                <a:gd name="T11" fmla="*/ 1 h 3"/>
                <a:gd name="T12" fmla="*/ 4 w 383"/>
                <a:gd name="T13" fmla="*/ 1 h 3"/>
                <a:gd name="T14" fmla="*/ 4 w 383"/>
                <a:gd name="T15" fmla="*/ 1 h 3"/>
                <a:gd name="T16" fmla="*/ 3 w 383"/>
                <a:gd name="T17" fmla="*/ 1 h 3"/>
                <a:gd name="T18" fmla="*/ 3 w 383"/>
                <a:gd name="T19" fmla="*/ 1 h 3"/>
                <a:gd name="T20" fmla="*/ 2 w 383"/>
                <a:gd name="T21" fmla="*/ 1 h 3"/>
                <a:gd name="T22" fmla="*/ 2 w 383"/>
                <a:gd name="T23" fmla="*/ 1 h 3"/>
                <a:gd name="T24" fmla="*/ 1 w 383"/>
                <a:gd name="T25" fmla="*/ 1 h 3"/>
                <a:gd name="T26" fmla="*/ 1 w 383"/>
                <a:gd name="T27" fmla="*/ 1 h 3"/>
                <a:gd name="T28" fmla="*/ 1 w 383"/>
                <a:gd name="T29" fmla="*/ 1 h 3"/>
                <a:gd name="T30" fmla="*/ 1 w 383"/>
                <a:gd name="T31" fmla="*/ 1 h 3"/>
                <a:gd name="T32" fmla="*/ 0 w 383"/>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3"/>
                <a:gd name="T52" fmla="*/ 0 h 3"/>
                <a:gd name="T53" fmla="*/ 383 w 383"/>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3" h="3">
                  <a:moveTo>
                    <a:pt x="383" y="3"/>
                  </a:moveTo>
                  <a:lnTo>
                    <a:pt x="383" y="3"/>
                  </a:lnTo>
                  <a:lnTo>
                    <a:pt x="341" y="3"/>
                  </a:lnTo>
                  <a:lnTo>
                    <a:pt x="328" y="3"/>
                  </a:lnTo>
                  <a:moveTo>
                    <a:pt x="274" y="3"/>
                  </a:moveTo>
                  <a:lnTo>
                    <a:pt x="274" y="3"/>
                  </a:lnTo>
                  <a:lnTo>
                    <a:pt x="246" y="2"/>
                  </a:lnTo>
                  <a:lnTo>
                    <a:pt x="219" y="2"/>
                  </a:lnTo>
                  <a:moveTo>
                    <a:pt x="164" y="2"/>
                  </a:moveTo>
                  <a:lnTo>
                    <a:pt x="164" y="2"/>
                  </a:lnTo>
                  <a:lnTo>
                    <a:pt x="147" y="2"/>
                  </a:lnTo>
                  <a:lnTo>
                    <a:pt x="109" y="1"/>
                  </a:lnTo>
                  <a:moveTo>
                    <a:pt x="54" y="1"/>
                  </a:moveTo>
                  <a:lnTo>
                    <a:pt x="54" y="1"/>
                  </a:lnTo>
                  <a:lnTo>
                    <a:pt x="52" y="1"/>
                  </a:lnTo>
                  <a:lnTo>
                    <a:pt x="10"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9" name="Freeform 24"/>
            <p:cNvSpPr>
              <a:spLocks/>
            </p:cNvSpPr>
            <p:nvPr/>
          </p:nvSpPr>
          <p:spPr bwMode="auto">
            <a:xfrm>
              <a:off x="68" y="868"/>
              <a:ext cx="40" cy="1"/>
            </a:xfrm>
            <a:custGeom>
              <a:avLst/>
              <a:gdLst>
                <a:gd name="T0" fmla="*/ 1 w 65"/>
                <a:gd name="T1" fmla="*/ 0 h 1"/>
                <a:gd name="T2" fmla="*/ 1 w 65"/>
                <a:gd name="T3" fmla="*/ 0 h 1"/>
                <a:gd name="T4" fmla="*/ 1 w 65"/>
                <a:gd name="T5" fmla="*/ 1 h 1"/>
                <a:gd name="T6" fmla="*/ 0 w 65"/>
                <a:gd name="T7" fmla="*/ 1 h 1"/>
                <a:gd name="T8" fmla="*/ 0 60000 65536"/>
                <a:gd name="T9" fmla="*/ 0 60000 65536"/>
                <a:gd name="T10" fmla="*/ 0 60000 65536"/>
                <a:gd name="T11" fmla="*/ 0 60000 65536"/>
                <a:gd name="T12" fmla="*/ 0 w 65"/>
                <a:gd name="T13" fmla="*/ 0 h 1"/>
                <a:gd name="T14" fmla="*/ 65 w 65"/>
                <a:gd name="T15" fmla="*/ 1 h 1"/>
              </a:gdLst>
              <a:ahLst/>
              <a:cxnLst>
                <a:cxn ang="T8">
                  <a:pos x="T0" y="T1"/>
                </a:cxn>
                <a:cxn ang="T9">
                  <a:pos x="T2" y="T3"/>
                </a:cxn>
                <a:cxn ang="T10">
                  <a:pos x="T4" y="T5"/>
                </a:cxn>
                <a:cxn ang="T11">
                  <a:pos x="T6" y="T7"/>
                </a:cxn>
              </a:cxnLst>
              <a:rect l="T12" t="T13" r="T14" b="T15"/>
              <a:pathLst>
                <a:path w="65" h="1">
                  <a:moveTo>
                    <a:pt x="65" y="0"/>
                  </a:moveTo>
                  <a:lnTo>
                    <a:pt x="65" y="0"/>
                  </a:lnTo>
                  <a:lnTo>
                    <a:pt x="14"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60" name="Freeform 25"/>
            <p:cNvSpPr>
              <a:spLocks noEditPoints="1"/>
            </p:cNvSpPr>
            <p:nvPr/>
          </p:nvSpPr>
          <p:spPr bwMode="auto">
            <a:xfrm>
              <a:off x="10" y="826"/>
              <a:ext cx="5926" cy="65"/>
            </a:xfrm>
            <a:custGeom>
              <a:avLst/>
              <a:gdLst>
                <a:gd name="T0" fmla="*/ 168 w 9865"/>
                <a:gd name="T1" fmla="*/ 1 h 108"/>
                <a:gd name="T2" fmla="*/ 168 w 9865"/>
                <a:gd name="T3" fmla="*/ 1 h 108"/>
                <a:gd name="T4" fmla="*/ 167 w 9865"/>
                <a:gd name="T5" fmla="*/ 1 h 108"/>
                <a:gd name="T6" fmla="*/ 146 w 9865"/>
                <a:gd name="T7" fmla="*/ 2 h 108"/>
                <a:gd name="T8" fmla="*/ 146 w 9865"/>
                <a:gd name="T9" fmla="*/ 2 h 108"/>
                <a:gd name="T10" fmla="*/ 146 w 9865"/>
                <a:gd name="T11" fmla="*/ 2 h 108"/>
                <a:gd name="T12" fmla="*/ 145 w 9865"/>
                <a:gd name="T13" fmla="*/ 2 h 108"/>
                <a:gd name="T14" fmla="*/ 130 w 9865"/>
                <a:gd name="T15" fmla="*/ 1 h 108"/>
                <a:gd name="T16" fmla="*/ 130 w 9865"/>
                <a:gd name="T17" fmla="*/ 1 h 108"/>
                <a:gd name="T18" fmla="*/ 129 w 9865"/>
                <a:gd name="T19" fmla="*/ 1 h 108"/>
                <a:gd name="T20" fmla="*/ 129 w 9865"/>
                <a:gd name="T21" fmla="*/ 1 h 108"/>
                <a:gd name="T22" fmla="*/ 106 w 9865"/>
                <a:gd name="T23" fmla="*/ 1 h 108"/>
                <a:gd name="T24" fmla="*/ 106 w 9865"/>
                <a:gd name="T25" fmla="*/ 1 h 108"/>
                <a:gd name="T26" fmla="*/ 106 w 9865"/>
                <a:gd name="T27" fmla="*/ 1 h 108"/>
                <a:gd name="T28" fmla="*/ 105 w 9865"/>
                <a:gd name="T29" fmla="*/ 1 h 108"/>
                <a:gd name="T30" fmla="*/ 99 w 9865"/>
                <a:gd name="T31" fmla="*/ 1 h 108"/>
                <a:gd name="T32" fmla="*/ 99 w 9865"/>
                <a:gd name="T33" fmla="*/ 1 h 108"/>
                <a:gd name="T34" fmla="*/ 99 w 9865"/>
                <a:gd name="T35" fmla="*/ 1 h 108"/>
                <a:gd name="T36" fmla="*/ 98 w 9865"/>
                <a:gd name="T37" fmla="*/ 1 h 108"/>
                <a:gd name="T38" fmla="*/ 94 w 9865"/>
                <a:gd name="T39" fmla="*/ 1 h 108"/>
                <a:gd name="T40" fmla="*/ 94 w 9865"/>
                <a:gd name="T41" fmla="*/ 1 h 108"/>
                <a:gd name="T42" fmla="*/ 94 w 9865"/>
                <a:gd name="T43" fmla="*/ 1 h 108"/>
                <a:gd name="T44" fmla="*/ 93 w 9865"/>
                <a:gd name="T45" fmla="*/ 1 h 108"/>
                <a:gd name="T46" fmla="*/ 79 w 9865"/>
                <a:gd name="T47" fmla="*/ 1 h 108"/>
                <a:gd name="T48" fmla="*/ 79 w 9865"/>
                <a:gd name="T49" fmla="*/ 1 h 108"/>
                <a:gd name="T50" fmla="*/ 79 w 9865"/>
                <a:gd name="T51" fmla="*/ 1 h 108"/>
                <a:gd name="T52" fmla="*/ 78 w 9865"/>
                <a:gd name="T53" fmla="*/ 1 h 108"/>
                <a:gd name="T54" fmla="*/ 65 w 9865"/>
                <a:gd name="T55" fmla="*/ 1 h 108"/>
                <a:gd name="T56" fmla="*/ 65 w 9865"/>
                <a:gd name="T57" fmla="*/ 1 h 108"/>
                <a:gd name="T58" fmla="*/ 65 w 9865"/>
                <a:gd name="T59" fmla="*/ 1 h 108"/>
                <a:gd name="T60" fmla="*/ 65 w 9865"/>
                <a:gd name="T61" fmla="*/ 1 h 108"/>
                <a:gd name="T62" fmla="*/ 56 w 9865"/>
                <a:gd name="T63" fmla="*/ 0 h 108"/>
                <a:gd name="T64" fmla="*/ 56 w 9865"/>
                <a:gd name="T65" fmla="*/ 0 h 108"/>
                <a:gd name="T66" fmla="*/ 56 w 9865"/>
                <a:gd name="T67" fmla="*/ 0 h 108"/>
                <a:gd name="T68" fmla="*/ 56 w 9865"/>
                <a:gd name="T69" fmla="*/ 0 h 108"/>
                <a:gd name="T70" fmla="*/ 40 w 9865"/>
                <a:gd name="T71" fmla="*/ 1 h 108"/>
                <a:gd name="T72" fmla="*/ 40 w 9865"/>
                <a:gd name="T73" fmla="*/ 1 h 108"/>
                <a:gd name="T74" fmla="*/ 40 w 9865"/>
                <a:gd name="T75" fmla="*/ 1 h 108"/>
                <a:gd name="T76" fmla="*/ 39 w 9865"/>
                <a:gd name="T77" fmla="*/ 1 h 108"/>
                <a:gd name="T78" fmla="*/ 28 w 9865"/>
                <a:gd name="T79" fmla="*/ 1 h 108"/>
                <a:gd name="T80" fmla="*/ 28 w 9865"/>
                <a:gd name="T81" fmla="*/ 1 h 108"/>
                <a:gd name="T82" fmla="*/ 27 w 9865"/>
                <a:gd name="T83" fmla="*/ 1 h 108"/>
                <a:gd name="T84" fmla="*/ 26 w 9865"/>
                <a:gd name="T85" fmla="*/ 1 h 108"/>
                <a:gd name="T86" fmla="*/ 14 w 9865"/>
                <a:gd name="T87" fmla="*/ 1 h 108"/>
                <a:gd name="T88" fmla="*/ 14 w 9865"/>
                <a:gd name="T89" fmla="*/ 1 h 108"/>
                <a:gd name="T90" fmla="*/ 14 w 9865"/>
                <a:gd name="T91" fmla="*/ 1 h 108"/>
                <a:gd name="T92" fmla="*/ 13 w 9865"/>
                <a:gd name="T93" fmla="*/ 1 h 108"/>
                <a:gd name="T94" fmla="*/ 5 w 9865"/>
                <a:gd name="T95" fmla="*/ 1 h 108"/>
                <a:gd name="T96" fmla="*/ 5 w 9865"/>
                <a:gd name="T97" fmla="*/ 1 h 108"/>
                <a:gd name="T98" fmla="*/ 4 w 9865"/>
                <a:gd name="T99" fmla="*/ 1 h 108"/>
                <a:gd name="T100" fmla="*/ 4 w 9865"/>
                <a:gd name="T101" fmla="*/ 1 h 108"/>
                <a:gd name="T102" fmla="*/ 1 w 9865"/>
                <a:gd name="T103" fmla="*/ 1 h 108"/>
                <a:gd name="T104" fmla="*/ 1 w 9865"/>
                <a:gd name="T105" fmla="*/ 1 h 108"/>
                <a:gd name="T106" fmla="*/ 0 w 9865"/>
                <a:gd name="T107" fmla="*/ 1 h 1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65"/>
                <a:gd name="T163" fmla="*/ 0 h 108"/>
                <a:gd name="T164" fmla="*/ 9865 w 9865"/>
                <a:gd name="T165" fmla="*/ 108 h 1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65" h="108">
                  <a:moveTo>
                    <a:pt x="9865" y="43"/>
                  </a:moveTo>
                  <a:lnTo>
                    <a:pt x="9865" y="43"/>
                  </a:lnTo>
                  <a:cubicBezTo>
                    <a:pt x="9862" y="43"/>
                    <a:pt x="9853" y="45"/>
                    <a:pt x="9839" y="46"/>
                  </a:cubicBezTo>
                  <a:moveTo>
                    <a:pt x="8615" y="108"/>
                  </a:moveTo>
                  <a:lnTo>
                    <a:pt x="8615" y="108"/>
                  </a:lnTo>
                  <a:cubicBezTo>
                    <a:pt x="8606" y="108"/>
                    <a:pt x="8597" y="108"/>
                    <a:pt x="8588" y="108"/>
                  </a:cubicBezTo>
                  <a:cubicBezTo>
                    <a:pt x="8579" y="108"/>
                    <a:pt x="8570" y="108"/>
                    <a:pt x="8561" y="108"/>
                  </a:cubicBezTo>
                  <a:moveTo>
                    <a:pt x="7628" y="74"/>
                  </a:moveTo>
                  <a:lnTo>
                    <a:pt x="7628" y="74"/>
                  </a:lnTo>
                  <a:cubicBezTo>
                    <a:pt x="7619" y="74"/>
                    <a:pt x="7609" y="74"/>
                    <a:pt x="7600" y="73"/>
                  </a:cubicBezTo>
                  <a:cubicBezTo>
                    <a:pt x="7591" y="73"/>
                    <a:pt x="7582" y="73"/>
                    <a:pt x="7574" y="73"/>
                  </a:cubicBezTo>
                  <a:moveTo>
                    <a:pt x="6245" y="14"/>
                  </a:moveTo>
                  <a:lnTo>
                    <a:pt x="6245" y="14"/>
                  </a:lnTo>
                  <a:cubicBezTo>
                    <a:pt x="6236" y="13"/>
                    <a:pt x="6227" y="11"/>
                    <a:pt x="6219" y="10"/>
                  </a:cubicBezTo>
                  <a:cubicBezTo>
                    <a:pt x="6214" y="9"/>
                    <a:pt x="6205" y="8"/>
                    <a:pt x="6194" y="8"/>
                  </a:cubicBezTo>
                  <a:moveTo>
                    <a:pt x="5842" y="20"/>
                  </a:moveTo>
                  <a:lnTo>
                    <a:pt x="5842" y="20"/>
                  </a:lnTo>
                  <a:cubicBezTo>
                    <a:pt x="5832" y="20"/>
                    <a:pt x="5823" y="20"/>
                    <a:pt x="5817" y="20"/>
                  </a:cubicBezTo>
                  <a:cubicBezTo>
                    <a:pt x="5809" y="20"/>
                    <a:pt x="5801" y="20"/>
                    <a:pt x="5792" y="20"/>
                  </a:cubicBezTo>
                  <a:moveTo>
                    <a:pt x="5541" y="21"/>
                  </a:moveTo>
                  <a:lnTo>
                    <a:pt x="5541" y="21"/>
                  </a:lnTo>
                  <a:cubicBezTo>
                    <a:pt x="5532" y="21"/>
                    <a:pt x="5524" y="21"/>
                    <a:pt x="5515" y="21"/>
                  </a:cubicBezTo>
                  <a:cubicBezTo>
                    <a:pt x="5508" y="21"/>
                    <a:pt x="5499" y="22"/>
                    <a:pt x="5489" y="22"/>
                  </a:cubicBezTo>
                  <a:moveTo>
                    <a:pt x="4685" y="77"/>
                  </a:moveTo>
                  <a:lnTo>
                    <a:pt x="4685" y="77"/>
                  </a:lnTo>
                  <a:cubicBezTo>
                    <a:pt x="4673" y="77"/>
                    <a:pt x="4664" y="78"/>
                    <a:pt x="4658" y="78"/>
                  </a:cubicBezTo>
                  <a:cubicBezTo>
                    <a:pt x="4651" y="78"/>
                    <a:pt x="4643" y="77"/>
                    <a:pt x="4632" y="77"/>
                  </a:cubicBezTo>
                  <a:moveTo>
                    <a:pt x="3856" y="10"/>
                  </a:moveTo>
                  <a:lnTo>
                    <a:pt x="3856" y="10"/>
                  </a:lnTo>
                  <a:cubicBezTo>
                    <a:pt x="3846" y="10"/>
                    <a:pt x="3837" y="10"/>
                    <a:pt x="3830" y="10"/>
                  </a:cubicBezTo>
                  <a:cubicBezTo>
                    <a:pt x="3822" y="10"/>
                    <a:pt x="3813" y="10"/>
                    <a:pt x="3804" y="9"/>
                  </a:cubicBezTo>
                  <a:moveTo>
                    <a:pt x="3339" y="0"/>
                  </a:moveTo>
                  <a:lnTo>
                    <a:pt x="3339" y="0"/>
                  </a:lnTo>
                  <a:cubicBezTo>
                    <a:pt x="3330" y="0"/>
                    <a:pt x="3321" y="0"/>
                    <a:pt x="3313" y="0"/>
                  </a:cubicBezTo>
                  <a:cubicBezTo>
                    <a:pt x="3306" y="0"/>
                    <a:pt x="3297" y="0"/>
                    <a:pt x="3287" y="0"/>
                  </a:cubicBezTo>
                  <a:moveTo>
                    <a:pt x="2375" y="28"/>
                  </a:moveTo>
                  <a:lnTo>
                    <a:pt x="2375" y="28"/>
                  </a:lnTo>
                  <a:cubicBezTo>
                    <a:pt x="2365" y="28"/>
                    <a:pt x="2356" y="28"/>
                    <a:pt x="2348" y="28"/>
                  </a:cubicBezTo>
                  <a:cubicBezTo>
                    <a:pt x="2341" y="28"/>
                    <a:pt x="2332" y="29"/>
                    <a:pt x="2322" y="29"/>
                  </a:cubicBezTo>
                  <a:moveTo>
                    <a:pt x="1627" y="47"/>
                  </a:moveTo>
                  <a:lnTo>
                    <a:pt x="1627" y="47"/>
                  </a:lnTo>
                  <a:cubicBezTo>
                    <a:pt x="1618" y="47"/>
                    <a:pt x="1609" y="47"/>
                    <a:pt x="1600" y="47"/>
                  </a:cubicBezTo>
                  <a:cubicBezTo>
                    <a:pt x="1591" y="47"/>
                    <a:pt x="1581" y="47"/>
                    <a:pt x="1572" y="47"/>
                  </a:cubicBezTo>
                  <a:moveTo>
                    <a:pt x="835" y="73"/>
                  </a:moveTo>
                  <a:lnTo>
                    <a:pt x="835" y="73"/>
                  </a:lnTo>
                  <a:cubicBezTo>
                    <a:pt x="824" y="74"/>
                    <a:pt x="814" y="74"/>
                    <a:pt x="806" y="74"/>
                  </a:cubicBezTo>
                  <a:cubicBezTo>
                    <a:pt x="798" y="74"/>
                    <a:pt x="789" y="74"/>
                    <a:pt x="779" y="74"/>
                  </a:cubicBezTo>
                  <a:moveTo>
                    <a:pt x="286" y="70"/>
                  </a:moveTo>
                  <a:lnTo>
                    <a:pt x="286" y="70"/>
                  </a:lnTo>
                  <a:cubicBezTo>
                    <a:pt x="275" y="70"/>
                    <a:pt x="266" y="70"/>
                    <a:pt x="258" y="70"/>
                  </a:cubicBezTo>
                  <a:cubicBezTo>
                    <a:pt x="248" y="70"/>
                    <a:pt x="238" y="70"/>
                    <a:pt x="226" y="70"/>
                  </a:cubicBezTo>
                  <a:moveTo>
                    <a:pt x="33" y="72"/>
                  </a:moveTo>
                  <a:lnTo>
                    <a:pt x="33" y="72"/>
                  </a:lnTo>
                  <a:cubicBezTo>
                    <a:pt x="13" y="72"/>
                    <a:pt x="0" y="72"/>
                    <a:pt x="0" y="72"/>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61" name="Freeform 26"/>
            <p:cNvSpPr>
              <a:spLocks/>
            </p:cNvSpPr>
            <p:nvPr/>
          </p:nvSpPr>
          <p:spPr bwMode="auto">
            <a:xfrm>
              <a:off x="3841" y="3988"/>
              <a:ext cx="1339" cy="14"/>
            </a:xfrm>
            <a:custGeom>
              <a:avLst/>
              <a:gdLst>
                <a:gd name="T0" fmla="*/ 38 w 2229"/>
                <a:gd name="T1" fmla="*/ 1 h 23"/>
                <a:gd name="T2" fmla="*/ 38 w 2229"/>
                <a:gd name="T3" fmla="*/ 1 h 23"/>
                <a:gd name="T4" fmla="*/ 37 w 2229"/>
                <a:gd name="T5" fmla="*/ 0 h 23"/>
                <a:gd name="T6" fmla="*/ 1 w 2229"/>
                <a:gd name="T7" fmla="*/ 1 h 23"/>
                <a:gd name="T8" fmla="*/ 0 w 2229"/>
                <a:gd name="T9" fmla="*/ 1 h 23"/>
                <a:gd name="T10" fmla="*/ 35 w 2229"/>
                <a:gd name="T11" fmla="*/ 1 h 23"/>
                <a:gd name="T12" fmla="*/ 0 60000 65536"/>
                <a:gd name="T13" fmla="*/ 0 60000 65536"/>
                <a:gd name="T14" fmla="*/ 0 60000 65536"/>
                <a:gd name="T15" fmla="*/ 0 60000 65536"/>
                <a:gd name="T16" fmla="*/ 0 60000 65536"/>
                <a:gd name="T17" fmla="*/ 0 60000 65536"/>
                <a:gd name="T18" fmla="*/ 0 w 2229"/>
                <a:gd name="T19" fmla="*/ 0 h 23"/>
                <a:gd name="T20" fmla="*/ 2229 w 22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229" h="23">
                  <a:moveTo>
                    <a:pt x="2229" y="9"/>
                  </a:moveTo>
                  <a:lnTo>
                    <a:pt x="2229" y="9"/>
                  </a:lnTo>
                  <a:lnTo>
                    <a:pt x="2153" y="0"/>
                  </a:lnTo>
                  <a:lnTo>
                    <a:pt x="17" y="23"/>
                  </a:lnTo>
                  <a:lnTo>
                    <a:pt x="0" y="14"/>
                  </a:lnTo>
                  <a:lnTo>
                    <a:pt x="2108" y="13"/>
                  </a:lnTo>
                </a:path>
              </a:pathLst>
            </a:custGeom>
            <a:solidFill>
              <a:srgbClr val="000000"/>
            </a:solidFill>
            <a:ln w="0">
              <a:solidFill>
                <a:srgbClr val="000000"/>
              </a:solidFill>
              <a:prstDash val="solid"/>
              <a:round/>
              <a:headEnd/>
              <a:tailEnd/>
            </a:ln>
          </p:spPr>
          <p:txBody>
            <a:bodyPr/>
            <a:lstStyle/>
            <a:p>
              <a:endParaRPr lang="en-GB"/>
            </a:p>
          </p:txBody>
        </p:sp>
        <p:sp>
          <p:nvSpPr>
            <p:cNvPr id="14362" name="Freeform 27"/>
            <p:cNvSpPr>
              <a:spLocks/>
            </p:cNvSpPr>
            <p:nvPr/>
          </p:nvSpPr>
          <p:spPr bwMode="auto">
            <a:xfrm>
              <a:off x="864" y="293"/>
              <a:ext cx="2001" cy="8"/>
            </a:xfrm>
            <a:custGeom>
              <a:avLst/>
              <a:gdLst>
                <a:gd name="T0" fmla="*/ 10 w 3331"/>
                <a:gd name="T1" fmla="*/ 1 h 13"/>
                <a:gd name="T2" fmla="*/ 10 w 3331"/>
                <a:gd name="T3" fmla="*/ 1 h 13"/>
                <a:gd name="T4" fmla="*/ 10 w 3331"/>
                <a:gd name="T5" fmla="*/ 1 h 13"/>
                <a:gd name="T6" fmla="*/ 0 w 3331"/>
                <a:gd name="T7" fmla="*/ 1 h 13"/>
                <a:gd name="T8" fmla="*/ 0 w 3331"/>
                <a:gd name="T9" fmla="*/ 1 h 13"/>
                <a:gd name="T10" fmla="*/ 10 w 3331"/>
                <a:gd name="T11" fmla="*/ 0 h 13"/>
                <a:gd name="T12" fmla="*/ 15 w 3331"/>
                <a:gd name="T13" fmla="*/ 1 h 13"/>
                <a:gd name="T14" fmla="*/ 23 w 3331"/>
                <a:gd name="T15" fmla="*/ 1 h 13"/>
                <a:gd name="T16" fmla="*/ 39 w 3331"/>
                <a:gd name="T17" fmla="*/ 1 h 13"/>
                <a:gd name="T18" fmla="*/ 44 w 3331"/>
                <a:gd name="T19" fmla="*/ 1 h 13"/>
                <a:gd name="T20" fmla="*/ 46 w 3331"/>
                <a:gd name="T21" fmla="*/ 1 h 13"/>
                <a:gd name="T22" fmla="*/ 53 w 3331"/>
                <a:gd name="T23" fmla="*/ 1 h 13"/>
                <a:gd name="T24" fmla="*/ 53 w 3331"/>
                <a:gd name="T25" fmla="*/ 1 h 13"/>
                <a:gd name="T26" fmla="*/ 56 w 3331"/>
                <a:gd name="T27" fmla="*/ 1 h 13"/>
                <a:gd name="T28" fmla="*/ 56 w 3331"/>
                <a:gd name="T29" fmla="*/ 1 h 13"/>
                <a:gd name="T30" fmla="*/ 53 w 3331"/>
                <a:gd name="T31" fmla="*/ 1 h 13"/>
                <a:gd name="T32" fmla="*/ 19 w 3331"/>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31"/>
                <a:gd name="T52" fmla="*/ 0 h 13"/>
                <a:gd name="T53" fmla="*/ 3331 w 3331"/>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31" h="13">
                  <a:moveTo>
                    <a:pt x="631" y="9"/>
                  </a:moveTo>
                  <a:lnTo>
                    <a:pt x="631" y="9"/>
                  </a:lnTo>
                  <a:lnTo>
                    <a:pt x="553" y="9"/>
                  </a:lnTo>
                  <a:lnTo>
                    <a:pt x="0" y="12"/>
                  </a:lnTo>
                  <a:lnTo>
                    <a:pt x="0" y="6"/>
                  </a:lnTo>
                  <a:lnTo>
                    <a:pt x="631" y="0"/>
                  </a:lnTo>
                  <a:lnTo>
                    <a:pt x="893" y="4"/>
                  </a:lnTo>
                  <a:lnTo>
                    <a:pt x="1399" y="13"/>
                  </a:lnTo>
                  <a:lnTo>
                    <a:pt x="2299" y="13"/>
                  </a:lnTo>
                  <a:lnTo>
                    <a:pt x="2566" y="7"/>
                  </a:lnTo>
                  <a:lnTo>
                    <a:pt x="2736" y="8"/>
                  </a:lnTo>
                  <a:lnTo>
                    <a:pt x="3119" y="13"/>
                  </a:lnTo>
                  <a:lnTo>
                    <a:pt x="3136" y="8"/>
                  </a:lnTo>
                  <a:lnTo>
                    <a:pt x="3331" y="7"/>
                  </a:lnTo>
                  <a:lnTo>
                    <a:pt x="3280" y="3"/>
                  </a:lnTo>
                  <a:lnTo>
                    <a:pt x="3128" y="4"/>
                  </a:lnTo>
                  <a:cubicBezTo>
                    <a:pt x="2450" y="4"/>
                    <a:pt x="1774" y="5"/>
                    <a:pt x="1096" y="0"/>
                  </a:cubicBezTo>
                </a:path>
              </a:pathLst>
            </a:custGeom>
            <a:solidFill>
              <a:srgbClr val="000000"/>
            </a:solidFill>
            <a:ln w="0">
              <a:solidFill>
                <a:srgbClr val="000000"/>
              </a:solidFill>
              <a:prstDash val="solid"/>
              <a:round/>
              <a:headEnd/>
              <a:tailEnd/>
            </a:ln>
          </p:spPr>
          <p:txBody>
            <a:bodyPr/>
            <a:lstStyle/>
            <a:p>
              <a:endParaRPr lang="en-GB"/>
            </a:p>
          </p:txBody>
        </p:sp>
        <p:sp>
          <p:nvSpPr>
            <p:cNvPr id="14363" name="Freeform 28"/>
            <p:cNvSpPr>
              <a:spLocks/>
            </p:cNvSpPr>
            <p:nvPr/>
          </p:nvSpPr>
          <p:spPr bwMode="auto">
            <a:xfrm>
              <a:off x="232" y="477"/>
              <a:ext cx="3598" cy="3527"/>
            </a:xfrm>
            <a:custGeom>
              <a:avLst/>
              <a:gdLst>
                <a:gd name="T0" fmla="*/ 1 w 5989"/>
                <a:gd name="T1" fmla="*/ 5 h 5859"/>
                <a:gd name="T2" fmla="*/ 1 w 5989"/>
                <a:gd name="T3" fmla="*/ 5 h 5859"/>
                <a:gd name="T4" fmla="*/ 1 w 5989"/>
                <a:gd name="T5" fmla="*/ 26 h 5859"/>
                <a:gd name="T6" fmla="*/ 1 w 5989"/>
                <a:gd name="T7" fmla="*/ 23 h 5859"/>
                <a:gd name="T8" fmla="*/ 1 w 5989"/>
                <a:gd name="T9" fmla="*/ 32 h 5859"/>
                <a:gd name="T10" fmla="*/ 1 w 5989"/>
                <a:gd name="T11" fmla="*/ 41 h 5859"/>
                <a:gd name="T12" fmla="*/ 1 w 5989"/>
                <a:gd name="T13" fmla="*/ 49 h 5859"/>
                <a:gd name="T14" fmla="*/ 1 w 5989"/>
                <a:gd name="T15" fmla="*/ 58 h 5859"/>
                <a:gd name="T16" fmla="*/ 1 w 5989"/>
                <a:gd name="T17" fmla="*/ 76 h 5859"/>
                <a:gd name="T18" fmla="*/ 1 w 5989"/>
                <a:gd name="T19" fmla="*/ 82 h 5859"/>
                <a:gd name="T20" fmla="*/ 1 w 5989"/>
                <a:gd name="T21" fmla="*/ 91 h 5859"/>
                <a:gd name="T22" fmla="*/ 1 w 5989"/>
                <a:gd name="T23" fmla="*/ 96 h 5859"/>
                <a:gd name="T24" fmla="*/ 1 w 5989"/>
                <a:gd name="T25" fmla="*/ 98 h 5859"/>
                <a:gd name="T26" fmla="*/ 1 w 5989"/>
                <a:gd name="T27" fmla="*/ 101 h 5859"/>
                <a:gd name="T28" fmla="*/ 6 w 5989"/>
                <a:gd name="T29" fmla="*/ 101 h 5859"/>
                <a:gd name="T30" fmla="*/ 7 w 5989"/>
                <a:gd name="T31" fmla="*/ 101 h 5859"/>
                <a:gd name="T32" fmla="*/ 8 w 5989"/>
                <a:gd name="T33" fmla="*/ 101 h 5859"/>
                <a:gd name="T34" fmla="*/ 35 w 5989"/>
                <a:gd name="T35" fmla="*/ 101 h 5859"/>
                <a:gd name="T36" fmla="*/ 40 w 5989"/>
                <a:gd name="T37" fmla="*/ 101 h 5859"/>
                <a:gd name="T38" fmla="*/ 47 w 5989"/>
                <a:gd name="T39" fmla="*/ 101 h 5859"/>
                <a:gd name="T40" fmla="*/ 56 w 5989"/>
                <a:gd name="T41" fmla="*/ 101 h 5859"/>
                <a:gd name="T42" fmla="*/ 56 w 5989"/>
                <a:gd name="T43" fmla="*/ 101 h 5859"/>
                <a:gd name="T44" fmla="*/ 87 w 5989"/>
                <a:gd name="T45" fmla="*/ 101 h 5859"/>
                <a:gd name="T46" fmla="*/ 94 w 5989"/>
                <a:gd name="T47" fmla="*/ 101 h 5859"/>
                <a:gd name="T48" fmla="*/ 101 w 5989"/>
                <a:gd name="T49" fmla="*/ 101 h 5859"/>
                <a:gd name="T50" fmla="*/ 101 w 5989"/>
                <a:gd name="T51" fmla="*/ 101 h 5859"/>
                <a:gd name="T52" fmla="*/ 102 w 5989"/>
                <a:gd name="T53" fmla="*/ 101 h 5859"/>
                <a:gd name="T54" fmla="*/ 102 w 5989"/>
                <a:gd name="T55" fmla="*/ 101 h 5859"/>
                <a:gd name="T56" fmla="*/ 94 w 5989"/>
                <a:gd name="T57" fmla="*/ 101 h 5859"/>
                <a:gd name="T58" fmla="*/ 87 w 5989"/>
                <a:gd name="T59" fmla="*/ 101 h 5859"/>
                <a:gd name="T60" fmla="*/ 72 w 5989"/>
                <a:gd name="T61" fmla="*/ 101 h 5859"/>
                <a:gd name="T62" fmla="*/ 41 w 5989"/>
                <a:gd name="T63" fmla="*/ 101 h 5859"/>
                <a:gd name="T64" fmla="*/ 34 w 5989"/>
                <a:gd name="T65" fmla="*/ 101 h 5859"/>
                <a:gd name="T66" fmla="*/ 34 w 5989"/>
                <a:gd name="T67" fmla="*/ 101 h 5859"/>
                <a:gd name="T68" fmla="*/ 24 w 5989"/>
                <a:gd name="T69" fmla="*/ 101 h 5859"/>
                <a:gd name="T70" fmla="*/ 17 w 5989"/>
                <a:gd name="T71" fmla="*/ 101 h 5859"/>
                <a:gd name="T72" fmla="*/ 1 w 5989"/>
                <a:gd name="T73" fmla="*/ 101 h 5859"/>
                <a:gd name="T74" fmla="*/ 1 w 5989"/>
                <a:gd name="T75" fmla="*/ 98 h 5859"/>
                <a:gd name="T76" fmla="*/ 1 w 5989"/>
                <a:gd name="T77" fmla="*/ 95 h 5859"/>
                <a:gd name="T78" fmla="*/ 1 w 5989"/>
                <a:gd name="T79" fmla="*/ 86 h 5859"/>
                <a:gd name="T80" fmla="*/ 1 w 5989"/>
                <a:gd name="T81" fmla="*/ 77 h 5859"/>
                <a:gd name="T82" fmla="*/ 1 w 5989"/>
                <a:gd name="T83" fmla="*/ 69 h 5859"/>
                <a:gd name="T84" fmla="*/ 1 w 5989"/>
                <a:gd name="T85" fmla="*/ 62 h 5859"/>
                <a:gd name="T86" fmla="*/ 1 w 5989"/>
                <a:gd name="T87" fmla="*/ 52 h 5859"/>
                <a:gd name="T88" fmla="*/ 1 w 5989"/>
                <a:gd name="T89" fmla="*/ 42 h 5859"/>
                <a:gd name="T90" fmla="*/ 1 w 5989"/>
                <a:gd name="T91" fmla="*/ 29 h 5859"/>
                <a:gd name="T92" fmla="*/ 1 w 5989"/>
                <a:gd name="T93" fmla="*/ 26 h 5859"/>
                <a:gd name="T94" fmla="*/ 1 w 5989"/>
                <a:gd name="T95" fmla="*/ 9 h 5859"/>
                <a:gd name="T96" fmla="*/ 1 w 5989"/>
                <a:gd name="T97" fmla="*/ 1 h 5859"/>
                <a:gd name="T98" fmla="*/ 1 w 5989"/>
                <a:gd name="T99" fmla="*/ 1 h 5859"/>
                <a:gd name="T100" fmla="*/ 1 w 5989"/>
                <a:gd name="T101" fmla="*/ 0 h 5859"/>
                <a:gd name="T102" fmla="*/ 1 w 5989"/>
                <a:gd name="T103" fmla="*/ 1 h 5859"/>
                <a:gd name="T104" fmla="*/ 1 w 5989"/>
                <a:gd name="T105" fmla="*/ 1 h 5859"/>
                <a:gd name="T106" fmla="*/ 1 w 5989"/>
                <a:gd name="T107" fmla="*/ 4 h 5859"/>
                <a:gd name="T108" fmla="*/ 1 w 5989"/>
                <a:gd name="T109" fmla="*/ 5 h 58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89"/>
                <a:gd name="T166" fmla="*/ 0 h 5859"/>
                <a:gd name="T167" fmla="*/ 5989 w 5989"/>
                <a:gd name="T168" fmla="*/ 5859 h 58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89" h="5859">
                  <a:moveTo>
                    <a:pt x="58" y="286"/>
                  </a:moveTo>
                  <a:lnTo>
                    <a:pt x="58" y="286"/>
                  </a:lnTo>
                  <a:cubicBezTo>
                    <a:pt x="81" y="892"/>
                    <a:pt x="37" y="906"/>
                    <a:pt x="37" y="1511"/>
                  </a:cubicBezTo>
                  <a:lnTo>
                    <a:pt x="37" y="1358"/>
                  </a:lnTo>
                  <a:cubicBezTo>
                    <a:pt x="37" y="1527"/>
                    <a:pt x="57" y="1690"/>
                    <a:pt x="64" y="1858"/>
                  </a:cubicBezTo>
                  <a:cubicBezTo>
                    <a:pt x="71" y="2025"/>
                    <a:pt x="61" y="2203"/>
                    <a:pt x="55" y="2371"/>
                  </a:cubicBezTo>
                  <a:cubicBezTo>
                    <a:pt x="50" y="2538"/>
                    <a:pt x="29" y="2704"/>
                    <a:pt x="28" y="2871"/>
                  </a:cubicBezTo>
                  <a:cubicBezTo>
                    <a:pt x="27" y="3041"/>
                    <a:pt x="52" y="3207"/>
                    <a:pt x="55" y="3376"/>
                  </a:cubicBezTo>
                  <a:cubicBezTo>
                    <a:pt x="60" y="3714"/>
                    <a:pt x="72" y="4055"/>
                    <a:pt x="46" y="4393"/>
                  </a:cubicBezTo>
                  <a:cubicBezTo>
                    <a:pt x="34" y="4560"/>
                    <a:pt x="78" y="4599"/>
                    <a:pt x="62" y="4769"/>
                  </a:cubicBezTo>
                  <a:cubicBezTo>
                    <a:pt x="47" y="4938"/>
                    <a:pt x="73" y="5104"/>
                    <a:pt x="73" y="5274"/>
                  </a:cubicBezTo>
                  <a:lnTo>
                    <a:pt x="80" y="5542"/>
                  </a:lnTo>
                  <a:cubicBezTo>
                    <a:pt x="80" y="5642"/>
                    <a:pt x="82" y="5596"/>
                    <a:pt x="82" y="5653"/>
                  </a:cubicBezTo>
                  <a:cubicBezTo>
                    <a:pt x="75" y="5699"/>
                    <a:pt x="78" y="5774"/>
                    <a:pt x="81" y="5827"/>
                  </a:cubicBezTo>
                  <a:lnTo>
                    <a:pt x="340" y="5833"/>
                  </a:lnTo>
                  <a:lnTo>
                    <a:pt x="438" y="5833"/>
                  </a:lnTo>
                  <a:lnTo>
                    <a:pt x="439" y="5834"/>
                  </a:lnTo>
                  <a:lnTo>
                    <a:pt x="2059" y="5851"/>
                  </a:lnTo>
                  <a:lnTo>
                    <a:pt x="2398" y="5852"/>
                  </a:lnTo>
                  <a:lnTo>
                    <a:pt x="2772" y="5846"/>
                  </a:lnTo>
                  <a:lnTo>
                    <a:pt x="3307" y="5846"/>
                  </a:lnTo>
                  <a:lnTo>
                    <a:pt x="3316" y="5852"/>
                  </a:lnTo>
                  <a:lnTo>
                    <a:pt x="5062" y="5833"/>
                  </a:lnTo>
                  <a:lnTo>
                    <a:pt x="5526" y="5831"/>
                  </a:lnTo>
                  <a:lnTo>
                    <a:pt x="5944" y="5842"/>
                  </a:lnTo>
                  <a:lnTo>
                    <a:pt x="5951" y="5847"/>
                  </a:lnTo>
                  <a:lnTo>
                    <a:pt x="5981" y="5846"/>
                  </a:lnTo>
                  <a:lnTo>
                    <a:pt x="5989" y="5851"/>
                  </a:lnTo>
                  <a:cubicBezTo>
                    <a:pt x="5854" y="5851"/>
                    <a:pt x="5706" y="5842"/>
                    <a:pt x="5561" y="5842"/>
                  </a:cubicBezTo>
                  <a:cubicBezTo>
                    <a:pt x="5418" y="5842"/>
                    <a:pt x="5266" y="5843"/>
                    <a:pt x="5125" y="5842"/>
                  </a:cubicBezTo>
                  <a:cubicBezTo>
                    <a:pt x="4827" y="5841"/>
                    <a:pt x="4534" y="5851"/>
                    <a:pt x="4233" y="5851"/>
                  </a:cubicBezTo>
                  <a:cubicBezTo>
                    <a:pt x="3640" y="5850"/>
                    <a:pt x="3036" y="5859"/>
                    <a:pt x="2442" y="5859"/>
                  </a:cubicBezTo>
                  <a:lnTo>
                    <a:pt x="1988" y="5859"/>
                  </a:lnTo>
                  <a:lnTo>
                    <a:pt x="1979" y="5859"/>
                  </a:lnTo>
                  <a:cubicBezTo>
                    <a:pt x="1818" y="5859"/>
                    <a:pt x="1564" y="5859"/>
                    <a:pt x="1405" y="5855"/>
                  </a:cubicBezTo>
                  <a:cubicBezTo>
                    <a:pt x="1261" y="5852"/>
                    <a:pt x="1184" y="5852"/>
                    <a:pt x="1054" y="5844"/>
                  </a:cubicBezTo>
                  <a:cubicBezTo>
                    <a:pt x="754" y="5825"/>
                    <a:pt x="380" y="5840"/>
                    <a:pt x="66" y="5840"/>
                  </a:cubicBezTo>
                  <a:cubicBezTo>
                    <a:pt x="67" y="5744"/>
                    <a:pt x="70" y="5755"/>
                    <a:pt x="71" y="5670"/>
                  </a:cubicBezTo>
                  <a:cubicBezTo>
                    <a:pt x="71" y="5670"/>
                    <a:pt x="70" y="5587"/>
                    <a:pt x="65" y="5490"/>
                  </a:cubicBezTo>
                  <a:cubicBezTo>
                    <a:pt x="55" y="5306"/>
                    <a:pt x="69" y="5179"/>
                    <a:pt x="42" y="4997"/>
                  </a:cubicBezTo>
                  <a:cubicBezTo>
                    <a:pt x="16" y="4823"/>
                    <a:pt x="66" y="4630"/>
                    <a:pt x="37" y="4449"/>
                  </a:cubicBezTo>
                  <a:cubicBezTo>
                    <a:pt x="10" y="4274"/>
                    <a:pt x="46" y="4200"/>
                    <a:pt x="46" y="4019"/>
                  </a:cubicBezTo>
                  <a:lnTo>
                    <a:pt x="46" y="3589"/>
                  </a:lnTo>
                  <a:cubicBezTo>
                    <a:pt x="46" y="3391"/>
                    <a:pt x="23" y="3202"/>
                    <a:pt x="12" y="3005"/>
                  </a:cubicBezTo>
                  <a:cubicBezTo>
                    <a:pt x="0" y="2808"/>
                    <a:pt x="22" y="2611"/>
                    <a:pt x="35" y="2414"/>
                  </a:cubicBezTo>
                  <a:cubicBezTo>
                    <a:pt x="62" y="2018"/>
                    <a:pt x="19" y="2085"/>
                    <a:pt x="19" y="1690"/>
                  </a:cubicBezTo>
                  <a:lnTo>
                    <a:pt x="19" y="1494"/>
                  </a:lnTo>
                  <a:cubicBezTo>
                    <a:pt x="19" y="1169"/>
                    <a:pt x="51" y="845"/>
                    <a:pt x="55" y="520"/>
                  </a:cubicBezTo>
                  <a:cubicBezTo>
                    <a:pt x="57" y="356"/>
                    <a:pt x="26" y="174"/>
                    <a:pt x="46" y="9"/>
                  </a:cubicBezTo>
                  <a:cubicBezTo>
                    <a:pt x="48" y="8"/>
                    <a:pt x="45" y="2"/>
                    <a:pt x="48" y="1"/>
                  </a:cubicBezTo>
                  <a:cubicBezTo>
                    <a:pt x="51" y="0"/>
                    <a:pt x="48" y="1"/>
                    <a:pt x="51" y="0"/>
                  </a:cubicBezTo>
                  <a:lnTo>
                    <a:pt x="51" y="14"/>
                  </a:lnTo>
                  <a:cubicBezTo>
                    <a:pt x="48" y="18"/>
                    <a:pt x="50" y="31"/>
                    <a:pt x="50" y="41"/>
                  </a:cubicBezTo>
                  <a:cubicBezTo>
                    <a:pt x="47" y="77"/>
                    <a:pt x="44" y="124"/>
                    <a:pt x="55" y="237"/>
                  </a:cubicBezTo>
                  <a:lnTo>
                    <a:pt x="58" y="286"/>
                  </a:lnTo>
                  <a:close/>
                </a:path>
              </a:pathLst>
            </a:custGeom>
            <a:solidFill>
              <a:srgbClr val="000000"/>
            </a:solidFill>
            <a:ln w="0">
              <a:solidFill>
                <a:srgbClr val="000000"/>
              </a:solidFill>
              <a:prstDash val="solid"/>
              <a:round/>
              <a:headEnd/>
              <a:tailEnd/>
            </a:ln>
          </p:spPr>
          <p:txBody>
            <a:bodyPr/>
            <a:lstStyle/>
            <a:p>
              <a:endParaRPr lang="en-GB"/>
            </a:p>
          </p:txBody>
        </p:sp>
        <p:sp>
          <p:nvSpPr>
            <p:cNvPr id="14364" name="Freeform 29"/>
            <p:cNvSpPr>
              <a:spLocks/>
            </p:cNvSpPr>
            <p:nvPr/>
          </p:nvSpPr>
          <p:spPr bwMode="auto">
            <a:xfrm>
              <a:off x="2855" y="283"/>
              <a:ext cx="2729" cy="3549"/>
            </a:xfrm>
            <a:custGeom>
              <a:avLst/>
              <a:gdLst>
                <a:gd name="T0" fmla="*/ 75 w 4542"/>
                <a:gd name="T1" fmla="*/ 102 h 5895"/>
                <a:gd name="T2" fmla="*/ 75 w 4542"/>
                <a:gd name="T3" fmla="*/ 102 h 5895"/>
                <a:gd name="T4" fmla="*/ 75 w 4542"/>
                <a:gd name="T5" fmla="*/ 99 h 5895"/>
                <a:gd name="T6" fmla="*/ 75 w 4542"/>
                <a:gd name="T7" fmla="*/ 93 h 5895"/>
                <a:gd name="T8" fmla="*/ 75 w 4542"/>
                <a:gd name="T9" fmla="*/ 83 h 5895"/>
                <a:gd name="T10" fmla="*/ 75 w 4542"/>
                <a:gd name="T11" fmla="*/ 71 h 5895"/>
                <a:gd name="T12" fmla="*/ 75 w 4542"/>
                <a:gd name="T13" fmla="*/ 59 h 5895"/>
                <a:gd name="T14" fmla="*/ 75 w 4542"/>
                <a:gd name="T15" fmla="*/ 52 h 5895"/>
                <a:gd name="T16" fmla="*/ 75 w 4542"/>
                <a:gd name="T17" fmla="*/ 47 h 5895"/>
                <a:gd name="T18" fmla="*/ 75 w 4542"/>
                <a:gd name="T19" fmla="*/ 41 h 5895"/>
                <a:gd name="T20" fmla="*/ 75 w 4542"/>
                <a:gd name="T21" fmla="*/ 35 h 5895"/>
                <a:gd name="T22" fmla="*/ 75 w 4542"/>
                <a:gd name="T23" fmla="*/ 31 h 5895"/>
                <a:gd name="T24" fmla="*/ 75 w 4542"/>
                <a:gd name="T25" fmla="*/ 20 h 5895"/>
                <a:gd name="T26" fmla="*/ 75 w 4542"/>
                <a:gd name="T27" fmla="*/ 4 h 5895"/>
                <a:gd name="T28" fmla="*/ 75 w 4542"/>
                <a:gd name="T29" fmla="*/ 2 h 5895"/>
                <a:gd name="T30" fmla="*/ 75 w 4542"/>
                <a:gd name="T31" fmla="*/ 1 h 5895"/>
                <a:gd name="T32" fmla="*/ 69 w 4542"/>
                <a:gd name="T33" fmla="*/ 1 h 5895"/>
                <a:gd name="T34" fmla="*/ 71 w 4542"/>
                <a:gd name="T35" fmla="*/ 1 h 5895"/>
                <a:gd name="T36" fmla="*/ 34 w 4542"/>
                <a:gd name="T37" fmla="*/ 1 h 5895"/>
                <a:gd name="T38" fmla="*/ 1 w 4542"/>
                <a:gd name="T39" fmla="*/ 1 h 5895"/>
                <a:gd name="T40" fmla="*/ 1 w 4542"/>
                <a:gd name="T41" fmla="*/ 1 h 5895"/>
                <a:gd name="T42" fmla="*/ 1 w 4542"/>
                <a:gd name="T43" fmla="*/ 1 h 5895"/>
                <a:gd name="T44" fmla="*/ 0 w 4542"/>
                <a:gd name="T45" fmla="*/ 1 h 5895"/>
                <a:gd name="T46" fmla="*/ 24 w 4542"/>
                <a:gd name="T47" fmla="*/ 1 h 5895"/>
                <a:gd name="T48" fmla="*/ 44 w 4542"/>
                <a:gd name="T49" fmla="*/ 1 h 5895"/>
                <a:gd name="T50" fmla="*/ 74 w 4542"/>
                <a:gd name="T51" fmla="*/ 1 h 5895"/>
                <a:gd name="T52" fmla="*/ 75 w 4542"/>
                <a:gd name="T53" fmla="*/ 17 h 5895"/>
                <a:gd name="T54" fmla="*/ 74 w 4542"/>
                <a:gd name="T55" fmla="*/ 33 h 5895"/>
                <a:gd name="T56" fmla="*/ 74 w 4542"/>
                <a:gd name="T57" fmla="*/ 36 h 5895"/>
                <a:gd name="T58" fmla="*/ 74 w 4542"/>
                <a:gd name="T59" fmla="*/ 42 h 5895"/>
                <a:gd name="T60" fmla="*/ 74 w 4542"/>
                <a:gd name="T61" fmla="*/ 47 h 5895"/>
                <a:gd name="T62" fmla="*/ 75 w 4542"/>
                <a:gd name="T63" fmla="*/ 52 h 5895"/>
                <a:gd name="T64" fmla="*/ 75 w 4542"/>
                <a:gd name="T65" fmla="*/ 58 h 5895"/>
                <a:gd name="T66" fmla="*/ 75 w 4542"/>
                <a:gd name="T67" fmla="*/ 69 h 5895"/>
                <a:gd name="T68" fmla="*/ 75 w 4542"/>
                <a:gd name="T69" fmla="*/ 79 h 5895"/>
                <a:gd name="T70" fmla="*/ 74 w 4542"/>
                <a:gd name="T71" fmla="*/ 88 h 5895"/>
                <a:gd name="T72" fmla="*/ 75 w 4542"/>
                <a:gd name="T73" fmla="*/ 98 h 5895"/>
                <a:gd name="T74" fmla="*/ 75 w 4542"/>
                <a:gd name="T75" fmla="*/ 101 h 58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42"/>
                <a:gd name="T115" fmla="*/ 0 h 5895"/>
                <a:gd name="T116" fmla="*/ 4542 w 4542"/>
                <a:gd name="T117" fmla="*/ 5895 h 58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42" h="5895">
                  <a:moveTo>
                    <a:pt x="4387" y="5884"/>
                  </a:moveTo>
                  <a:lnTo>
                    <a:pt x="4387" y="5884"/>
                  </a:lnTo>
                  <a:cubicBezTo>
                    <a:pt x="4377" y="5895"/>
                    <a:pt x="4380" y="5877"/>
                    <a:pt x="4390" y="5750"/>
                  </a:cubicBezTo>
                  <a:cubicBezTo>
                    <a:pt x="4413" y="5638"/>
                    <a:pt x="4393" y="5510"/>
                    <a:pt x="4388" y="5396"/>
                  </a:cubicBezTo>
                  <a:cubicBezTo>
                    <a:pt x="4377" y="5163"/>
                    <a:pt x="4383" y="5055"/>
                    <a:pt x="4400" y="4822"/>
                  </a:cubicBezTo>
                  <a:cubicBezTo>
                    <a:pt x="4418" y="4589"/>
                    <a:pt x="4395" y="4354"/>
                    <a:pt x="4396" y="4120"/>
                  </a:cubicBezTo>
                  <a:cubicBezTo>
                    <a:pt x="4397" y="3881"/>
                    <a:pt x="4416" y="3646"/>
                    <a:pt x="4414" y="3407"/>
                  </a:cubicBezTo>
                  <a:cubicBezTo>
                    <a:pt x="4412" y="3287"/>
                    <a:pt x="4413" y="3170"/>
                    <a:pt x="4404" y="3050"/>
                  </a:cubicBezTo>
                  <a:cubicBezTo>
                    <a:pt x="4395" y="2939"/>
                    <a:pt x="4387" y="2824"/>
                    <a:pt x="4385" y="2715"/>
                  </a:cubicBezTo>
                  <a:cubicBezTo>
                    <a:pt x="4383" y="2601"/>
                    <a:pt x="4388" y="2485"/>
                    <a:pt x="4387" y="2367"/>
                  </a:cubicBezTo>
                  <a:cubicBezTo>
                    <a:pt x="4387" y="2247"/>
                    <a:pt x="4390" y="2127"/>
                    <a:pt x="4384" y="2008"/>
                  </a:cubicBezTo>
                  <a:cubicBezTo>
                    <a:pt x="4373" y="1772"/>
                    <a:pt x="4396" y="1996"/>
                    <a:pt x="4396" y="1759"/>
                  </a:cubicBezTo>
                  <a:lnTo>
                    <a:pt x="4396" y="1159"/>
                  </a:lnTo>
                  <a:cubicBezTo>
                    <a:pt x="4396" y="846"/>
                    <a:pt x="4396" y="531"/>
                    <a:pt x="4389" y="218"/>
                  </a:cubicBezTo>
                  <a:cubicBezTo>
                    <a:pt x="4392" y="156"/>
                    <a:pt x="4388" y="137"/>
                    <a:pt x="4396" y="106"/>
                  </a:cubicBezTo>
                  <a:cubicBezTo>
                    <a:pt x="4400" y="86"/>
                    <a:pt x="4390" y="54"/>
                    <a:pt x="4390" y="43"/>
                  </a:cubicBezTo>
                  <a:cubicBezTo>
                    <a:pt x="4391" y="0"/>
                    <a:pt x="4364" y="13"/>
                    <a:pt x="4089" y="15"/>
                  </a:cubicBezTo>
                  <a:cubicBezTo>
                    <a:pt x="3763" y="12"/>
                    <a:pt x="4542" y="16"/>
                    <a:pt x="4216" y="16"/>
                  </a:cubicBezTo>
                  <a:cubicBezTo>
                    <a:pt x="3562" y="16"/>
                    <a:pt x="2676" y="7"/>
                    <a:pt x="2021" y="8"/>
                  </a:cubicBezTo>
                  <a:cubicBezTo>
                    <a:pt x="1367" y="8"/>
                    <a:pt x="716" y="16"/>
                    <a:pt x="62" y="16"/>
                  </a:cubicBezTo>
                  <a:lnTo>
                    <a:pt x="45" y="21"/>
                  </a:lnTo>
                  <a:lnTo>
                    <a:pt x="18" y="20"/>
                  </a:lnTo>
                  <a:lnTo>
                    <a:pt x="0" y="24"/>
                  </a:lnTo>
                  <a:lnTo>
                    <a:pt x="1425" y="17"/>
                  </a:lnTo>
                  <a:lnTo>
                    <a:pt x="2581" y="16"/>
                  </a:lnTo>
                  <a:lnTo>
                    <a:pt x="4362" y="27"/>
                  </a:lnTo>
                  <a:lnTo>
                    <a:pt x="4380" y="1033"/>
                  </a:lnTo>
                  <a:lnTo>
                    <a:pt x="4378" y="1899"/>
                  </a:lnTo>
                  <a:cubicBezTo>
                    <a:pt x="4378" y="2114"/>
                    <a:pt x="4367" y="1868"/>
                    <a:pt x="4369" y="2085"/>
                  </a:cubicBezTo>
                  <a:cubicBezTo>
                    <a:pt x="4370" y="2189"/>
                    <a:pt x="4382" y="2299"/>
                    <a:pt x="4371" y="2403"/>
                  </a:cubicBezTo>
                  <a:cubicBezTo>
                    <a:pt x="4361" y="2502"/>
                    <a:pt x="4373" y="2617"/>
                    <a:pt x="4371" y="2716"/>
                  </a:cubicBezTo>
                  <a:cubicBezTo>
                    <a:pt x="4370" y="2816"/>
                    <a:pt x="4381" y="2917"/>
                    <a:pt x="4389" y="3018"/>
                  </a:cubicBezTo>
                  <a:cubicBezTo>
                    <a:pt x="4398" y="3127"/>
                    <a:pt x="4396" y="3233"/>
                    <a:pt x="4396" y="3341"/>
                  </a:cubicBezTo>
                  <a:cubicBezTo>
                    <a:pt x="4396" y="3555"/>
                    <a:pt x="4401" y="3762"/>
                    <a:pt x="4380" y="3977"/>
                  </a:cubicBezTo>
                  <a:cubicBezTo>
                    <a:pt x="4360" y="4177"/>
                    <a:pt x="4386" y="4420"/>
                    <a:pt x="4396" y="4624"/>
                  </a:cubicBezTo>
                  <a:cubicBezTo>
                    <a:pt x="4407" y="4832"/>
                    <a:pt x="4369" y="4919"/>
                    <a:pt x="4369" y="5131"/>
                  </a:cubicBezTo>
                  <a:cubicBezTo>
                    <a:pt x="4369" y="5331"/>
                    <a:pt x="4438" y="5462"/>
                    <a:pt x="4394" y="5657"/>
                  </a:cubicBezTo>
                  <a:cubicBezTo>
                    <a:pt x="4394" y="5657"/>
                    <a:pt x="4390" y="5664"/>
                    <a:pt x="4380" y="5863"/>
                  </a:cubicBezTo>
                </a:path>
              </a:pathLst>
            </a:custGeom>
            <a:solidFill>
              <a:srgbClr val="000000"/>
            </a:solidFill>
            <a:ln w="0">
              <a:solidFill>
                <a:srgbClr val="000000"/>
              </a:solidFill>
              <a:prstDash val="solid"/>
              <a:round/>
              <a:headEnd/>
              <a:tailEnd/>
            </a:ln>
          </p:spPr>
          <p:txBody>
            <a:bodyPr/>
            <a:lstStyle/>
            <a:p>
              <a:endParaRPr lang="en-GB"/>
            </a:p>
          </p:txBody>
        </p:sp>
        <p:sp>
          <p:nvSpPr>
            <p:cNvPr id="14365" name="Freeform 30"/>
            <p:cNvSpPr>
              <a:spLocks/>
            </p:cNvSpPr>
            <p:nvPr/>
          </p:nvSpPr>
          <p:spPr bwMode="auto">
            <a:xfrm>
              <a:off x="257" y="226"/>
              <a:ext cx="186" cy="205"/>
            </a:xfrm>
            <a:custGeom>
              <a:avLst/>
              <a:gdLst>
                <a:gd name="T0" fmla="*/ 1 w 310"/>
                <a:gd name="T1" fmla="*/ 0 h 340"/>
                <a:gd name="T2" fmla="*/ 1 w 310"/>
                <a:gd name="T3" fmla="*/ 0 h 340"/>
                <a:gd name="T4" fmla="*/ 1 w 310"/>
                <a:gd name="T5" fmla="*/ 2 h 340"/>
                <a:gd name="T6" fmla="*/ 2 w 310"/>
                <a:gd name="T7" fmla="*/ 1 h 340"/>
                <a:gd name="T8" fmla="*/ 3 w 310"/>
                <a:gd name="T9" fmla="*/ 3 h 340"/>
                <a:gd name="T10" fmla="*/ 4 w 310"/>
                <a:gd name="T11" fmla="*/ 1 h 340"/>
                <a:gd name="T12" fmla="*/ 4 w 310"/>
                <a:gd name="T13" fmla="*/ 3 h 340"/>
                <a:gd name="T14" fmla="*/ 5 w 310"/>
                <a:gd name="T15" fmla="*/ 1 h 340"/>
                <a:gd name="T16" fmla="*/ 5 w 310"/>
                <a:gd name="T17" fmla="*/ 3 h 340"/>
                <a:gd name="T18" fmla="*/ 5 w 310"/>
                <a:gd name="T19" fmla="*/ 5 h 340"/>
                <a:gd name="T20" fmla="*/ 5 w 310"/>
                <a:gd name="T21" fmla="*/ 6 h 340"/>
                <a:gd name="T22" fmla="*/ 5 w 310"/>
                <a:gd name="T23" fmla="*/ 6 h 340"/>
                <a:gd name="T24" fmla="*/ 5 w 310"/>
                <a:gd name="T25" fmla="*/ 2 h 340"/>
                <a:gd name="T26" fmla="*/ 4 w 310"/>
                <a:gd name="T27" fmla="*/ 4 h 340"/>
                <a:gd name="T28" fmla="*/ 4 w 310"/>
                <a:gd name="T29" fmla="*/ 2 h 340"/>
                <a:gd name="T30" fmla="*/ 3 w 310"/>
                <a:gd name="T31" fmla="*/ 4 h 340"/>
                <a:gd name="T32" fmla="*/ 2 w 310"/>
                <a:gd name="T33" fmla="*/ 1 h 340"/>
                <a:gd name="T34" fmla="*/ 1 w 310"/>
                <a:gd name="T35" fmla="*/ 3 h 340"/>
                <a:gd name="T36" fmla="*/ 1 w 310"/>
                <a:gd name="T37" fmla="*/ 1 h 340"/>
                <a:gd name="T38" fmla="*/ 1 w 310"/>
                <a:gd name="T39" fmla="*/ 3 h 340"/>
                <a:gd name="T40" fmla="*/ 1 w 310"/>
                <a:gd name="T41" fmla="*/ 4 h 340"/>
                <a:gd name="T42" fmla="*/ 1 w 310"/>
                <a:gd name="T43" fmla="*/ 1 h 340"/>
                <a:gd name="T44" fmla="*/ 1 w 310"/>
                <a:gd name="T45" fmla="*/ 2 h 340"/>
                <a:gd name="T46" fmla="*/ 1 w 310"/>
                <a:gd name="T47" fmla="*/ 0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0"/>
                <a:gd name="T73" fmla="*/ 0 h 340"/>
                <a:gd name="T74" fmla="*/ 310 w 310"/>
                <a:gd name="T75" fmla="*/ 340 h 3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0" h="340">
                  <a:moveTo>
                    <a:pt x="57" y="0"/>
                  </a:moveTo>
                  <a:lnTo>
                    <a:pt x="57" y="0"/>
                  </a:lnTo>
                  <a:cubicBezTo>
                    <a:pt x="91" y="22"/>
                    <a:pt x="78" y="90"/>
                    <a:pt x="90" y="135"/>
                  </a:cubicBezTo>
                  <a:cubicBezTo>
                    <a:pt x="99" y="99"/>
                    <a:pt x="108" y="63"/>
                    <a:pt x="122" y="33"/>
                  </a:cubicBezTo>
                  <a:cubicBezTo>
                    <a:pt x="157" y="56"/>
                    <a:pt x="157" y="113"/>
                    <a:pt x="163" y="164"/>
                  </a:cubicBezTo>
                  <a:cubicBezTo>
                    <a:pt x="181" y="140"/>
                    <a:pt x="186" y="102"/>
                    <a:pt x="207" y="80"/>
                  </a:cubicBezTo>
                  <a:cubicBezTo>
                    <a:pt x="232" y="104"/>
                    <a:pt x="217" y="155"/>
                    <a:pt x="229" y="190"/>
                  </a:cubicBezTo>
                  <a:cubicBezTo>
                    <a:pt x="248" y="157"/>
                    <a:pt x="254" y="110"/>
                    <a:pt x="276" y="80"/>
                  </a:cubicBezTo>
                  <a:cubicBezTo>
                    <a:pt x="293" y="100"/>
                    <a:pt x="285" y="135"/>
                    <a:pt x="283" y="164"/>
                  </a:cubicBezTo>
                  <a:cubicBezTo>
                    <a:pt x="282" y="200"/>
                    <a:pt x="292" y="242"/>
                    <a:pt x="294" y="278"/>
                  </a:cubicBezTo>
                  <a:cubicBezTo>
                    <a:pt x="296" y="297"/>
                    <a:pt x="310" y="329"/>
                    <a:pt x="283" y="340"/>
                  </a:cubicBezTo>
                  <a:cubicBezTo>
                    <a:pt x="285" y="334"/>
                    <a:pt x="281" y="333"/>
                    <a:pt x="276" y="333"/>
                  </a:cubicBezTo>
                  <a:cubicBezTo>
                    <a:pt x="293" y="281"/>
                    <a:pt x="267" y="188"/>
                    <a:pt x="269" y="117"/>
                  </a:cubicBezTo>
                  <a:cubicBezTo>
                    <a:pt x="253" y="150"/>
                    <a:pt x="250" y="196"/>
                    <a:pt x="225" y="219"/>
                  </a:cubicBezTo>
                  <a:cubicBezTo>
                    <a:pt x="204" y="188"/>
                    <a:pt x="216" y="148"/>
                    <a:pt x="207" y="106"/>
                  </a:cubicBezTo>
                  <a:cubicBezTo>
                    <a:pt x="182" y="130"/>
                    <a:pt x="184" y="181"/>
                    <a:pt x="163" y="208"/>
                  </a:cubicBezTo>
                  <a:cubicBezTo>
                    <a:pt x="142" y="167"/>
                    <a:pt x="153" y="94"/>
                    <a:pt x="126" y="58"/>
                  </a:cubicBezTo>
                  <a:cubicBezTo>
                    <a:pt x="101" y="89"/>
                    <a:pt x="113" y="158"/>
                    <a:pt x="86" y="186"/>
                  </a:cubicBezTo>
                  <a:cubicBezTo>
                    <a:pt x="77" y="142"/>
                    <a:pt x="73" y="82"/>
                    <a:pt x="64" y="29"/>
                  </a:cubicBezTo>
                  <a:cubicBezTo>
                    <a:pt x="43" y="56"/>
                    <a:pt x="37" y="112"/>
                    <a:pt x="31" y="157"/>
                  </a:cubicBezTo>
                  <a:cubicBezTo>
                    <a:pt x="29" y="172"/>
                    <a:pt x="40" y="198"/>
                    <a:pt x="16" y="201"/>
                  </a:cubicBezTo>
                  <a:cubicBezTo>
                    <a:pt x="9" y="156"/>
                    <a:pt x="0" y="93"/>
                    <a:pt x="5" y="47"/>
                  </a:cubicBezTo>
                  <a:cubicBezTo>
                    <a:pt x="25" y="78"/>
                    <a:pt x="4" y="117"/>
                    <a:pt x="20" y="146"/>
                  </a:cubicBezTo>
                  <a:cubicBezTo>
                    <a:pt x="31" y="96"/>
                    <a:pt x="41" y="45"/>
                    <a:pt x="57" y="0"/>
                  </a:cubicBezTo>
                  <a:close/>
                </a:path>
              </a:pathLst>
            </a:custGeom>
            <a:solidFill>
              <a:srgbClr val="000000"/>
            </a:solidFill>
            <a:ln w="0">
              <a:solidFill>
                <a:srgbClr val="000000"/>
              </a:solidFill>
              <a:prstDash val="solid"/>
              <a:round/>
              <a:headEnd/>
              <a:tailEnd/>
            </a:ln>
          </p:spPr>
          <p:txBody>
            <a:bodyPr/>
            <a:lstStyle/>
            <a:p>
              <a:endParaRPr lang="en-GB"/>
            </a:p>
          </p:txBody>
        </p:sp>
        <p:sp>
          <p:nvSpPr>
            <p:cNvPr id="14366" name="Freeform 31"/>
            <p:cNvSpPr>
              <a:spLocks/>
            </p:cNvSpPr>
            <p:nvPr/>
          </p:nvSpPr>
          <p:spPr bwMode="auto">
            <a:xfrm>
              <a:off x="441" y="181"/>
              <a:ext cx="88" cy="170"/>
            </a:xfrm>
            <a:custGeom>
              <a:avLst/>
              <a:gdLst>
                <a:gd name="T0" fmla="*/ 2 w 146"/>
                <a:gd name="T1" fmla="*/ 2 h 282"/>
                <a:gd name="T2" fmla="*/ 2 w 146"/>
                <a:gd name="T3" fmla="*/ 2 h 282"/>
                <a:gd name="T4" fmla="*/ 1 w 146"/>
                <a:gd name="T5" fmla="*/ 1 h 282"/>
                <a:gd name="T6" fmla="*/ 1 w 146"/>
                <a:gd name="T7" fmla="*/ 5 h 282"/>
                <a:gd name="T8" fmla="*/ 2 w 146"/>
                <a:gd name="T9" fmla="*/ 2 h 282"/>
                <a:gd name="T10" fmla="*/ 2 w 146"/>
                <a:gd name="T11" fmla="*/ 5 h 282"/>
                <a:gd name="T12" fmla="*/ 2 w 146"/>
                <a:gd name="T13" fmla="*/ 5 h 282"/>
                <a:gd name="T14" fmla="*/ 2 w 146"/>
                <a:gd name="T15" fmla="*/ 3 h 282"/>
                <a:gd name="T16" fmla="*/ 1 w 146"/>
                <a:gd name="T17" fmla="*/ 5 h 282"/>
                <a:gd name="T18" fmla="*/ 2 w 146"/>
                <a:gd name="T19" fmla="*/ 2 h 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282"/>
                <a:gd name="T32" fmla="*/ 146 w 146"/>
                <a:gd name="T33" fmla="*/ 282 h 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282">
                  <a:moveTo>
                    <a:pt x="113" y="103"/>
                  </a:moveTo>
                  <a:lnTo>
                    <a:pt x="113" y="103"/>
                  </a:lnTo>
                  <a:cubicBezTo>
                    <a:pt x="96" y="103"/>
                    <a:pt x="100" y="82"/>
                    <a:pt x="80" y="85"/>
                  </a:cubicBezTo>
                  <a:cubicBezTo>
                    <a:pt x="41" y="124"/>
                    <a:pt x="24" y="197"/>
                    <a:pt x="32" y="264"/>
                  </a:cubicBezTo>
                  <a:cubicBezTo>
                    <a:pt x="73" y="237"/>
                    <a:pt x="80" y="178"/>
                    <a:pt x="127" y="158"/>
                  </a:cubicBezTo>
                  <a:cubicBezTo>
                    <a:pt x="144" y="189"/>
                    <a:pt x="124" y="248"/>
                    <a:pt x="146" y="268"/>
                  </a:cubicBezTo>
                  <a:cubicBezTo>
                    <a:pt x="138" y="270"/>
                    <a:pt x="135" y="277"/>
                    <a:pt x="124" y="275"/>
                  </a:cubicBezTo>
                  <a:cubicBezTo>
                    <a:pt x="121" y="237"/>
                    <a:pt x="123" y="219"/>
                    <a:pt x="120" y="180"/>
                  </a:cubicBezTo>
                  <a:cubicBezTo>
                    <a:pt x="75" y="201"/>
                    <a:pt x="76" y="267"/>
                    <a:pt x="25" y="282"/>
                  </a:cubicBezTo>
                  <a:cubicBezTo>
                    <a:pt x="0" y="219"/>
                    <a:pt x="47" y="0"/>
                    <a:pt x="113" y="103"/>
                  </a:cubicBezTo>
                  <a:close/>
                </a:path>
              </a:pathLst>
            </a:custGeom>
            <a:solidFill>
              <a:srgbClr val="000000"/>
            </a:solidFill>
            <a:ln w="0">
              <a:solidFill>
                <a:srgbClr val="000000"/>
              </a:solidFill>
              <a:prstDash val="solid"/>
              <a:round/>
              <a:headEnd/>
              <a:tailEnd/>
            </a:ln>
          </p:spPr>
          <p:txBody>
            <a:bodyPr/>
            <a:lstStyle/>
            <a:p>
              <a:endParaRPr lang="en-GB"/>
            </a:p>
          </p:txBody>
        </p:sp>
        <p:sp>
          <p:nvSpPr>
            <p:cNvPr id="14367" name="Freeform 32"/>
            <p:cNvSpPr>
              <a:spLocks noEditPoints="1"/>
            </p:cNvSpPr>
            <p:nvPr/>
          </p:nvSpPr>
          <p:spPr bwMode="auto">
            <a:xfrm>
              <a:off x="531" y="267"/>
              <a:ext cx="240" cy="88"/>
            </a:xfrm>
            <a:custGeom>
              <a:avLst/>
              <a:gdLst>
                <a:gd name="T0" fmla="*/ 6 w 400"/>
                <a:gd name="T1" fmla="*/ 1 h 146"/>
                <a:gd name="T2" fmla="*/ 6 w 400"/>
                <a:gd name="T3" fmla="*/ 1 h 146"/>
                <a:gd name="T4" fmla="*/ 6 w 400"/>
                <a:gd name="T5" fmla="*/ 1 h 146"/>
                <a:gd name="T6" fmla="*/ 6 w 400"/>
                <a:gd name="T7" fmla="*/ 1 h 146"/>
                <a:gd name="T8" fmla="*/ 1 w 400"/>
                <a:gd name="T9" fmla="*/ 2 h 146"/>
                <a:gd name="T10" fmla="*/ 1 w 400"/>
                <a:gd name="T11" fmla="*/ 2 h 146"/>
                <a:gd name="T12" fmla="*/ 1 w 400"/>
                <a:gd name="T13" fmla="*/ 1 h 146"/>
                <a:gd name="T14" fmla="*/ 1 w 400"/>
                <a:gd name="T15" fmla="*/ 2 h 146"/>
                <a:gd name="T16" fmla="*/ 6 w 400"/>
                <a:gd name="T17" fmla="*/ 0 h 146"/>
                <a:gd name="T18" fmla="*/ 6 w 400"/>
                <a:gd name="T19" fmla="*/ 0 h 146"/>
                <a:gd name="T20" fmla="*/ 6 w 400"/>
                <a:gd name="T21" fmla="*/ 2 h 146"/>
                <a:gd name="T22" fmla="*/ 7 w 400"/>
                <a:gd name="T23" fmla="*/ 2 h 146"/>
                <a:gd name="T24" fmla="*/ 5 w 400"/>
                <a:gd name="T25" fmla="*/ 2 h 146"/>
                <a:gd name="T26" fmla="*/ 5 w 400"/>
                <a:gd name="T27" fmla="*/ 2 h 146"/>
                <a:gd name="T28" fmla="*/ 5 w 400"/>
                <a:gd name="T29" fmla="*/ 1 h 146"/>
                <a:gd name="T30" fmla="*/ 4 w 400"/>
                <a:gd name="T31" fmla="*/ 2 h 146"/>
                <a:gd name="T32" fmla="*/ 4 w 400"/>
                <a:gd name="T33" fmla="*/ 1 h 146"/>
                <a:gd name="T34" fmla="*/ 2 w 400"/>
                <a:gd name="T35" fmla="*/ 2 h 146"/>
                <a:gd name="T36" fmla="*/ 2 w 400"/>
                <a:gd name="T37" fmla="*/ 1 h 146"/>
                <a:gd name="T38" fmla="*/ 1 w 400"/>
                <a:gd name="T39" fmla="*/ 2 h 146"/>
                <a:gd name="T40" fmla="*/ 1 w 400"/>
                <a:gd name="T41" fmla="*/ 1 h 146"/>
                <a:gd name="T42" fmla="*/ 1 w 400"/>
                <a:gd name="T43" fmla="*/ 2 h 146"/>
                <a:gd name="T44" fmla="*/ 1 w 400"/>
                <a:gd name="T45" fmla="*/ 1 h 146"/>
                <a:gd name="T46" fmla="*/ 1 w 400"/>
                <a:gd name="T47" fmla="*/ 1 h 146"/>
                <a:gd name="T48" fmla="*/ 1 w 400"/>
                <a:gd name="T49" fmla="*/ 1 h 146"/>
                <a:gd name="T50" fmla="*/ 1 w 400"/>
                <a:gd name="T51" fmla="*/ 2 h 146"/>
                <a:gd name="T52" fmla="*/ 2 w 400"/>
                <a:gd name="T53" fmla="*/ 1 h 146"/>
                <a:gd name="T54" fmla="*/ 3 w 400"/>
                <a:gd name="T55" fmla="*/ 2 h 146"/>
                <a:gd name="T56" fmla="*/ 4 w 400"/>
                <a:gd name="T57" fmla="*/ 1 h 146"/>
                <a:gd name="T58" fmla="*/ 4 w 400"/>
                <a:gd name="T59" fmla="*/ 1 h 146"/>
                <a:gd name="T60" fmla="*/ 5 w 400"/>
                <a:gd name="T61" fmla="*/ 1 h 146"/>
                <a:gd name="T62" fmla="*/ 5 w 400"/>
                <a:gd name="T63" fmla="*/ 2 h 146"/>
                <a:gd name="T64" fmla="*/ 6 w 400"/>
                <a:gd name="T65" fmla="*/ 0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0"/>
                <a:gd name="T100" fmla="*/ 0 h 146"/>
                <a:gd name="T101" fmla="*/ 400 w 400"/>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0" h="146">
                  <a:moveTo>
                    <a:pt x="358" y="37"/>
                  </a:moveTo>
                  <a:lnTo>
                    <a:pt x="358" y="37"/>
                  </a:lnTo>
                  <a:cubicBezTo>
                    <a:pt x="352" y="46"/>
                    <a:pt x="341" y="52"/>
                    <a:pt x="340" y="66"/>
                  </a:cubicBezTo>
                  <a:cubicBezTo>
                    <a:pt x="352" y="63"/>
                    <a:pt x="353" y="48"/>
                    <a:pt x="358" y="37"/>
                  </a:cubicBezTo>
                  <a:close/>
                  <a:moveTo>
                    <a:pt x="21" y="114"/>
                  </a:moveTo>
                  <a:lnTo>
                    <a:pt x="21" y="114"/>
                  </a:lnTo>
                  <a:cubicBezTo>
                    <a:pt x="36" y="88"/>
                    <a:pt x="55" y="67"/>
                    <a:pt x="65" y="37"/>
                  </a:cubicBezTo>
                  <a:cubicBezTo>
                    <a:pt x="30" y="2"/>
                    <a:pt x="11" y="80"/>
                    <a:pt x="21" y="114"/>
                  </a:cubicBezTo>
                  <a:close/>
                  <a:moveTo>
                    <a:pt x="376" y="0"/>
                  </a:moveTo>
                  <a:lnTo>
                    <a:pt x="376" y="0"/>
                  </a:lnTo>
                  <a:cubicBezTo>
                    <a:pt x="392" y="38"/>
                    <a:pt x="344" y="72"/>
                    <a:pt x="332" y="106"/>
                  </a:cubicBezTo>
                  <a:cubicBezTo>
                    <a:pt x="338" y="133"/>
                    <a:pt x="384" y="118"/>
                    <a:pt x="398" y="110"/>
                  </a:cubicBezTo>
                  <a:cubicBezTo>
                    <a:pt x="400" y="146"/>
                    <a:pt x="328" y="144"/>
                    <a:pt x="318" y="117"/>
                  </a:cubicBezTo>
                  <a:cubicBezTo>
                    <a:pt x="304" y="122"/>
                    <a:pt x="297" y="133"/>
                    <a:pt x="277" y="132"/>
                  </a:cubicBezTo>
                  <a:cubicBezTo>
                    <a:pt x="266" y="108"/>
                    <a:pt x="276" y="71"/>
                    <a:pt x="270" y="33"/>
                  </a:cubicBezTo>
                  <a:cubicBezTo>
                    <a:pt x="239" y="56"/>
                    <a:pt x="241" y="111"/>
                    <a:pt x="204" y="128"/>
                  </a:cubicBezTo>
                  <a:cubicBezTo>
                    <a:pt x="201" y="110"/>
                    <a:pt x="207" y="64"/>
                    <a:pt x="204" y="48"/>
                  </a:cubicBezTo>
                  <a:cubicBezTo>
                    <a:pt x="183" y="75"/>
                    <a:pt x="182" y="123"/>
                    <a:pt x="153" y="143"/>
                  </a:cubicBezTo>
                  <a:cubicBezTo>
                    <a:pt x="148" y="112"/>
                    <a:pt x="149" y="71"/>
                    <a:pt x="153" y="44"/>
                  </a:cubicBezTo>
                  <a:cubicBezTo>
                    <a:pt x="115" y="58"/>
                    <a:pt x="112" y="127"/>
                    <a:pt x="73" y="128"/>
                  </a:cubicBezTo>
                  <a:cubicBezTo>
                    <a:pt x="74" y="104"/>
                    <a:pt x="78" y="83"/>
                    <a:pt x="76" y="55"/>
                  </a:cubicBezTo>
                  <a:cubicBezTo>
                    <a:pt x="50" y="64"/>
                    <a:pt x="48" y="129"/>
                    <a:pt x="7" y="136"/>
                  </a:cubicBezTo>
                  <a:cubicBezTo>
                    <a:pt x="0" y="92"/>
                    <a:pt x="9" y="40"/>
                    <a:pt x="32" y="15"/>
                  </a:cubicBezTo>
                  <a:cubicBezTo>
                    <a:pt x="50" y="15"/>
                    <a:pt x="68" y="13"/>
                    <a:pt x="69" y="29"/>
                  </a:cubicBezTo>
                  <a:cubicBezTo>
                    <a:pt x="82" y="32"/>
                    <a:pt x="81" y="12"/>
                    <a:pt x="91" y="22"/>
                  </a:cubicBezTo>
                  <a:cubicBezTo>
                    <a:pt x="91" y="57"/>
                    <a:pt x="86" y="65"/>
                    <a:pt x="87" y="103"/>
                  </a:cubicBezTo>
                  <a:cubicBezTo>
                    <a:pt x="112" y="76"/>
                    <a:pt x="126" y="39"/>
                    <a:pt x="157" y="18"/>
                  </a:cubicBezTo>
                  <a:cubicBezTo>
                    <a:pt x="171" y="33"/>
                    <a:pt x="161" y="73"/>
                    <a:pt x="164" y="99"/>
                  </a:cubicBezTo>
                  <a:cubicBezTo>
                    <a:pt x="186" y="75"/>
                    <a:pt x="187" y="31"/>
                    <a:pt x="219" y="18"/>
                  </a:cubicBezTo>
                  <a:cubicBezTo>
                    <a:pt x="220" y="52"/>
                    <a:pt x="218" y="68"/>
                    <a:pt x="215" y="92"/>
                  </a:cubicBezTo>
                  <a:cubicBezTo>
                    <a:pt x="242" y="70"/>
                    <a:pt x="244" y="22"/>
                    <a:pt x="281" y="11"/>
                  </a:cubicBezTo>
                  <a:cubicBezTo>
                    <a:pt x="290" y="40"/>
                    <a:pt x="279" y="89"/>
                    <a:pt x="288" y="117"/>
                  </a:cubicBezTo>
                  <a:cubicBezTo>
                    <a:pt x="337" y="97"/>
                    <a:pt x="323" y="15"/>
                    <a:pt x="376" y="0"/>
                  </a:cubicBezTo>
                  <a:close/>
                </a:path>
              </a:pathLst>
            </a:custGeom>
            <a:solidFill>
              <a:srgbClr val="000000"/>
            </a:solidFill>
            <a:ln w="0">
              <a:solidFill>
                <a:srgbClr val="000000"/>
              </a:solidFill>
              <a:prstDash val="solid"/>
              <a:round/>
              <a:headEnd/>
              <a:tailEnd/>
            </a:ln>
          </p:spPr>
          <p:txBody>
            <a:bodyPr/>
            <a:lstStyle/>
            <a:p>
              <a:endParaRPr lang="en-GB"/>
            </a:p>
          </p:txBody>
        </p:sp>
        <p:sp>
          <p:nvSpPr>
            <p:cNvPr id="14368" name="Freeform 33"/>
            <p:cNvSpPr>
              <a:spLocks/>
            </p:cNvSpPr>
            <p:nvPr/>
          </p:nvSpPr>
          <p:spPr bwMode="auto">
            <a:xfrm>
              <a:off x="5370" y="4062"/>
              <a:ext cx="26" cy="49"/>
            </a:xfrm>
            <a:custGeom>
              <a:avLst/>
              <a:gdLst>
                <a:gd name="T0" fmla="*/ 0 w 44"/>
                <a:gd name="T1" fmla="*/ 1 h 81"/>
                <a:gd name="T2" fmla="*/ 0 w 44"/>
                <a:gd name="T3" fmla="*/ 1 h 81"/>
                <a:gd name="T4" fmla="*/ 0 w 44"/>
                <a:gd name="T5" fmla="*/ 0 h 81"/>
                <a:gd name="T6" fmla="*/ 1 w 44"/>
                <a:gd name="T7" fmla="*/ 0 h 81"/>
                <a:gd name="T8" fmla="*/ 1 w 44"/>
                <a:gd name="T9" fmla="*/ 1 h 81"/>
                <a:gd name="T10" fmla="*/ 1 w 44"/>
                <a:gd name="T11" fmla="*/ 1 h 81"/>
                <a:gd name="T12" fmla="*/ 1 w 44"/>
                <a:gd name="T13" fmla="*/ 1 h 81"/>
                <a:gd name="T14" fmla="*/ 1 w 44"/>
                <a:gd name="T15" fmla="*/ 1 h 81"/>
                <a:gd name="T16" fmla="*/ 1 w 44"/>
                <a:gd name="T17" fmla="*/ 1 h 81"/>
                <a:gd name="T18" fmla="*/ 1 w 44"/>
                <a:gd name="T19" fmla="*/ 1 h 81"/>
                <a:gd name="T20" fmla="*/ 1 w 44"/>
                <a:gd name="T21" fmla="*/ 1 h 81"/>
                <a:gd name="T22" fmla="*/ 1 w 44"/>
                <a:gd name="T23" fmla="*/ 1 h 81"/>
                <a:gd name="T24" fmla="*/ 1 w 44"/>
                <a:gd name="T25" fmla="*/ 1 h 81"/>
                <a:gd name="T26" fmla="*/ 0 w 4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81"/>
                <a:gd name="T44" fmla="*/ 44 w 4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81">
                  <a:moveTo>
                    <a:pt x="0" y="81"/>
                  </a:moveTo>
                  <a:lnTo>
                    <a:pt x="0" y="81"/>
                  </a:lnTo>
                  <a:lnTo>
                    <a:pt x="0" y="0"/>
                  </a:lnTo>
                  <a:lnTo>
                    <a:pt x="44" y="0"/>
                  </a:lnTo>
                  <a:lnTo>
                    <a:pt x="44" y="18"/>
                  </a:lnTo>
                  <a:lnTo>
                    <a:pt x="20" y="18"/>
                  </a:lnTo>
                  <a:lnTo>
                    <a:pt x="20" y="31"/>
                  </a:lnTo>
                  <a:lnTo>
                    <a:pt x="44" y="31"/>
                  </a:lnTo>
                  <a:lnTo>
                    <a:pt x="44" y="49"/>
                  </a:lnTo>
                  <a:lnTo>
                    <a:pt x="20" y="49"/>
                  </a:lnTo>
                  <a:lnTo>
                    <a:pt x="20" y="63"/>
                  </a:lnTo>
                  <a:lnTo>
                    <a:pt x="44" y="63"/>
                  </a:lnTo>
                  <a:lnTo>
                    <a:pt x="44" y="81"/>
                  </a:lnTo>
                  <a:lnTo>
                    <a:pt x="0" y="81"/>
                  </a:lnTo>
                  <a:close/>
                </a:path>
              </a:pathLst>
            </a:custGeom>
            <a:solidFill>
              <a:srgbClr val="B42E34"/>
            </a:solidFill>
            <a:ln w="0">
              <a:solidFill>
                <a:srgbClr val="000000"/>
              </a:solidFill>
              <a:prstDash val="solid"/>
              <a:round/>
              <a:headEnd/>
              <a:tailEnd/>
            </a:ln>
          </p:spPr>
          <p:txBody>
            <a:bodyPr/>
            <a:lstStyle/>
            <a:p>
              <a:endParaRPr lang="en-GB"/>
            </a:p>
          </p:txBody>
        </p:sp>
        <p:sp>
          <p:nvSpPr>
            <p:cNvPr id="14369" name="Freeform 34"/>
            <p:cNvSpPr>
              <a:spLocks/>
            </p:cNvSpPr>
            <p:nvPr/>
          </p:nvSpPr>
          <p:spPr bwMode="auto">
            <a:xfrm>
              <a:off x="5404" y="4073"/>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1" y="3"/>
                    <a:pt x="26" y="0"/>
                    <a:pt x="34" y="0"/>
                  </a:cubicBezTo>
                  <a:cubicBezTo>
                    <a:pt x="47" y="0"/>
                    <a:pt x="55" y="8"/>
                    <a:pt x="55" y="22"/>
                  </a:cubicBezTo>
                  <a:lnTo>
                    <a:pt x="55" y="62"/>
                  </a:lnTo>
                  <a:lnTo>
                    <a:pt x="37" y="62"/>
                  </a:lnTo>
                  <a:lnTo>
                    <a:pt x="37" y="29"/>
                  </a:lnTo>
                  <a:cubicBezTo>
                    <a:pt x="37" y="20"/>
                    <a:pt x="35" y="17"/>
                    <a:pt x="28" y="17"/>
                  </a:cubicBezTo>
                  <a:cubicBezTo>
                    <a:pt x="21" y="17"/>
                    <a:pt x="18" y="21"/>
                    <a:pt x="18" y="29"/>
                  </a:cubicBezTo>
                  <a:lnTo>
                    <a:pt x="18"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14370" name="Freeform 35"/>
            <p:cNvSpPr>
              <a:spLocks noEditPoints="1"/>
            </p:cNvSpPr>
            <p:nvPr/>
          </p:nvSpPr>
          <p:spPr bwMode="auto">
            <a:xfrm>
              <a:off x="5443" y="4073"/>
              <a:ext cx="38" cy="53"/>
            </a:xfrm>
            <a:custGeom>
              <a:avLst/>
              <a:gdLst>
                <a:gd name="T0" fmla="*/ 1 w 62"/>
                <a:gd name="T1" fmla="*/ 1 h 88"/>
                <a:gd name="T2" fmla="*/ 1 w 62"/>
                <a:gd name="T3" fmla="*/ 1 h 88"/>
                <a:gd name="T4" fmla="*/ 0 w 62"/>
                <a:gd name="T5" fmla="*/ 1 h 88"/>
                <a:gd name="T6" fmla="*/ 1 w 62"/>
                <a:gd name="T7" fmla="*/ 1 h 88"/>
                <a:gd name="T8" fmla="*/ 1 w 62"/>
                <a:gd name="T9" fmla="*/ 0 h 88"/>
                <a:gd name="T10" fmla="*/ 1 w 62"/>
                <a:gd name="T11" fmla="*/ 1 h 88"/>
                <a:gd name="T12" fmla="*/ 1 w 62"/>
                <a:gd name="T13" fmla="*/ 1 h 88"/>
                <a:gd name="T14" fmla="*/ 1 w 62"/>
                <a:gd name="T15" fmla="*/ 1 h 88"/>
                <a:gd name="T16" fmla="*/ 1 w 62"/>
                <a:gd name="T17" fmla="*/ 1 h 88"/>
                <a:gd name="T18" fmla="*/ 1 w 62"/>
                <a:gd name="T19" fmla="*/ 1 h 88"/>
                <a:gd name="T20" fmla="*/ 1 w 62"/>
                <a:gd name="T21" fmla="*/ 1 h 88"/>
                <a:gd name="T22" fmla="*/ 1 w 62"/>
                <a:gd name="T23" fmla="*/ 1 h 88"/>
                <a:gd name="T24" fmla="*/ 1 w 62"/>
                <a:gd name="T25" fmla="*/ 1 h 88"/>
                <a:gd name="T26" fmla="*/ 1 w 62"/>
                <a:gd name="T27" fmla="*/ 1 h 88"/>
                <a:gd name="T28" fmla="*/ 1 w 62"/>
                <a:gd name="T29" fmla="*/ 1 h 88"/>
                <a:gd name="T30" fmla="*/ 1 w 62"/>
                <a:gd name="T31" fmla="*/ 1 h 88"/>
                <a:gd name="T32" fmla="*/ 1 w 62"/>
                <a:gd name="T33" fmla="*/ 1 h 88"/>
                <a:gd name="T34" fmla="*/ 1 w 62"/>
                <a:gd name="T35" fmla="*/ 1 h 88"/>
                <a:gd name="T36" fmla="*/ 1 w 62"/>
                <a:gd name="T37" fmla="*/ 1 h 88"/>
                <a:gd name="T38" fmla="*/ 1 w 62"/>
                <a:gd name="T39" fmla="*/ 1 h 88"/>
                <a:gd name="T40" fmla="*/ 1 w 62"/>
                <a:gd name="T41" fmla="*/ 1 h 88"/>
                <a:gd name="T42" fmla="*/ 1 w 62"/>
                <a:gd name="T43" fmla="*/ 1 h 88"/>
                <a:gd name="T44" fmla="*/ 1 w 62"/>
                <a:gd name="T45" fmla="*/ 1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
                <a:gd name="T70" fmla="*/ 0 h 88"/>
                <a:gd name="T71" fmla="*/ 62 w 62"/>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 h="88">
                  <a:moveTo>
                    <a:pt x="28" y="62"/>
                  </a:moveTo>
                  <a:lnTo>
                    <a:pt x="28" y="62"/>
                  </a:lnTo>
                  <a:cubicBezTo>
                    <a:pt x="12" y="62"/>
                    <a:pt x="0" y="49"/>
                    <a:pt x="0" y="31"/>
                  </a:cubicBezTo>
                  <a:cubicBezTo>
                    <a:pt x="0" y="22"/>
                    <a:pt x="3" y="15"/>
                    <a:pt x="9" y="9"/>
                  </a:cubicBezTo>
                  <a:cubicBezTo>
                    <a:pt x="15" y="3"/>
                    <a:pt x="21" y="0"/>
                    <a:pt x="29" y="0"/>
                  </a:cubicBezTo>
                  <a:cubicBezTo>
                    <a:pt x="36" y="0"/>
                    <a:pt x="41" y="3"/>
                    <a:pt x="45" y="8"/>
                  </a:cubicBezTo>
                  <a:lnTo>
                    <a:pt x="45" y="1"/>
                  </a:lnTo>
                  <a:lnTo>
                    <a:pt x="62" y="1"/>
                  </a:lnTo>
                  <a:lnTo>
                    <a:pt x="62" y="56"/>
                  </a:lnTo>
                  <a:cubicBezTo>
                    <a:pt x="62" y="64"/>
                    <a:pt x="62" y="70"/>
                    <a:pt x="57" y="76"/>
                  </a:cubicBezTo>
                  <a:cubicBezTo>
                    <a:pt x="52" y="84"/>
                    <a:pt x="43" y="88"/>
                    <a:pt x="32" y="88"/>
                  </a:cubicBezTo>
                  <a:cubicBezTo>
                    <a:pt x="16" y="88"/>
                    <a:pt x="5" y="79"/>
                    <a:pt x="2" y="67"/>
                  </a:cubicBezTo>
                  <a:lnTo>
                    <a:pt x="22" y="67"/>
                  </a:lnTo>
                  <a:cubicBezTo>
                    <a:pt x="23" y="71"/>
                    <a:pt x="27" y="73"/>
                    <a:pt x="32" y="73"/>
                  </a:cubicBezTo>
                  <a:cubicBezTo>
                    <a:pt x="40" y="73"/>
                    <a:pt x="45" y="68"/>
                    <a:pt x="45" y="59"/>
                  </a:cubicBezTo>
                  <a:cubicBezTo>
                    <a:pt x="45" y="58"/>
                    <a:pt x="45" y="57"/>
                    <a:pt x="45" y="56"/>
                  </a:cubicBezTo>
                  <a:cubicBezTo>
                    <a:pt x="40" y="60"/>
                    <a:pt x="35" y="62"/>
                    <a:pt x="28" y="62"/>
                  </a:cubicBezTo>
                  <a:close/>
                  <a:moveTo>
                    <a:pt x="31" y="46"/>
                  </a:moveTo>
                  <a:lnTo>
                    <a:pt x="31" y="46"/>
                  </a:lnTo>
                  <a:cubicBezTo>
                    <a:pt x="39" y="46"/>
                    <a:pt x="46" y="40"/>
                    <a:pt x="46" y="31"/>
                  </a:cubicBezTo>
                  <a:cubicBezTo>
                    <a:pt x="46" y="22"/>
                    <a:pt x="39" y="16"/>
                    <a:pt x="32" y="16"/>
                  </a:cubicBezTo>
                  <a:cubicBezTo>
                    <a:pt x="23" y="16"/>
                    <a:pt x="17" y="23"/>
                    <a:pt x="17" y="31"/>
                  </a:cubicBezTo>
                  <a:cubicBezTo>
                    <a:pt x="17" y="40"/>
                    <a:pt x="23" y="46"/>
                    <a:pt x="31" y="46"/>
                  </a:cubicBezTo>
                  <a:close/>
                </a:path>
              </a:pathLst>
            </a:custGeom>
            <a:solidFill>
              <a:srgbClr val="B42E34"/>
            </a:solidFill>
            <a:ln w="0">
              <a:solidFill>
                <a:srgbClr val="000000"/>
              </a:solidFill>
              <a:prstDash val="solid"/>
              <a:round/>
              <a:headEnd/>
              <a:tailEnd/>
            </a:ln>
          </p:spPr>
          <p:txBody>
            <a:bodyPr/>
            <a:lstStyle/>
            <a:p>
              <a:endParaRPr lang="en-GB"/>
            </a:p>
          </p:txBody>
        </p:sp>
        <p:sp>
          <p:nvSpPr>
            <p:cNvPr id="14371" name="Freeform 36"/>
            <p:cNvSpPr>
              <a:spLocks/>
            </p:cNvSpPr>
            <p:nvPr/>
          </p:nvSpPr>
          <p:spPr bwMode="auto">
            <a:xfrm>
              <a:off x="5488" y="4062"/>
              <a:ext cx="11" cy="49"/>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14372" name="Freeform 37"/>
            <p:cNvSpPr>
              <a:spLocks noEditPoints="1"/>
            </p:cNvSpPr>
            <p:nvPr/>
          </p:nvSpPr>
          <p:spPr bwMode="auto">
            <a:xfrm>
              <a:off x="5505" y="4073"/>
              <a:ext cx="39" cy="38"/>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8" y="55"/>
                  </a:moveTo>
                  <a:lnTo>
                    <a:pt x="48" y="55"/>
                  </a:lnTo>
                  <a:cubicBezTo>
                    <a:pt x="42" y="60"/>
                    <a:pt x="37" y="62"/>
                    <a:pt x="30" y="62"/>
                  </a:cubicBezTo>
                  <a:cubicBezTo>
                    <a:pt x="22" y="62"/>
                    <a:pt x="16" y="60"/>
                    <a:pt x="11" y="55"/>
                  </a:cubicBezTo>
                  <a:cubicBezTo>
                    <a:pt x="4" y="49"/>
                    <a:pt x="0" y="41"/>
                    <a:pt x="0" y="31"/>
                  </a:cubicBezTo>
                  <a:cubicBezTo>
                    <a:pt x="0" y="22"/>
                    <a:pt x="3" y="15"/>
                    <a:pt x="10" y="8"/>
                  </a:cubicBezTo>
                  <a:cubicBezTo>
                    <a:pt x="15" y="3"/>
                    <a:pt x="22" y="0"/>
                    <a:pt x="30" y="0"/>
                  </a:cubicBezTo>
                  <a:cubicBezTo>
                    <a:pt x="37" y="0"/>
                    <a:pt x="43" y="3"/>
                    <a:pt x="47" y="8"/>
                  </a:cubicBezTo>
                  <a:lnTo>
                    <a:pt x="47" y="1"/>
                  </a:lnTo>
                  <a:lnTo>
                    <a:pt x="65" y="1"/>
                  </a:lnTo>
                  <a:lnTo>
                    <a:pt x="65" y="62"/>
                  </a:lnTo>
                  <a:lnTo>
                    <a:pt x="48" y="62"/>
                  </a:lnTo>
                  <a:lnTo>
                    <a:pt x="48" y="55"/>
                  </a:lnTo>
                  <a:close/>
                  <a:moveTo>
                    <a:pt x="34" y="46"/>
                  </a:moveTo>
                  <a:lnTo>
                    <a:pt x="34" y="46"/>
                  </a:lnTo>
                  <a:cubicBezTo>
                    <a:pt x="41" y="46"/>
                    <a:pt x="48" y="40"/>
                    <a:pt x="48" y="31"/>
                  </a:cubicBezTo>
                  <a:cubicBezTo>
                    <a:pt x="48" y="22"/>
                    <a:pt x="41" y="16"/>
                    <a:pt x="33" y="16"/>
                  </a:cubicBezTo>
                  <a:cubicBezTo>
                    <a:pt x="24" y="16"/>
                    <a:pt x="18" y="23"/>
                    <a:pt x="18" y="31"/>
                  </a:cubicBezTo>
                  <a:cubicBezTo>
                    <a:pt x="18" y="40"/>
                    <a:pt x="24" y="46"/>
                    <a:pt x="34" y="46"/>
                  </a:cubicBezTo>
                  <a:close/>
                </a:path>
              </a:pathLst>
            </a:custGeom>
            <a:solidFill>
              <a:srgbClr val="B42E34"/>
            </a:solidFill>
            <a:ln w="0">
              <a:solidFill>
                <a:srgbClr val="000000"/>
              </a:solidFill>
              <a:prstDash val="solid"/>
              <a:round/>
              <a:headEnd/>
              <a:tailEnd/>
            </a:ln>
          </p:spPr>
          <p:txBody>
            <a:bodyPr/>
            <a:lstStyle/>
            <a:p>
              <a:endParaRPr lang="en-GB"/>
            </a:p>
          </p:txBody>
        </p:sp>
        <p:sp>
          <p:nvSpPr>
            <p:cNvPr id="14373" name="Freeform 38"/>
            <p:cNvSpPr>
              <a:spLocks/>
            </p:cNvSpPr>
            <p:nvPr/>
          </p:nvSpPr>
          <p:spPr bwMode="auto">
            <a:xfrm>
              <a:off x="5551" y="4073"/>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6"/>
                    <a:pt x="28" y="16"/>
                  </a:cubicBezTo>
                  <a:cubicBezTo>
                    <a:pt x="21" y="16"/>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14374" name="Freeform 39"/>
            <p:cNvSpPr>
              <a:spLocks noEditPoints="1"/>
            </p:cNvSpPr>
            <p:nvPr/>
          </p:nvSpPr>
          <p:spPr bwMode="auto">
            <a:xfrm>
              <a:off x="5589" y="4062"/>
              <a:ext cx="39" cy="49"/>
            </a:xfrm>
            <a:custGeom>
              <a:avLst/>
              <a:gdLst>
                <a:gd name="T0" fmla="*/ 1 w 65"/>
                <a:gd name="T1" fmla="*/ 1 h 81"/>
                <a:gd name="T2" fmla="*/ 1 w 65"/>
                <a:gd name="T3" fmla="*/ 1 h 81"/>
                <a:gd name="T4" fmla="*/ 1 w 65"/>
                <a:gd name="T5" fmla="*/ 1 h 81"/>
                <a:gd name="T6" fmla="*/ 1 w 65"/>
                <a:gd name="T7" fmla="*/ 1 h 81"/>
                <a:gd name="T8" fmla="*/ 0 w 65"/>
                <a:gd name="T9" fmla="*/ 1 h 81"/>
                <a:gd name="T10" fmla="*/ 1 w 65"/>
                <a:gd name="T11" fmla="*/ 1 h 81"/>
                <a:gd name="T12" fmla="*/ 1 w 65"/>
                <a:gd name="T13" fmla="*/ 1 h 81"/>
                <a:gd name="T14" fmla="*/ 1 w 65"/>
                <a:gd name="T15" fmla="*/ 1 h 81"/>
                <a:gd name="T16" fmla="*/ 1 w 65"/>
                <a:gd name="T17" fmla="*/ 0 h 81"/>
                <a:gd name="T18" fmla="*/ 1 w 65"/>
                <a:gd name="T19" fmla="*/ 0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48" y="74"/>
                  </a:moveTo>
                  <a:lnTo>
                    <a:pt x="48" y="74"/>
                  </a:lnTo>
                  <a:cubicBezTo>
                    <a:pt x="42" y="79"/>
                    <a:pt x="37" y="81"/>
                    <a:pt x="30" y="81"/>
                  </a:cubicBezTo>
                  <a:cubicBezTo>
                    <a:pt x="22" y="81"/>
                    <a:pt x="16" y="79"/>
                    <a:pt x="11" y="74"/>
                  </a:cubicBezTo>
                  <a:cubicBezTo>
                    <a:pt x="4" y="68"/>
                    <a:pt x="0" y="60"/>
                    <a:pt x="0" y="50"/>
                  </a:cubicBezTo>
                  <a:cubicBezTo>
                    <a:pt x="0" y="41"/>
                    <a:pt x="3" y="33"/>
                    <a:pt x="10" y="27"/>
                  </a:cubicBezTo>
                  <a:cubicBezTo>
                    <a:pt x="15" y="22"/>
                    <a:pt x="22" y="19"/>
                    <a:pt x="30" y="19"/>
                  </a:cubicBezTo>
                  <a:cubicBezTo>
                    <a:pt x="37" y="19"/>
                    <a:pt x="43" y="21"/>
                    <a:pt x="47" y="27"/>
                  </a:cubicBezTo>
                  <a:lnTo>
                    <a:pt x="47" y="0"/>
                  </a:lnTo>
                  <a:lnTo>
                    <a:pt x="65" y="0"/>
                  </a:lnTo>
                  <a:lnTo>
                    <a:pt x="65" y="81"/>
                  </a:lnTo>
                  <a:lnTo>
                    <a:pt x="48" y="81"/>
                  </a:lnTo>
                  <a:lnTo>
                    <a:pt x="48" y="74"/>
                  </a:lnTo>
                  <a:close/>
                  <a:moveTo>
                    <a:pt x="34" y="65"/>
                  </a:moveTo>
                  <a:lnTo>
                    <a:pt x="34" y="65"/>
                  </a:lnTo>
                  <a:cubicBezTo>
                    <a:pt x="41" y="65"/>
                    <a:pt x="48" y="58"/>
                    <a:pt x="48" y="50"/>
                  </a:cubicBezTo>
                  <a:cubicBezTo>
                    <a:pt x="48" y="41"/>
                    <a:pt x="41" y="35"/>
                    <a:pt x="33" y="35"/>
                  </a:cubicBezTo>
                  <a:cubicBezTo>
                    <a:pt x="24" y="35"/>
                    <a:pt x="18" y="42"/>
                    <a:pt x="18" y="50"/>
                  </a:cubicBezTo>
                  <a:cubicBezTo>
                    <a:pt x="18" y="58"/>
                    <a:pt x="24" y="65"/>
                    <a:pt x="34" y="65"/>
                  </a:cubicBezTo>
                  <a:close/>
                </a:path>
              </a:pathLst>
            </a:custGeom>
            <a:solidFill>
              <a:srgbClr val="B42E34"/>
            </a:solidFill>
            <a:ln w="0">
              <a:solidFill>
                <a:srgbClr val="000000"/>
              </a:solidFill>
              <a:prstDash val="solid"/>
              <a:round/>
              <a:headEnd/>
              <a:tailEnd/>
            </a:ln>
          </p:spPr>
          <p:txBody>
            <a:bodyPr/>
            <a:lstStyle/>
            <a:p>
              <a:endParaRPr lang="en-GB"/>
            </a:p>
          </p:txBody>
        </p:sp>
        <p:sp>
          <p:nvSpPr>
            <p:cNvPr id="14375" name="Freeform 40"/>
            <p:cNvSpPr>
              <a:spLocks/>
            </p:cNvSpPr>
            <p:nvPr/>
          </p:nvSpPr>
          <p:spPr bwMode="auto">
            <a:xfrm>
              <a:off x="5404" y="4130"/>
              <a:ext cx="33" cy="37"/>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7"/>
                    <a:pt x="28" y="17"/>
                  </a:cubicBezTo>
                  <a:cubicBezTo>
                    <a:pt x="21" y="17"/>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14376" name="Freeform 41"/>
            <p:cNvSpPr>
              <a:spLocks noEditPoints="1"/>
            </p:cNvSpPr>
            <p:nvPr/>
          </p:nvSpPr>
          <p:spPr bwMode="auto">
            <a:xfrm>
              <a:off x="5443" y="4129"/>
              <a:ext cx="38" cy="39"/>
            </a:xfrm>
            <a:custGeom>
              <a:avLst/>
              <a:gdLst>
                <a:gd name="T0" fmla="*/ 1 w 64"/>
                <a:gd name="T1" fmla="*/ 1 h 64"/>
                <a:gd name="T2" fmla="*/ 1 w 64"/>
                <a:gd name="T3" fmla="*/ 1 h 64"/>
                <a:gd name="T4" fmla="*/ 1 w 64"/>
                <a:gd name="T5" fmla="*/ 1 h 64"/>
                <a:gd name="T6" fmla="*/ 1 w 64"/>
                <a:gd name="T7" fmla="*/ 1 h 64"/>
                <a:gd name="T8" fmla="*/ 0 w 64"/>
                <a:gd name="T9" fmla="*/ 1 h 64"/>
                <a:gd name="T10" fmla="*/ 1 w 64"/>
                <a:gd name="T11" fmla="*/ 1 h 64"/>
                <a:gd name="T12" fmla="*/ 1 w 64"/>
                <a:gd name="T13" fmla="*/ 0 h 64"/>
                <a:gd name="T14" fmla="*/ 1 w 64"/>
                <a:gd name="T15" fmla="*/ 1 h 64"/>
                <a:gd name="T16" fmla="*/ 1 w 64"/>
                <a:gd name="T17" fmla="*/ 1 h 64"/>
                <a:gd name="T18" fmla="*/ 1 w 64"/>
                <a:gd name="T19" fmla="*/ 1 h 64"/>
                <a:gd name="T20" fmla="*/ 1 w 64"/>
                <a:gd name="T21" fmla="*/ 1 h 64"/>
                <a:gd name="T22" fmla="*/ 1 w 64"/>
                <a:gd name="T23" fmla="*/ 1 h 64"/>
                <a:gd name="T24" fmla="*/ 1 w 64"/>
                <a:gd name="T25" fmla="*/ 1 h 64"/>
                <a:gd name="T26" fmla="*/ 1 w 64"/>
                <a:gd name="T27" fmla="*/ 1 h 64"/>
                <a:gd name="T28" fmla="*/ 1 w 64"/>
                <a:gd name="T29" fmla="*/ 1 h 64"/>
                <a:gd name="T30" fmla="*/ 1 w 64"/>
                <a:gd name="T31" fmla="*/ 1 h 64"/>
                <a:gd name="T32" fmla="*/ 1 w 64"/>
                <a:gd name="T33" fmla="*/ 1 h 64"/>
                <a:gd name="T34" fmla="*/ 1 w 64"/>
                <a:gd name="T35" fmla="*/ 1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64"/>
                <a:gd name="T56" fmla="*/ 64 w 64"/>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64">
                  <a:moveTo>
                    <a:pt x="61" y="45"/>
                  </a:moveTo>
                  <a:lnTo>
                    <a:pt x="61" y="45"/>
                  </a:lnTo>
                  <a:cubicBezTo>
                    <a:pt x="55" y="58"/>
                    <a:pt x="45" y="64"/>
                    <a:pt x="32" y="64"/>
                  </a:cubicBezTo>
                  <a:cubicBezTo>
                    <a:pt x="22" y="64"/>
                    <a:pt x="15" y="61"/>
                    <a:pt x="9" y="55"/>
                  </a:cubicBezTo>
                  <a:cubicBezTo>
                    <a:pt x="3" y="48"/>
                    <a:pt x="0" y="41"/>
                    <a:pt x="0" y="32"/>
                  </a:cubicBezTo>
                  <a:cubicBezTo>
                    <a:pt x="0" y="24"/>
                    <a:pt x="3" y="16"/>
                    <a:pt x="9" y="10"/>
                  </a:cubicBezTo>
                  <a:cubicBezTo>
                    <a:pt x="15" y="4"/>
                    <a:pt x="23" y="0"/>
                    <a:pt x="31" y="0"/>
                  </a:cubicBezTo>
                  <a:cubicBezTo>
                    <a:pt x="51" y="0"/>
                    <a:pt x="64" y="14"/>
                    <a:pt x="64" y="37"/>
                  </a:cubicBezTo>
                  <a:lnTo>
                    <a:pt x="64" y="39"/>
                  </a:lnTo>
                  <a:lnTo>
                    <a:pt x="18" y="39"/>
                  </a:lnTo>
                  <a:cubicBezTo>
                    <a:pt x="20" y="45"/>
                    <a:pt x="24" y="49"/>
                    <a:pt x="32" y="49"/>
                  </a:cubicBezTo>
                  <a:cubicBezTo>
                    <a:pt x="36" y="49"/>
                    <a:pt x="39" y="48"/>
                    <a:pt x="41" y="45"/>
                  </a:cubicBezTo>
                  <a:lnTo>
                    <a:pt x="61" y="45"/>
                  </a:lnTo>
                  <a:close/>
                  <a:moveTo>
                    <a:pt x="46" y="26"/>
                  </a:moveTo>
                  <a:lnTo>
                    <a:pt x="46" y="26"/>
                  </a:lnTo>
                  <a:cubicBezTo>
                    <a:pt x="44" y="20"/>
                    <a:pt x="39" y="16"/>
                    <a:pt x="32" y="16"/>
                  </a:cubicBezTo>
                  <a:cubicBezTo>
                    <a:pt x="24" y="16"/>
                    <a:pt x="19" y="20"/>
                    <a:pt x="18" y="26"/>
                  </a:cubicBezTo>
                  <a:lnTo>
                    <a:pt x="46" y="26"/>
                  </a:lnTo>
                  <a:close/>
                </a:path>
              </a:pathLst>
            </a:custGeom>
            <a:solidFill>
              <a:srgbClr val="B42E34"/>
            </a:solidFill>
            <a:ln w="0">
              <a:solidFill>
                <a:srgbClr val="000000"/>
              </a:solidFill>
              <a:prstDash val="solid"/>
              <a:round/>
              <a:headEnd/>
              <a:tailEnd/>
            </a:ln>
          </p:spPr>
          <p:txBody>
            <a:bodyPr/>
            <a:lstStyle/>
            <a:p>
              <a:endParaRPr lang="en-GB"/>
            </a:p>
          </p:txBody>
        </p:sp>
        <p:sp>
          <p:nvSpPr>
            <p:cNvPr id="14377" name="Freeform 42"/>
            <p:cNvSpPr>
              <a:spLocks/>
            </p:cNvSpPr>
            <p:nvPr/>
          </p:nvSpPr>
          <p:spPr bwMode="auto">
            <a:xfrm>
              <a:off x="5484" y="4119"/>
              <a:ext cx="20" cy="48"/>
            </a:xfrm>
            <a:custGeom>
              <a:avLst/>
              <a:gdLst>
                <a:gd name="T0" fmla="*/ 0 w 34"/>
                <a:gd name="T1" fmla="*/ 1 h 81"/>
                <a:gd name="T2" fmla="*/ 0 w 34"/>
                <a:gd name="T3" fmla="*/ 1 h 81"/>
                <a:gd name="T4" fmla="*/ 0 w 34"/>
                <a:gd name="T5" fmla="*/ 1 h 81"/>
                <a:gd name="T6" fmla="*/ 1 w 34"/>
                <a:gd name="T7" fmla="*/ 1 h 81"/>
                <a:gd name="T8" fmla="*/ 1 w 34"/>
                <a:gd name="T9" fmla="*/ 0 h 81"/>
                <a:gd name="T10" fmla="*/ 1 w 34"/>
                <a:gd name="T11" fmla="*/ 0 h 81"/>
                <a:gd name="T12" fmla="*/ 1 w 34"/>
                <a:gd name="T13" fmla="*/ 1 h 81"/>
                <a:gd name="T14" fmla="*/ 1 w 34"/>
                <a:gd name="T15" fmla="*/ 1 h 81"/>
                <a:gd name="T16" fmla="*/ 1 w 34"/>
                <a:gd name="T17" fmla="*/ 1 h 81"/>
                <a:gd name="T18" fmla="*/ 1 w 34"/>
                <a:gd name="T19" fmla="*/ 1 h 81"/>
                <a:gd name="T20" fmla="*/ 1 w 34"/>
                <a:gd name="T21" fmla="*/ 1 h 81"/>
                <a:gd name="T22" fmla="*/ 1 w 34"/>
                <a:gd name="T23" fmla="*/ 1 h 81"/>
                <a:gd name="T24" fmla="*/ 1 w 34"/>
                <a:gd name="T25" fmla="*/ 1 h 81"/>
                <a:gd name="T26" fmla="*/ 0 w 3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81"/>
                <a:gd name="T44" fmla="*/ 34 w 3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81">
                  <a:moveTo>
                    <a:pt x="0" y="33"/>
                  </a:moveTo>
                  <a:lnTo>
                    <a:pt x="0" y="33"/>
                  </a:lnTo>
                  <a:lnTo>
                    <a:pt x="0" y="20"/>
                  </a:lnTo>
                  <a:lnTo>
                    <a:pt x="8" y="20"/>
                  </a:lnTo>
                  <a:lnTo>
                    <a:pt x="8" y="0"/>
                  </a:lnTo>
                  <a:lnTo>
                    <a:pt x="26" y="0"/>
                  </a:lnTo>
                  <a:lnTo>
                    <a:pt x="26" y="20"/>
                  </a:lnTo>
                  <a:lnTo>
                    <a:pt x="34" y="20"/>
                  </a:lnTo>
                  <a:lnTo>
                    <a:pt x="34" y="33"/>
                  </a:lnTo>
                  <a:lnTo>
                    <a:pt x="26" y="33"/>
                  </a:lnTo>
                  <a:lnTo>
                    <a:pt x="26" y="81"/>
                  </a:lnTo>
                  <a:lnTo>
                    <a:pt x="8" y="81"/>
                  </a:lnTo>
                  <a:lnTo>
                    <a:pt x="8" y="33"/>
                  </a:lnTo>
                  <a:lnTo>
                    <a:pt x="0" y="33"/>
                  </a:lnTo>
                  <a:close/>
                </a:path>
              </a:pathLst>
            </a:custGeom>
            <a:solidFill>
              <a:srgbClr val="B42E34"/>
            </a:solidFill>
            <a:ln w="0">
              <a:solidFill>
                <a:srgbClr val="000000"/>
              </a:solidFill>
              <a:prstDash val="solid"/>
              <a:round/>
              <a:headEnd/>
              <a:tailEnd/>
            </a:ln>
          </p:spPr>
          <p:txBody>
            <a:bodyPr/>
            <a:lstStyle/>
            <a:p>
              <a:endParaRPr lang="en-GB"/>
            </a:p>
          </p:txBody>
        </p:sp>
        <p:sp>
          <p:nvSpPr>
            <p:cNvPr id="14378" name="Freeform 43"/>
            <p:cNvSpPr>
              <a:spLocks noEditPoints="1"/>
            </p:cNvSpPr>
            <p:nvPr/>
          </p:nvSpPr>
          <p:spPr bwMode="auto">
            <a:xfrm>
              <a:off x="5507" y="4119"/>
              <a:ext cx="39" cy="48"/>
            </a:xfrm>
            <a:custGeom>
              <a:avLst/>
              <a:gdLst>
                <a:gd name="T0" fmla="*/ 1 w 65"/>
                <a:gd name="T1" fmla="*/ 1 h 81"/>
                <a:gd name="T2" fmla="*/ 1 w 65"/>
                <a:gd name="T3" fmla="*/ 1 h 81"/>
                <a:gd name="T4" fmla="*/ 0 w 65"/>
                <a:gd name="T5" fmla="*/ 1 h 81"/>
                <a:gd name="T6" fmla="*/ 0 w 65"/>
                <a:gd name="T7" fmla="*/ 0 h 81"/>
                <a:gd name="T8" fmla="*/ 1 w 65"/>
                <a:gd name="T9" fmla="*/ 0 h 81"/>
                <a:gd name="T10" fmla="*/ 1 w 65"/>
                <a:gd name="T11" fmla="*/ 1 h 81"/>
                <a:gd name="T12" fmla="*/ 1 w 65"/>
                <a:gd name="T13" fmla="*/ 1 h 81"/>
                <a:gd name="T14" fmla="*/ 1 w 65"/>
                <a:gd name="T15" fmla="*/ 1 h 81"/>
                <a:gd name="T16" fmla="*/ 1 w 65"/>
                <a:gd name="T17" fmla="*/ 1 h 81"/>
                <a:gd name="T18" fmla="*/ 1 w 65"/>
                <a:gd name="T19" fmla="*/ 1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17" y="81"/>
                  </a:moveTo>
                  <a:lnTo>
                    <a:pt x="17" y="81"/>
                  </a:lnTo>
                  <a:lnTo>
                    <a:pt x="0" y="81"/>
                  </a:lnTo>
                  <a:lnTo>
                    <a:pt x="0" y="0"/>
                  </a:lnTo>
                  <a:lnTo>
                    <a:pt x="18" y="0"/>
                  </a:lnTo>
                  <a:lnTo>
                    <a:pt x="18" y="27"/>
                  </a:lnTo>
                  <a:cubicBezTo>
                    <a:pt x="22" y="22"/>
                    <a:pt x="27" y="19"/>
                    <a:pt x="35" y="19"/>
                  </a:cubicBezTo>
                  <a:cubicBezTo>
                    <a:pt x="43" y="19"/>
                    <a:pt x="50" y="22"/>
                    <a:pt x="55" y="27"/>
                  </a:cubicBezTo>
                  <a:cubicBezTo>
                    <a:pt x="62" y="34"/>
                    <a:pt x="65" y="41"/>
                    <a:pt x="65" y="50"/>
                  </a:cubicBezTo>
                  <a:cubicBezTo>
                    <a:pt x="65" y="60"/>
                    <a:pt x="61" y="68"/>
                    <a:pt x="54" y="74"/>
                  </a:cubicBezTo>
                  <a:cubicBezTo>
                    <a:pt x="49" y="79"/>
                    <a:pt x="43" y="81"/>
                    <a:pt x="35" y="81"/>
                  </a:cubicBezTo>
                  <a:cubicBezTo>
                    <a:pt x="28" y="81"/>
                    <a:pt x="23" y="79"/>
                    <a:pt x="17" y="74"/>
                  </a:cubicBezTo>
                  <a:lnTo>
                    <a:pt x="17" y="81"/>
                  </a:lnTo>
                  <a:close/>
                  <a:moveTo>
                    <a:pt x="31" y="65"/>
                  </a:moveTo>
                  <a:lnTo>
                    <a:pt x="31" y="65"/>
                  </a:lnTo>
                  <a:cubicBezTo>
                    <a:pt x="41" y="65"/>
                    <a:pt x="47" y="58"/>
                    <a:pt x="47" y="50"/>
                  </a:cubicBezTo>
                  <a:cubicBezTo>
                    <a:pt x="47" y="42"/>
                    <a:pt x="40" y="35"/>
                    <a:pt x="32" y="35"/>
                  </a:cubicBezTo>
                  <a:cubicBezTo>
                    <a:pt x="24" y="35"/>
                    <a:pt x="17" y="41"/>
                    <a:pt x="17" y="50"/>
                  </a:cubicBezTo>
                  <a:cubicBezTo>
                    <a:pt x="17" y="59"/>
                    <a:pt x="24" y="65"/>
                    <a:pt x="31" y="65"/>
                  </a:cubicBezTo>
                  <a:close/>
                </a:path>
              </a:pathLst>
            </a:custGeom>
            <a:solidFill>
              <a:srgbClr val="B42E34"/>
            </a:solidFill>
            <a:ln w="0">
              <a:solidFill>
                <a:srgbClr val="000000"/>
              </a:solidFill>
              <a:prstDash val="solid"/>
              <a:round/>
              <a:headEnd/>
              <a:tailEnd/>
            </a:ln>
          </p:spPr>
          <p:txBody>
            <a:bodyPr/>
            <a:lstStyle/>
            <a:p>
              <a:endParaRPr lang="en-GB"/>
            </a:p>
          </p:txBody>
        </p:sp>
        <p:sp>
          <p:nvSpPr>
            <p:cNvPr id="14379" name="Freeform 44"/>
            <p:cNvSpPr>
              <a:spLocks noEditPoints="1"/>
            </p:cNvSpPr>
            <p:nvPr/>
          </p:nvSpPr>
          <p:spPr bwMode="auto">
            <a:xfrm>
              <a:off x="5550" y="4130"/>
              <a:ext cx="39" cy="37"/>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7" y="55"/>
                  </a:moveTo>
                  <a:lnTo>
                    <a:pt x="47" y="55"/>
                  </a:lnTo>
                  <a:cubicBezTo>
                    <a:pt x="42" y="60"/>
                    <a:pt x="37" y="62"/>
                    <a:pt x="29" y="62"/>
                  </a:cubicBezTo>
                  <a:cubicBezTo>
                    <a:pt x="22" y="62"/>
                    <a:pt x="16" y="60"/>
                    <a:pt x="10" y="55"/>
                  </a:cubicBezTo>
                  <a:cubicBezTo>
                    <a:pt x="3" y="49"/>
                    <a:pt x="0" y="41"/>
                    <a:pt x="0" y="31"/>
                  </a:cubicBezTo>
                  <a:cubicBezTo>
                    <a:pt x="0" y="22"/>
                    <a:pt x="3" y="14"/>
                    <a:pt x="9" y="8"/>
                  </a:cubicBezTo>
                  <a:cubicBezTo>
                    <a:pt x="15" y="3"/>
                    <a:pt x="22" y="0"/>
                    <a:pt x="30" y="0"/>
                  </a:cubicBezTo>
                  <a:cubicBezTo>
                    <a:pt x="37" y="0"/>
                    <a:pt x="43" y="2"/>
                    <a:pt x="47" y="8"/>
                  </a:cubicBezTo>
                  <a:lnTo>
                    <a:pt x="47" y="1"/>
                  </a:lnTo>
                  <a:lnTo>
                    <a:pt x="65" y="1"/>
                  </a:lnTo>
                  <a:lnTo>
                    <a:pt x="65" y="62"/>
                  </a:lnTo>
                  <a:lnTo>
                    <a:pt x="47" y="62"/>
                  </a:lnTo>
                  <a:lnTo>
                    <a:pt x="47" y="55"/>
                  </a:lnTo>
                  <a:close/>
                  <a:moveTo>
                    <a:pt x="33" y="46"/>
                  </a:moveTo>
                  <a:lnTo>
                    <a:pt x="33" y="46"/>
                  </a:lnTo>
                  <a:cubicBezTo>
                    <a:pt x="41" y="46"/>
                    <a:pt x="47" y="39"/>
                    <a:pt x="47" y="31"/>
                  </a:cubicBezTo>
                  <a:cubicBezTo>
                    <a:pt x="47" y="22"/>
                    <a:pt x="41" y="16"/>
                    <a:pt x="33" y="16"/>
                  </a:cubicBezTo>
                  <a:cubicBezTo>
                    <a:pt x="24" y="16"/>
                    <a:pt x="18" y="23"/>
                    <a:pt x="18" y="31"/>
                  </a:cubicBezTo>
                  <a:cubicBezTo>
                    <a:pt x="18" y="39"/>
                    <a:pt x="24" y="46"/>
                    <a:pt x="33" y="46"/>
                  </a:cubicBezTo>
                  <a:close/>
                </a:path>
              </a:pathLst>
            </a:custGeom>
            <a:solidFill>
              <a:srgbClr val="B42E34"/>
            </a:solidFill>
            <a:ln w="0">
              <a:solidFill>
                <a:srgbClr val="000000"/>
              </a:solidFill>
              <a:prstDash val="solid"/>
              <a:round/>
              <a:headEnd/>
              <a:tailEnd/>
            </a:ln>
          </p:spPr>
          <p:txBody>
            <a:bodyPr/>
            <a:lstStyle/>
            <a:p>
              <a:endParaRPr lang="en-GB"/>
            </a:p>
          </p:txBody>
        </p:sp>
        <p:sp>
          <p:nvSpPr>
            <p:cNvPr id="14380" name="Freeform 45"/>
            <p:cNvSpPr>
              <a:spLocks/>
            </p:cNvSpPr>
            <p:nvPr/>
          </p:nvSpPr>
          <p:spPr bwMode="auto">
            <a:xfrm>
              <a:off x="5597" y="4119"/>
              <a:ext cx="11" cy="48"/>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14381" name="Freeform 46"/>
            <p:cNvSpPr>
              <a:spLocks/>
            </p:cNvSpPr>
            <p:nvPr/>
          </p:nvSpPr>
          <p:spPr bwMode="auto">
            <a:xfrm>
              <a:off x="5617" y="4119"/>
              <a:ext cx="11" cy="48"/>
            </a:xfrm>
            <a:custGeom>
              <a:avLst/>
              <a:gdLst>
                <a:gd name="T0" fmla="*/ 1 w 18"/>
                <a:gd name="T1" fmla="*/ 0 h 81"/>
                <a:gd name="T2" fmla="*/ 1 w 18"/>
                <a:gd name="T3" fmla="*/ 0 h 81"/>
                <a:gd name="T4" fmla="*/ 1 w 18"/>
                <a:gd name="T5" fmla="*/ 1 h 81"/>
                <a:gd name="T6" fmla="*/ 1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1"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14382" name="Freeform 47"/>
            <p:cNvSpPr>
              <a:spLocks/>
            </p:cNvSpPr>
            <p:nvPr/>
          </p:nvSpPr>
          <p:spPr bwMode="auto">
            <a:xfrm>
              <a:off x="5259" y="3969"/>
              <a:ext cx="202" cy="72"/>
            </a:xfrm>
            <a:custGeom>
              <a:avLst/>
              <a:gdLst>
                <a:gd name="T0" fmla="*/ 1 w 336"/>
                <a:gd name="T1" fmla="*/ 1 h 120"/>
                <a:gd name="T2" fmla="*/ 1 w 336"/>
                <a:gd name="T3" fmla="*/ 1 h 120"/>
                <a:gd name="T4" fmla="*/ 1 w 336"/>
                <a:gd name="T5" fmla="*/ 1 h 120"/>
                <a:gd name="T6" fmla="*/ 5 w 336"/>
                <a:gd name="T7" fmla="*/ 2 h 120"/>
                <a:gd name="T8" fmla="*/ 6 w 336"/>
                <a:gd name="T9" fmla="*/ 2 h 120"/>
                <a:gd name="T10" fmla="*/ 5 w 336"/>
                <a:gd name="T11" fmla="*/ 2 h 120"/>
                <a:gd name="T12" fmla="*/ 0 w 336"/>
                <a:gd name="T13" fmla="*/ 1 h 120"/>
                <a:gd name="T14" fmla="*/ 1 w 336"/>
                <a:gd name="T15" fmla="*/ 0 h 120"/>
                <a:gd name="T16" fmla="*/ 1 w 336"/>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6"/>
                <a:gd name="T28" fmla="*/ 0 h 120"/>
                <a:gd name="T29" fmla="*/ 336 w 33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6" h="120">
                  <a:moveTo>
                    <a:pt x="66" y="24"/>
                  </a:moveTo>
                  <a:lnTo>
                    <a:pt x="66" y="24"/>
                  </a:lnTo>
                  <a:cubicBezTo>
                    <a:pt x="56" y="31"/>
                    <a:pt x="50" y="39"/>
                    <a:pt x="50" y="48"/>
                  </a:cubicBezTo>
                  <a:cubicBezTo>
                    <a:pt x="50" y="86"/>
                    <a:pt x="170" y="117"/>
                    <a:pt x="322" y="119"/>
                  </a:cubicBezTo>
                  <a:cubicBezTo>
                    <a:pt x="326" y="119"/>
                    <a:pt x="331" y="119"/>
                    <a:pt x="336" y="119"/>
                  </a:cubicBezTo>
                  <a:lnTo>
                    <a:pt x="300" y="119"/>
                  </a:lnTo>
                  <a:cubicBezTo>
                    <a:pt x="134" y="120"/>
                    <a:pt x="0" y="86"/>
                    <a:pt x="0" y="44"/>
                  </a:cubicBezTo>
                  <a:cubicBezTo>
                    <a:pt x="0" y="28"/>
                    <a:pt x="19" y="13"/>
                    <a:pt x="52" y="0"/>
                  </a:cubicBezTo>
                  <a:lnTo>
                    <a:pt x="66" y="24"/>
                  </a:lnTo>
                  <a:close/>
                </a:path>
              </a:pathLst>
            </a:custGeom>
            <a:solidFill>
              <a:srgbClr val="B42E34"/>
            </a:solidFill>
            <a:ln w="0">
              <a:solidFill>
                <a:srgbClr val="000000"/>
              </a:solidFill>
              <a:prstDash val="solid"/>
              <a:round/>
              <a:headEnd/>
              <a:tailEnd/>
            </a:ln>
          </p:spPr>
          <p:txBody>
            <a:bodyPr/>
            <a:lstStyle/>
            <a:p>
              <a:endParaRPr lang="en-GB"/>
            </a:p>
          </p:txBody>
        </p:sp>
        <p:sp>
          <p:nvSpPr>
            <p:cNvPr id="14383" name="Freeform 48"/>
            <p:cNvSpPr>
              <a:spLocks/>
            </p:cNvSpPr>
            <p:nvPr/>
          </p:nvSpPr>
          <p:spPr bwMode="auto">
            <a:xfrm>
              <a:off x="5485" y="3950"/>
              <a:ext cx="96" cy="16"/>
            </a:xfrm>
            <a:custGeom>
              <a:avLst/>
              <a:gdLst>
                <a:gd name="T0" fmla="*/ 0 w 161"/>
                <a:gd name="T1" fmla="*/ 1 h 26"/>
                <a:gd name="T2" fmla="*/ 0 w 161"/>
                <a:gd name="T3" fmla="*/ 1 h 26"/>
                <a:gd name="T4" fmla="*/ 2 w 161"/>
                <a:gd name="T5" fmla="*/ 1 h 26"/>
                <a:gd name="T6" fmla="*/ 2 w 161"/>
                <a:gd name="T7" fmla="*/ 1 h 26"/>
                <a:gd name="T8" fmla="*/ 0 w 161"/>
                <a:gd name="T9" fmla="*/ 0 h 26"/>
                <a:gd name="T10" fmla="*/ 0 w 161"/>
                <a:gd name="T11" fmla="*/ 1 h 26"/>
                <a:gd name="T12" fmla="*/ 0 60000 65536"/>
                <a:gd name="T13" fmla="*/ 0 60000 65536"/>
                <a:gd name="T14" fmla="*/ 0 60000 65536"/>
                <a:gd name="T15" fmla="*/ 0 60000 65536"/>
                <a:gd name="T16" fmla="*/ 0 60000 65536"/>
                <a:gd name="T17" fmla="*/ 0 60000 65536"/>
                <a:gd name="T18" fmla="*/ 0 w 161"/>
                <a:gd name="T19" fmla="*/ 0 h 26"/>
                <a:gd name="T20" fmla="*/ 161 w 16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61" h="26">
                  <a:moveTo>
                    <a:pt x="0" y="7"/>
                  </a:moveTo>
                  <a:lnTo>
                    <a:pt x="0" y="7"/>
                  </a:lnTo>
                  <a:cubicBezTo>
                    <a:pt x="62" y="9"/>
                    <a:pt x="118" y="16"/>
                    <a:pt x="161" y="26"/>
                  </a:cubicBezTo>
                  <a:lnTo>
                    <a:pt x="157" y="25"/>
                  </a:lnTo>
                  <a:cubicBezTo>
                    <a:pt x="117" y="12"/>
                    <a:pt x="62" y="4"/>
                    <a:pt x="0" y="0"/>
                  </a:cubicBezTo>
                  <a:lnTo>
                    <a:pt x="0" y="7"/>
                  </a:lnTo>
                  <a:close/>
                </a:path>
              </a:pathLst>
            </a:custGeom>
            <a:solidFill>
              <a:srgbClr val="B42E34"/>
            </a:solidFill>
            <a:ln w="0">
              <a:solidFill>
                <a:srgbClr val="000000"/>
              </a:solidFill>
              <a:prstDash val="solid"/>
              <a:round/>
              <a:headEnd/>
              <a:tailEnd/>
            </a:ln>
          </p:spPr>
          <p:txBody>
            <a:bodyPr/>
            <a:lstStyle/>
            <a:p>
              <a:endParaRPr lang="en-GB"/>
            </a:p>
          </p:txBody>
        </p:sp>
        <p:sp>
          <p:nvSpPr>
            <p:cNvPr id="14384" name="Freeform 49"/>
            <p:cNvSpPr>
              <a:spLocks/>
            </p:cNvSpPr>
            <p:nvPr/>
          </p:nvSpPr>
          <p:spPr bwMode="auto">
            <a:xfrm>
              <a:off x="5282" y="3881"/>
              <a:ext cx="212" cy="148"/>
            </a:xfrm>
            <a:custGeom>
              <a:avLst/>
              <a:gdLst>
                <a:gd name="T0" fmla="*/ 6 w 352"/>
                <a:gd name="T1" fmla="*/ 0 h 247"/>
                <a:gd name="T2" fmla="*/ 6 w 352"/>
                <a:gd name="T3" fmla="*/ 0 h 247"/>
                <a:gd name="T4" fmla="*/ 6 w 352"/>
                <a:gd name="T5" fmla="*/ 1 h 247"/>
                <a:gd name="T6" fmla="*/ 3 w 352"/>
                <a:gd name="T7" fmla="*/ 4 h 247"/>
                <a:gd name="T8" fmla="*/ 0 w 352"/>
                <a:gd name="T9" fmla="*/ 2 h 247"/>
                <a:gd name="T10" fmla="*/ 1 w 352"/>
                <a:gd name="T11" fmla="*/ 2 h 247"/>
                <a:gd name="T12" fmla="*/ 3 w 352"/>
                <a:gd name="T13" fmla="*/ 4 h 247"/>
                <a:gd name="T14" fmla="*/ 6 w 352"/>
                <a:gd name="T15" fmla="*/ 1 h 247"/>
                <a:gd name="T16" fmla="*/ 6 w 352"/>
                <a:gd name="T17" fmla="*/ 1 h 247"/>
                <a:gd name="T18" fmla="*/ 6 w 352"/>
                <a:gd name="T19" fmla="*/ 0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247"/>
                <a:gd name="T32" fmla="*/ 352 w 352"/>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247">
                  <a:moveTo>
                    <a:pt x="338" y="0"/>
                  </a:moveTo>
                  <a:lnTo>
                    <a:pt x="338" y="0"/>
                  </a:lnTo>
                  <a:cubicBezTo>
                    <a:pt x="342" y="14"/>
                    <a:pt x="344" y="28"/>
                    <a:pt x="344" y="43"/>
                  </a:cubicBezTo>
                  <a:cubicBezTo>
                    <a:pt x="344" y="141"/>
                    <a:pt x="265" y="222"/>
                    <a:pt x="166" y="222"/>
                  </a:cubicBezTo>
                  <a:cubicBezTo>
                    <a:pt x="91" y="223"/>
                    <a:pt x="27" y="177"/>
                    <a:pt x="0" y="112"/>
                  </a:cubicBezTo>
                  <a:lnTo>
                    <a:pt x="2" y="118"/>
                  </a:lnTo>
                  <a:cubicBezTo>
                    <a:pt x="23" y="193"/>
                    <a:pt x="92" y="247"/>
                    <a:pt x="174" y="247"/>
                  </a:cubicBezTo>
                  <a:cubicBezTo>
                    <a:pt x="273" y="246"/>
                    <a:pt x="352" y="166"/>
                    <a:pt x="352" y="67"/>
                  </a:cubicBezTo>
                  <a:cubicBezTo>
                    <a:pt x="352" y="46"/>
                    <a:pt x="348" y="26"/>
                    <a:pt x="341" y="7"/>
                  </a:cubicBezTo>
                  <a:lnTo>
                    <a:pt x="338" y="0"/>
                  </a:lnTo>
                  <a:close/>
                </a:path>
              </a:pathLst>
            </a:custGeom>
            <a:solidFill>
              <a:srgbClr val="B42E34"/>
            </a:solidFill>
            <a:ln w="0">
              <a:solidFill>
                <a:srgbClr val="000000"/>
              </a:solidFill>
              <a:prstDash val="solid"/>
              <a:round/>
              <a:headEnd/>
              <a:tailEnd/>
            </a:ln>
          </p:spPr>
          <p:txBody>
            <a:bodyPr/>
            <a:lstStyle/>
            <a:p>
              <a:endParaRPr lang="en-GB"/>
            </a:p>
          </p:txBody>
        </p:sp>
        <p:sp>
          <p:nvSpPr>
            <p:cNvPr id="14385" name="Freeform 50"/>
            <p:cNvSpPr>
              <a:spLocks/>
            </p:cNvSpPr>
            <p:nvPr/>
          </p:nvSpPr>
          <p:spPr bwMode="auto">
            <a:xfrm>
              <a:off x="5250" y="4012"/>
              <a:ext cx="184" cy="149"/>
            </a:xfrm>
            <a:custGeom>
              <a:avLst/>
              <a:gdLst>
                <a:gd name="T0" fmla="*/ 5 w 305"/>
                <a:gd name="T1" fmla="*/ 1 h 247"/>
                <a:gd name="T2" fmla="*/ 5 w 305"/>
                <a:gd name="T3" fmla="*/ 1 h 247"/>
                <a:gd name="T4" fmla="*/ 1 w 305"/>
                <a:gd name="T5" fmla="*/ 1 h 247"/>
                <a:gd name="T6" fmla="*/ 1 w 305"/>
                <a:gd name="T7" fmla="*/ 1 h 247"/>
                <a:gd name="T8" fmla="*/ 3 w 305"/>
                <a:gd name="T9" fmla="*/ 4 h 247"/>
                <a:gd name="T10" fmla="*/ 2 w 305"/>
                <a:gd name="T11" fmla="*/ 1 h 247"/>
                <a:gd name="T12" fmla="*/ 2 w 305"/>
                <a:gd name="T13" fmla="*/ 1 h 247"/>
                <a:gd name="T14" fmla="*/ 5 w 305"/>
                <a:gd name="T15" fmla="*/ 1 h 247"/>
                <a:gd name="T16" fmla="*/ 0 60000 65536"/>
                <a:gd name="T17" fmla="*/ 0 60000 65536"/>
                <a:gd name="T18" fmla="*/ 0 60000 65536"/>
                <a:gd name="T19" fmla="*/ 0 60000 65536"/>
                <a:gd name="T20" fmla="*/ 0 60000 65536"/>
                <a:gd name="T21" fmla="*/ 0 60000 65536"/>
                <a:gd name="T22" fmla="*/ 0 60000 65536"/>
                <a:gd name="T23" fmla="*/ 0 60000 65536"/>
                <a:gd name="T24" fmla="*/ 0 w 305"/>
                <a:gd name="T25" fmla="*/ 0 h 247"/>
                <a:gd name="T26" fmla="*/ 305 w 305"/>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 h="247">
                  <a:moveTo>
                    <a:pt x="305" y="51"/>
                  </a:moveTo>
                  <a:lnTo>
                    <a:pt x="305" y="51"/>
                  </a:lnTo>
                  <a:cubicBezTo>
                    <a:pt x="305" y="51"/>
                    <a:pt x="123" y="52"/>
                    <a:pt x="48" y="12"/>
                  </a:cubicBezTo>
                  <a:cubicBezTo>
                    <a:pt x="48" y="12"/>
                    <a:pt x="0" y="0"/>
                    <a:pt x="62" y="72"/>
                  </a:cubicBezTo>
                  <a:cubicBezTo>
                    <a:pt x="123" y="145"/>
                    <a:pt x="185" y="247"/>
                    <a:pt x="185" y="247"/>
                  </a:cubicBezTo>
                  <a:lnTo>
                    <a:pt x="92" y="77"/>
                  </a:lnTo>
                  <a:cubicBezTo>
                    <a:pt x="92" y="77"/>
                    <a:pt x="77" y="40"/>
                    <a:pt x="116" y="46"/>
                  </a:cubicBezTo>
                  <a:cubicBezTo>
                    <a:pt x="179" y="56"/>
                    <a:pt x="305" y="51"/>
                    <a:pt x="305" y="51"/>
                  </a:cubicBezTo>
                  <a:close/>
                </a:path>
              </a:pathLst>
            </a:custGeom>
            <a:solidFill>
              <a:srgbClr val="B42E34"/>
            </a:solidFill>
            <a:ln w="0">
              <a:solidFill>
                <a:srgbClr val="000000"/>
              </a:solidFill>
              <a:prstDash val="solid"/>
              <a:round/>
              <a:headEnd/>
              <a:tailEnd/>
            </a:ln>
          </p:spPr>
          <p:txBody>
            <a:bodyPr/>
            <a:lstStyle/>
            <a:p>
              <a:endParaRPr lang="en-GB"/>
            </a:p>
          </p:txBody>
        </p:sp>
      </p:grpSp>
      <p:sp>
        <p:nvSpPr>
          <p:cNvPr id="14339" name="TextBox 4"/>
          <p:cNvSpPr txBox="1">
            <a:spLocks noChangeArrowheads="1"/>
          </p:cNvSpPr>
          <p:nvPr/>
        </p:nvSpPr>
        <p:spPr bwMode="auto">
          <a:xfrm>
            <a:off x="665162" y="145604"/>
            <a:ext cx="79914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sz="1000" b="1" dirty="0">
              <a:solidFill>
                <a:srgbClr val="000000"/>
              </a:solidFill>
              <a:latin typeface="Verdana" panose="020B0604030504040204" pitchFamily="34" charset="0"/>
              <a:cs typeface="Arial" panose="020B0604020202020204" pitchFamily="34" charset="0"/>
            </a:endParaRPr>
          </a:p>
          <a:p>
            <a:pPr algn="ctr" eaLnBrk="1" hangingPunct="1">
              <a:spcBef>
                <a:spcPct val="0"/>
              </a:spcBef>
              <a:buFontTx/>
              <a:buNone/>
            </a:pPr>
            <a:r>
              <a:rPr lang="en-US" altLang="en-US" b="1" dirty="0">
                <a:solidFill>
                  <a:srgbClr val="000000"/>
                </a:solidFill>
                <a:latin typeface="Verdana" panose="020B0604030504040204" pitchFamily="34" charset="0"/>
                <a:cs typeface="Arial" panose="020B0604020202020204" pitchFamily="34" charset="0"/>
              </a:rPr>
              <a:t>‘</a:t>
            </a:r>
            <a:r>
              <a:rPr lang="en-US" altLang="en-US" sz="2800" b="1" dirty="0">
                <a:solidFill>
                  <a:schemeClr val="bg1"/>
                </a:solidFill>
                <a:latin typeface="Verdana" panose="020B0604030504040204" pitchFamily="34" charset="0"/>
                <a:cs typeface="Arial" panose="020B0604020202020204" pitchFamily="34" charset="0"/>
              </a:rPr>
              <a:t>Membership 2021/22 (20/21)</a:t>
            </a:r>
            <a:endParaRPr lang="en-US" altLang="en-US" sz="2800" b="1" dirty="0">
              <a:solidFill>
                <a:schemeClr val="bg1"/>
              </a:solidFill>
              <a:cs typeface="Arial" panose="020B0604020202020204" pitchFamily="34" charset="0"/>
            </a:endParaRPr>
          </a:p>
        </p:txBody>
      </p:sp>
      <p:sp>
        <p:nvSpPr>
          <p:cNvPr id="14340" name="Rectangle 5"/>
          <p:cNvSpPr>
            <a:spLocks noChangeArrowheads="1"/>
          </p:cNvSpPr>
          <p:nvPr/>
        </p:nvSpPr>
        <p:spPr bwMode="auto">
          <a:xfrm>
            <a:off x="7239000" y="457200"/>
            <a:ext cx="1600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5400" b="1">
              <a:solidFill>
                <a:srgbClr val="000000"/>
              </a:solidFill>
              <a:latin typeface="Arial Bold" panose="020B0704020202020204" pitchFamily="34" charset="0"/>
              <a:cs typeface="Arial Bold" panose="020B0704020202020204" pitchFamily="34" charset="0"/>
            </a:endParaRPr>
          </a:p>
        </p:txBody>
      </p:sp>
      <p:sp>
        <p:nvSpPr>
          <p:cNvPr id="14341" name="Rectangle 1"/>
          <p:cNvSpPr>
            <a:spLocks noChangeArrowheads="1"/>
          </p:cNvSpPr>
          <p:nvPr/>
        </p:nvSpPr>
        <p:spPr bwMode="auto">
          <a:xfrm>
            <a:off x="684213" y="1304925"/>
            <a:ext cx="7991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a:p>
            <a:pPr eaLnBrk="1" hangingPunct="1">
              <a:spcBef>
                <a:spcPct val="0"/>
              </a:spcBef>
              <a:buFontTx/>
              <a:buNone/>
            </a:pPr>
            <a:endParaRPr lang="en-GB" altLang="en-US" sz="1800"/>
          </a:p>
        </p:txBody>
      </p:sp>
      <p:pic>
        <p:nvPicPr>
          <p:cNvPr id="143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2788" y="6069013"/>
            <a:ext cx="6683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50" descr="Final WY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5975350"/>
            <a:ext cx="1152525"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Content Placeholder 2"/>
          <p:cNvSpPr>
            <a:spLocks noGrp="1"/>
          </p:cNvSpPr>
          <p:nvPr>
            <p:ph idx="1"/>
          </p:nvPr>
        </p:nvSpPr>
        <p:spPr>
          <a:xfrm>
            <a:off x="480567" y="1605081"/>
            <a:ext cx="8218487" cy="4905375"/>
          </a:xfrm>
        </p:spPr>
        <p:txBody>
          <a:bodyPr/>
          <a:lstStyle/>
          <a:p>
            <a:pPr fontAlgn="base">
              <a:buFont typeface="Arial" panose="020B0604020202020204" pitchFamily="34" charset="0"/>
              <a:buChar char="•"/>
            </a:pPr>
            <a:r>
              <a:rPr lang="en-US" sz="1200" u="none" strike="noStrike" dirty="0">
                <a:solidFill>
                  <a:srgbClr val="FFFFFF"/>
                </a:solidFill>
                <a:effectLst/>
              </a:rPr>
              <a:t>Tales</a:t>
            </a:r>
          </a:p>
          <a:p>
            <a:pPr fontAlgn="base">
              <a:buFont typeface="Arial" panose="020B0604020202020204" pitchFamily="34" charset="0"/>
              <a:buChar char="•"/>
            </a:pPr>
            <a:endParaRPr lang="en-US" sz="1200" dirty="0">
              <a:solidFill>
                <a:srgbClr val="FFFFFF"/>
              </a:solidFill>
            </a:endParaRPr>
          </a:p>
          <a:p>
            <a:pPr fontAlgn="base">
              <a:buFont typeface="Arial" panose="020B0604020202020204" pitchFamily="34" charset="0"/>
              <a:buChar char="•"/>
            </a:pPr>
            <a:endParaRPr lang="en-US" sz="1200" u="none" strike="noStrike" dirty="0">
              <a:solidFill>
                <a:srgbClr val="FFFFFF"/>
              </a:solidFill>
              <a:effectLst/>
            </a:endParaRPr>
          </a:p>
          <a:p>
            <a:pPr fontAlgn="base">
              <a:buFont typeface="Arial" panose="020B0604020202020204" pitchFamily="34" charset="0"/>
              <a:buChar char="•"/>
            </a:pPr>
            <a:endParaRPr lang="en-US" sz="1200" u="none" strike="noStrike" dirty="0">
              <a:solidFill>
                <a:srgbClr val="FFFFFF"/>
              </a:solidFill>
              <a:effectLst/>
            </a:endParaRPr>
          </a:p>
          <a:p>
            <a:pPr fontAlgn="base">
              <a:buFont typeface="Arial" panose="020B0604020202020204" pitchFamily="34" charset="0"/>
              <a:buChar char="•"/>
            </a:pPr>
            <a:r>
              <a:rPr lang="en-US" sz="2400" b="1" dirty="0">
                <a:solidFill>
                  <a:srgbClr val="222222"/>
                </a:solidFill>
              </a:rPr>
              <a:t>Yorkshire West - Over 18 Members	       1011 (754)</a:t>
            </a:r>
          </a:p>
          <a:p>
            <a:pPr fontAlgn="base">
              <a:buFont typeface="Arial" panose="020B0604020202020204" pitchFamily="34" charset="0"/>
              <a:buChar char="•"/>
            </a:pPr>
            <a:endParaRPr lang="en-US" sz="1200" b="1" u="none" strike="noStrike" dirty="0">
              <a:solidFill>
                <a:srgbClr val="222222"/>
              </a:solidFill>
              <a:effectLst/>
            </a:endParaRPr>
          </a:p>
          <a:p>
            <a:pPr fontAlgn="base">
              <a:buFont typeface="Arial" panose="020B0604020202020204" pitchFamily="34" charset="0"/>
              <a:buChar char="•"/>
            </a:pPr>
            <a:r>
              <a:rPr lang="en-US" sz="2400" b="1" dirty="0">
                <a:solidFill>
                  <a:srgbClr val="222222"/>
                </a:solidFill>
              </a:rPr>
              <a:t>Yorkshire West - Under 18 Members        377 (361)</a:t>
            </a:r>
          </a:p>
          <a:p>
            <a:pPr fontAlgn="base">
              <a:buFont typeface="Arial" panose="020B0604020202020204" pitchFamily="34" charset="0"/>
              <a:buChar char="•"/>
            </a:pPr>
            <a:endParaRPr lang="en-US" sz="1200" b="1" u="none" strike="noStrike" dirty="0">
              <a:solidFill>
                <a:srgbClr val="222222"/>
              </a:solidFill>
              <a:effectLst/>
            </a:endParaRPr>
          </a:p>
          <a:p>
            <a:pPr fontAlgn="base">
              <a:buFont typeface="Arial" panose="020B0604020202020204" pitchFamily="34" charset="0"/>
              <a:buChar char="•"/>
            </a:pPr>
            <a:r>
              <a:rPr lang="en-US" sz="2400" b="1" dirty="0">
                <a:solidFill>
                  <a:srgbClr val="222222"/>
                </a:solidFill>
              </a:rPr>
              <a:t>Yorkshire West - Under 14 Members        541 (531)</a:t>
            </a:r>
          </a:p>
          <a:p>
            <a:pPr fontAlgn="base">
              <a:buFont typeface="Arial" panose="020B0604020202020204" pitchFamily="34" charset="0"/>
              <a:buChar char="•"/>
            </a:pPr>
            <a:endParaRPr lang="en-US" sz="1200" b="1" u="none" strike="noStrike" dirty="0">
              <a:solidFill>
                <a:srgbClr val="222222"/>
              </a:solidFill>
              <a:effectLst/>
            </a:endParaRPr>
          </a:p>
          <a:p>
            <a:pPr fontAlgn="base">
              <a:buFont typeface="Arial" panose="020B0604020202020204" pitchFamily="34" charset="0"/>
              <a:buChar char="•"/>
            </a:pPr>
            <a:r>
              <a:rPr lang="en-US" sz="2400" b="1" dirty="0">
                <a:solidFill>
                  <a:srgbClr val="222222"/>
                </a:solidFill>
              </a:rPr>
              <a:t>Yorkshire West - Under 11 Members        441 (296)</a:t>
            </a:r>
          </a:p>
          <a:p>
            <a:pPr fontAlgn="base">
              <a:buFont typeface="Arial" panose="020B0604020202020204" pitchFamily="34" charset="0"/>
              <a:buChar char="•"/>
            </a:pPr>
            <a:endParaRPr lang="en-US" sz="1200" b="1" dirty="0">
              <a:solidFill>
                <a:srgbClr val="222222"/>
              </a:solidFill>
            </a:endParaRPr>
          </a:p>
          <a:p>
            <a:pPr marL="0" indent="0" fontAlgn="base">
              <a:buNone/>
            </a:pPr>
            <a:r>
              <a:rPr lang="en-US" sz="2400" b="1" u="none" strike="noStrike" dirty="0">
                <a:solidFill>
                  <a:srgbClr val="222222"/>
                </a:solidFill>
                <a:effectLst/>
              </a:rPr>
              <a:t>				</a:t>
            </a:r>
            <a:r>
              <a:rPr lang="en-US" sz="2400" b="1" dirty="0">
                <a:solidFill>
                  <a:srgbClr val="222222"/>
                </a:solidFill>
              </a:rPr>
              <a:t>	</a:t>
            </a:r>
            <a:r>
              <a:rPr lang="en-US" sz="2400" b="1" u="none" strike="noStrike" dirty="0">
                <a:solidFill>
                  <a:srgbClr val="00B050"/>
                </a:solidFill>
                <a:effectLst/>
              </a:rPr>
              <a:t>TOTAL:    </a:t>
            </a:r>
            <a:r>
              <a:rPr lang="en-US" sz="2400" b="1" u="sng" strike="noStrike" dirty="0">
                <a:solidFill>
                  <a:srgbClr val="00B050"/>
                </a:solidFill>
                <a:effectLst/>
              </a:rPr>
              <a:t>2343</a:t>
            </a:r>
            <a:r>
              <a:rPr lang="en-US" sz="2400" b="1" u="none" strike="noStrike" dirty="0">
                <a:solidFill>
                  <a:srgbClr val="00B050"/>
                </a:solidFill>
                <a:effectLst/>
              </a:rPr>
              <a:t>  (</a:t>
            </a:r>
            <a:r>
              <a:rPr lang="en-US" sz="2400" b="1" strike="noStrike" dirty="0">
                <a:solidFill>
                  <a:srgbClr val="00B050"/>
                </a:solidFill>
                <a:effectLst/>
              </a:rPr>
              <a:t>1,943)</a:t>
            </a:r>
          </a:p>
          <a:p>
            <a:pPr>
              <a:buFont typeface="Arial" panose="020B0604020202020204" pitchFamily="34" charset="0"/>
              <a:buChar char="•"/>
            </a:pPr>
            <a:endParaRPr lang="en-US" sz="1400" b="1" u="none" strike="noStrike" dirty="0">
              <a:solidFill>
                <a:srgbClr val="009999"/>
              </a:solidFill>
              <a:effectLst/>
              <a:hlinkClick r:id="rId5" tooltip="Yorkshire West Under 18 Fees">
                <a:extLst>
                  <a:ext uri="{A12FA001-AC4F-418D-AE19-62706E023703}">
                    <ahyp:hlinkClr xmlns:ahyp="http://schemas.microsoft.com/office/drawing/2018/hyperlinkcolor" val="tx"/>
                  </a:ext>
                </a:extLst>
              </a:hlinkClick>
            </a:endParaRPr>
          </a:p>
          <a:p>
            <a:pPr marL="0" indent="0" fontAlgn="base">
              <a:buNone/>
            </a:pPr>
            <a:endParaRPr lang="en-US" sz="1400" dirty="0">
              <a:solidFill>
                <a:srgbClr val="009999"/>
              </a:solidFill>
              <a:hlinkClick r:id="rId5" tooltip="Yorkshire West Under 18 Fees"/>
            </a:endParaRPr>
          </a:p>
          <a:p>
            <a:pPr marL="0" indent="0" fontAlgn="base">
              <a:buNone/>
            </a:pPr>
            <a:endParaRPr lang="en-US" sz="2400" b="1" u="none" strike="noStrike" dirty="0">
              <a:solidFill>
                <a:srgbClr val="222222"/>
              </a:solidFill>
              <a:effectLst/>
              <a:hlinkClick r:id="rId5" tooltip="Yorkshire West Under 18 Fees"/>
            </a:endParaRPr>
          </a:p>
          <a:p>
            <a:pPr algn="l" fontAlgn="base">
              <a:buFont typeface="Arial" panose="020B0604020202020204" pitchFamily="34" charset="0"/>
              <a:buChar char="•"/>
            </a:pPr>
            <a:r>
              <a:rPr lang="en-US" sz="1200" b="1" i="0" u="none" strike="noStrike" dirty="0">
                <a:solidFill>
                  <a:srgbClr val="FFFFFF"/>
                </a:solidFill>
                <a:effectLst/>
                <a:latin typeface="FontBody"/>
              </a:rPr>
              <a:t>Totals</a:t>
            </a:r>
          </a:p>
          <a:p>
            <a:pPr algn="l" fontAlgn="base">
              <a:buFont typeface="Arial" panose="020B0604020202020204" pitchFamily="34" charset="0"/>
              <a:buChar char="•"/>
            </a:pPr>
            <a:r>
              <a:rPr lang="en-US" sz="1200" b="0" i="0" u="none" strike="noStrike" dirty="0">
                <a:solidFill>
                  <a:srgbClr val="FFFFFF"/>
                </a:solidFill>
                <a:effectLst/>
                <a:latin typeface="FontBody"/>
              </a:rPr>
              <a:t>1,942</a:t>
            </a:r>
          </a:p>
          <a:p>
            <a:br>
              <a:rPr lang="en-US" sz="1200" b="0" i="0" u="none" strike="noStrike" dirty="0">
                <a:solidFill>
                  <a:srgbClr val="FFFFFF"/>
                </a:solidFill>
                <a:effectLst/>
                <a:latin typeface="FontBody"/>
              </a:rPr>
            </a:br>
            <a:endParaRPr lang="en-GB" altLang="en-US" sz="2000" dirty="0">
              <a:latin typeface="Verdana" panose="020B0604030504040204" pitchFamily="34" charset="0"/>
              <a:ea typeface="Verdana" panose="020B0604030504040204" pitchFamily="34" charset="0"/>
              <a:cs typeface="Verdana" panose="020B0604030504040204" pitchFamily="34" charset="0"/>
            </a:endParaRPr>
          </a:p>
          <a:p>
            <a:endParaRPr lang="en-GB" alt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72094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0"/>
          <p:cNvGrpSpPr>
            <a:grpSpLocks noChangeAspect="1"/>
          </p:cNvGrpSpPr>
          <p:nvPr/>
        </p:nvGrpSpPr>
        <p:grpSpPr bwMode="auto">
          <a:xfrm>
            <a:off x="0" y="0"/>
            <a:ext cx="9423400" cy="6883400"/>
            <a:chOff x="0" y="0"/>
            <a:chExt cx="5936" cy="4336"/>
          </a:xfrm>
        </p:grpSpPr>
        <p:sp>
          <p:nvSpPr>
            <p:cNvPr id="14345" name="Freeform 11"/>
            <p:cNvSpPr>
              <a:spLocks/>
            </p:cNvSpPr>
            <p:nvPr/>
          </p:nvSpPr>
          <p:spPr bwMode="auto">
            <a:xfrm>
              <a:off x="0" y="0"/>
              <a:ext cx="5766" cy="926"/>
            </a:xfrm>
            <a:custGeom>
              <a:avLst/>
              <a:gdLst>
                <a:gd name="T0" fmla="*/ 18 w 9599"/>
                <a:gd name="T1" fmla="*/ 0 h 2905"/>
                <a:gd name="T2" fmla="*/ 18 w 9599"/>
                <a:gd name="T3" fmla="*/ 0 h 2905"/>
                <a:gd name="T4" fmla="*/ 67 w 9599"/>
                <a:gd name="T5" fmla="*/ 0 h 2905"/>
                <a:gd name="T6" fmla="*/ 80 w 9599"/>
                <a:gd name="T7" fmla="*/ 0 h 2905"/>
                <a:gd name="T8" fmla="*/ 96 w 9599"/>
                <a:gd name="T9" fmla="*/ 0 h 2905"/>
                <a:gd name="T10" fmla="*/ 105 w 9599"/>
                <a:gd name="T11" fmla="*/ 0 h 2905"/>
                <a:gd name="T12" fmla="*/ 117 w 9599"/>
                <a:gd name="T13" fmla="*/ 0 h 2905"/>
                <a:gd name="T14" fmla="*/ 129 w 9599"/>
                <a:gd name="T15" fmla="*/ 0 h 2905"/>
                <a:gd name="T16" fmla="*/ 145 w 9599"/>
                <a:gd name="T17" fmla="*/ 0 h 2905"/>
                <a:gd name="T18" fmla="*/ 159 w 9599"/>
                <a:gd name="T19" fmla="*/ 0 h 2905"/>
                <a:gd name="T20" fmla="*/ 161 w 9599"/>
                <a:gd name="T21" fmla="*/ 0 h 2905"/>
                <a:gd name="T22" fmla="*/ 163 w 9599"/>
                <a:gd name="T23" fmla="*/ 0 h 2905"/>
                <a:gd name="T24" fmla="*/ 163 w 9599"/>
                <a:gd name="T25" fmla="*/ 0 h 2905"/>
                <a:gd name="T26" fmla="*/ 0 w 9599"/>
                <a:gd name="T27" fmla="*/ 0 h 2905"/>
                <a:gd name="T28" fmla="*/ 0 w 9599"/>
                <a:gd name="T29" fmla="*/ 0 h 2905"/>
                <a:gd name="T30" fmla="*/ 18 w 9599"/>
                <a:gd name="T31" fmla="*/ 0 h 29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99"/>
                <a:gd name="T49" fmla="*/ 0 h 2905"/>
                <a:gd name="T50" fmla="*/ 9599 w 9599"/>
                <a:gd name="T51" fmla="*/ 2905 h 29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99" h="2905">
                  <a:moveTo>
                    <a:pt x="1057" y="2871"/>
                  </a:moveTo>
                  <a:lnTo>
                    <a:pt x="1057" y="2871"/>
                  </a:lnTo>
                  <a:cubicBezTo>
                    <a:pt x="1057" y="2871"/>
                    <a:pt x="3791" y="2791"/>
                    <a:pt x="3930" y="2829"/>
                  </a:cubicBezTo>
                  <a:cubicBezTo>
                    <a:pt x="4068" y="2867"/>
                    <a:pt x="4648" y="2879"/>
                    <a:pt x="4723" y="2879"/>
                  </a:cubicBezTo>
                  <a:cubicBezTo>
                    <a:pt x="4799" y="2879"/>
                    <a:pt x="5504" y="2829"/>
                    <a:pt x="5643" y="2829"/>
                  </a:cubicBezTo>
                  <a:lnTo>
                    <a:pt x="6197" y="2829"/>
                  </a:lnTo>
                  <a:cubicBezTo>
                    <a:pt x="6348" y="2829"/>
                    <a:pt x="6688" y="2867"/>
                    <a:pt x="6889" y="2867"/>
                  </a:cubicBezTo>
                  <a:lnTo>
                    <a:pt x="7569" y="2867"/>
                  </a:lnTo>
                  <a:cubicBezTo>
                    <a:pt x="7834" y="2867"/>
                    <a:pt x="8539" y="2905"/>
                    <a:pt x="8539" y="2905"/>
                  </a:cubicBezTo>
                  <a:lnTo>
                    <a:pt x="9370" y="2879"/>
                  </a:lnTo>
                  <a:cubicBezTo>
                    <a:pt x="9370" y="2879"/>
                    <a:pt x="9408" y="2867"/>
                    <a:pt x="9496" y="2867"/>
                  </a:cubicBezTo>
                  <a:lnTo>
                    <a:pt x="9599" y="2867"/>
                  </a:lnTo>
                  <a:lnTo>
                    <a:pt x="9599" y="0"/>
                  </a:lnTo>
                  <a:lnTo>
                    <a:pt x="0" y="0"/>
                  </a:lnTo>
                  <a:lnTo>
                    <a:pt x="0" y="2879"/>
                  </a:lnTo>
                  <a:lnTo>
                    <a:pt x="1057" y="2871"/>
                  </a:lnTo>
                  <a:close/>
                </a:path>
              </a:pathLst>
            </a:custGeom>
            <a:solidFill>
              <a:srgbClr val="0070C0"/>
            </a:solidFill>
            <a:ln w="0">
              <a:solidFill>
                <a:srgbClr val="000000"/>
              </a:solidFill>
              <a:prstDash val="solid"/>
              <a:round/>
              <a:headEnd/>
              <a:tailEnd/>
            </a:ln>
          </p:spPr>
          <p:txBody>
            <a:bodyPr/>
            <a:lstStyle/>
            <a:p>
              <a:endParaRPr lang="en-GB"/>
            </a:p>
          </p:txBody>
        </p:sp>
        <p:sp>
          <p:nvSpPr>
            <p:cNvPr id="14346" name="AutoShape 9"/>
            <p:cNvSpPr>
              <a:spLocks noChangeAspect="1" noChangeArrowheads="1" noTextEdit="1"/>
            </p:cNvSpPr>
            <p:nvPr/>
          </p:nvSpPr>
          <p:spPr bwMode="auto">
            <a:xfrm>
              <a:off x="0" y="20"/>
              <a:ext cx="5760" cy="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4347" name="Freeform 12"/>
            <p:cNvSpPr>
              <a:spLocks noEditPoints="1"/>
            </p:cNvSpPr>
            <p:nvPr/>
          </p:nvSpPr>
          <p:spPr bwMode="auto">
            <a:xfrm>
              <a:off x="5217" y="857"/>
              <a:ext cx="672" cy="34"/>
            </a:xfrm>
            <a:custGeom>
              <a:avLst/>
              <a:gdLst>
                <a:gd name="T0" fmla="*/ 19 w 1118"/>
                <a:gd name="T1" fmla="*/ 0 h 56"/>
                <a:gd name="T2" fmla="*/ 19 w 1118"/>
                <a:gd name="T3" fmla="*/ 0 h 56"/>
                <a:gd name="T4" fmla="*/ 19 w 1118"/>
                <a:gd name="T5" fmla="*/ 1 h 56"/>
                <a:gd name="T6" fmla="*/ 18 w 1118"/>
                <a:gd name="T7" fmla="*/ 1 h 56"/>
                <a:gd name="T8" fmla="*/ 17 w 1118"/>
                <a:gd name="T9" fmla="*/ 1 h 56"/>
                <a:gd name="T10" fmla="*/ 17 w 1118"/>
                <a:gd name="T11" fmla="*/ 1 h 56"/>
                <a:gd name="T12" fmla="*/ 17 w 1118"/>
                <a:gd name="T13" fmla="*/ 1 h 56"/>
                <a:gd name="T14" fmla="*/ 16 w 1118"/>
                <a:gd name="T15" fmla="*/ 1 h 56"/>
                <a:gd name="T16" fmla="*/ 16 w 1118"/>
                <a:gd name="T17" fmla="*/ 1 h 56"/>
                <a:gd name="T18" fmla="*/ 16 w 1118"/>
                <a:gd name="T19" fmla="*/ 1 h 56"/>
                <a:gd name="T20" fmla="*/ 15 w 1118"/>
                <a:gd name="T21" fmla="*/ 1 h 56"/>
                <a:gd name="T22" fmla="*/ 14 w 1118"/>
                <a:gd name="T23" fmla="*/ 1 h 56"/>
                <a:gd name="T24" fmla="*/ 14 w 1118"/>
                <a:gd name="T25" fmla="*/ 1 h 56"/>
                <a:gd name="T26" fmla="*/ 14 w 1118"/>
                <a:gd name="T27" fmla="*/ 1 h 56"/>
                <a:gd name="T28" fmla="*/ 13 w 1118"/>
                <a:gd name="T29" fmla="*/ 1 h 56"/>
                <a:gd name="T30" fmla="*/ 13 w 1118"/>
                <a:gd name="T31" fmla="*/ 1 h 56"/>
                <a:gd name="T32" fmla="*/ 12 w 1118"/>
                <a:gd name="T33" fmla="*/ 1 h 56"/>
                <a:gd name="T34" fmla="*/ 12 w 1118"/>
                <a:gd name="T35" fmla="*/ 1 h 56"/>
                <a:gd name="T36" fmla="*/ 11 w 1118"/>
                <a:gd name="T37" fmla="*/ 1 h 56"/>
                <a:gd name="T38" fmla="*/ 10 w 1118"/>
                <a:gd name="T39" fmla="*/ 1 h 56"/>
                <a:gd name="T40" fmla="*/ 10 w 1118"/>
                <a:gd name="T41" fmla="*/ 1 h 56"/>
                <a:gd name="T42" fmla="*/ 10 w 1118"/>
                <a:gd name="T43" fmla="*/ 1 h 56"/>
                <a:gd name="T44" fmla="*/ 9 w 1118"/>
                <a:gd name="T45" fmla="*/ 1 h 56"/>
                <a:gd name="T46" fmla="*/ 8 w 1118"/>
                <a:gd name="T47" fmla="*/ 1 h 56"/>
                <a:gd name="T48" fmla="*/ 8 w 1118"/>
                <a:gd name="T49" fmla="*/ 1 h 56"/>
                <a:gd name="T50" fmla="*/ 7 w 1118"/>
                <a:gd name="T51" fmla="*/ 1 h 56"/>
                <a:gd name="T52" fmla="*/ 6 w 1118"/>
                <a:gd name="T53" fmla="*/ 1 h 56"/>
                <a:gd name="T54" fmla="*/ 6 w 1118"/>
                <a:gd name="T55" fmla="*/ 1 h 56"/>
                <a:gd name="T56" fmla="*/ 5 w 1118"/>
                <a:gd name="T57" fmla="*/ 1 h 56"/>
                <a:gd name="T58" fmla="*/ 5 w 1118"/>
                <a:gd name="T59" fmla="*/ 1 h 56"/>
                <a:gd name="T60" fmla="*/ 5 w 1118"/>
                <a:gd name="T61" fmla="*/ 1 h 56"/>
                <a:gd name="T62" fmla="*/ 5 w 1118"/>
                <a:gd name="T63" fmla="*/ 1 h 56"/>
                <a:gd name="T64" fmla="*/ 4 w 1118"/>
                <a:gd name="T65" fmla="*/ 1 h 56"/>
                <a:gd name="T66" fmla="*/ 4 w 1118"/>
                <a:gd name="T67" fmla="*/ 1 h 56"/>
                <a:gd name="T68" fmla="*/ 3 w 1118"/>
                <a:gd name="T69" fmla="*/ 1 h 56"/>
                <a:gd name="T70" fmla="*/ 3 w 1118"/>
                <a:gd name="T71" fmla="*/ 1 h 56"/>
                <a:gd name="T72" fmla="*/ 2 w 1118"/>
                <a:gd name="T73" fmla="*/ 1 h 56"/>
                <a:gd name="T74" fmla="*/ 2 w 1118"/>
                <a:gd name="T75" fmla="*/ 1 h 56"/>
                <a:gd name="T76" fmla="*/ 1 w 1118"/>
                <a:gd name="T77" fmla="*/ 1 h 56"/>
                <a:gd name="T78" fmla="*/ 1 w 1118"/>
                <a:gd name="T79" fmla="*/ 1 h 56"/>
                <a:gd name="T80" fmla="*/ 0 w 1118"/>
                <a:gd name="T81" fmla="*/ 1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18"/>
                <a:gd name="T124" fmla="*/ 0 h 56"/>
                <a:gd name="T125" fmla="*/ 1118 w 1118"/>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18" h="56">
                  <a:moveTo>
                    <a:pt x="1118" y="0"/>
                  </a:moveTo>
                  <a:lnTo>
                    <a:pt x="1118" y="0"/>
                  </a:lnTo>
                  <a:lnTo>
                    <a:pt x="1084" y="3"/>
                  </a:lnTo>
                  <a:lnTo>
                    <a:pt x="1065" y="5"/>
                  </a:lnTo>
                  <a:moveTo>
                    <a:pt x="1011" y="9"/>
                  </a:moveTo>
                  <a:lnTo>
                    <a:pt x="1011" y="9"/>
                  </a:lnTo>
                  <a:lnTo>
                    <a:pt x="1000" y="10"/>
                  </a:lnTo>
                  <a:lnTo>
                    <a:pt x="958" y="13"/>
                  </a:lnTo>
                  <a:moveTo>
                    <a:pt x="905" y="17"/>
                  </a:moveTo>
                  <a:lnTo>
                    <a:pt x="905" y="17"/>
                  </a:lnTo>
                  <a:lnTo>
                    <a:pt x="896" y="18"/>
                  </a:lnTo>
                  <a:lnTo>
                    <a:pt x="852" y="21"/>
                  </a:lnTo>
                  <a:moveTo>
                    <a:pt x="799" y="24"/>
                  </a:moveTo>
                  <a:lnTo>
                    <a:pt x="799" y="24"/>
                  </a:lnTo>
                  <a:lnTo>
                    <a:pt x="775" y="26"/>
                  </a:lnTo>
                  <a:lnTo>
                    <a:pt x="746" y="28"/>
                  </a:lnTo>
                  <a:moveTo>
                    <a:pt x="693" y="31"/>
                  </a:moveTo>
                  <a:lnTo>
                    <a:pt x="693" y="31"/>
                  </a:lnTo>
                  <a:lnTo>
                    <a:pt x="639" y="34"/>
                  </a:lnTo>
                  <a:moveTo>
                    <a:pt x="586" y="36"/>
                  </a:moveTo>
                  <a:lnTo>
                    <a:pt x="586" y="36"/>
                  </a:lnTo>
                  <a:lnTo>
                    <a:pt x="564" y="37"/>
                  </a:lnTo>
                  <a:lnTo>
                    <a:pt x="533" y="39"/>
                  </a:lnTo>
                  <a:moveTo>
                    <a:pt x="480" y="41"/>
                  </a:moveTo>
                  <a:lnTo>
                    <a:pt x="480" y="41"/>
                  </a:lnTo>
                  <a:lnTo>
                    <a:pt x="426" y="44"/>
                  </a:lnTo>
                  <a:moveTo>
                    <a:pt x="373" y="46"/>
                  </a:moveTo>
                  <a:lnTo>
                    <a:pt x="373" y="46"/>
                  </a:lnTo>
                  <a:lnTo>
                    <a:pt x="325" y="48"/>
                  </a:lnTo>
                  <a:lnTo>
                    <a:pt x="320" y="48"/>
                  </a:lnTo>
                  <a:moveTo>
                    <a:pt x="267" y="49"/>
                  </a:moveTo>
                  <a:lnTo>
                    <a:pt x="267" y="49"/>
                  </a:lnTo>
                  <a:lnTo>
                    <a:pt x="240" y="50"/>
                  </a:lnTo>
                  <a:lnTo>
                    <a:pt x="213" y="51"/>
                  </a:lnTo>
                  <a:moveTo>
                    <a:pt x="160" y="53"/>
                  </a:moveTo>
                  <a:lnTo>
                    <a:pt x="160" y="53"/>
                  </a:lnTo>
                  <a:lnTo>
                    <a:pt x="153" y="53"/>
                  </a:lnTo>
                  <a:lnTo>
                    <a:pt x="107" y="54"/>
                  </a:lnTo>
                  <a:moveTo>
                    <a:pt x="54" y="55"/>
                  </a:moveTo>
                  <a:lnTo>
                    <a:pt x="54" y="55"/>
                  </a:lnTo>
                  <a:lnTo>
                    <a:pt x="0" y="5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48" name="Freeform 13"/>
            <p:cNvSpPr>
              <a:spLocks noEditPoints="1"/>
            </p:cNvSpPr>
            <p:nvPr/>
          </p:nvSpPr>
          <p:spPr bwMode="auto">
            <a:xfrm>
              <a:off x="4626" y="871"/>
              <a:ext cx="494" cy="20"/>
            </a:xfrm>
            <a:custGeom>
              <a:avLst/>
              <a:gdLst>
                <a:gd name="T0" fmla="*/ 14 w 823"/>
                <a:gd name="T1" fmla="*/ 1 h 33"/>
                <a:gd name="T2" fmla="*/ 14 w 823"/>
                <a:gd name="T3" fmla="*/ 1 h 33"/>
                <a:gd name="T4" fmla="*/ 13 w 823"/>
                <a:gd name="T5" fmla="*/ 1 h 33"/>
                <a:gd name="T6" fmla="*/ 12 w 823"/>
                <a:gd name="T7" fmla="*/ 1 h 33"/>
                <a:gd name="T8" fmla="*/ 12 w 823"/>
                <a:gd name="T9" fmla="*/ 1 h 33"/>
                <a:gd name="T10" fmla="*/ 11 w 823"/>
                <a:gd name="T11" fmla="*/ 1 h 33"/>
                <a:gd name="T12" fmla="*/ 10 w 823"/>
                <a:gd name="T13" fmla="*/ 1 h 33"/>
                <a:gd name="T14" fmla="*/ 10 w 823"/>
                <a:gd name="T15" fmla="*/ 1 h 33"/>
                <a:gd name="T16" fmla="*/ 10 w 823"/>
                <a:gd name="T17" fmla="*/ 1 h 33"/>
                <a:gd name="T18" fmla="*/ 8 w 823"/>
                <a:gd name="T19" fmla="*/ 1 h 33"/>
                <a:gd name="T20" fmla="*/ 8 w 823"/>
                <a:gd name="T21" fmla="*/ 1 h 33"/>
                <a:gd name="T22" fmla="*/ 8 w 823"/>
                <a:gd name="T23" fmla="*/ 1 h 33"/>
                <a:gd name="T24" fmla="*/ 7 w 823"/>
                <a:gd name="T25" fmla="*/ 1 h 33"/>
                <a:gd name="T26" fmla="*/ 7 w 823"/>
                <a:gd name="T27" fmla="*/ 1 h 33"/>
                <a:gd name="T28" fmla="*/ 7 w 823"/>
                <a:gd name="T29" fmla="*/ 1 h 33"/>
                <a:gd name="T30" fmla="*/ 6 w 823"/>
                <a:gd name="T31" fmla="*/ 1 h 33"/>
                <a:gd name="T32" fmla="*/ 5 w 823"/>
                <a:gd name="T33" fmla="*/ 1 h 33"/>
                <a:gd name="T34" fmla="*/ 5 w 823"/>
                <a:gd name="T35" fmla="*/ 1 h 33"/>
                <a:gd name="T36" fmla="*/ 4 w 823"/>
                <a:gd name="T37" fmla="*/ 1 h 33"/>
                <a:gd name="T38" fmla="*/ 3 w 823"/>
                <a:gd name="T39" fmla="*/ 1 h 33"/>
                <a:gd name="T40" fmla="*/ 3 w 823"/>
                <a:gd name="T41" fmla="*/ 1 h 33"/>
                <a:gd name="T42" fmla="*/ 2 w 823"/>
                <a:gd name="T43" fmla="*/ 1 h 33"/>
                <a:gd name="T44" fmla="*/ 2 w 823"/>
                <a:gd name="T45" fmla="*/ 1 h 33"/>
                <a:gd name="T46" fmla="*/ 1 w 823"/>
                <a:gd name="T47" fmla="*/ 1 h 33"/>
                <a:gd name="T48" fmla="*/ 1 w 823"/>
                <a:gd name="T49" fmla="*/ 1 h 33"/>
                <a:gd name="T50" fmla="*/ 0 w 823"/>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3"/>
                <a:gd name="T79" fmla="*/ 0 h 33"/>
                <a:gd name="T80" fmla="*/ 823 w 823"/>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3" h="33">
                  <a:moveTo>
                    <a:pt x="823" y="33"/>
                  </a:moveTo>
                  <a:lnTo>
                    <a:pt x="823" y="33"/>
                  </a:lnTo>
                  <a:lnTo>
                    <a:pt x="768" y="32"/>
                  </a:lnTo>
                  <a:moveTo>
                    <a:pt x="713" y="30"/>
                  </a:moveTo>
                  <a:lnTo>
                    <a:pt x="713" y="30"/>
                  </a:lnTo>
                  <a:lnTo>
                    <a:pt x="658" y="29"/>
                  </a:lnTo>
                  <a:moveTo>
                    <a:pt x="603" y="27"/>
                  </a:moveTo>
                  <a:lnTo>
                    <a:pt x="603" y="27"/>
                  </a:lnTo>
                  <a:lnTo>
                    <a:pt x="548" y="24"/>
                  </a:lnTo>
                  <a:moveTo>
                    <a:pt x="494" y="22"/>
                  </a:moveTo>
                  <a:lnTo>
                    <a:pt x="494" y="22"/>
                  </a:lnTo>
                  <a:lnTo>
                    <a:pt x="486" y="22"/>
                  </a:lnTo>
                  <a:lnTo>
                    <a:pt x="439" y="19"/>
                  </a:lnTo>
                  <a:moveTo>
                    <a:pt x="384" y="16"/>
                  </a:moveTo>
                  <a:lnTo>
                    <a:pt x="384" y="16"/>
                  </a:lnTo>
                  <a:lnTo>
                    <a:pt x="329" y="13"/>
                  </a:lnTo>
                  <a:moveTo>
                    <a:pt x="274" y="11"/>
                  </a:moveTo>
                  <a:lnTo>
                    <a:pt x="274" y="11"/>
                  </a:lnTo>
                  <a:lnTo>
                    <a:pt x="219" y="8"/>
                  </a:lnTo>
                  <a:moveTo>
                    <a:pt x="164" y="5"/>
                  </a:moveTo>
                  <a:lnTo>
                    <a:pt x="164" y="5"/>
                  </a:lnTo>
                  <a:lnTo>
                    <a:pt x="144" y="4"/>
                  </a:lnTo>
                  <a:lnTo>
                    <a:pt x="109" y="3"/>
                  </a:lnTo>
                  <a:moveTo>
                    <a:pt x="54" y="2"/>
                  </a:moveTo>
                  <a:lnTo>
                    <a:pt x="54" y="2"/>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49" name="Freeform 14"/>
            <p:cNvSpPr>
              <a:spLocks noEditPoints="1"/>
            </p:cNvSpPr>
            <p:nvPr/>
          </p:nvSpPr>
          <p:spPr bwMode="auto">
            <a:xfrm>
              <a:off x="3794" y="839"/>
              <a:ext cx="734" cy="31"/>
            </a:xfrm>
            <a:custGeom>
              <a:avLst/>
              <a:gdLst>
                <a:gd name="T0" fmla="*/ 21 w 1222"/>
                <a:gd name="T1" fmla="*/ 1 h 52"/>
                <a:gd name="T2" fmla="*/ 21 w 1222"/>
                <a:gd name="T3" fmla="*/ 1 h 52"/>
                <a:gd name="T4" fmla="*/ 20 w 1222"/>
                <a:gd name="T5" fmla="*/ 1 h 52"/>
                <a:gd name="T6" fmla="*/ 19 w 1222"/>
                <a:gd name="T7" fmla="*/ 1 h 52"/>
                <a:gd name="T8" fmla="*/ 19 w 1222"/>
                <a:gd name="T9" fmla="*/ 1 h 52"/>
                <a:gd name="T10" fmla="*/ 18 w 1222"/>
                <a:gd name="T11" fmla="*/ 1 h 52"/>
                <a:gd name="T12" fmla="*/ 17 w 1222"/>
                <a:gd name="T13" fmla="*/ 1 h 52"/>
                <a:gd name="T14" fmla="*/ 17 w 1222"/>
                <a:gd name="T15" fmla="*/ 1 h 52"/>
                <a:gd name="T16" fmla="*/ 16 w 1222"/>
                <a:gd name="T17" fmla="*/ 1 h 52"/>
                <a:gd name="T18" fmla="*/ 16 w 1222"/>
                <a:gd name="T19" fmla="*/ 1 h 52"/>
                <a:gd name="T20" fmla="*/ 16 w 1222"/>
                <a:gd name="T21" fmla="*/ 1 h 52"/>
                <a:gd name="T22" fmla="*/ 14 w 1222"/>
                <a:gd name="T23" fmla="*/ 1 h 52"/>
                <a:gd name="T24" fmla="*/ 13 w 1222"/>
                <a:gd name="T25" fmla="*/ 1 h 52"/>
                <a:gd name="T26" fmla="*/ 13 w 1222"/>
                <a:gd name="T27" fmla="*/ 1 h 52"/>
                <a:gd name="T28" fmla="*/ 13 w 1222"/>
                <a:gd name="T29" fmla="*/ 1 h 52"/>
                <a:gd name="T30" fmla="*/ 11 w 1222"/>
                <a:gd name="T31" fmla="*/ 1 h 52"/>
                <a:gd name="T32" fmla="*/ 11 w 1222"/>
                <a:gd name="T33" fmla="*/ 1 h 52"/>
                <a:gd name="T34" fmla="*/ 11 w 1222"/>
                <a:gd name="T35" fmla="*/ 1 h 52"/>
                <a:gd name="T36" fmla="*/ 10 w 1222"/>
                <a:gd name="T37" fmla="*/ 1 h 52"/>
                <a:gd name="T38" fmla="*/ 10 w 1222"/>
                <a:gd name="T39" fmla="*/ 1 h 52"/>
                <a:gd name="T40" fmla="*/ 9 w 1222"/>
                <a:gd name="T41" fmla="*/ 1 h 52"/>
                <a:gd name="T42" fmla="*/ 9 w 1222"/>
                <a:gd name="T43" fmla="*/ 1 h 52"/>
                <a:gd name="T44" fmla="*/ 8 w 1222"/>
                <a:gd name="T45" fmla="*/ 1 h 52"/>
                <a:gd name="T46" fmla="*/ 8 w 1222"/>
                <a:gd name="T47" fmla="*/ 1 h 52"/>
                <a:gd name="T48" fmla="*/ 8 w 1222"/>
                <a:gd name="T49" fmla="*/ 1 h 52"/>
                <a:gd name="T50" fmla="*/ 7 w 1222"/>
                <a:gd name="T51" fmla="*/ 1 h 52"/>
                <a:gd name="T52" fmla="*/ 6 w 1222"/>
                <a:gd name="T53" fmla="*/ 1 h 52"/>
                <a:gd name="T54" fmla="*/ 6 w 1222"/>
                <a:gd name="T55" fmla="*/ 1 h 52"/>
                <a:gd name="T56" fmla="*/ 6 w 1222"/>
                <a:gd name="T57" fmla="*/ 1 h 52"/>
                <a:gd name="T58" fmla="*/ 5 w 1222"/>
                <a:gd name="T59" fmla="*/ 1 h 52"/>
                <a:gd name="T60" fmla="*/ 5 w 1222"/>
                <a:gd name="T61" fmla="*/ 1 h 52"/>
                <a:gd name="T62" fmla="*/ 5 w 1222"/>
                <a:gd name="T63" fmla="*/ 1 h 52"/>
                <a:gd name="T64" fmla="*/ 4 w 1222"/>
                <a:gd name="T65" fmla="*/ 1 h 52"/>
                <a:gd name="T66" fmla="*/ 4 w 1222"/>
                <a:gd name="T67" fmla="*/ 1 h 52"/>
                <a:gd name="T68" fmla="*/ 3 w 1222"/>
                <a:gd name="T69" fmla="*/ 1 h 52"/>
                <a:gd name="T70" fmla="*/ 3 w 1222"/>
                <a:gd name="T71" fmla="*/ 1 h 52"/>
                <a:gd name="T72" fmla="*/ 2 w 1222"/>
                <a:gd name="T73" fmla="*/ 1 h 52"/>
                <a:gd name="T74" fmla="*/ 2 w 1222"/>
                <a:gd name="T75" fmla="*/ 1 h 52"/>
                <a:gd name="T76" fmla="*/ 1 w 1222"/>
                <a:gd name="T77" fmla="*/ 1 h 52"/>
                <a:gd name="T78" fmla="*/ 1 w 1222"/>
                <a:gd name="T79" fmla="*/ 1 h 52"/>
                <a:gd name="T80" fmla="*/ 1 w 1222"/>
                <a:gd name="T81" fmla="*/ 1 h 52"/>
                <a:gd name="T82" fmla="*/ 0 w 1222"/>
                <a:gd name="T83" fmla="*/ 0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2"/>
                <a:gd name="T127" fmla="*/ 0 h 52"/>
                <a:gd name="T128" fmla="*/ 1222 w 1222"/>
                <a:gd name="T129" fmla="*/ 52 h 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2" h="52">
                  <a:moveTo>
                    <a:pt x="1222" y="52"/>
                  </a:moveTo>
                  <a:lnTo>
                    <a:pt x="1222" y="52"/>
                  </a:lnTo>
                  <a:lnTo>
                    <a:pt x="1169" y="51"/>
                  </a:lnTo>
                  <a:moveTo>
                    <a:pt x="1116" y="51"/>
                  </a:moveTo>
                  <a:lnTo>
                    <a:pt x="1116" y="51"/>
                  </a:lnTo>
                  <a:lnTo>
                    <a:pt x="1063" y="50"/>
                  </a:lnTo>
                  <a:moveTo>
                    <a:pt x="1009" y="49"/>
                  </a:moveTo>
                  <a:lnTo>
                    <a:pt x="1009" y="49"/>
                  </a:lnTo>
                  <a:lnTo>
                    <a:pt x="956" y="48"/>
                  </a:lnTo>
                  <a:moveTo>
                    <a:pt x="903" y="47"/>
                  </a:moveTo>
                  <a:lnTo>
                    <a:pt x="903" y="47"/>
                  </a:lnTo>
                  <a:lnTo>
                    <a:pt x="850" y="46"/>
                  </a:lnTo>
                  <a:moveTo>
                    <a:pt x="797" y="45"/>
                  </a:moveTo>
                  <a:lnTo>
                    <a:pt x="797" y="45"/>
                  </a:lnTo>
                  <a:lnTo>
                    <a:pt x="743" y="43"/>
                  </a:lnTo>
                  <a:moveTo>
                    <a:pt x="690" y="42"/>
                  </a:moveTo>
                  <a:lnTo>
                    <a:pt x="690" y="42"/>
                  </a:lnTo>
                  <a:lnTo>
                    <a:pt x="637" y="40"/>
                  </a:lnTo>
                  <a:moveTo>
                    <a:pt x="584" y="39"/>
                  </a:moveTo>
                  <a:lnTo>
                    <a:pt x="584" y="39"/>
                  </a:lnTo>
                  <a:lnTo>
                    <a:pt x="535" y="37"/>
                  </a:lnTo>
                  <a:lnTo>
                    <a:pt x="531" y="37"/>
                  </a:lnTo>
                  <a:moveTo>
                    <a:pt x="477" y="34"/>
                  </a:moveTo>
                  <a:lnTo>
                    <a:pt x="477" y="34"/>
                  </a:lnTo>
                  <a:lnTo>
                    <a:pt x="449" y="33"/>
                  </a:lnTo>
                  <a:lnTo>
                    <a:pt x="424" y="32"/>
                  </a:lnTo>
                  <a:moveTo>
                    <a:pt x="371" y="30"/>
                  </a:moveTo>
                  <a:lnTo>
                    <a:pt x="371" y="30"/>
                  </a:lnTo>
                  <a:lnTo>
                    <a:pt x="367" y="29"/>
                  </a:lnTo>
                  <a:lnTo>
                    <a:pt x="318" y="27"/>
                  </a:lnTo>
                  <a:moveTo>
                    <a:pt x="265" y="23"/>
                  </a:moveTo>
                  <a:lnTo>
                    <a:pt x="265" y="23"/>
                  </a:lnTo>
                  <a:lnTo>
                    <a:pt x="215" y="20"/>
                  </a:lnTo>
                  <a:lnTo>
                    <a:pt x="212" y="20"/>
                  </a:lnTo>
                  <a:moveTo>
                    <a:pt x="159" y="16"/>
                  </a:moveTo>
                  <a:lnTo>
                    <a:pt x="159" y="16"/>
                  </a:lnTo>
                  <a:lnTo>
                    <a:pt x="147" y="15"/>
                  </a:lnTo>
                  <a:lnTo>
                    <a:pt x="106" y="11"/>
                  </a:lnTo>
                  <a:moveTo>
                    <a:pt x="53" y="6"/>
                  </a:moveTo>
                  <a:lnTo>
                    <a:pt x="53" y="6"/>
                  </a:lnTo>
                  <a:lnTo>
                    <a:pt x="25" y="3"/>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0" name="Freeform 15"/>
            <p:cNvSpPr>
              <a:spLocks noEditPoints="1"/>
            </p:cNvSpPr>
            <p:nvPr/>
          </p:nvSpPr>
          <p:spPr bwMode="auto">
            <a:xfrm>
              <a:off x="3550" y="831"/>
              <a:ext cx="151" cy="6"/>
            </a:xfrm>
            <a:custGeom>
              <a:avLst/>
              <a:gdLst>
                <a:gd name="T0" fmla="*/ 4 w 251"/>
                <a:gd name="T1" fmla="*/ 0 h 10"/>
                <a:gd name="T2" fmla="*/ 4 w 251"/>
                <a:gd name="T3" fmla="*/ 0 h 10"/>
                <a:gd name="T4" fmla="*/ 4 w 251"/>
                <a:gd name="T5" fmla="*/ 1 h 10"/>
                <a:gd name="T6" fmla="*/ 4 w 251"/>
                <a:gd name="T7" fmla="*/ 1 h 10"/>
                <a:gd name="T8" fmla="*/ 2 w 251"/>
                <a:gd name="T9" fmla="*/ 1 h 10"/>
                <a:gd name="T10" fmla="*/ 2 w 251"/>
                <a:gd name="T11" fmla="*/ 1 h 10"/>
                <a:gd name="T12" fmla="*/ 2 w 251"/>
                <a:gd name="T13" fmla="*/ 1 h 10"/>
                <a:gd name="T14" fmla="*/ 2 w 251"/>
                <a:gd name="T15" fmla="*/ 1 h 10"/>
                <a:gd name="T16" fmla="*/ 1 w 251"/>
                <a:gd name="T17" fmla="*/ 1 h 10"/>
                <a:gd name="T18" fmla="*/ 1 w 251"/>
                <a:gd name="T19" fmla="*/ 1 h 10"/>
                <a:gd name="T20" fmla="*/ 1 w 251"/>
                <a:gd name="T21" fmla="*/ 1 h 10"/>
                <a:gd name="T22" fmla="*/ 1 w 251"/>
                <a:gd name="T23" fmla="*/ 1 h 10"/>
                <a:gd name="T24" fmla="*/ 0 w 251"/>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1"/>
                <a:gd name="T40" fmla="*/ 0 h 10"/>
                <a:gd name="T41" fmla="*/ 251 w 25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1" h="10">
                  <a:moveTo>
                    <a:pt x="251" y="0"/>
                  </a:moveTo>
                  <a:lnTo>
                    <a:pt x="251" y="0"/>
                  </a:lnTo>
                  <a:lnTo>
                    <a:pt x="215" y="1"/>
                  </a:lnTo>
                  <a:lnTo>
                    <a:pt x="201" y="1"/>
                  </a:lnTo>
                  <a:moveTo>
                    <a:pt x="151" y="3"/>
                  </a:moveTo>
                  <a:lnTo>
                    <a:pt x="151" y="3"/>
                  </a:lnTo>
                  <a:lnTo>
                    <a:pt x="132" y="4"/>
                  </a:lnTo>
                  <a:lnTo>
                    <a:pt x="101" y="5"/>
                  </a:lnTo>
                  <a:moveTo>
                    <a:pt x="50" y="8"/>
                  </a:moveTo>
                  <a:lnTo>
                    <a:pt x="50" y="8"/>
                  </a:lnTo>
                  <a:lnTo>
                    <a:pt x="48" y="8"/>
                  </a:lnTo>
                  <a:lnTo>
                    <a:pt x="9" y="9"/>
                  </a:lnTo>
                  <a:lnTo>
                    <a:pt x="0" y="1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1" name="Freeform 16"/>
            <p:cNvSpPr>
              <a:spLocks noEditPoints="1"/>
            </p:cNvSpPr>
            <p:nvPr/>
          </p:nvSpPr>
          <p:spPr bwMode="auto">
            <a:xfrm>
              <a:off x="3369" y="838"/>
              <a:ext cx="90" cy="1"/>
            </a:xfrm>
            <a:custGeom>
              <a:avLst/>
              <a:gdLst>
                <a:gd name="T0" fmla="*/ 2 w 150"/>
                <a:gd name="T1" fmla="*/ 0 h 1"/>
                <a:gd name="T2" fmla="*/ 2 w 150"/>
                <a:gd name="T3" fmla="*/ 0 h 1"/>
                <a:gd name="T4" fmla="*/ 2 w 150"/>
                <a:gd name="T5" fmla="*/ 1 h 1"/>
                <a:gd name="T6" fmla="*/ 1 w 150"/>
                <a:gd name="T7" fmla="*/ 1 h 1"/>
                <a:gd name="T8" fmla="*/ 1 w 150"/>
                <a:gd name="T9" fmla="*/ 1 h 1"/>
                <a:gd name="T10" fmla="*/ 1 w 150"/>
                <a:gd name="T11" fmla="*/ 1 h 1"/>
                <a:gd name="T12" fmla="*/ 0 w 150"/>
                <a:gd name="T13" fmla="*/ 1 h 1"/>
                <a:gd name="T14" fmla="*/ 0 60000 65536"/>
                <a:gd name="T15" fmla="*/ 0 60000 65536"/>
                <a:gd name="T16" fmla="*/ 0 60000 65536"/>
                <a:gd name="T17" fmla="*/ 0 60000 65536"/>
                <a:gd name="T18" fmla="*/ 0 60000 65536"/>
                <a:gd name="T19" fmla="*/ 0 60000 65536"/>
                <a:gd name="T20" fmla="*/ 0 60000 65536"/>
                <a:gd name="T21" fmla="*/ 0 w 150"/>
                <a:gd name="T22" fmla="*/ 0 h 1"/>
                <a:gd name="T23" fmla="*/ 150 w 150"/>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
                  <a:moveTo>
                    <a:pt x="150" y="0"/>
                  </a:moveTo>
                  <a:lnTo>
                    <a:pt x="150" y="0"/>
                  </a:lnTo>
                  <a:lnTo>
                    <a:pt x="100" y="1"/>
                  </a:lnTo>
                  <a:moveTo>
                    <a:pt x="50" y="1"/>
                  </a:moveTo>
                  <a:lnTo>
                    <a:pt x="50" y="1"/>
                  </a:lnTo>
                  <a:lnTo>
                    <a:pt x="38"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2" name="Freeform 17"/>
            <p:cNvSpPr>
              <a:spLocks noEditPoints="1"/>
            </p:cNvSpPr>
            <p:nvPr/>
          </p:nvSpPr>
          <p:spPr bwMode="auto">
            <a:xfrm>
              <a:off x="2856" y="841"/>
              <a:ext cx="419" cy="30"/>
            </a:xfrm>
            <a:custGeom>
              <a:avLst/>
              <a:gdLst>
                <a:gd name="T0" fmla="*/ 12 w 697"/>
                <a:gd name="T1" fmla="*/ 0 h 50"/>
                <a:gd name="T2" fmla="*/ 12 w 697"/>
                <a:gd name="T3" fmla="*/ 0 h 50"/>
                <a:gd name="T4" fmla="*/ 11 w 697"/>
                <a:gd name="T5" fmla="*/ 1 h 50"/>
                <a:gd name="T6" fmla="*/ 11 w 697"/>
                <a:gd name="T7" fmla="*/ 1 h 50"/>
                <a:gd name="T8" fmla="*/ 10 w 697"/>
                <a:gd name="T9" fmla="*/ 1 h 50"/>
                <a:gd name="T10" fmla="*/ 10 w 697"/>
                <a:gd name="T11" fmla="*/ 1 h 50"/>
                <a:gd name="T12" fmla="*/ 10 w 697"/>
                <a:gd name="T13" fmla="*/ 1 h 50"/>
                <a:gd name="T14" fmla="*/ 9 w 697"/>
                <a:gd name="T15" fmla="*/ 1 h 50"/>
                <a:gd name="T16" fmla="*/ 8 w 697"/>
                <a:gd name="T17" fmla="*/ 1 h 50"/>
                <a:gd name="T18" fmla="*/ 8 w 697"/>
                <a:gd name="T19" fmla="*/ 1 h 50"/>
                <a:gd name="T20" fmla="*/ 8 w 697"/>
                <a:gd name="T21" fmla="*/ 1 h 50"/>
                <a:gd name="T22" fmla="*/ 7 w 697"/>
                <a:gd name="T23" fmla="*/ 1 h 50"/>
                <a:gd name="T24" fmla="*/ 6 w 697"/>
                <a:gd name="T25" fmla="*/ 1 h 50"/>
                <a:gd name="T26" fmla="*/ 6 w 697"/>
                <a:gd name="T27" fmla="*/ 1 h 50"/>
                <a:gd name="T28" fmla="*/ 5 w 697"/>
                <a:gd name="T29" fmla="*/ 1 h 50"/>
                <a:gd name="T30" fmla="*/ 5 w 697"/>
                <a:gd name="T31" fmla="*/ 1 h 50"/>
                <a:gd name="T32" fmla="*/ 5 w 697"/>
                <a:gd name="T33" fmla="*/ 1 h 50"/>
                <a:gd name="T34" fmla="*/ 5 w 697"/>
                <a:gd name="T35" fmla="*/ 1 h 50"/>
                <a:gd name="T36" fmla="*/ 4 w 697"/>
                <a:gd name="T37" fmla="*/ 1 h 50"/>
                <a:gd name="T38" fmla="*/ 4 w 697"/>
                <a:gd name="T39" fmla="*/ 1 h 50"/>
                <a:gd name="T40" fmla="*/ 3 w 697"/>
                <a:gd name="T41" fmla="*/ 1 h 50"/>
                <a:gd name="T42" fmla="*/ 3 w 697"/>
                <a:gd name="T43" fmla="*/ 1 h 50"/>
                <a:gd name="T44" fmla="*/ 2 w 697"/>
                <a:gd name="T45" fmla="*/ 1 h 50"/>
                <a:gd name="T46" fmla="*/ 2 w 697"/>
                <a:gd name="T47" fmla="*/ 1 h 50"/>
                <a:gd name="T48" fmla="*/ 1 w 697"/>
                <a:gd name="T49" fmla="*/ 1 h 50"/>
                <a:gd name="T50" fmla="*/ 1 w 697"/>
                <a:gd name="T51" fmla="*/ 1 h 50"/>
                <a:gd name="T52" fmla="*/ 1 w 697"/>
                <a:gd name="T53" fmla="*/ 1 h 50"/>
                <a:gd name="T54" fmla="*/ 1 w 697"/>
                <a:gd name="T55" fmla="*/ 1 h 50"/>
                <a:gd name="T56" fmla="*/ 0 w 697"/>
                <a:gd name="T57" fmla="*/ 1 h 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97"/>
                <a:gd name="T88" fmla="*/ 0 h 50"/>
                <a:gd name="T89" fmla="*/ 697 w 697"/>
                <a:gd name="T90" fmla="*/ 50 h 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97" h="50">
                  <a:moveTo>
                    <a:pt x="697" y="0"/>
                  </a:moveTo>
                  <a:lnTo>
                    <a:pt x="697" y="0"/>
                  </a:lnTo>
                  <a:lnTo>
                    <a:pt x="660" y="3"/>
                  </a:lnTo>
                  <a:lnTo>
                    <a:pt x="643" y="4"/>
                  </a:lnTo>
                  <a:moveTo>
                    <a:pt x="590" y="7"/>
                  </a:moveTo>
                  <a:lnTo>
                    <a:pt x="590" y="7"/>
                  </a:lnTo>
                  <a:lnTo>
                    <a:pt x="575" y="8"/>
                  </a:lnTo>
                  <a:lnTo>
                    <a:pt x="536" y="11"/>
                  </a:lnTo>
                  <a:moveTo>
                    <a:pt x="483" y="15"/>
                  </a:moveTo>
                  <a:lnTo>
                    <a:pt x="483" y="15"/>
                  </a:lnTo>
                  <a:lnTo>
                    <a:pt x="479" y="15"/>
                  </a:lnTo>
                  <a:lnTo>
                    <a:pt x="429" y="19"/>
                  </a:lnTo>
                  <a:moveTo>
                    <a:pt x="375" y="23"/>
                  </a:moveTo>
                  <a:lnTo>
                    <a:pt x="375" y="23"/>
                  </a:lnTo>
                  <a:lnTo>
                    <a:pt x="324" y="27"/>
                  </a:lnTo>
                  <a:lnTo>
                    <a:pt x="322" y="27"/>
                  </a:lnTo>
                  <a:moveTo>
                    <a:pt x="268" y="31"/>
                  </a:moveTo>
                  <a:lnTo>
                    <a:pt x="268" y="31"/>
                  </a:lnTo>
                  <a:lnTo>
                    <a:pt x="222" y="34"/>
                  </a:lnTo>
                  <a:lnTo>
                    <a:pt x="215" y="35"/>
                  </a:lnTo>
                  <a:moveTo>
                    <a:pt x="161" y="39"/>
                  </a:moveTo>
                  <a:lnTo>
                    <a:pt x="161" y="39"/>
                  </a:lnTo>
                  <a:lnTo>
                    <a:pt x="126" y="41"/>
                  </a:lnTo>
                  <a:lnTo>
                    <a:pt x="107" y="43"/>
                  </a:lnTo>
                  <a:moveTo>
                    <a:pt x="54" y="46"/>
                  </a:moveTo>
                  <a:lnTo>
                    <a:pt x="54" y="46"/>
                  </a:lnTo>
                  <a:lnTo>
                    <a:pt x="41" y="47"/>
                  </a:lnTo>
                  <a:lnTo>
                    <a:pt x="5" y="50"/>
                  </a:lnTo>
                  <a:lnTo>
                    <a:pt x="0" y="5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3" name="Freeform 18"/>
            <p:cNvSpPr>
              <a:spLocks noEditPoints="1"/>
            </p:cNvSpPr>
            <p:nvPr/>
          </p:nvSpPr>
          <p:spPr bwMode="auto">
            <a:xfrm>
              <a:off x="2358" y="834"/>
              <a:ext cx="404" cy="36"/>
            </a:xfrm>
            <a:custGeom>
              <a:avLst/>
              <a:gdLst>
                <a:gd name="T0" fmla="*/ 11 w 672"/>
                <a:gd name="T1" fmla="*/ 1 h 60"/>
                <a:gd name="T2" fmla="*/ 11 w 672"/>
                <a:gd name="T3" fmla="*/ 1 h 60"/>
                <a:gd name="T4" fmla="*/ 11 w 672"/>
                <a:gd name="T5" fmla="*/ 1 h 60"/>
                <a:gd name="T6" fmla="*/ 10 w 672"/>
                <a:gd name="T7" fmla="*/ 1 h 60"/>
                <a:gd name="T8" fmla="*/ 10 w 672"/>
                <a:gd name="T9" fmla="*/ 1 h 60"/>
                <a:gd name="T10" fmla="*/ 10 w 672"/>
                <a:gd name="T11" fmla="*/ 1 h 60"/>
                <a:gd name="T12" fmla="*/ 9 w 672"/>
                <a:gd name="T13" fmla="*/ 1 h 60"/>
                <a:gd name="T14" fmla="*/ 8 w 672"/>
                <a:gd name="T15" fmla="*/ 1 h 60"/>
                <a:gd name="T16" fmla="*/ 8 w 672"/>
                <a:gd name="T17" fmla="*/ 1 h 60"/>
                <a:gd name="T18" fmla="*/ 8 w 672"/>
                <a:gd name="T19" fmla="*/ 1 h 60"/>
                <a:gd name="T20" fmla="*/ 7 w 672"/>
                <a:gd name="T21" fmla="*/ 1 h 60"/>
                <a:gd name="T22" fmla="*/ 7 w 672"/>
                <a:gd name="T23" fmla="*/ 1 h 60"/>
                <a:gd name="T24" fmla="*/ 6 w 672"/>
                <a:gd name="T25" fmla="*/ 1 h 60"/>
                <a:gd name="T26" fmla="*/ 6 w 672"/>
                <a:gd name="T27" fmla="*/ 1 h 60"/>
                <a:gd name="T28" fmla="*/ 5 w 672"/>
                <a:gd name="T29" fmla="*/ 1 h 60"/>
                <a:gd name="T30" fmla="*/ 5 w 672"/>
                <a:gd name="T31" fmla="*/ 1 h 60"/>
                <a:gd name="T32" fmla="*/ 4 w 672"/>
                <a:gd name="T33" fmla="*/ 1 h 60"/>
                <a:gd name="T34" fmla="*/ 4 w 672"/>
                <a:gd name="T35" fmla="*/ 1 h 60"/>
                <a:gd name="T36" fmla="*/ 4 w 672"/>
                <a:gd name="T37" fmla="*/ 1 h 60"/>
                <a:gd name="T38" fmla="*/ 4 w 672"/>
                <a:gd name="T39" fmla="*/ 1 h 60"/>
                <a:gd name="T40" fmla="*/ 2 w 672"/>
                <a:gd name="T41" fmla="*/ 1 h 60"/>
                <a:gd name="T42" fmla="*/ 2 w 672"/>
                <a:gd name="T43" fmla="*/ 1 h 60"/>
                <a:gd name="T44" fmla="*/ 2 w 672"/>
                <a:gd name="T45" fmla="*/ 1 h 60"/>
                <a:gd name="T46" fmla="*/ 2 w 672"/>
                <a:gd name="T47" fmla="*/ 1 h 60"/>
                <a:gd name="T48" fmla="*/ 1 w 672"/>
                <a:gd name="T49" fmla="*/ 1 h 60"/>
                <a:gd name="T50" fmla="*/ 1 w 672"/>
                <a:gd name="T51" fmla="*/ 1 h 60"/>
                <a:gd name="T52" fmla="*/ 1 w 672"/>
                <a:gd name="T53" fmla="*/ 1 h 60"/>
                <a:gd name="T54" fmla="*/ 0 w 672"/>
                <a:gd name="T55" fmla="*/ 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2"/>
                <a:gd name="T85" fmla="*/ 0 h 60"/>
                <a:gd name="T86" fmla="*/ 672 w 67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2" h="60">
                  <a:moveTo>
                    <a:pt x="672" y="60"/>
                  </a:moveTo>
                  <a:lnTo>
                    <a:pt x="672" y="60"/>
                  </a:lnTo>
                  <a:lnTo>
                    <a:pt x="633" y="57"/>
                  </a:lnTo>
                  <a:lnTo>
                    <a:pt x="620" y="56"/>
                  </a:lnTo>
                  <a:moveTo>
                    <a:pt x="569" y="51"/>
                  </a:moveTo>
                  <a:lnTo>
                    <a:pt x="569" y="51"/>
                  </a:lnTo>
                  <a:lnTo>
                    <a:pt x="540" y="48"/>
                  </a:lnTo>
                  <a:lnTo>
                    <a:pt x="517" y="46"/>
                  </a:lnTo>
                  <a:moveTo>
                    <a:pt x="465" y="41"/>
                  </a:moveTo>
                  <a:lnTo>
                    <a:pt x="465" y="41"/>
                  </a:lnTo>
                  <a:lnTo>
                    <a:pt x="433" y="38"/>
                  </a:lnTo>
                  <a:lnTo>
                    <a:pt x="414" y="36"/>
                  </a:lnTo>
                  <a:moveTo>
                    <a:pt x="362" y="32"/>
                  </a:moveTo>
                  <a:lnTo>
                    <a:pt x="362" y="32"/>
                  </a:lnTo>
                  <a:lnTo>
                    <a:pt x="320" y="28"/>
                  </a:lnTo>
                  <a:lnTo>
                    <a:pt x="310" y="27"/>
                  </a:lnTo>
                  <a:moveTo>
                    <a:pt x="258" y="22"/>
                  </a:moveTo>
                  <a:lnTo>
                    <a:pt x="258" y="22"/>
                  </a:lnTo>
                  <a:lnTo>
                    <a:pt x="207" y="17"/>
                  </a:lnTo>
                  <a:moveTo>
                    <a:pt x="155" y="12"/>
                  </a:moveTo>
                  <a:lnTo>
                    <a:pt x="155" y="12"/>
                  </a:lnTo>
                  <a:lnTo>
                    <a:pt x="154" y="12"/>
                  </a:lnTo>
                  <a:lnTo>
                    <a:pt x="103" y="8"/>
                  </a:lnTo>
                  <a:moveTo>
                    <a:pt x="52" y="4"/>
                  </a:moveTo>
                  <a:lnTo>
                    <a:pt x="52" y="4"/>
                  </a:lnTo>
                  <a:lnTo>
                    <a:pt x="12"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4" name="Freeform 19"/>
            <p:cNvSpPr>
              <a:spLocks noEditPoints="1"/>
            </p:cNvSpPr>
            <p:nvPr/>
          </p:nvSpPr>
          <p:spPr bwMode="auto">
            <a:xfrm>
              <a:off x="2047" y="827"/>
              <a:ext cx="218" cy="5"/>
            </a:xfrm>
            <a:custGeom>
              <a:avLst/>
              <a:gdLst>
                <a:gd name="T0" fmla="*/ 6 w 362"/>
                <a:gd name="T1" fmla="*/ 1 h 8"/>
                <a:gd name="T2" fmla="*/ 6 w 362"/>
                <a:gd name="T3" fmla="*/ 1 h 8"/>
                <a:gd name="T4" fmla="*/ 5 w 362"/>
                <a:gd name="T5" fmla="*/ 1 h 8"/>
                <a:gd name="T6" fmla="*/ 5 w 362"/>
                <a:gd name="T7" fmla="*/ 1 h 8"/>
                <a:gd name="T8" fmla="*/ 4 w 362"/>
                <a:gd name="T9" fmla="*/ 1 h 8"/>
                <a:gd name="T10" fmla="*/ 4 w 362"/>
                <a:gd name="T11" fmla="*/ 1 h 8"/>
                <a:gd name="T12" fmla="*/ 4 w 362"/>
                <a:gd name="T13" fmla="*/ 1 h 8"/>
                <a:gd name="T14" fmla="*/ 4 w 362"/>
                <a:gd name="T15" fmla="*/ 1 h 8"/>
                <a:gd name="T16" fmla="*/ 2 w 362"/>
                <a:gd name="T17" fmla="*/ 1 h 8"/>
                <a:gd name="T18" fmla="*/ 2 w 362"/>
                <a:gd name="T19" fmla="*/ 1 h 8"/>
                <a:gd name="T20" fmla="*/ 2 w 362"/>
                <a:gd name="T21" fmla="*/ 1 h 8"/>
                <a:gd name="T22" fmla="*/ 2 w 362"/>
                <a:gd name="T23" fmla="*/ 1 h 8"/>
                <a:gd name="T24" fmla="*/ 1 w 362"/>
                <a:gd name="T25" fmla="*/ 1 h 8"/>
                <a:gd name="T26" fmla="*/ 1 w 362"/>
                <a:gd name="T27" fmla="*/ 1 h 8"/>
                <a:gd name="T28" fmla="*/ 1 w 362"/>
                <a:gd name="T29" fmla="*/ 0 h 8"/>
                <a:gd name="T30" fmla="*/ 0 w 362"/>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2"/>
                <a:gd name="T49" fmla="*/ 0 h 8"/>
                <a:gd name="T50" fmla="*/ 362 w 362"/>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2" h="8">
                  <a:moveTo>
                    <a:pt x="362" y="8"/>
                  </a:moveTo>
                  <a:lnTo>
                    <a:pt x="362" y="8"/>
                  </a:lnTo>
                  <a:lnTo>
                    <a:pt x="314" y="7"/>
                  </a:lnTo>
                  <a:lnTo>
                    <a:pt x="310" y="7"/>
                  </a:lnTo>
                  <a:moveTo>
                    <a:pt x="258" y="6"/>
                  </a:moveTo>
                  <a:lnTo>
                    <a:pt x="258" y="6"/>
                  </a:lnTo>
                  <a:lnTo>
                    <a:pt x="212" y="5"/>
                  </a:lnTo>
                  <a:lnTo>
                    <a:pt x="207" y="5"/>
                  </a:lnTo>
                  <a:moveTo>
                    <a:pt x="155" y="3"/>
                  </a:moveTo>
                  <a:lnTo>
                    <a:pt x="155" y="3"/>
                  </a:lnTo>
                  <a:lnTo>
                    <a:pt x="109" y="2"/>
                  </a:lnTo>
                  <a:lnTo>
                    <a:pt x="103" y="2"/>
                  </a:lnTo>
                  <a:moveTo>
                    <a:pt x="52" y="1"/>
                  </a:moveTo>
                  <a:lnTo>
                    <a:pt x="52" y="1"/>
                  </a:lnTo>
                  <a:lnTo>
                    <a:pt x="15" y="0"/>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5" name="Freeform 20"/>
            <p:cNvSpPr>
              <a:spLocks noEditPoints="1"/>
            </p:cNvSpPr>
            <p:nvPr/>
          </p:nvSpPr>
          <p:spPr bwMode="auto">
            <a:xfrm>
              <a:off x="1469" y="827"/>
              <a:ext cx="483" cy="15"/>
            </a:xfrm>
            <a:custGeom>
              <a:avLst/>
              <a:gdLst>
                <a:gd name="T0" fmla="*/ 14 w 804"/>
                <a:gd name="T1" fmla="*/ 0 h 26"/>
                <a:gd name="T2" fmla="*/ 14 w 804"/>
                <a:gd name="T3" fmla="*/ 0 h 26"/>
                <a:gd name="T4" fmla="*/ 13 w 804"/>
                <a:gd name="T5" fmla="*/ 1 h 26"/>
                <a:gd name="T6" fmla="*/ 13 w 804"/>
                <a:gd name="T7" fmla="*/ 1 h 26"/>
                <a:gd name="T8" fmla="*/ 12 w 804"/>
                <a:gd name="T9" fmla="*/ 1 h 26"/>
                <a:gd name="T10" fmla="*/ 12 w 804"/>
                <a:gd name="T11" fmla="*/ 1 h 26"/>
                <a:gd name="T12" fmla="*/ 11 w 804"/>
                <a:gd name="T13" fmla="*/ 1 h 26"/>
                <a:gd name="T14" fmla="*/ 11 w 804"/>
                <a:gd name="T15" fmla="*/ 1 h 26"/>
                <a:gd name="T16" fmla="*/ 10 w 804"/>
                <a:gd name="T17" fmla="*/ 1 h 26"/>
                <a:gd name="T18" fmla="*/ 10 w 804"/>
                <a:gd name="T19" fmla="*/ 1 h 26"/>
                <a:gd name="T20" fmla="*/ 10 w 804"/>
                <a:gd name="T21" fmla="*/ 1 h 26"/>
                <a:gd name="T22" fmla="*/ 9 w 804"/>
                <a:gd name="T23" fmla="*/ 1 h 26"/>
                <a:gd name="T24" fmla="*/ 8 w 804"/>
                <a:gd name="T25" fmla="*/ 1 h 26"/>
                <a:gd name="T26" fmla="*/ 8 w 804"/>
                <a:gd name="T27" fmla="*/ 1 h 26"/>
                <a:gd name="T28" fmla="*/ 8 w 804"/>
                <a:gd name="T29" fmla="*/ 1 h 26"/>
                <a:gd name="T30" fmla="*/ 7 w 804"/>
                <a:gd name="T31" fmla="*/ 1 h 26"/>
                <a:gd name="T32" fmla="*/ 6 w 804"/>
                <a:gd name="T33" fmla="*/ 1 h 26"/>
                <a:gd name="T34" fmla="*/ 6 w 804"/>
                <a:gd name="T35" fmla="*/ 1 h 26"/>
                <a:gd name="T36" fmla="*/ 5 w 804"/>
                <a:gd name="T37" fmla="*/ 1 h 26"/>
                <a:gd name="T38" fmla="*/ 5 w 804"/>
                <a:gd name="T39" fmla="*/ 1 h 26"/>
                <a:gd name="T40" fmla="*/ 5 w 804"/>
                <a:gd name="T41" fmla="*/ 1 h 26"/>
                <a:gd name="T42" fmla="*/ 5 w 804"/>
                <a:gd name="T43" fmla="*/ 1 h 26"/>
                <a:gd name="T44" fmla="*/ 5 w 804"/>
                <a:gd name="T45" fmla="*/ 1 h 26"/>
                <a:gd name="T46" fmla="*/ 4 w 804"/>
                <a:gd name="T47" fmla="*/ 1 h 26"/>
                <a:gd name="T48" fmla="*/ 3 w 804"/>
                <a:gd name="T49" fmla="*/ 1 h 26"/>
                <a:gd name="T50" fmla="*/ 3 w 804"/>
                <a:gd name="T51" fmla="*/ 1 h 26"/>
                <a:gd name="T52" fmla="*/ 2 w 804"/>
                <a:gd name="T53" fmla="*/ 1 h 26"/>
                <a:gd name="T54" fmla="*/ 2 w 804"/>
                <a:gd name="T55" fmla="*/ 1 h 26"/>
                <a:gd name="T56" fmla="*/ 1 w 804"/>
                <a:gd name="T57" fmla="*/ 1 h 26"/>
                <a:gd name="T58" fmla="*/ 1 w 804"/>
                <a:gd name="T59" fmla="*/ 1 h 26"/>
                <a:gd name="T60" fmla="*/ 1 w 804"/>
                <a:gd name="T61" fmla="*/ 1 h 26"/>
                <a:gd name="T62" fmla="*/ 0 w 804"/>
                <a:gd name="T63" fmla="*/ 1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4"/>
                <a:gd name="T97" fmla="*/ 0 h 26"/>
                <a:gd name="T98" fmla="*/ 804 w 804"/>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4" h="26">
                  <a:moveTo>
                    <a:pt x="804" y="0"/>
                  </a:moveTo>
                  <a:lnTo>
                    <a:pt x="804" y="0"/>
                  </a:lnTo>
                  <a:lnTo>
                    <a:pt x="762" y="1"/>
                  </a:lnTo>
                  <a:lnTo>
                    <a:pt x="750" y="2"/>
                  </a:lnTo>
                  <a:moveTo>
                    <a:pt x="697" y="3"/>
                  </a:moveTo>
                  <a:lnTo>
                    <a:pt x="697" y="3"/>
                  </a:lnTo>
                  <a:lnTo>
                    <a:pt x="666" y="4"/>
                  </a:lnTo>
                  <a:lnTo>
                    <a:pt x="643" y="5"/>
                  </a:lnTo>
                  <a:moveTo>
                    <a:pt x="590" y="7"/>
                  </a:moveTo>
                  <a:lnTo>
                    <a:pt x="590" y="7"/>
                  </a:lnTo>
                  <a:lnTo>
                    <a:pt x="557" y="8"/>
                  </a:lnTo>
                  <a:lnTo>
                    <a:pt x="536" y="9"/>
                  </a:lnTo>
                  <a:moveTo>
                    <a:pt x="482" y="10"/>
                  </a:moveTo>
                  <a:lnTo>
                    <a:pt x="482" y="10"/>
                  </a:lnTo>
                  <a:lnTo>
                    <a:pt x="441" y="12"/>
                  </a:lnTo>
                  <a:lnTo>
                    <a:pt x="429" y="12"/>
                  </a:lnTo>
                  <a:moveTo>
                    <a:pt x="375" y="14"/>
                  </a:moveTo>
                  <a:lnTo>
                    <a:pt x="375" y="14"/>
                  </a:lnTo>
                  <a:lnTo>
                    <a:pt x="322" y="16"/>
                  </a:lnTo>
                  <a:moveTo>
                    <a:pt x="268" y="18"/>
                  </a:moveTo>
                  <a:lnTo>
                    <a:pt x="268" y="18"/>
                  </a:lnTo>
                  <a:lnTo>
                    <a:pt x="264" y="18"/>
                  </a:lnTo>
                  <a:lnTo>
                    <a:pt x="214" y="20"/>
                  </a:lnTo>
                  <a:moveTo>
                    <a:pt x="161" y="22"/>
                  </a:moveTo>
                  <a:lnTo>
                    <a:pt x="161" y="22"/>
                  </a:lnTo>
                  <a:lnTo>
                    <a:pt x="153" y="22"/>
                  </a:lnTo>
                  <a:lnTo>
                    <a:pt x="107" y="23"/>
                  </a:lnTo>
                  <a:moveTo>
                    <a:pt x="54" y="25"/>
                  </a:moveTo>
                  <a:lnTo>
                    <a:pt x="54" y="25"/>
                  </a:lnTo>
                  <a:lnTo>
                    <a:pt x="11" y="26"/>
                  </a:lnTo>
                  <a:lnTo>
                    <a:pt x="0" y="2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6" name="Freeform 21"/>
            <p:cNvSpPr>
              <a:spLocks noEditPoints="1"/>
            </p:cNvSpPr>
            <p:nvPr/>
          </p:nvSpPr>
          <p:spPr bwMode="auto">
            <a:xfrm>
              <a:off x="1019" y="844"/>
              <a:ext cx="354" cy="10"/>
            </a:xfrm>
            <a:custGeom>
              <a:avLst/>
              <a:gdLst>
                <a:gd name="T0" fmla="*/ 10 w 588"/>
                <a:gd name="T1" fmla="*/ 0 h 17"/>
                <a:gd name="T2" fmla="*/ 10 w 588"/>
                <a:gd name="T3" fmla="*/ 0 h 17"/>
                <a:gd name="T4" fmla="*/ 10 w 588"/>
                <a:gd name="T5" fmla="*/ 1 h 17"/>
                <a:gd name="T6" fmla="*/ 9 w 588"/>
                <a:gd name="T7" fmla="*/ 1 h 17"/>
                <a:gd name="T8" fmla="*/ 8 w 588"/>
                <a:gd name="T9" fmla="*/ 1 h 17"/>
                <a:gd name="T10" fmla="*/ 8 w 588"/>
                <a:gd name="T11" fmla="*/ 1 h 17"/>
                <a:gd name="T12" fmla="*/ 8 w 588"/>
                <a:gd name="T13" fmla="*/ 1 h 17"/>
                <a:gd name="T14" fmla="*/ 7 w 588"/>
                <a:gd name="T15" fmla="*/ 1 h 17"/>
                <a:gd name="T16" fmla="*/ 7 w 588"/>
                <a:gd name="T17" fmla="*/ 1 h 17"/>
                <a:gd name="T18" fmla="*/ 7 w 588"/>
                <a:gd name="T19" fmla="*/ 1 h 17"/>
                <a:gd name="T20" fmla="*/ 6 w 588"/>
                <a:gd name="T21" fmla="*/ 1 h 17"/>
                <a:gd name="T22" fmla="*/ 5 w 588"/>
                <a:gd name="T23" fmla="*/ 1 h 17"/>
                <a:gd name="T24" fmla="*/ 5 w 588"/>
                <a:gd name="T25" fmla="*/ 1 h 17"/>
                <a:gd name="T26" fmla="*/ 5 w 588"/>
                <a:gd name="T27" fmla="*/ 1 h 17"/>
                <a:gd name="T28" fmla="*/ 4 w 588"/>
                <a:gd name="T29" fmla="*/ 1 h 17"/>
                <a:gd name="T30" fmla="*/ 4 w 588"/>
                <a:gd name="T31" fmla="*/ 1 h 17"/>
                <a:gd name="T32" fmla="*/ 3 w 588"/>
                <a:gd name="T33" fmla="*/ 1 h 17"/>
                <a:gd name="T34" fmla="*/ 3 w 588"/>
                <a:gd name="T35" fmla="*/ 1 h 17"/>
                <a:gd name="T36" fmla="*/ 2 w 588"/>
                <a:gd name="T37" fmla="*/ 1 h 17"/>
                <a:gd name="T38" fmla="*/ 2 w 588"/>
                <a:gd name="T39" fmla="*/ 1 h 17"/>
                <a:gd name="T40" fmla="*/ 1 w 588"/>
                <a:gd name="T41" fmla="*/ 1 h 17"/>
                <a:gd name="T42" fmla="*/ 1 w 588"/>
                <a:gd name="T43" fmla="*/ 1 h 17"/>
                <a:gd name="T44" fmla="*/ 1 w 588"/>
                <a:gd name="T45" fmla="*/ 1 h 17"/>
                <a:gd name="T46" fmla="*/ 0 w 588"/>
                <a:gd name="T47" fmla="*/ 1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8"/>
                <a:gd name="T73" fmla="*/ 0 h 17"/>
                <a:gd name="T74" fmla="*/ 588 w 588"/>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8" h="17">
                  <a:moveTo>
                    <a:pt x="588" y="0"/>
                  </a:moveTo>
                  <a:lnTo>
                    <a:pt x="588" y="0"/>
                  </a:lnTo>
                  <a:lnTo>
                    <a:pt x="546" y="1"/>
                  </a:lnTo>
                  <a:lnTo>
                    <a:pt x="535" y="2"/>
                  </a:lnTo>
                  <a:moveTo>
                    <a:pt x="481" y="4"/>
                  </a:moveTo>
                  <a:lnTo>
                    <a:pt x="481" y="4"/>
                  </a:lnTo>
                  <a:lnTo>
                    <a:pt x="448" y="5"/>
                  </a:lnTo>
                  <a:lnTo>
                    <a:pt x="428" y="5"/>
                  </a:lnTo>
                  <a:moveTo>
                    <a:pt x="375" y="7"/>
                  </a:moveTo>
                  <a:lnTo>
                    <a:pt x="375" y="7"/>
                  </a:lnTo>
                  <a:lnTo>
                    <a:pt x="336" y="9"/>
                  </a:lnTo>
                  <a:lnTo>
                    <a:pt x="321" y="9"/>
                  </a:lnTo>
                  <a:moveTo>
                    <a:pt x="268" y="11"/>
                  </a:moveTo>
                  <a:lnTo>
                    <a:pt x="268" y="11"/>
                  </a:lnTo>
                  <a:lnTo>
                    <a:pt x="216" y="12"/>
                  </a:lnTo>
                  <a:lnTo>
                    <a:pt x="214" y="12"/>
                  </a:lnTo>
                  <a:moveTo>
                    <a:pt x="161" y="14"/>
                  </a:moveTo>
                  <a:lnTo>
                    <a:pt x="161" y="14"/>
                  </a:lnTo>
                  <a:lnTo>
                    <a:pt x="155" y="14"/>
                  </a:lnTo>
                  <a:lnTo>
                    <a:pt x="107" y="15"/>
                  </a:lnTo>
                  <a:moveTo>
                    <a:pt x="54" y="16"/>
                  </a:moveTo>
                  <a:lnTo>
                    <a:pt x="54" y="16"/>
                  </a:lnTo>
                  <a:lnTo>
                    <a:pt x="33" y="16"/>
                  </a:lnTo>
                  <a:lnTo>
                    <a:pt x="0" y="17"/>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7" name="Freeform 22"/>
            <p:cNvSpPr>
              <a:spLocks noEditPoints="1"/>
            </p:cNvSpPr>
            <p:nvPr/>
          </p:nvSpPr>
          <p:spPr bwMode="auto">
            <a:xfrm>
              <a:off x="545" y="855"/>
              <a:ext cx="375" cy="14"/>
            </a:xfrm>
            <a:custGeom>
              <a:avLst/>
              <a:gdLst>
                <a:gd name="T0" fmla="*/ 10 w 624"/>
                <a:gd name="T1" fmla="*/ 0 h 24"/>
                <a:gd name="T2" fmla="*/ 10 w 624"/>
                <a:gd name="T3" fmla="*/ 0 h 24"/>
                <a:gd name="T4" fmla="*/ 10 w 624"/>
                <a:gd name="T5" fmla="*/ 1 h 24"/>
                <a:gd name="T6" fmla="*/ 8 w 624"/>
                <a:gd name="T7" fmla="*/ 1 h 24"/>
                <a:gd name="T8" fmla="*/ 8 w 624"/>
                <a:gd name="T9" fmla="*/ 1 h 24"/>
                <a:gd name="T10" fmla="*/ 8 w 624"/>
                <a:gd name="T11" fmla="*/ 1 h 24"/>
                <a:gd name="T12" fmla="*/ 8 w 624"/>
                <a:gd name="T13" fmla="*/ 1 h 24"/>
                <a:gd name="T14" fmla="*/ 7 w 624"/>
                <a:gd name="T15" fmla="*/ 1 h 24"/>
                <a:gd name="T16" fmla="*/ 7 w 624"/>
                <a:gd name="T17" fmla="*/ 1 h 24"/>
                <a:gd name="T18" fmla="*/ 7 w 624"/>
                <a:gd name="T19" fmla="*/ 1 h 24"/>
                <a:gd name="T20" fmla="*/ 6 w 624"/>
                <a:gd name="T21" fmla="*/ 1 h 24"/>
                <a:gd name="T22" fmla="*/ 5 w 624"/>
                <a:gd name="T23" fmla="*/ 1 h 24"/>
                <a:gd name="T24" fmla="*/ 5 w 624"/>
                <a:gd name="T25" fmla="*/ 1 h 24"/>
                <a:gd name="T26" fmla="*/ 5 w 624"/>
                <a:gd name="T27" fmla="*/ 1 h 24"/>
                <a:gd name="T28" fmla="*/ 4 w 624"/>
                <a:gd name="T29" fmla="*/ 1 h 24"/>
                <a:gd name="T30" fmla="*/ 3 w 624"/>
                <a:gd name="T31" fmla="*/ 1 h 24"/>
                <a:gd name="T32" fmla="*/ 3 w 624"/>
                <a:gd name="T33" fmla="*/ 1 h 24"/>
                <a:gd name="T34" fmla="*/ 2 w 624"/>
                <a:gd name="T35" fmla="*/ 1 h 24"/>
                <a:gd name="T36" fmla="*/ 2 w 624"/>
                <a:gd name="T37" fmla="*/ 1 h 24"/>
                <a:gd name="T38" fmla="*/ 1 w 624"/>
                <a:gd name="T39" fmla="*/ 1 h 24"/>
                <a:gd name="T40" fmla="*/ 1 w 624"/>
                <a:gd name="T41" fmla="*/ 1 h 24"/>
                <a:gd name="T42" fmla="*/ 1 w 624"/>
                <a:gd name="T43" fmla="*/ 1 h 24"/>
                <a:gd name="T44" fmla="*/ 1 w 624"/>
                <a:gd name="T45" fmla="*/ 1 h 24"/>
                <a:gd name="T46" fmla="*/ 0 w 624"/>
                <a:gd name="T47" fmla="*/ 1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4"/>
                <a:gd name="T73" fmla="*/ 0 h 24"/>
                <a:gd name="T74" fmla="*/ 624 w 624"/>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4" h="24">
                  <a:moveTo>
                    <a:pt x="624" y="0"/>
                  </a:moveTo>
                  <a:lnTo>
                    <a:pt x="624" y="0"/>
                  </a:lnTo>
                  <a:lnTo>
                    <a:pt x="567" y="1"/>
                  </a:lnTo>
                  <a:moveTo>
                    <a:pt x="511" y="3"/>
                  </a:moveTo>
                  <a:lnTo>
                    <a:pt x="511" y="3"/>
                  </a:lnTo>
                  <a:lnTo>
                    <a:pt x="507" y="3"/>
                  </a:lnTo>
                  <a:lnTo>
                    <a:pt x="454" y="5"/>
                  </a:lnTo>
                  <a:moveTo>
                    <a:pt x="397" y="7"/>
                  </a:moveTo>
                  <a:lnTo>
                    <a:pt x="397" y="7"/>
                  </a:lnTo>
                  <a:lnTo>
                    <a:pt x="385" y="7"/>
                  </a:lnTo>
                  <a:lnTo>
                    <a:pt x="341" y="9"/>
                  </a:lnTo>
                  <a:moveTo>
                    <a:pt x="284" y="11"/>
                  </a:moveTo>
                  <a:lnTo>
                    <a:pt x="284" y="11"/>
                  </a:lnTo>
                  <a:lnTo>
                    <a:pt x="265" y="12"/>
                  </a:lnTo>
                  <a:lnTo>
                    <a:pt x="227" y="14"/>
                  </a:lnTo>
                  <a:moveTo>
                    <a:pt x="170" y="16"/>
                  </a:moveTo>
                  <a:lnTo>
                    <a:pt x="170" y="16"/>
                  </a:lnTo>
                  <a:lnTo>
                    <a:pt x="153" y="17"/>
                  </a:lnTo>
                  <a:lnTo>
                    <a:pt x="114" y="19"/>
                  </a:lnTo>
                  <a:moveTo>
                    <a:pt x="57" y="21"/>
                  </a:moveTo>
                  <a:lnTo>
                    <a:pt x="57" y="21"/>
                  </a:lnTo>
                  <a:lnTo>
                    <a:pt x="53" y="21"/>
                  </a:lnTo>
                  <a:lnTo>
                    <a:pt x="10" y="23"/>
                  </a:lnTo>
                  <a:lnTo>
                    <a:pt x="0" y="24"/>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8" name="Freeform 23"/>
            <p:cNvSpPr>
              <a:spLocks noEditPoints="1"/>
            </p:cNvSpPr>
            <p:nvPr/>
          </p:nvSpPr>
          <p:spPr bwMode="auto">
            <a:xfrm>
              <a:off x="215" y="868"/>
              <a:ext cx="230" cy="2"/>
            </a:xfrm>
            <a:custGeom>
              <a:avLst/>
              <a:gdLst>
                <a:gd name="T0" fmla="*/ 7 w 383"/>
                <a:gd name="T1" fmla="*/ 1 h 3"/>
                <a:gd name="T2" fmla="*/ 7 w 383"/>
                <a:gd name="T3" fmla="*/ 1 h 3"/>
                <a:gd name="T4" fmla="*/ 6 w 383"/>
                <a:gd name="T5" fmla="*/ 1 h 3"/>
                <a:gd name="T6" fmla="*/ 6 w 383"/>
                <a:gd name="T7" fmla="*/ 1 h 3"/>
                <a:gd name="T8" fmla="*/ 5 w 383"/>
                <a:gd name="T9" fmla="*/ 1 h 3"/>
                <a:gd name="T10" fmla="*/ 5 w 383"/>
                <a:gd name="T11" fmla="*/ 1 h 3"/>
                <a:gd name="T12" fmla="*/ 4 w 383"/>
                <a:gd name="T13" fmla="*/ 1 h 3"/>
                <a:gd name="T14" fmla="*/ 4 w 383"/>
                <a:gd name="T15" fmla="*/ 1 h 3"/>
                <a:gd name="T16" fmla="*/ 3 w 383"/>
                <a:gd name="T17" fmla="*/ 1 h 3"/>
                <a:gd name="T18" fmla="*/ 3 w 383"/>
                <a:gd name="T19" fmla="*/ 1 h 3"/>
                <a:gd name="T20" fmla="*/ 2 w 383"/>
                <a:gd name="T21" fmla="*/ 1 h 3"/>
                <a:gd name="T22" fmla="*/ 2 w 383"/>
                <a:gd name="T23" fmla="*/ 1 h 3"/>
                <a:gd name="T24" fmla="*/ 1 w 383"/>
                <a:gd name="T25" fmla="*/ 1 h 3"/>
                <a:gd name="T26" fmla="*/ 1 w 383"/>
                <a:gd name="T27" fmla="*/ 1 h 3"/>
                <a:gd name="T28" fmla="*/ 1 w 383"/>
                <a:gd name="T29" fmla="*/ 1 h 3"/>
                <a:gd name="T30" fmla="*/ 1 w 383"/>
                <a:gd name="T31" fmla="*/ 1 h 3"/>
                <a:gd name="T32" fmla="*/ 0 w 383"/>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3"/>
                <a:gd name="T52" fmla="*/ 0 h 3"/>
                <a:gd name="T53" fmla="*/ 383 w 383"/>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3" h="3">
                  <a:moveTo>
                    <a:pt x="383" y="3"/>
                  </a:moveTo>
                  <a:lnTo>
                    <a:pt x="383" y="3"/>
                  </a:lnTo>
                  <a:lnTo>
                    <a:pt x="341" y="3"/>
                  </a:lnTo>
                  <a:lnTo>
                    <a:pt x="328" y="3"/>
                  </a:lnTo>
                  <a:moveTo>
                    <a:pt x="274" y="3"/>
                  </a:moveTo>
                  <a:lnTo>
                    <a:pt x="274" y="3"/>
                  </a:lnTo>
                  <a:lnTo>
                    <a:pt x="246" y="2"/>
                  </a:lnTo>
                  <a:lnTo>
                    <a:pt x="219" y="2"/>
                  </a:lnTo>
                  <a:moveTo>
                    <a:pt x="164" y="2"/>
                  </a:moveTo>
                  <a:lnTo>
                    <a:pt x="164" y="2"/>
                  </a:lnTo>
                  <a:lnTo>
                    <a:pt x="147" y="2"/>
                  </a:lnTo>
                  <a:lnTo>
                    <a:pt x="109" y="1"/>
                  </a:lnTo>
                  <a:moveTo>
                    <a:pt x="54" y="1"/>
                  </a:moveTo>
                  <a:lnTo>
                    <a:pt x="54" y="1"/>
                  </a:lnTo>
                  <a:lnTo>
                    <a:pt x="52" y="1"/>
                  </a:lnTo>
                  <a:lnTo>
                    <a:pt x="10"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9" name="Freeform 24"/>
            <p:cNvSpPr>
              <a:spLocks/>
            </p:cNvSpPr>
            <p:nvPr/>
          </p:nvSpPr>
          <p:spPr bwMode="auto">
            <a:xfrm>
              <a:off x="68" y="868"/>
              <a:ext cx="40" cy="1"/>
            </a:xfrm>
            <a:custGeom>
              <a:avLst/>
              <a:gdLst>
                <a:gd name="T0" fmla="*/ 1 w 65"/>
                <a:gd name="T1" fmla="*/ 0 h 1"/>
                <a:gd name="T2" fmla="*/ 1 w 65"/>
                <a:gd name="T3" fmla="*/ 0 h 1"/>
                <a:gd name="T4" fmla="*/ 1 w 65"/>
                <a:gd name="T5" fmla="*/ 1 h 1"/>
                <a:gd name="T6" fmla="*/ 0 w 65"/>
                <a:gd name="T7" fmla="*/ 1 h 1"/>
                <a:gd name="T8" fmla="*/ 0 60000 65536"/>
                <a:gd name="T9" fmla="*/ 0 60000 65536"/>
                <a:gd name="T10" fmla="*/ 0 60000 65536"/>
                <a:gd name="T11" fmla="*/ 0 60000 65536"/>
                <a:gd name="T12" fmla="*/ 0 w 65"/>
                <a:gd name="T13" fmla="*/ 0 h 1"/>
                <a:gd name="T14" fmla="*/ 65 w 65"/>
                <a:gd name="T15" fmla="*/ 1 h 1"/>
              </a:gdLst>
              <a:ahLst/>
              <a:cxnLst>
                <a:cxn ang="T8">
                  <a:pos x="T0" y="T1"/>
                </a:cxn>
                <a:cxn ang="T9">
                  <a:pos x="T2" y="T3"/>
                </a:cxn>
                <a:cxn ang="T10">
                  <a:pos x="T4" y="T5"/>
                </a:cxn>
                <a:cxn ang="T11">
                  <a:pos x="T6" y="T7"/>
                </a:cxn>
              </a:cxnLst>
              <a:rect l="T12" t="T13" r="T14" b="T15"/>
              <a:pathLst>
                <a:path w="65" h="1">
                  <a:moveTo>
                    <a:pt x="65" y="0"/>
                  </a:moveTo>
                  <a:lnTo>
                    <a:pt x="65" y="0"/>
                  </a:lnTo>
                  <a:lnTo>
                    <a:pt x="14"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60" name="Freeform 25"/>
            <p:cNvSpPr>
              <a:spLocks noEditPoints="1"/>
            </p:cNvSpPr>
            <p:nvPr/>
          </p:nvSpPr>
          <p:spPr bwMode="auto">
            <a:xfrm>
              <a:off x="10" y="826"/>
              <a:ext cx="5926" cy="65"/>
            </a:xfrm>
            <a:custGeom>
              <a:avLst/>
              <a:gdLst>
                <a:gd name="T0" fmla="*/ 168 w 9865"/>
                <a:gd name="T1" fmla="*/ 1 h 108"/>
                <a:gd name="T2" fmla="*/ 168 w 9865"/>
                <a:gd name="T3" fmla="*/ 1 h 108"/>
                <a:gd name="T4" fmla="*/ 167 w 9865"/>
                <a:gd name="T5" fmla="*/ 1 h 108"/>
                <a:gd name="T6" fmla="*/ 146 w 9865"/>
                <a:gd name="T7" fmla="*/ 2 h 108"/>
                <a:gd name="T8" fmla="*/ 146 w 9865"/>
                <a:gd name="T9" fmla="*/ 2 h 108"/>
                <a:gd name="T10" fmla="*/ 146 w 9865"/>
                <a:gd name="T11" fmla="*/ 2 h 108"/>
                <a:gd name="T12" fmla="*/ 145 w 9865"/>
                <a:gd name="T13" fmla="*/ 2 h 108"/>
                <a:gd name="T14" fmla="*/ 130 w 9865"/>
                <a:gd name="T15" fmla="*/ 1 h 108"/>
                <a:gd name="T16" fmla="*/ 130 w 9865"/>
                <a:gd name="T17" fmla="*/ 1 h 108"/>
                <a:gd name="T18" fmla="*/ 129 w 9865"/>
                <a:gd name="T19" fmla="*/ 1 h 108"/>
                <a:gd name="T20" fmla="*/ 129 w 9865"/>
                <a:gd name="T21" fmla="*/ 1 h 108"/>
                <a:gd name="T22" fmla="*/ 106 w 9865"/>
                <a:gd name="T23" fmla="*/ 1 h 108"/>
                <a:gd name="T24" fmla="*/ 106 w 9865"/>
                <a:gd name="T25" fmla="*/ 1 h 108"/>
                <a:gd name="T26" fmla="*/ 106 w 9865"/>
                <a:gd name="T27" fmla="*/ 1 h 108"/>
                <a:gd name="T28" fmla="*/ 105 w 9865"/>
                <a:gd name="T29" fmla="*/ 1 h 108"/>
                <a:gd name="T30" fmla="*/ 99 w 9865"/>
                <a:gd name="T31" fmla="*/ 1 h 108"/>
                <a:gd name="T32" fmla="*/ 99 w 9865"/>
                <a:gd name="T33" fmla="*/ 1 h 108"/>
                <a:gd name="T34" fmla="*/ 99 w 9865"/>
                <a:gd name="T35" fmla="*/ 1 h 108"/>
                <a:gd name="T36" fmla="*/ 98 w 9865"/>
                <a:gd name="T37" fmla="*/ 1 h 108"/>
                <a:gd name="T38" fmla="*/ 94 w 9865"/>
                <a:gd name="T39" fmla="*/ 1 h 108"/>
                <a:gd name="T40" fmla="*/ 94 w 9865"/>
                <a:gd name="T41" fmla="*/ 1 h 108"/>
                <a:gd name="T42" fmla="*/ 94 w 9865"/>
                <a:gd name="T43" fmla="*/ 1 h 108"/>
                <a:gd name="T44" fmla="*/ 93 w 9865"/>
                <a:gd name="T45" fmla="*/ 1 h 108"/>
                <a:gd name="T46" fmla="*/ 79 w 9865"/>
                <a:gd name="T47" fmla="*/ 1 h 108"/>
                <a:gd name="T48" fmla="*/ 79 w 9865"/>
                <a:gd name="T49" fmla="*/ 1 h 108"/>
                <a:gd name="T50" fmla="*/ 79 w 9865"/>
                <a:gd name="T51" fmla="*/ 1 h 108"/>
                <a:gd name="T52" fmla="*/ 78 w 9865"/>
                <a:gd name="T53" fmla="*/ 1 h 108"/>
                <a:gd name="T54" fmla="*/ 65 w 9865"/>
                <a:gd name="T55" fmla="*/ 1 h 108"/>
                <a:gd name="T56" fmla="*/ 65 w 9865"/>
                <a:gd name="T57" fmla="*/ 1 h 108"/>
                <a:gd name="T58" fmla="*/ 65 w 9865"/>
                <a:gd name="T59" fmla="*/ 1 h 108"/>
                <a:gd name="T60" fmla="*/ 65 w 9865"/>
                <a:gd name="T61" fmla="*/ 1 h 108"/>
                <a:gd name="T62" fmla="*/ 56 w 9865"/>
                <a:gd name="T63" fmla="*/ 0 h 108"/>
                <a:gd name="T64" fmla="*/ 56 w 9865"/>
                <a:gd name="T65" fmla="*/ 0 h 108"/>
                <a:gd name="T66" fmla="*/ 56 w 9865"/>
                <a:gd name="T67" fmla="*/ 0 h 108"/>
                <a:gd name="T68" fmla="*/ 56 w 9865"/>
                <a:gd name="T69" fmla="*/ 0 h 108"/>
                <a:gd name="T70" fmla="*/ 40 w 9865"/>
                <a:gd name="T71" fmla="*/ 1 h 108"/>
                <a:gd name="T72" fmla="*/ 40 w 9865"/>
                <a:gd name="T73" fmla="*/ 1 h 108"/>
                <a:gd name="T74" fmla="*/ 40 w 9865"/>
                <a:gd name="T75" fmla="*/ 1 h 108"/>
                <a:gd name="T76" fmla="*/ 39 w 9865"/>
                <a:gd name="T77" fmla="*/ 1 h 108"/>
                <a:gd name="T78" fmla="*/ 28 w 9865"/>
                <a:gd name="T79" fmla="*/ 1 h 108"/>
                <a:gd name="T80" fmla="*/ 28 w 9865"/>
                <a:gd name="T81" fmla="*/ 1 h 108"/>
                <a:gd name="T82" fmla="*/ 27 w 9865"/>
                <a:gd name="T83" fmla="*/ 1 h 108"/>
                <a:gd name="T84" fmla="*/ 26 w 9865"/>
                <a:gd name="T85" fmla="*/ 1 h 108"/>
                <a:gd name="T86" fmla="*/ 14 w 9865"/>
                <a:gd name="T87" fmla="*/ 1 h 108"/>
                <a:gd name="T88" fmla="*/ 14 w 9865"/>
                <a:gd name="T89" fmla="*/ 1 h 108"/>
                <a:gd name="T90" fmla="*/ 14 w 9865"/>
                <a:gd name="T91" fmla="*/ 1 h 108"/>
                <a:gd name="T92" fmla="*/ 13 w 9865"/>
                <a:gd name="T93" fmla="*/ 1 h 108"/>
                <a:gd name="T94" fmla="*/ 5 w 9865"/>
                <a:gd name="T95" fmla="*/ 1 h 108"/>
                <a:gd name="T96" fmla="*/ 5 w 9865"/>
                <a:gd name="T97" fmla="*/ 1 h 108"/>
                <a:gd name="T98" fmla="*/ 4 w 9865"/>
                <a:gd name="T99" fmla="*/ 1 h 108"/>
                <a:gd name="T100" fmla="*/ 4 w 9865"/>
                <a:gd name="T101" fmla="*/ 1 h 108"/>
                <a:gd name="T102" fmla="*/ 1 w 9865"/>
                <a:gd name="T103" fmla="*/ 1 h 108"/>
                <a:gd name="T104" fmla="*/ 1 w 9865"/>
                <a:gd name="T105" fmla="*/ 1 h 108"/>
                <a:gd name="T106" fmla="*/ 0 w 9865"/>
                <a:gd name="T107" fmla="*/ 1 h 1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65"/>
                <a:gd name="T163" fmla="*/ 0 h 108"/>
                <a:gd name="T164" fmla="*/ 9865 w 9865"/>
                <a:gd name="T165" fmla="*/ 108 h 1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65" h="108">
                  <a:moveTo>
                    <a:pt x="9865" y="43"/>
                  </a:moveTo>
                  <a:lnTo>
                    <a:pt x="9865" y="43"/>
                  </a:lnTo>
                  <a:cubicBezTo>
                    <a:pt x="9862" y="43"/>
                    <a:pt x="9853" y="45"/>
                    <a:pt x="9839" y="46"/>
                  </a:cubicBezTo>
                  <a:moveTo>
                    <a:pt x="8615" y="108"/>
                  </a:moveTo>
                  <a:lnTo>
                    <a:pt x="8615" y="108"/>
                  </a:lnTo>
                  <a:cubicBezTo>
                    <a:pt x="8606" y="108"/>
                    <a:pt x="8597" y="108"/>
                    <a:pt x="8588" y="108"/>
                  </a:cubicBezTo>
                  <a:cubicBezTo>
                    <a:pt x="8579" y="108"/>
                    <a:pt x="8570" y="108"/>
                    <a:pt x="8561" y="108"/>
                  </a:cubicBezTo>
                  <a:moveTo>
                    <a:pt x="7628" y="74"/>
                  </a:moveTo>
                  <a:lnTo>
                    <a:pt x="7628" y="74"/>
                  </a:lnTo>
                  <a:cubicBezTo>
                    <a:pt x="7619" y="74"/>
                    <a:pt x="7609" y="74"/>
                    <a:pt x="7600" y="73"/>
                  </a:cubicBezTo>
                  <a:cubicBezTo>
                    <a:pt x="7591" y="73"/>
                    <a:pt x="7582" y="73"/>
                    <a:pt x="7574" y="73"/>
                  </a:cubicBezTo>
                  <a:moveTo>
                    <a:pt x="6245" y="14"/>
                  </a:moveTo>
                  <a:lnTo>
                    <a:pt x="6245" y="14"/>
                  </a:lnTo>
                  <a:cubicBezTo>
                    <a:pt x="6236" y="13"/>
                    <a:pt x="6227" y="11"/>
                    <a:pt x="6219" y="10"/>
                  </a:cubicBezTo>
                  <a:cubicBezTo>
                    <a:pt x="6214" y="9"/>
                    <a:pt x="6205" y="8"/>
                    <a:pt x="6194" y="8"/>
                  </a:cubicBezTo>
                  <a:moveTo>
                    <a:pt x="5842" y="20"/>
                  </a:moveTo>
                  <a:lnTo>
                    <a:pt x="5842" y="20"/>
                  </a:lnTo>
                  <a:cubicBezTo>
                    <a:pt x="5832" y="20"/>
                    <a:pt x="5823" y="20"/>
                    <a:pt x="5817" y="20"/>
                  </a:cubicBezTo>
                  <a:cubicBezTo>
                    <a:pt x="5809" y="20"/>
                    <a:pt x="5801" y="20"/>
                    <a:pt x="5792" y="20"/>
                  </a:cubicBezTo>
                  <a:moveTo>
                    <a:pt x="5541" y="21"/>
                  </a:moveTo>
                  <a:lnTo>
                    <a:pt x="5541" y="21"/>
                  </a:lnTo>
                  <a:cubicBezTo>
                    <a:pt x="5532" y="21"/>
                    <a:pt x="5524" y="21"/>
                    <a:pt x="5515" y="21"/>
                  </a:cubicBezTo>
                  <a:cubicBezTo>
                    <a:pt x="5508" y="21"/>
                    <a:pt x="5499" y="22"/>
                    <a:pt x="5489" y="22"/>
                  </a:cubicBezTo>
                  <a:moveTo>
                    <a:pt x="4685" y="77"/>
                  </a:moveTo>
                  <a:lnTo>
                    <a:pt x="4685" y="77"/>
                  </a:lnTo>
                  <a:cubicBezTo>
                    <a:pt x="4673" y="77"/>
                    <a:pt x="4664" y="78"/>
                    <a:pt x="4658" y="78"/>
                  </a:cubicBezTo>
                  <a:cubicBezTo>
                    <a:pt x="4651" y="78"/>
                    <a:pt x="4643" y="77"/>
                    <a:pt x="4632" y="77"/>
                  </a:cubicBezTo>
                  <a:moveTo>
                    <a:pt x="3856" y="10"/>
                  </a:moveTo>
                  <a:lnTo>
                    <a:pt x="3856" y="10"/>
                  </a:lnTo>
                  <a:cubicBezTo>
                    <a:pt x="3846" y="10"/>
                    <a:pt x="3837" y="10"/>
                    <a:pt x="3830" y="10"/>
                  </a:cubicBezTo>
                  <a:cubicBezTo>
                    <a:pt x="3822" y="10"/>
                    <a:pt x="3813" y="10"/>
                    <a:pt x="3804" y="9"/>
                  </a:cubicBezTo>
                  <a:moveTo>
                    <a:pt x="3339" y="0"/>
                  </a:moveTo>
                  <a:lnTo>
                    <a:pt x="3339" y="0"/>
                  </a:lnTo>
                  <a:cubicBezTo>
                    <a:pt x="3330" y="0"/>
                    <a:pt x="3321" y="0"/>
                    <a:pt x="3313" y="0"/>
                  </a:cubicBezTo>
                  <a:cubicBezTo>
                    <a:pt x="3306" y="0"/>
                    <a:pt x="3297" y="0"/>
                    <a:pt x="3287" y="0"/>
                  </a:cubicBezTo>
                  <a:moveTo>
                    <a:pt x="2375" y="28"/>
                  </a:moveTo>
                  <a:lnTo>
                    <a:pt x="2375" y="28"/>
                  </a:lnTo>
                  <a:cubicBezTo>
                    <a:pt x="2365" y="28"/>
                    <a:pt x="2356" y="28"/>
                    <a:pt x="2348" y="28"/>
                  </a:cubicBezTo>
                  <a:cubicBezTo>
                    <a:pt x="2341" y="28"/>
                    <a:pt x="2332" y="29"/>
                    <a:pt x="2322" y="29"/>
                  </a:cubicBezTo>
                  <a:moveTo>
                    <a:pt x="1627" y="47"/>
                  </a:moveTo>
                  <a:lnTo>
                    <a:pt x="1627" y="47"/>
                  </a:lnTo>
                  <a:cubicBezTo>
                    <a:pt x="1618" y="47"/>
                    <a:pt x="1609" y="47"/>
                    <a:pt x="1600" y="47"/>
                  </a:cubicBezTo>
                  <a:cubicBezTo>
                    <a:pt x="1591" y="47"/>
                    <a:pt x="1581" y="47"/>
                    <a:pt x="1572" y="47"/>
                  </a:cubicBezTo>
                  <a:moveTo>
                    <a:pt x="835" y="73"/>
                  </a:moveTo>
                  <a:lnTo>
                    <a:pt x="835" y="73"/>
                  </a:lnTo>
                  <a:cubicBezTo>
                    <a:pt x="824" y="74"/>
                    <a:pt x="814" y="74"/>
                    <a:pt x="806" y="74"/>
                  </a:cubicBezTo>
                  <a:cubicBezTo>
                    <a:pt x="798" y="74"/>
                    <a:pt x="789" y="74"/>
                    <a:pt x="779" y="74"/>
                  </a:cubicBezTo>
                  <a:moveTo>
                    <a:pt x="286" y="70"/>
                  </a:moveTo>
                  <a:lnTo>
                    <a:pt x="286" y="70"/>
                  </a:lnTo>
                  <a:cubicBezTo>
                    <a:pt x="275" y="70"/>
                    <a:pt x="266" y="70"/>
                    <a:pt x="258" y="70"/>
                  </a:cubicBezTo>
                  <a:cubicBezTo>
                    <a:pt x="248" y="70"/>
                    <a:pt x="238" y="70"/>
                    <a:pt x="226" y="70"/>
                  </a:cubicBezTo>
                  <a:moveTo>
                    <a:pt x="33" y="72"/>
                  </a:moveTo>
                  <a:lnTo>
                    <a:pt x="33" y="72"/>
                  </a:lnTo>
                  <a:cubicBezTo>
                    <a:pt x="13" y="72"/>
                    <a:pt x="0" y="72"/>
                    <a:pt x="0" y="72"/>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61" name="Freeform 26"/>
            <p:cNvSpPr>
              <a:spLocks/>
            </p:cNvSpPr>
            <p:nvPr/>
          </p:nvSpPr>
          <p:spPr bwMode="auto">
            <a:xfrm>
              <a:off x="3841" y="3988"/>
              <a:ext cx="1339" cy="14"/>
            </a:xfrm>
            <a:custGeom>
              <a:avLst/>
              <a:gdLst>
                <a:gd name="T0" fmla="*/ 38 w 2229"/>
                <a:gd name="T1" fmla="*/ 1 h 23"/>
                <a:gd name="T2" fmla="*/ 38 w 2229"/>
                <a:gd name="T3" fmla="*/ 1 h 23"/>
                <a:gd name="T4" fmla="*/ 37 w 2229"/>
                <a:gd name="T5" fmla="*/ 0 h 23"/>
                <a:gd name="T6" fmla="*/ 1 w 2229"/>
                <a:gd name="T7" fmla="*/ 1 h 23"/>
                <a:gd name="T8" fmla="*/ 0 w 2229"/>
                <a:gd name="T9" fmla="*/ 1 h 23"/>
                <a:gd name="T10" fmla="*/ 35 w 2229"/>
                <a:gd name="T11" fmla="*/ 1 h 23"/>
                <a:gd name="T12" fmla="*/ 0 60000 65536"/>
                <a:gd name="T13" fmla="*/ 0 60000 65536"/>
                <a:gd name="T14" fmla="*/ 0 60000 65536"/>
                <a:gd name="T15" fmla="*/ 0 60000 65536"/>
                <a:gd name="T16" fmla="*/ 0 60000 65536"/>
                <a:gd name="T17" fmla="*/ 0 60000 65536"/>
                <a:gd name="T18" fmla="*/ 0 w 2229"/>
                <a:gd name="T19" fmla="*/ 0 h 23"/>
                <a:gd name="T20" fmla="*/ 2229 w 22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229" h="23">
                  <a:moveTo>
                    <a:pt x="2229" y="9"/>
                  </a:moveTo>
                  <a:lnTo>
                    <a:pt x="2229" y="9"/>
                  </a:lnTo>
                  <a:lnTo>
                    <a:pt x="2153" y="0"/>
                  </a:lnTo>
                  <a:lnTo>
                    <a:pt x="17" y="23"/>
                  </a:lnTo>
                  <a:lnTo>
                    <a:pt x="0" y="14"/>
                  </a:lnTo>
                  <a:lnTo>
                    <a:pt x="2108" y="13"/>
                  </a:lnTo>
                </a:path>
              </a:pathLst>
            </a:custGeom>
            <a:solidFill>
              <a:srgbClr val="000000"/>
            </a:solidFill>
            <a:ln w="0">
              <a:solidFill>
                <a:srgbClr val="000000"/>
              </a:solidFill>
              <a:prstDash val="solid"/>
              <a:round/>
              <a:headEnd/>
              <a:tailEnd/>
            </a:ln>
          </p:spPr>
          <p:txBody>
            <a:bodyPr/>
            <a:lstStyle/>
            <a:p>
              <a:endParaRPr lang="en-GB"/>
            </a:p>
          </p:txBody>
        </p:sp>
        <p:sp>
          <p:nvSpPr>
            <p:cNvPr id="14362" name="Freeform 27"/>
            <p:cNvSpPr>
              <a:spLocks/>
            </p:cNvSpPr>
            <p:nvPr/>
          </p:nvSpPr>
          <p:spPr bwMode="auto">
            <a:xfrm>
              <a:off x="864" y="293"/>
              <a:ext cx="2001" cy="8"/>
            </a:xfrm>
            <a:custGeom>
              <a:avLst/>
              <a:gdLst>
                <a:gd name="T0" fmla="*/ 10 w 3331"/>
                <a:gd name="T1" fmla="*/ 1 h 13"/>
                <a:gd name="T2" fmla="*/ 10 w 3331"/>
                <a:gd name="T3" fmla="*/ 1 h 13"/>
                <a:gd name="T4" fmla="*/ 10 w 3331"/>
                <a:gd name="T5" fmla="*/ 1 h 13"/>
                <a:gd name="T6" fmla="*/ 0 w 3331"/>
                <a:gd name="T7" fmla="*/ 1 h 13"/>
                <a:gd name="T8" fmla="*/ 0 w 3331"/>
                <a:gd name="T9" fmla="*/ 1 h 13"/>
                <a:gd name="T10" fmla="*/ 10 w 3331"/>
                <a:gd name="T11" fmla="*/ 0 h 13"/>
                <a:gd name="T12" fmla="*/ 15 w 3331"/>
                <a:gd name="T13" fmla="*/ 1 h 13"/>
                <a:gd name="T14" fmla="*/ 23 w 3331"/>
                <a:gd name="T15" fmla="*/ 1 h 13"/>
                <a:gd name="T16" fmla="*/ 39 w 3331"/>
                <a:gd name="T17" fmla="*/ 1 h 13"/>
                <a:gd name="T18" fmla="*/ 44 w 3331"/>
                <a:gd name="T19" fmla="*/ 1 h 13"/>
                <a:gd name="T20" fmla="*/ 46 w 3331"/>
                <a:gd name="T21" fmla="*/ 1 h 13"/>
                <a:gd name="T22" fmla="*/ 53 w 3331"/>
                <a:gd name="T23" fmla="*/ 1 h 13"/>
                <a:gd name="T24" fmla="*/ 53 w 3331"/>
                <a:gd name="T25" fmla="*/ 1 h 13"/>
                <a:gd name="T26" fmla="*/ 56 w 3331"/>
                <a:gd name="T27" fmla="*/ 1 h 13"/>
                <a:gd name="T28" fmla="*/ 56 w 3331"/>
                <a:gd name="T29" fmla="*/ 1 h 13"/>
                <a:gd name="T30" fmla="*/ 53 w 3331"/>
                <a:gd name="T31" fmla="*/ 1 h 13"/>
                <a:gd name="T32" fmla="*/ 19 w 3331"/>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31"/>
                <a:gd name="T52" fmla="*/ 0 h 13"/>
                <a:gd name="T53" fmla="*/ 3331 w 3331"/>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31" h="13">
                  <a:moveTo>
                    <a:pt x="631" y="9"/>
                  </a:moveTo>
                  <a:lnTo>
                    <a:pt x="631" y="9"/>
                  </a:lnTo>
                  <a:lnTo>
                    <a:pt x="553" y="9"/>
                  </a:lnTo>
                  <a:lnTo>
                    <a:pt x="0" y="12"/>
                  </a:lnTo>
                  <a:lnTo>
                    <a:pt x="0" y="6"/>
                  </a:lnTo>
                  <a:lnTo>
                    <a:pt x="631" y="0"/>
                  </a:lnTo>
                  <a:lnTo>
                    <a:pt x="893" y="4"/>
                  </a:lnTo>
                  <a:lnTo>
                    <a:pt x="1399" y="13"/>
                  </a:lnTo>
                  <a:lnTo>
                    <a:pt x="2299" y="13"/>
                  </a:lnTo>
                  <a:lnTo>
                    <a:pt x="2566" y="7"/>
                  </a:lnTo>
                  <a:lnTo>
                    <a:pt x="2736" y="8"/>
                  </a:lnTo>
                  <a:lnTo>
                    <a:pt x="3119" y="13"/>
                  </a:lnTo>
                  <a:lnTo>
                    <a:pt x="3136" y="8"/>
                  </a:lnTo>
                  <a:lnTo>
                    <a:pt x="3331" y="7"/>
                  </a:lnTo>
                  <a:lnTo>
                    <a:pt x="3280" y="3"/>
                  </a:lnTo>
                  <a:lnTo>
                    <a:pt x="3128" y="4"/>
                  </a:lnTo>
                  <a:cubicBezTo>
                    <a:pt x="2450" y="4"/>
                    <a:pt x="1774" y="5"/>
                    <a:pt x="1096" y="0"/>
                  </a:cubicBezTo>
                </a:path>
              </a:pathLst>
            </a:custGeom>
            <a:solidFill>
              <a:srgbClr val="000000"/>
            </a:solidFill>
            <a:ln w="0">
              <a:solidFill>
                <a:srgbClr val="000000"/>
              </a:solidFill>
              <a:prstDash val="solid"/>
              <a:round/>
              <a:headEnd/>
              <a:tailEnd/>
            </a:ln>
          </p:spPr>
          <p:txBody>
            <a:bodyPr/>
            <a:lstStyle/>
            <a:p>
              <a:endParaRPr lang="en-GB"/>
            </a:p>
          </p:txBody>
        </p:sp>
        <p:sp>
          <p:nvSpPr>
            <p:cNvPr id="14363" name="Freeform 28"/>
            <p:cNvSpPr>
              <a:spLocks/>
            </p:cNvSpPr>
            <p:nvPr/>
          </p:nvSpPr>
          <p:spPr bwMode="auto">
            <a:xfrm>
              <a:off x="232" y="477"/>
              <a:ext cx="3598" cy="3527"/>
            </a:xfrm>
            <a:custGeom>
              <a:avLst/>
              <a:gdLst>
                <a:gd name="T0" fmla="*/ 1 w 5989"/>
                <a:gd name="T1" fmla="*/ 5 h 5859"/>
                <a:gd name="T2" fmla="*/ 1 w 5989"/>
                <a:gd name="T3" fmla="*/ 5 h 5859"/>
                <a:gd name="T4" fmla="*/ 1 w 5989"/>
                <a:gd name="T5" fmla="*/ 26 h 5859"/>
                <a:gd name="T6" fmla="*/ 1 w 5989"/>
                <a:gd name="T7" fmla="*/ 23 h 5859"/>
                <a:gd name="T8" fmla="*/ 1 w 5989"/>
                <a:gd name="T9" fmla="*/ 32 h 5859"/>
                <a:gd name="T10" fmla="*/ 1 w 5989"/>
                <a:gd name="T11" fmla="*/ 41 h 5859"/>
                <a:gd name="T12" fmla="*/ 1 w 5989"/>
                <a:gd name="T13" fmla="*/ 49 h 5859"/>
                <a:gd name="T14" fmla="*/ 1 w 5989"/>
                <a:gd name="T15" fmla="*/ 58 h 5859"/>
                <a:gd name="T16" fmla="*/ 1 w 5989"/>
                <a:gd name="T17" fmla="*/ 76 h 5859"/>
                <a:gd name="T18" fmla="*/ 1 w 5989"/>
                <a:gd name="T19" fmla="*/ 82 h 5859"/>
                <a:gd name="T20" fmla="*/ 1 w 5989"/>
                <a:gd name="T21" fmla="*/ 91 h 5859"/>
                <a:gd name="T22" fmla="*/ 1 w 5989"/>
                <a:gd name="T23" fmla="*/ 96 h 5859"/>
                <a:gd name="T24" fmla="*/ 1 w 5989"/>
                <a:gd name="T25" fmla="*/ 98 h 5859"/>
                <a:gd name="T26" fmla="*/ 1 w 5989"/>
                <a:gd name="T27" fmla="*/ 101 h 5859"/>
                <a:gd name="T28" fmla="*/ 6 w 5989"/>
                <a:gd name="T29" fmla="*/ 101 h 5859"/>
                <a:gd name="T30" fmla="*/ 7 w 5989"/>
                <a:gd name="T31" fmla="*/ 101 h 5859"/>
                <a:gd name="T32" fmla="*/ 8 w 5989"/>
                <a:gd name="T33" fmla="*/ 101 h 5859"/>
                <a:gd name="T34" fmla="*/ 35 w 5989"/>
                <a:gd name="T35" fmla="*/ 101 h 5859"/>
                <a:gd name="T36" fmla="*/ 40 w 5989"/>
                <a:gd name="T37" fmla="*/ 101 h 5859"/>
                <a:gd name="T38" fmla="*/ 47 w 5989"/>
                <a:gd name="T39" fmla="*/ 101 h 5859"/>
                <a:gd name="T40" fmla="*/ 56 w 5989"/>
                <a:gd name="T41" fmla="*/ 101 h 5859"/>
                <a:gd name="T42" fmla="*/ 56 w 5989"/>
                <a:gd name="T43" fmla="*/ 101 h 5859"/>
                <a:gd name="T44" fmla="*/ 87 w 5989"/>
                <a:gd name="T45" fmla="*/ 101 h 5859"/>
                <a:gd name="T46" fmla="*/ 94 w 5989"/>
                <a:gd name="T47" fmla="*/ 101 h 5859"/>
                <a:gd name="T48" fmla="*/ 101 w 5989"/>
                <a:gd name="T49" fmla="*/ 101 h 5859"/>
                <a:gd name="T50" fmla="*/ 101 w 5989"/>
                <a:gd name="T51" fmla="*/ 101 h 5859"/>
                <a:gd name="T52" fmla="*/ 102 w 5989"/>
                <a:gd name="T53" fmla="*/ 101 h 5859"/>
                <a:gd name="T54" fmla="*/ 102 w 5989"/>
                <a:gd name="T55" fmla="*/ 101 h 5859"/>
                <a:gd name="T56" fmla="*/ 94 w 5989"/>
                <a:gd name="T57" fmla="*/ 101 h 5859"/>
                <a:gd name="T58" fmla="*/ 87 w 5989"/>
                <a:gd name="T59" fmla="*/ 101 h 5859"/>
                <a:gd name="T60" fmla="*/ 72 w 5989"/>
                <a:gd name="T61" fmla="*/ 101 h 5859"/>
                <a:gd name="T62" fmla="*/ 41 w 5989"/>
                <a:gd name="T63" fmla="*/ 101 h 5859"/>
                <a:gd name="T64" fmla="*/ 34 w 5989"/>
                <a:gd name="T65" fmla="*/ 101 h 5859"/>
                <a:gd name="T66" fmla="*/ 34 w 5989"/>
                <a:gd name="T67" fmla="*/ 101 h 5859"/>
                <a:gd name="T68" fmla="*/ 24 w 5989"/>
                <a:gd name="T69" fmla="*/ 101 h 5859"/>
                <a:gd name="T70" fmla="*/ 17 w 5989"/>
                <a:gd name="T71" fmla="*/ 101 h 5859"/>
                <a:gd name="T72" fmla="*/ 1 w 5989"/>
                <a:gd name="T73" fmla="*/ 101 h 5859"/>
                <a:gd name="T74" fmla="*/ 1 w 5989"/>
                <a:gd name="T75" fmla="*/ 98 h 5859"/>
                <a:gd name="T76" fmla="*/ 1 w 5989"/>
                <a:gd name="T77" fmla="*/ 95 h 5859"/>
                <a:gd name="T78" fmla="*/ 1 w 5989"/>
                <a:gd name="T79" fmla="*/ 86 h 5859"/>
                <a:gd name="T80" fmla="*/ 1 w 5989"/>
                <a:gd name="T81" fmla="*/ 77 h 5859"/>
                <a:gd name="T82" fmla="*/ 1 w 5989"/>
                <a:gd name="T83" fmla="*/ 69 h 5859"/>
                <a:gd name="T84" fmla="*/ 1 w 5989"/>
                <a:gd name="T85" fmla="*/ 62 h 5859"/>
                <a:gd name="T86" fmla="*/ 1 w 5989"/>
                <a:gd name="T87" fmla="*/ 52 h 5859"/>
                <a:gd name="T88" fmla="*/ 1 w 5989"/>
                <a:gd name="T89" fmla="*/ 42 h 5859"/>
                <a:gd name="T90" fmla="*/ 1 w 5989"/>
                <a:gd name="T91" fmla="*/ 29 h 5859"/>
                <a:gd name="T92" fmla="*/ 1 w 5989"/>
                <a:gd name="T93" fmla="*/ 26 h 5859"/>
                <a:gd name="T94" fmla="*/ 1 w 5989"/>
                <a:gd name="T95" fmla="*/ 9 h 5859"/>
                <a:gd name="T96" fmla="*/ 1 w 5989"/>
                <a:gd name="T97" fmla="*/ 1 h 5859"/>
                <a:gd name="T98" fmla="*/ 1 w 5989"/>
                <a:gd name="T99" fmla="*/ 1 h 5859"/>
                <a:gd name="T100" fmla="*/ 1 w 5989"/>
                <a:gd name="T101" fmla="*/ 0 h 5859"/>
                <a:gd name="T102" fmla="*/ 1 w 5989"/>
                <a:gd name="T103" fmla="*/ 1 h 5859"/>
                <a:gd name="T104" fmla="*/ 1 w 5989"/>
                <a:gd name="T105" fmla="*/ 1 h 5859"/>
                <a:gd name="T106" fmla="*/ 1 w 5989"/>
                <a:gd name="T107" fmla="*/ 4 h 5859"/>
                <a:gd name="T108" fmla="*/ 1 w 5989"/>
                <a:gd name="T109" fmla="*/ 5 h 58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89"/>
                <a:gd name="T166" fmla="*/ 0 h 5859"/>
                <a:gd name="T167" fmla="*/ 5989 w 5989"/>
                <a:gd name="T168" fmla="*/ 5859 h 58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89" h="5859">
                  <a:moveTo>
                    <a:pt x="58" y="286"/>
                  </a:moveTo>
                  <a:lnTo>
                    <a:pt x="58" y="286"/>
                  </a:lnTo>
                  <a:cubicBezTo>
                    <a:pt x="81" y="892"/>
                    <a:pt x="37" y="906"/>
                    <a:pt x="37" y="1511"/>
                  </a:cubicBezTo>
                  <a:lnTo>
                    <a:pt x="37" y="1358"/>
                  </a:lnTo>
                  <a:cubicBezTo>
                    <a:pt x="37" y="1527"/>
                    <a:pt x="57" y="1690"/>
                    <a:pt x="64" y="1858"/>
                  </a:cubicBezTo>
                  <a:cubicBezTo>
                    <a:pt x="71" y="2025"/>
                    <a:pt x="61" y="2203"/>
                    <a:pt x="55" y="2371"/>
                  </a:cubicBezTo>
                  <a:cubicBezTo>
                    <a:pt x="50" y="2538"/>
                    <a:pt x="29" y="2704"/>
                    <a:pt x="28" y="2871"/>
                  </a:cubicBezTo>
                  <a:cubicBezTo>
                    <a:pt x="27" y="3041"/>
                    <a:pt x="52" y="3207"/>
                    <a:pt x="55" y="3376"/>
                  </a:cubicBezTo>
                  <a:cubicBezTo>
                    <a:pt x="60" y="3714"/>
                    <a:pt x="72" y="4055"/>
                    <a:pt x="46" y="4393"/>
                  </a:cubicBezTo>
                  <a:cubicBezTo>
                    <a:pt x="34" y="4560"/>
                    <a:pt x="78" y="4599"/>
                    <a:pt x="62" y="4769"/>
                  </a:cubicBezTo>
                  <a:cubicBezTo>
                    <a:pt x="47" y="4938"/>
                    <a:pt x="73" y="5104"/>
                    <a:pt x="73" y="5274"/>
                  </a:cubicBezTo>
                  <a:lnTo>
                    <a:pt x="80" y="5542"/>
                  </a:lnTo>
                  <a:cubicBezTo>
                    <a:pt x="80" y="5642"/>
                    <a:pt x="82" y="5596"/>
                    <a:pt x="82" y="5653"/>
                  </a:cubicBezTo>
                  <a:cubicBezTo>
                    <a:pt x="75" y="5699"/>
                    <a:pt x="78" y="5774"/>
                    <a:pt x="81" y="5827"/>
                  </a:cubicBezTo>
                  <a:lnTo>
                    <a:pt x="340" y="5833"/>
                  </a:lnTo>
                  <a:lnTo>
                    <a:pt x="438" y="5833"/>
                  </a:lnTo>
                  <a:lnTo>
                    <a:pt x="439" y="5834"/>
                  </a:lnTo>
                  <a:lnTo>
                    <a:pt x="2059" y="5851"/>
                  </a:lnTo>
                  <a:lnTo>
                    <a:pt x="2398" y="5852"/>
                  </a:lnTo>
                  <a:lnTo>
                    <a:pt x="2772" y="5846"/>
                  </a:lnTo>
                  <a:lnTo>
                    <a:pt x="3307" y="5846"/>
                  </a:lnTo>
                  <a:lnTo>
                    <a:pt x="3316" y="5852"/>
                  </a:lnTo>
                  <a:lnTo>
                    <a:pt x="5062" y="5833"/>
                  </a:lnTo>
                  <a:lnTo>
                    <a:pt x="5526" y="5831"/>
                  </a:lnTo>
                  <a:lnTo>
                    <a:pt x="5944" y="5842"/>
                  </a:lnTo>
                  <a:lnTo>
                    <a:pt x="5951" y="5847"/>
                  </a:lnTo>
                  <a:lnTo>
                    <a:pt x="5981" y="5846"/>
                  </a:lnTo>
                  <a:lnTo>
                    <a:pt x="5989" y="5851"/>
                  </a:lnTo>
                  <a:cubicBezTo>
                    <a:pt x="5854" y="5851"/>
                    <a:pt x="5706" y="5842"/>
                    <a:pt x="5561" y="5842"/>
                  </a:cubicBezTo>
                  <a:cubicBezTo>
                    <a:pt x="5418" y="5842"/>
                    <a:pt x="5266" y="5843"/>
                    <a:pt x="5125" y="5842"/>
                  </a:cubicBezTo>
                  <a:cubicBezTo>
                    <a:pt x="4827" y="5841"/>
                    <a:pt x="4534" y="5851"/>
                    <a:pt x="4233" y="5851"/>
                  </a:cubicBezTo>
                  <a:cubicBezTo>
                    <a:pt x="3640" y="5850"/>
                    <a:pt x="3036" y="5859"/>
                    <a:pt x="2442" y="5859"/>
                  </a:cubicBezTo>
                  <a:lnTo>
                    <a:pt x="1988" y="5859"/>
                  </a:lnTo>
                  <a:lnTo>
                    <a:pt x="1979" y="5859"/>
                  </a:lnTo>
                  <a:cubicBezTo>
                    <a:pt x="1818" y="5859"/>
                    <a:pt x="1564" y="5859"/>
                    <a:pt x="1405" y="5855"/>
                  </a:cubicBezTo>
                  <a:cubicBezTo>
                    <a:pt x="1261" y="5852"/>
                    <a:pt x="1184" y="5852"/>
                    <a:pt x="1054" y="5844"/>
                  </a:cubicBezTo>
                  <a:cubicBezTo>
                    <a:pt x="754" y="5825"/>
                    <a:pt x="380" y="5840"/>
                    <a:pt x="66" y="5840"/>
                  </a:cubicBezTo>
                  <a:cubicBezTo>
                    <a:pt x="67" y="5744"/>
                    <a:pt x="70" y="5755"/>
                    <a:pt x="71" y="5670"/>
                  </a:cubicBezTo>
                  <a:cubicBezTo>
                    <a:pt x="71" y="5670"/>
                    <a:pt x="70" y="5587"/>
                    <a:pt x="65" y="5490"/>
                  </a:cubicBezTo>
                  <a:cubicBezTo>
                    <a:pt x="55" y="5306"/>
                    <a:pt x="69" y="5179"/>
                    <a:pt x="42" y="4997"/>
                  </a:cubicBezTo>
                  <a:cubicBezTo>
                    <a:pt x="16" y="4823"/>
                    <a:pt x="66" y="4630"/>
                    <a:pt x="37" y="4449"/>
                  </a:cubicBezTo>
                  <a:cubicBezTo>
                    <a:pt x="10" y="4274"/>
                    <a:pt x="46" y="4200"/>
                    <a:pt x="46" y="4019"/>
                  </a:cubicBezTo>
                  <a:lnTo>
                    <a:pt x="46" y="3589"/>
                  </a:lnTo>
                  <a:cubicBezTo>
                    <a:pt x="46" y="3391"/>
                    <a:pt x="23" y="3202"/>
                    <a:pt x="12" y="3005"/>
                  </a:cubicBezTo>
                  <a:cubicBezTo>
                    <a:pt x="0" y="2808"/>
                    <a:pt x="22" y="2611"/>
                    <a:pt x="35" y="2414"/>
                  </a:cubicBezTo>
                  <a:cubicBezTo>
                    <a:pt x="62" y="2018"/>
                    <a:pt x="19" y="2085"/>
                    <a:pt x="19" y="1690"/>
                  </a:cubicBezTo>
                  <a:lnTo>
                    <a:pt x="19" y="1494"/>
                  </a:lnTo>
                  <a:cubicBezTo>
                    <a:pt x="19" y="1169"/>
                    <a:pt x="51" y="845"/>
                    <a:pt x="55" y="520"/>
                  </a:cubicBezTo>
                  <a:cubicBezTo>
                    <a:pt x="57" y="356"/>
                    <a:pt x="26" y="174"/>
                    <a:pt x="46" y="9"/>
                  </a:cubicBezTo>
                  <a:cubicBezTo>
                    <a:pt x="48" y="8"/>
                    <a:pt x="45" y="2"/>
                    <a:pt x="48" y="1"/>
                  </a:cubicBezTo>
                  <a:cubicBezTo>
                    <a:pt x="51" y="0"/>
                    <a:pt x="48" y="1"/>
                    <a:pt x="51" y="0"/>
                  </a:cubicBezTo>
                  <a:lnTo>
                    <a:pt x="51" y="14"/>
                  </a:lnTo>
                  <a:cubicBezTo>
                    <a:pt x="48" y="18"/>
                    <a:pt x="50" y="31"/>
                    <a:pt x="50" y="41"/>
                  </a:cubicBezTo>
                  <a:cubicBezTo>
                    <a:pt x="47" y="77"/>
                    <a:pt x="44" y="124"/>
                    <a:pt x="55" y="237"/>
                  </a:cubicBezTo>
                  <a:lnTo>
                    <a:pt x="58" y="286"/>
                  </a:lnTo>
                  <a:close/>
                </a:path>
              </a:pathLst>
            </a:custGeom>
            <a:solidFill>
              <a:srgbClr val="000000"/>
            </a:solidFill>
            <a:ln w="0">
              <a:solidFill>
                <a:srgbClr val="000000"/>
              </a:solidFill>
              <a:prstDash val="solid"/>
              <a:round/>
              <a:headEnd/>
              <a:tailEnd/>
            </a:ln>
          </p:spPr>
          <p:txBody>
            <a:bodyPr/>
            <a:lstStyle/>
            <a:p>
              <a:endParaRPr lang="en-GB"/>
            </a:p>
          </p:txBody>
        </p:sp>
        <p:sp>
          <p:nvSpPr>
            <p:cNvPr id="14364" name="Freeform 29"/>
            <p:cNvSpPr>
              <a:spLocks/>
            </p:cNvSpPr>
            <p:nvPr/>
          </p:nvSpPr>
          <p:spPr bwMode="auto">
            <a:xfrm>
              <a:off x="2855" y="283"/>
              <a:ext cx="2729" cy="3549"/>
            </a:xfrm>
            <a:custGeom>
              <a:avLst/>
              <a:gdLst>
                <a:gd name="T0" fmla="*/ 75 w 4542"/>
                <a:gd name="T1" fmla="*/ 102 h 5895"/>
                <a:gd name="T2" fmla="*/ 75 w 4542"/>
                <a:gd name="T3" fmla="*/ 102 h 5895"/>
                <a:gd name="T4" fmla="*/ 75 w 4542"/>
                <a:gd name="T5" fmla="*/ 99 h 5895"/>
                <a:gd name="T6" fmla="*/ 75 w 4542"/>
                <a:gd name="T7" fmla="*/ 93 h 5895"/>
                <a:gd name="T8" fmla="*/ 75 w 4542"/>
                <a:gd name="T9" fmla="*/ 83 h 5895"/>
                <a:gd name="T10" fmla="*/ 75 w 4542"/>
                <a:gd name="T11" fmla="*/ 71 h 5895"/>
                <a:gd name="T12" fmla="*/ 75 w 4542"/>
                <a:gd name="T13" fmla="*/ 59 h 5895"/>
                <a:gd name="T14" fmla="*/ 75 w 4542"/>
                <a:gd name="T15" fmla="*/ 52 h 5895"/>
                <a:gd name="T16" fmla="*/ 75 w 4542"/>
                <a:gd name="T17" fmla="*/ 47 h 5895"/>
                <a:gd name="T18" fmla="*/ 75 w 4542"/>
                <a:gd name="T19" fmla="*/ 41 h 5895"/>
                <a:gd name="T20" fmla="*/ 75 w 4542"/>
                <a:gd name="T21" fmla="*/ 35 h 5895"/>
                <a:gd name="T22" fmla="*/ 75 w 4542"/>
                <a:gd name="T23" fmla="*/ 31 h 5895"/>
                <a:gd name="T24" fmla="*/ 75 w 4542"/>
                <a:gd name="T25" fmla="*/ 20 h 5895"/>
                <a:gd name="T26" fmla="*/ 75 w 4542"/>
                <a:gd name="T27" fmla="*/ 4 h 5895"/>
                <a:gd name="T28" fmla="*/ 75 w 4542"/>
                <a:gd name="T29" fmla="*/ 2 h 5895"/>
                <a:gd name="T30" fmla="*/ 75 w 4542"/>
                <a:gd name="T31" fmla="*/ 1 h 5895"/>
                <a:gd name="T32" fmla="*/ 69 w 4542"/>
                <a:gd name="T33" fmla="*/ 1 h 5895"/>
                <a:gd name="T34" fmla="*/ 71 w 4542"/>
                <a:gd name="T35" fmla="*/ 1 h 5895"/>
                <a:gd name="T36" fmla="*/ 34 w 4542"/>
                <a:gd name="T37" fmla="*/ 1 h 5895"/>
                <a:gd name="T38" fmla="*/ 1 w 4542"/>
                <a:gd name="T39" fmla="*/ 1 h 5895"/>
                <a:gd name="T40" fmla="*/ 1 w 4542"/>
                <a:gd name="T41" fmla="*/ 1 h 5895"/>
                <a:gd name="T42" fmla="*/ 1 w 4542"/>
                <a:gd name="T43" fmla="*/ 1 h 5895"/>
                <a:gd name="T44" fmla="*/ 0 w 4542"/>
                <a:gd name="T45" fmla="*/ 1 h 5895"/>
                <a:gd name="T46" fmla="*/ 24 w 4542"/>
                <a:gd name="T47" fmla="*/ 1 h 5895"/>
                <a:gd name="T48" fmla="*/ 44 w 4542"/>
                <a:gd name="T49" fmla="*/ 1 h 5895"/>
                <a:gd name="T50" fmla="*/ 74 w 4542"/>
                <a:gd name="T51" fmla="*/ 1 h 5895"/>
                <a:gd name="T52" fmla="*/ 75 w 4542"/>
                <a:gd name="T53" fmla="*/ 17 h 5895"/>
                <a:gd name="T54" fmla="*/ 74 w 4542"/>
                <a:gd name="T55" fmla="*/ 33 h 5895"/>
                <a:gd name="T56" fmla="*/ 74 w 4542"/>
                <a:gd name="T57" fmla="*/ 36 h 5895"/>
                <a:gd name="T58" fmla="*/ 74 w 4542"/>
                <a:gd name="T59" fmla="*/ 42 h 5895"/>
                <a:gd name="T60" fmla="*/ 74 w 4542"/>
                <a:gd name="T61" fmla="*/ 47 h 5895"/>
                <a:gd name="T62" fmla="*/ 75 w 4542"/>
                <a:gd name="T63" fmla="*/ 52 h 5895"/>
                <a:gd name="T64" fmla="*/ 75 w 4542"/>
                <a:gd name="T65" fmla="*/ 58 h 5895"/>
                <a:gd name="T66" fmla="*/ 75 w 4542"/>
                <a:gd name="T67" fmla="*/ 69 h 5895"/>
                <a:gd name="T68" fmla="*/ 75 w 4542"/>
                <a:gd name="T69" fmla="*/ 79 h 5895"/>
                <a:gd name="T70" fmla="*/ 74 w 4542"/>
                <a:gd name="T71" fmla="*/ 88 h 5895"/>
                <a:gd name="T72" fmla="*/ 75 w 4542"/>
                <a:gd name="T73" fmla="*/ 98 h 5895"/>
                <a:gd name="T74" fmla="*/ 75 w 4542"/>
                <a:gd name="T75" fmla="*/ 101 h 58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42"/>
                <a:gd name="T115" fmla="*/ 0 h 5895"/>
                <a:gd name="T116" fmla="*/ 4542 w 4542"/>
                <a:gd name="T117" fmla="*/ 5895 h 58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42" h="5895">
                  <a:moveTo>
                    <a:pt x="4387" y="5884"/>
                  </a:moveTo>
                  <a:lnTo>
                    <a:pt x="4387" y="5884"/>
                  </a:lnTo>
                  <a:cubicBezTo>
                    <a:pt x="4377" y="5895"/>
                    <a:pt x="4380" y="5877"/>
                    <a:pt x="4390" y="5750"/>
                  </a:cubicBezTo>
                  <a:cubicBezTo>
                    <a:pt x="4413" y="5638"/>
                    <a:pt x="4393" y="5510"/>
                    <a:pt x="4388" y="5396"/>
                  </a:cubicBezTo>
                  <a:cubicBezTo>
                    <a:pt x="4377" y="5163"/>
                    <a:pt x="4383" y="5055"/>
                    <a:pt x="4400" y="4822"/>
                  </a:cubicBezTo>
                  <a:cubicBezTo>
                    <a:pt x="4418" y="4589"/>
                    <a:pt x="4395" y="4354"/>
                    <a:pt x="4396" y="4120"/>
                  </a:cubicBezTo>
                  <a:cubicBezTo>
                    <a:pt x="4397" y="3881"/>
                    <a:pt x="4416" y="3646"/>
                    <a:pt x="4414" y="3407"/>
                  </a:cubicBezTo>
                  <a:cubicBezTo>
                    <a:pt x="4412" y="3287"/>
                    <a:pt x="4413" y="3170"/>
                    <a:pt x="4404" y="3050"/>
                  </a:cubicBezTo>
                  <a:cubicBezTo>
                    <a:pt x="4395" y="2939"/>
                    <a:pt x="4387" y="2824"/>
                    <a:pt x="4385" y="2715"/>
                  </a:cubicBezTo>
                  <a:cubicBezTo>
                    <a:pt x="4383" y="2601"/>
                    <a:pt x="4388" y="2485"/>
                    <a:pt x="4387" y="2367"/>
                  </a:cubicBezTo>
                  <a:cubicBezTo>
                    <a:pt x="4387" y="2247"/>
                    <a:pt x="4390" y="2127"/>
                    <a:pt x="4384" y="2008"/>
                  </a:cubicBezTo>
                  <a:cubicBezTo>
                    <a:pt x="4373" y="1772"/>
                    <a:pt x="4396" y="1996"/>
                    <a:pt x="4396" y="1759"/>
                  </a:cubicBezTo>
                  <a:lnTo>
                    <a:pt x="4396" y="1159"/>
                  </a:lnTo>
                  <a:cubicBezTo>
                    <a:pt x="4396" y="846"/>
                    <a:pt x="4396" y="531"/>
                    <a:pt x="4389" y="218"/>
                  </a:cubicBezTo>
                  <a:cubicBezTo>
                    <a:pt x="4392" y="156"/>
                    <a:pt x="4388" y="137"/>
                    <a:pt x="4396" y="106"/>
                  </a:cubicBezTo>
                  <a:cubicBezTo>
                    <a:pt x="4400" y="86"/>
                    <a:pt x="4390" y="54"/>
                    <a:pt x="4390" y="43"/>
                  </a:cubicBezTo>
                  <a:cubicBezTo>
                    <a:pt x="4391" y="0"/>
                    <a:pt x="4364" y="13"/>
                    <a:pt x="4089" y="15"/>
                  </a:cubicBezTo>
                  <a:cubicBezTo>
                    <a:pt x="3763" y="12"/>
                    <a:pt x="4542" y="16"/>
                    <a:pt x="4216" y="16"/>
                  </a:cubicBezTo>
                  <a:cubicBezTo>
                    <a:pt x="3562" y="16"/>
                    <a:pt x="2676" y="7"/>
                    <a:pt x="2021" y="8"/>
                  </a:cubicBezTo>
                  <a:cubicBezTo>
                    <a:pt x="1367" y="8"/>
                    <a:pt x="716" y="16"/>
                    <a:pt x="62" y="16"/>
                  </a:cubicBezTo>
                  <a:lnTo>
                    <a:pt x="45" y="21"/>
                  </a:lnTo>
                  <a:lnTo>
                    <a:pt x="18" y="20"/>
                  </a:lnTo>
                  <a:lnTo>
                    <a:pt x="0" y="24"/>
                  </a:lnTo>
                  <a:lnTo>
                    <a:pt x="1425" y="17"/>
                  </a:lnTo>
                  <a:lnTo>
                    <a:pt x="2581" y="16"/>
                  </a:lnTo>
                  <a:lnTo>
                    <a:pt x="4362" y="27"/>
                  </a:lnTo>
                  <a:lnTo>
                    <a:pt x="4380" y="1033"/>
                  </a:lnTo>
                  <a:lnTo>
                    <a:pt x="4378" y="1899"/>
                  </a:lnTo>
                  <a:cubicBezTo>
                    <a:pt x="4378" y="2114"/>
                    <a:pt x="4367" y="1868"/>
                    <a:pt x="4369" y="2085"/>
                  </a:cubicBezTo>
                  <a:cubicBezTo>
                    <a:pt x="4370" y="2189"/>
                    <a:pt x="4382" y="2299"/>
                    <a:pt x="4371" y="2403"/>
                  </a:cubicBezTo>
                  <a:cubicBezTo>
                    <a:pt x="4361" y="2502"/>
                    <a:pt x="4373" y="2617"/>
                    <a:pt x="4371" y="2716"/>
                  </a:cubicBezTo>
                  <a:cubicBezTo>
                    <a:pt x="4370" y="2816"/>
                    <a:pt x="4381" y="2917"/>
                    <a:pt x="4389" y="3018"/>
                  </a:cubicBezTo>
                  <a:cubicBezTo>
                    <a:pt x="4398" y="3127"/>
                    <a:pt x="4396" y="3233"/>
                    <a:pt x="4396" y="3341"/>
                  </a:cubicBezTo>
                  <a:cubicBezTo>
                    <a:pt x="4396" y="3555"/>
                    <a:pt x="4401" y="3762"/>
                    <a:pt x="4380" y="3977"/>
                  </a:cubicBezTo>
                  <a:cubicBezTo>
                    <a:pt x="4360" y="4177"/>
                    <a:pt x="4386" y="4420"/>
                    <a:pt x="4396" y="4624"/>
                  </a:cubicBezTo>
                  <a:cubicBezTo>
                    <a:pt x="4407" y="4832"/>
                    <a:pt x="4369" y="4919"/>
                    <a:pt x="4369" y="5131"/>
                  </a:cubicBezTo>
                  <a:cubicBezTo>
                    <a:pt x="4369" y="5331"/>
                    <a:pt x="4438" y="5462"/>
                    <a:pt x="4394" y="5657"/>
                  </a:cubicBezTo>
                  <a:cubicBezTo>
                    <a:pt x="4394" y="5657"/>
                    <a:pt x="4390" y="5664"/>
                    <a:pt x="4380" y="5863"/>
                  </a:cubicBezTo>
                </a:path>
              </a:pathLst>
            </a:custGeom>
            <a:solidFill>
              <a:srgbClr val="000000"/>
            </a:solidFill>
            <a:ln w="0">
              <a:solidFill>
                <a:srgbClr val="000000"/>
              </a:solidFill>
              <a:prstDash val="solid"/>
              <a:round/>
              <a:headEnd/>
              <a:tailEnd/>
            </a:ln>
          </p:spPr>
          <p:txBody>
            <a:bodyPr/>
            <a:lstStyle/>
            <a:p>
              <a:endParaRPr lang="en-GB"/>
            </a:p>
          </p:txBody>
        </p:sp>
        <p:sp>
          <p:nvSpPr>
            <p:cNvPr id="14365" name="Freeform 30"/>
            <p:cNvSpPr>
              <a:spLocks/>
            </p:cNvSpPr>
            <p:nvPr/>
          </p:nvSpPr>
          <p:spPr bwMode="auto">
            <a:xfrm>
              <a:off x="257" y="226"/>
              <a:ext cx="186" cy="205"/>
            </a:xfrm>
            <a:custGeom>
              <a:avLst/>
              <a:gdLst>
                <a:gd name="T0" fmla="*/ 1 w 310"/>
                <a:gd name="T1" fmla="*/ 0 h 340"/>
                <a:gd name="T2" fmla="*/ 1 w 310"/>
                <a:gd name="T3" fmla="*/ 0 h 340"/>
                <a:gd name="T4" fmla="*/ 1 w 310"/>
                <a:gd name="T5" fmla="*/ 2 h 340"/>
                <a:gd name="T6" fmla="*/ 2 w 310"/>
                <a:gd name="T7" fmla="*/ 1 h 340"/>
                <a:gd name="T8" fmla="*/ 3 w 310"/>
                <a:gd name="T9" fmla="*/ 3 h 340"/>
                <a:gd name="T10" fmla="*/ 4 w 310"/>
                <a:gd name="T11" fmla="*/ 1 h 340"/>
                <a:gd name="T12" fmla="*/ 4 w 310"/>
                <a:gd name="T13" fmla="*/ 3 h 340"/>
                <a:gd name="T14" fmla="*/ 5 w 310"/>
                <a:gd name="T15" fmla="*/ 1 h 340"/>
                <a:gd name="T16" fmla="*/ 5 w 310"/>
                <a:gd name="T17" fmla="*/ 3 h 340"/>
                <a:gd name="T18" fmla="*/ 5 w 310"/>
                <a:gd name="T19" fmla="*/ 5 h 340"/>
                <a:gd name="T20" fmla="*/ 5 w 310"/>
                <a:gd name="T21" fmla="*/ 6 h 340"/>
                <a:gd name="T22" fmla="*/ 5 w 310"/>
                <a:gd name="T23" fmla="*/ 6 h 340"/>
                <a:gd name="T24" fmla="*/ 5 w 310"/>
                <a:gd name="T25" fmla="*/ 2 h 340"/>
                <a:gd name="T26" fmla="*/ 4 w 310"/>
                <a:gd name="T27" fmla="*/ 4 h 340"/>
                <a:gd name="T28" fmla="*/ 4 w 310"/>
                <a:gd name="T29" fmla="*/ 2 h 340"/>
                <a:gd name="T30" fmla="*/ 3 w 310"/>
                <a:gd name="T31" fmla="*/ 4 h 340"/>
                <a:gd name="T32" fmla="*/ 2 w 310"/>
                <a:gd name="T33" fmla="*/ 1 h 340"/>
                <a:gd name="T34" fmla="*/ 1 w 310"/>
                <a:gd name="T35" fmla="*/ 3 h 340"/>
                <a:gd name="T36" fmla="*/ 1 w 310"/>
                <a:gd name="T37" fmla="*/ 1 h 340"/>
                <a:gd name="T38" fmla="*/ 1 w 310"/>
                <a:gd name="T39" fmla="*/ 3 h 340"/>
                <a:gd name="T40" fmla="*/ 1 w 310"/>
                <a:gd name="T41" fmla="*/ 4 h 340"/>
                <a:gd name="T42" fmla="*/ 1 w 310"/>
                <a:gd name="T43" fmla="*/ 1 h 340"/>
                <a:gd name="T44" fmla="*/ 1 w 310"/>
                <a:gd name="T45" fmla="*/ 2 h 340"/>
                <a:gd name="T46" fmla="*/ 1 w 310"/>
                <a:gd name="T47" fmla="*/ 0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0"/>
                <a:gd name="T73" fmla="*/ 0 h 340"/>
                <a:gd name="T74" fmla="*/ 310 w 310"/>
                <a:gd name="T75" fmla="*/ 340 h 3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0" h="340">
                  <a:moveTo>
                    <a:pt x="57" y="0"/>
                  </a:moveTo>
                  <a:lnTo>
                    <a:pt x="57" y="0"/>
                  </a:lnTo>
                  <a:cubicBezTo>
                    <a:pt x="91" y="22"/>
                    <a:pt x="78" y="90"/>
                    <a:pt x="90" y="135"/>
                  </a:cubicBezTo>
                  <a:cubicBezTo>
                    <a:pt x="99" y="99"/>
                    <a:pt x="108" y="63"/>
                    <a:pt x="122" y="33"/>
                  </a:cubicBezTo>
                  <a:cubicBezTo>
                    <a:pt x="157" y="56"/>
                    <a:pt x="157" y="113"/>
                    <a:pt x="163" y="164"/>
                  </a:cubicBezTo>
                  <a:cubicBezTo>
                    <a:pt x="181" y="140"/>
                    <a:pt x="186" y="102"/>
                    <a:pt x="207" y="80"/>
                  </a:cubicBezTo>
                  <a:cubicBezTo>
                    <a:pt x="232" y="104"/>
                    <a:pt x="217" y="155"/>
                    <a:pt x="229" y="190"/>
                  </a:cubicBezTo>
                  <a:cubicBezTo>
                    <a:pt x="248" y="157"/>
                    <a:pt x="254" y="110"/>
                    <a:pt x="276" y="80"/>
                  </a:cubicBezTo>
                  <a:cubicBezTo>
                    <a:pt x="293" y="100"/>
                    <a:pt x="285" y="135"/>
                    <a:pt x="283" y="164"/>
                  </a:cubicBezTo>
                  <a:cubicBezTo>
                    <a:pt x="282" y="200"/>
                    <a:pt x="292" y="242"/>
                    <a:pt x="294" y="278"/>
                  </a:cubicBezTo>
                  <a:cubicBezTo>
                    <a:pt x="296" y="297"/>
                    <a:pt x="310" y="329"/>
                    <a:pt x="283" y="340"/>
                  </a:cubicBezTo>
                  <a:cubicBezTo>
                    <a:pt x="285" y="334"/>
                    <a:pt x="281" y="333"/>
                    <a:pt x="276" y="333"/>
                  </a:cubicBezTo>
                  <a:cubicBezTo>
                    <a:pt x="293" y="281"/>
                    <a:pt x="267" y="188"/>
                    <a:pt x="269" y="117"/>
                  </a:cubicBezTo>
                  <a:cubicBezTo>
                    <a:pt x="253" y="150"/>
                    <a:pt x="250" y="196"/>
                    <a:pt x="225" y="219"/>
                  </a:cubicBezTo>
                  <a:cubicBezTo>
                    <a:pt x="204" y="188"/>
                    <a:pt x="216" y="148"/>
                    <a:pt x="207" y="106"/>
                  </a:cubicBezTo>
                  <a:cubicBezTo>
                    <a:pt x="182" y="130"/>
                    <a:pt x="184" y="181"/>
                    <a:pt x="163" y="208"/>
                  </a:cubicBezTo>
                  <a:cubicBezTo>
                    <a:pt x="142" y="167"/>
                    <a:pt x="153" y="94"/>
                    <a:pt x="126" y="58"/>
                  </a:cubicBezTo>
                  <a:cubicBezTo>
                    <a:pt x="101" y="89"/>
                    <a:pt x="113" y="158"/>
                    <a:pt x="86" y="186"/>
                  </a:cubicBezTo>
                  <a:cubicBezTo>
                    <a:pt x="77" y="142"/>
                    <a:pt x="73" y="82"/>
                    <a:pt x="64" y="29"/>
                  </a:cubicBezTo>
                  <a:cubicBezTo>
                    <a:pt x="43" y="56"/>
                    <a:pt x="37" y="112"/>
                    <a:pt x="31" y="157"/>
                  </a:cubicBezTo>
                  <a:cubicBezTo>
                    <a:pt x="29" y="172"/>
                    <a:pt x="40" y="198"/>
                    <a:pt x="16" y="201"/>
                  </a:cubicBezTo>
                  <a:cubicBezTo>
                    <a:pt x="9" y="156"/>
                    <a:pt x="0" y="93"/>
                    <a:pt x="5" y="47"/>
                  </a:cubicBezTo>
                  <a:cubicBezTo>
                    <a:pt x="25" y="78"/>
                    <a:pt x="4" y="117"/>
                    <a:pt x="20" y="146"/>
                  </a:cubicBezTo>
                  <a:cubicBezTo>
                    <a:pt x="31" y="96"/>
                    <a:pt x="41" y="45"/>
                    <a:pt x="57" y="0"/>
                  </a:cubicBezTo>
                  <a:close/>
                </a:path>
              </a:pathLst>
            </a:custGeom>
            <a:solidFill>
              <a:srgbClr val="000000"/>
            </a:solidFill>
            <a:ln w="0">
              <a:solidFill>
                <a:srgbClr val="000000"/>
              </a:solidFill>
              <a:prstDash val="solid"/>
              <a:round/>
              <a:headEnd/>
              <a:tailEnd/>
            </a:ln>
          </p:spPr>
          <p:txBody>
            <a:bodyPr/>
            <a:lstStyle/>
            <a:p>
              <a:endParaRPr lang="en-GB"/>
            </a:p>
          </p:txBody>
        </p:sp>
        <p:sp>
          <p:nvSpPr>
            <p:cNvPr id="14366" name="Freeform 31"/>
            <p:cNvSpPr>
              <a:spLocks/>
            </p:cNvSpPr>
            <p:nvPr/>
          </p:nvSpPr>
          <p:spPr bwMode="auto">
            <a:xfrm>
              <a:off x="441" y="181"/>
              <a:ext cx="88" cy="170"/>
            </a:xfrm>
            <a:custGeom>
              <a:avLst/>
              <a:gdLst>
                <a:gd name="T0" fmla="*/ 2 w 146"/>
                <a:gd name="T1" fmla="*/ 2 h 282"/>
                <a:gd name="T2" fmla="*/ 2 w 146"/>
                <a:gd name="T3" fmla="*/ 2 h 282"/>
                <a:gd name="T4" fmla="*/ 1 w 146"/>
                <a:gd name="T5" fmla="*/ 1 h 282"/>
                <a:gd name="T6" fmla="*/ 1 w 146"/>
                <a:gd name="T7" fmla="*/ 5 h 282"/>
                <a:gd name="T8" fmla="*/ 2 w 146"/>
                <a:gd name="T9" fmla="*/ 2 h 282"/>
                <a:gd name="T10" fmla="*/ 2 w 146"/>
                <a:gd name="T11" fmla="*/ 5 h 282"/>
                <a:gd name="T12" fmla="*/ 2 w 146"/>
                <a:gd name="T13" fmla="*/ 5 h 282"/>
                <a:gd name="T14" fmla="*/ 2 w 146"/>
                <a:gd name="T15" fmla="*/ 3 h 282"/>
                <a:gd name="T16" fmla="*/ 1 w 146"/>
                <a:gd name="T17" fmla="*/ 5 h 282"/>
                <a:gd name="T18" fmla="*/ 2 w 146"/>
                <a:gd name="T19" fmla="*/ 2 h 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282"/>
                <a:gd name="T32" fmla="*/ 146 w 146"/>
                <a:gd name="T33" fmla="*/ 282 h 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282">
                  <a:moveTo>
                    <a:pt x="113" y="103"/>
                  </a:moveTo>
                  <a:lnTo>
                    <a:pt x="113" y="103"/>
                  </a:lnTo>
                  <a:cubicBezTo>
                    <a:pt x="96" y="103"/>
                    <a:pt x="100" y="82"/>
                    <a:pt x="80" y="85"/>
                  </a:cubicBezTo>
                  <a:cubicBezTo>
                    <a:pt x="41" y="124"/>
                    <a:pt x="24" y="197"/>
                    <a:pt x="32" y="264"/>
                  </a:cubicBezTo>
                  <a:cubicBezTo>
                    <a:pt x="73" y="237"/>
                    <a:pt x="80" y="178"/>
                    <a:pt x="127" y="158"/>
                  </a:cubicBezTo>
                  <a:cubicBezTo>
                    <a:pt x="144" y="189"/>
                    <a:pt x="124" y="248"/>
                    <a:pt x="146" y="268"/>
                  </a:cubicBezTo>
                  <a:cubicBezTo>
                    <a:pt x="138" y="270"/>
                    <a:pt x="135" y="277"/>
                    <a:pt x="124" y="275"/>
                  </a:cubicBezTo>
                  <a:cubicBezTo>
                    <a:pt x="121" y="237"/>
                    <a:pt x="123" y="219"/>
                    <a:pt x="120" y="180"/>
                  </a:cubicBezTo>
                  <a:cubicBezTo>
                    <a:pt x="75" y="201"/>
                    <a:pt x="76" y="267"/>
                    <a:pt x="25" y="282"/>
                  </a:cubicBezTo>
                  <a:cubicBezTo>
                    <a:pt x="0" y="219"/>
                    <a:pt x="47" y="0"/>
                    <a:pt x="113" y="103"/>
                  </a:cubicBezTo>
                  <a:close/>
                </a:path>
              </a:pathLst>
            </a:custGeom>
            <a:solidFill>
              <a:srgbClr val="000000"/>
            </a:solidFill>
            <a:ln w="0">
              <a:solidFill>
                <a:srgbClr val="000000"/>
              </a:solidFill>
              <a:prstDash val="solid"/>
              <a:round/>
              <a:headEnd/>
              <a:tailEnd/>
            </a:ln>
          </p:spPr>
          <p:txBody>
            <a:bodyPr/>
            <a:lstStyle/>
            <a:p>
              <a:endParaRPr lang="en-GB"/>
            </a:p>
          </p:txBody>
        </p:sp>
        <p:sp>
          <p:nvSpPr>
            <p:cNvPr id="14367" name="Freeform 32"/>
            <p:cNvSpPr>
              <a:spLocks noEditPoints="1"/>
            </p:cNvSpPr>
            <p:nvPr/>
          </p:nvSpPr>
          <p:spPr bwMode="auto">
            <a:xfrm>
              <a:off x="531" y="267"/>
              <a:ext cx="240" cy="88"/>
            </a:xfrm>
            <a:custGeom>
              <a:avLst/>
              <a:gdLst>
                <a:gd name="T0" fmla="*/ 6 w 400"/>
                <a:gd name="T1" fmla="*/ 1 h 146"/>
                <a:gd name="T2" fmla="*/ 6 w 400"/>
                <a:gd name="T3" fmla="*/ 1 h 146"/>
                <a:gd name="T4" fmla="*/ 6 w 400"/>
                <a:gd name="T5" fmla="*/ 1 h 146"/>
                <a:gd name="T6" fmla="*/ 6 w 400"/>
                <a:gd name="T7" fmla="*/ 1 h 146"/>
                <a:gd name="T8" fmla="*/ 1 w 400"/>
                <a:gd name="T9" fmla="*/ 2 h 146"/>
                <a:gd name="T10" fmla="*/ 1 w 400"/>
                <a:gd name="T11" fmla="*/ 2 h 146"/>
                <a:gd name="T12" fmla="*/ 1 w 400"/>
                <a:gd name="T13" fmla="*/ 1 h 146"/>
                <a:gd name="T14" fmla="*/ 1 w 400"/>
                <a:gd name="T15" fmla="*/ 2 h 146"/>
                <a:gd name="T16" fmla="*/ 6 w 400"/>
                <a:gd name="T17" fmla="*/ 0 h 146"/>
                <a:gd name="T18" fmla="*/ 6 w 400"/>
                <a:gd name="T19" fmla="*/ 0 h 146"/>
                <a:gd name="T20" fmla="*/ 6 w 400"/>
                <a:gd name="T21" fmla="*/ 2 h 146"/>
                <a:gd name="T22" fmla="*/ 7 w 400"/>
                <a:gd name="T23" fmla="*/ 2 h 146"/>
                <a:gd name="T24" fmla="*/ 5 w 400"/>
                <a:gd name="T25" fmla="*/ 2 h 146"/>
                <a:gd name="T26" fmla="*/ 5 w 400"/>
                <a:gd name="T27" fmla="*/ 2 h 146"/>
                <a:gd name="T28" fmla="*/ 5 w 400"/>
                <a:gd name="T29" fmla="*/ 1 h 146"/>
                <a:gd name="T30" fmla="*/ 4 w 400"/>
                <a:gd name="T31" fmla="*/ 2 h 146"/>
                <a:gd name="T32" fmla="*/ 4 w 400"/>
                <a:gd name="T33" fmla="*/ 1 h 146"/>
                <a:gd name="T34" fmla="*/ 2 w 400"/>
                <a:gd name="T35" fmla="*/ 2 h 146"/>
                <a:gd name="T36" fmla="*/ 2 w 400"/>
                <a:gd name="T37" fmla="*/ 1 h 146"/>
                <a:gd name="T38" fmla="*/ 1 w 400"/>
                <a:gd name="T39" fmla="*/ 2 h 146"/>
                <a:gd name="T40" fmla="*/ 1 w 400"/>
                <a:gd name="T41" fmla="*/ 1 h 146"/>
                <a:gd name="T42" fmla="*/ 1 w 400"/>
                <a:gd name="T43" fmla="*/ 2 h 146"/>
                <a:gd name="T44" fmla="*/ 1 w 400"/>
                <a:gd name="T45" fmla="*/ 1 h 146"/>
                <a:gd name="T46" fmla="*/ 1 w 400"/>
                <a:gd name="T47" fmla="*/ 1 h 146"/>
                <a:gd name="T48" fmla="*/ 1 w 400"/>
                <a:gd name="T49" fmla="*/ 1 h 146"/>
                <a:gd name="T50" fmla="*/ 1 w 400"/>
                <a:gd name="T51" fmla="*/ 2 h 146"/>
                <a:gd name="T52" fmla="*/ 2 w 400"/>
                <a:gd name="T53" fmla="*/ 1 h 146"/>
                <a:gd name="T54" fmla="*/ 3 w 400"/>
                <a:gd name="T55" fmla="*/ 2 h 146"/>
                <a:gd name="T56" fmla="*/ 4 w 400"/>
                <a:gd name="T57" fmla="*/ 1 h 146"/>
                <a:gd name="T58" fmla="*/ 4 w 400"/>
                <a:gd name="T59" fmla="*/ 1 h 146"/>
                <a:gd name="T60" fmla="*/ 5 w 400"/>
                <a:gd name="T61" fmla="*/ 1 h 146"/>
                <a:gd name="T62" fmla="*/ 5 w 400"/>
                <a:gd name="T63" fmla="*/ 2 h 146"/>
                <a:gd name="T64" fmla="*/ 6 w 400"/>
                <a:gd name="T65" fmla="*/ 0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0"/>
                <a:gd name="T100" fmla="*/ 0 h 146"/>
                <a:gd name="T101" fmla="*/ 400 w 400"/>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0" h="146">
                  <a:moveTo>
                    <a:pt x="358" y="37"/>
                  </a:moveTo>
                  <a:lnTo>
                    <a:pt x="358" y="37"/>
                  </a:lnTo>
                  <a:cubicBezTo>
                    <a:pt x="352" y="46"/>
                    <a:pt x="341" y="52"/>
                    <a:pt x="340" y="66"/>
                  </a:cubicBezTo>
                  <a:cubicBezTo>
                    <a:pt x="352" y="63"/>
                    <a:pt x="353" y="48"/>
                    <a:pt x="358" y="37"/>
                  </a:cubicBezTo>
                  <a:close/>
                  <a:moveTo>
                    <a:pt x="21" y="114"/>
                  </a:moveTo>
                  <a:lnTo>
                    <a:pt x="21" y="114"/>
                  </a:lnTo>
                  <a:cubicBezTo>
                    <a:pt x="36" y="88"/>
                    <a:pt x="55" y="67"/>
                    <a:pt x="65" y="37"/>
                  </a:cubicBezTo>
                  <a:cubicBezTo>
                    <a:pt x="30" y="2"/>
                    <a:pt x="11" y="80"/>
                    <a:pt x="21" y="114"/>
                  </a:cubicBezTo>
                  <a:close/>
                  <a:moveTo>
                    <a:pt x="376" y="0"/>
                  </a:moveTo>
                  <a:lnTo>
                    <a:pt x="376" y="0"/>
                  </a:lnTo>
                  <a:cubicBezTo>
                    <a:pt x="392" y="38"/>
                    <a:pt x="344" y="72"/>
                    <a:pt x="332" y="106"/>
                  </a:cubicBezTo>
                  <a:cubicBezTo>
                    <a:pt x="338" y="133"/>
                    <a:pt x="384" y="118"/>
                    <a:pt x="398" y="110"/>
                  </a:cubicBezTo>
                  <a:cubicBezTo>
                    <a:pt x="400" y="146"/>
                    <a:pt x="328" y="144"/>
                    <a:pt x="318" y="117"/>
                  </a:cubicBezTo>
                  <a:cubicBezTo>
                    <a:pt x="304" y="122"/>
                    <a:pt x="297" y="133"/>
                    <a:pt x="277" y="132"/>
                  </a:cubicBezTo>
                  <a:cubicBezTo>
                    <a:pt x="266" y="108"/>
                    <a:pt x="276" y="71"/>
                    <a:pt x="270" y="33"/>
                  </a:cubicBezTo>
                  <a:cubicBezTo>
                    <a:pt x="239" y="56"/>
                    <a:pt x="241" y="111"/>
                    <a:pt x="204" y="128"/>
                  </a:cubicBezTo>
                  <a:cubicBezTo>
                    <a:pt x="201" y="110"/>
                    <a:pt x="207" y="64"/>
                    <a:pt x="204" y="48"/>
                  </a:cubicBezTo>
                  <a:cubicBezTo>
                    <a:pt x="183" y="75"/>
                    <a:pt x="182" y="123"/>
                    <a:pt x="153" y="143"/>
                  </a:cubicBezTo>
                  <a:cubicBezTo>
                    <a:pt x="148" y="112"/>
                    <a:pt x="149" y="71"/>
                    <a:pt x="153" y="44"/>
                  </a:cubicBezTo>
                  <a:cubicBezTo>
                    <a:pt x="115" y="58"/>
                    <a:pt x="112" y="127"/>
                    <a:pt x="73" y="128"/>
                  </a:cubicBezTo>
                  <a:cubicBezTo>
                    <a:pt x="74" y="104"/>
                    <a:pt x="78" y="83"/>
                    <a:pt x="76" y="55"/>
                  </a:cubicBezTo>
                  <a:cubicBezTo>
                    <a:pt x="50" y="64"/>
                    <a:pt x="48" y="129"/>
                    <a:pt x="7" y="136"/>
                  </a:cubicBezTo>
                  <a:cubicBezTo>
                    <a:pt x="0" y="92"/>
                    <a:pt x="9" y="40"/>
                    <a:pt x="32" y="15"/>
                  </a:cubicBezTo>
                  <a:cubicBezTo>
                    <a:pt x="50" y="15"/>
                    <a:pt x="68" y="13"/>
                    <a:pt x="69" y="29"/>
                  </a:cubicBezTo>
                  <a:cubicBezTo>
                    <a:pt x="82" y="32"/>
                    <a:pt x="81" y="12"/>
                    <a:pt x="91" y="22"/>
                  </a:cubicBezTo>
                  <a:cubicBezTo>
                    <a:pt x="91" y="57"/>
                    <a:pt x="86" y="65"/>
                    <a:pt x="87" y="103"/>
                  </a:cubicBezTo>
                  <a:cubicBezTo>
                    <a:pt x="112" y="76"/>
                    <a:pt x="126" y="39"/>
                    <a:pt x="157" y="18"/>
                  </a:cubicBezTo>
                  <a:cubicBezTo>
                    <a:pt x="171" y="33"/>
                    <a:pt x="161" y="73"/>
                    <a:pt x="164" y="99"/>
                  </a:cubicBezTo>
                  <a:cubicBezTo>
                    <a:pt x="186" y="75"/>
                    <a:pt x="187" y="31"/>
                    <a:pt x="219" y="18"/>
                  </a:cubicBezTo>
                  <a:cubicBezTo>
                    <a:pt x="220" y="52"/>
                    <a:pt x="218" y="68"/>
                    <a:pt x="215" y="92"/>
                  </a:cubicBezTo>
                  <a:cubicBezTo>
                    <a:pt x="242" y="70"/>
                    <a:pt x="244" y="22"/>
                    <a:pt x="281" y="11"/>
                  </a:cubicBezTo>
                  <a:cubicBezTo>
                    <a:pt x="290" y="40"/>
                    <a:pt x="279" y="89"/>
                    <a:pt x="288" y="117"/>
                  </a:cubicBezTo>
                  <a:cubicBezTo>
                    <a:pt x="337" y="97"/>
                    <a:pt x="323" y="15"/>
                    <a:pt x="376" y="0"/>
                  </a:cubicBezTo>
                  <a:close/>
                </a:path>
              </a:pathLst>
            </a:custGeom>
            <a:solidFill>
              <a:srgbClr val="000000"/>
            </a:solidFill>
            <a:ln w="0">
              <a:solidFill>
                <a:srgbClr val="000000"/>
              </a:solidFill>
              <a:prstDash val="solid"/>
              <a:round/>
              <a:headEnd/>
              <a:tailEnd/>
            </a:ln>
          </p:spPr>
          <p:txBody>
            <a:bodyPr/>
            <a:lstStyle/>
            <a:p>
              <a:endParaRPr lang="en-GB"/>
            </a:p>
          </p:txBody>
        </p:sp>
        <p:sp>
          <p:nvSpPr>
            <p:cNvPr id="14368" name="Freeform 33"/>
            <p:cNvSpPr>
              <a:spLocks/>
            </p:cNvSpPr>
            <p:nvPr/>
          </p:nvSpPr>
          <p:spPr bwMode="auto">
            <a:xfrm>
              <a:off x="5370" y="4062"/>
              <a:ext cx="26" cy="49"/>
            </a:xfrm>
            <a:custGeom>
              <a:avLst/>
              <a:gdLst>
                <a:gd name="T0" fmla="*/ 0 w 44"/>
                <a:gd name="T1" fmla="*/ 1 h 81"/>
                <a:gd name="T2" fmla="*/ 0 w 44"/>
                <a:gd name="T3" fmla="*/ 1 h 81"/>
                <a:gd name="T4" fmla="*/ 0 w 44"/>
                <a:gd name="T5" fmla="*/ 0 h 81"/>
                <a:gd name="T6" fmla="*/ 1 w 44"/>
                <a:gd name="T7" fmla="*/ 0 h 81"/>
                <a:gd name="T8" fmla="*/ 1 w 44"/>
                <a:gd name="T9" fmla="*/ 1 h 81"/>
                <a:gd name="T10" fmla="*/ 1 w 44"/>
                <a:gd name="T11" fmla="*/ 1 h 81"/>
                <a:gd name="T12" fmla="*/ 1 w 44"/>
                <a:gd name="T13" fmla="*/ 1 h 81"/>
                <a:gd name="T14" fmla="*/ 1 w 44"/>
                <a:gd name="T15" fmla="*/ 1 h 81"/>
                <a:gd name="T16" fmla="*/ 1 w 44"/>
                <a:gd name="T17" fmla="*/ 1 h 81"/>
                <a:gd name="T18" fmla="*/ 1 w 44"/>
                <a:gd name="T19" fmla="*/ 1 h 81"/>
                <a:gd name="T20" fmla="*/ 1 w 44"/>
                <a:gd name="T21" fmla="*/ 1 h 81"/>
                <a:gd name="T22" fmla="*/ 1 w 44"/>
                <a:gd name="T23" fmla="*/ 1 h 81"/>
                <a:gd name="T24" fmla="*/ 1 w 44"/>
                <a:gd name="T25" fmla="*/ 1 h 81"/>
                <a:gd name="T26" fmla="*/ 0 w 4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81"/>
                <a:gd name="T44" fmla="*/ 44 w 4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81">
                  <a:moveTo>
                    <a:pt x="0" y="81"/>
                  </a:moveTo>
                  <a:lnTo>
                    <a:pt x="0" y="81"/>
                  </a:lnTo>
                  <a:lnTo>
                    <a:pt x="0" y="0"/>
                  </a:lnTo>
                  <a:lnTo>
                    <a:pt x="44" y="0"/>
                  </a:lnTo>
                  <a:lnTo>
                    <a:pt x="44" y="18"/>
                  </a:lnTo>
                  <a:lnTo>
                    <a:pt x="20" y="18"/>
                  </a:lnTo>
                  <a:lnTo>
                    <a:pt x="20" y="31"/>
                  </a:lnTo>
                  <a:lnTo>
                    <a:pt x="44" y="31"/>
                  </a:lnTo>
                  <a:lnTo>
                    <a:pt x="44" y="49"/>
                  </a:lnTo>
                  <a:lnTo>
                    <a:pt x="20" y="49"/>
                  </a:lnTo>
                  <a:lnTo>
                    <a:pt x="20" y="63"/>
                  </a:lnTo>
                  <a:lnTo>
                    <a:pt x="44" y="63"/>
                  </a:lnTo>
                  <a:lnTo>
                    <a:pt x="44" y="81"/>
                  </a:lnTo>
                  <a:lnTo>
                    <a:pt x="0" y="81"/>
                  </a:lnTo>
                  <a:close/>
                </a:path>
              </a:pathLst>
            </a:custGeom>
            <a:solidFill>
              <a:srgbClr val="B42E34"/>
            </a:solidFill>
            <a:ln w="0">
              <a:solidFill>
                <a:srgbClr val="000000"/>
              </a:solidFill>
              <a:prstDash val="solid"/>
              <a:round/>
              <a:headEnd/>
              <a:tailEnd/>
            </a:ln>
          </p:spPr>
          <p:txBody>
            <a:bodyPr/>
            <a:lstStyle/>
            <a:p>
              <a:endParaRPr lang="en-GB"/>
            </a:p>
          </p:txBody>
        </p:sp>
        <p:sp>
          <p:nvSpPr>
            <p:cNvPr id="14369" name="Freeform 34"/>
            <p:cNvSpPr>
              <a:spLocks/>
            </p:cNvSpPr>
            <p:nvPr/>
          </p:nvSpPr>
          <p:spPr bwMode="auto">
            <a:xfrm>
              <a:off x="5404" y="4073"/>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1" y="3"/>
                    <a:pt x="26" y="0"/>
                    <a:pt x="34" y="0"/>
                  </a:cubicBezTo>
                  <a:cubicBezTo>
                    <a:pt x="47" y="0"/>
                    <a:pt x="55" y="8"/>
                    <a:pt x="55" y="22"/>
                  </a:cubicBezTo>
                  <a:lnTo>
                    <a:pt x="55" y="62"/>
                  </a:lnTo>
                  <a:lnTo>
                    <a:pt x="37" y="62"/>
                  </a:lnTo>
                  <a:lnTo>
                    <a:pt x="37" y="29"/>
                  </a:lnTo>
                  <a:cubicBezTo>
                    <a:pt x="37" y="20"/>
                    <a:pt x="35" y="17"/>
                    <a:pt x="28" y="17"/>
                  </a:cubicBezTo>
                  <a:cubicBezTo>
                    <a:pt x="21" y="17"/>
                    <a:pt x="18" y="21"/>
                    <a:pt x="18" y="29"/>
                  </a:cubicBezTo>
                  <a:lnTo>
                    <a:pt x="18"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14370" name="Freeform 35"/>
            <p:cNvSpPr>
              <a:spLocks noEditPoints="1"/>
            </p:cNvSpPr>
            <p:nvPr/>
          </p:nvSpPr>
          <p:spPr bwMode="auto">
            <a:xfrm>
              <a:off x="5443" y="4073"/>
              <a:ext cx="38" cy="53"/>
            </a:xfrm>
            <a:custGeom>
              <a:avLst/>
              <a:gdLst>
                <a:gd name="T0" fmla="*/ 1 w 62"/>
                <a:gd name="T1" fmla="*/ 1 h 88"/>
                <a:gd name="T2" fmla="*/ 1 w 62"/>
                <a:gd name="T3" fmla="*/ 1 h 88"/>
                <a:gd name="T4" fmla="*/ 0 w 62"/>
                <a:gd name="T5" fmla="*/ 1 h 88"/>
                <a:gd name="T6" fmla="*/ 1 w 62"/>
                <a:gd name="T7" fmla="*/ 1 h 88"/>
                <a:gd name="T8" fmla="*/ 1 w 62"/>
                <a:gd name="T9" fmla="*/ 0 h 88"/>
                <a:gd name="T10" fmla="*/ 1 w 62"/>
                <a:gd name="T11" fmla="*/ 1 h 88"/>
                <a:gd name="T12" fmla="*/ 1 w 62"/>
                <a:gd name="T13" fmla="*/ 1 h 88"/>
                <a:gd name="T14" fmla="*/ 1 w 62"/>
                <a:gd name="T15" fmla="*/ 1 h 88"/>
                <a:gd name="T16" fmla="*/ 1 w 62"/>
                <a:gd name="T17" fmla="*/ 1 h 88"/>
                <a:gd name="T18" fmla="*/ 1 w 62"/>
                <a:gd name="T19" fmla="*/ 1 h 88"/>
                <a:gd name="T20" fmla="*/ 1 w 62"/>
                <a:gd name="T21" fmla="*/ 1 h 88"/>
                <a:gd name="T22" fmla="*/ 1 w 62"/>
                <a:gd name="T23" fmla="*/ 1 h 88"/>
                <a:gd name="T24" fmla="*/ 1 w 62"/>
                <a:gd name="T25" fmla="*/ 1 h 88"/>
                <a:gd name="T26" fmla="*/ 1 w 62"/>
                <a:gd name="T27" fmla="*/ 1 h 88"/>
                <a:gd name="T28" fmla="*/ 1 w 62"/>
                <a:gd name="T29" fmla="*/ 1 h 88"/>
                <a:gd name="T30" fmla="*/ 1 w 62"/>
                <a:gd name="T31" fmla="*/ 1 h 88"/>
                <a:gd name="T32" fmla="*/ 1 w 62"/>
                <a:gd name="T33" fmla="*/ 1 h 88"/>
                <a:gd name="T34" fmla="*/ 1 w 62"/>
                <a:gd name="T35" fmla="*/ 1 h 88"/>
                <a:gd name="T36" fmla="*/ 1 w 62"/>
                <a:gd name="T37" fmla="*/ 1 h 88"/>
                <a:gd name="T38" fmla="*/ 1 w 62"/>
                <a:gd name="T39" fmla="*/ 1 h 88"/>
                <a:gd name="T40" fmla="*/ 1 w 62"/>
                <a:gd name="T41" fmla="*/ 1 h 88"/>
                <a:gd name="T42" fmla="*/ 1 w 62"/>
                <a:gd name="T43" fmla="*/ 1 h 88"/>
                <a:gd name="T44" fmla="*/ 1 w 62"/>
                <a:gd name="T45" fmla="*/ 1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
                <a:gd name="T70" fmla="*/ 0 h 88"/>
                <a:gd name="T71" fmla="*/ 62 w 62"/>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 h="88">
                  <a:moveTo>
                    <a:pt x="28" y="62"/>
                  </a:moveTo>
                  <a:lnTo>
                    <a:pt x="28" y="62"/>
                  </a:lnTo>
                  <a:cubicBezTo>
                    <a:pt x="12" y="62"/>
                    <a:pt x="0" y="49"/>
                    <a:pt x="0" y="31"/>
                  </a:cubicBezTo>
                  <a:cubicBezTo>
                    <a:pt x="0" y="22"/>
                    <a:pt x="3" y="15"/>
                    <a:pt x="9" y="9"/>
                  </a:cubicBezTo>
                  <a:cubicBezTo>
                    <a:pt x="15" y="3"/>
                    <a:pt x="21" y="0"/>
                    <a:pt x="29" y="0"/>
                  </a:cubicBezTo>
                  <a:cubicBezTo>
                    <a:pt x="36" y="0"/>
                    <a:pt x="41" y="3"/>
                    <a:pt x="45" y="8"/>
                  </a:cubicBezTo>
                  <a:lnTo>
                    <a:pt x="45" y="1"/>
                  </a:lnTo>
                  <a:lnTo>
                    <a:pt x="62" y="1"/>
                  </a:lnTo>
                  <a:lnTo>
                    <a:pt x="62" y="56"/>
                  </a:lnTo>
                  <a:cubicBezTo>
                    <a:pt x="62" y="64"/>
                    <a:pt x="62" y="70"/>
                    <a:pt x="57" y="76"/>
                  </a:cubicBezTo>
                  <a:cubicBezTo>
                    <a:pt x="52" y="84"/>
                    <a:pt x="43" y="88"/>
                    <a:pt x="32" y="88"/>
                  </a:cubicBezTo>
                  <a:cubicBezTo>
                    <a:pt x="16" y="88"/>
                    <a:pt x="5" y="79"/>
                    <a:pt x="2" y="67"/>
                  </a:cubicBezTo>
                  <a:lnTo>
                    <a:pt x="22" y="67"/>
                  </a:lnTo>
                  <a:cubicBezTo>
                    <a:pt x="23" y="71"/>
                    <a:pt x="27" y="73"/>
                    <a:pt x="32" y="73"/>
                  </a:cubicBezTo>
                  <a:cubicBezTo>
                    <a:pt x="40" y="73"/>
                    <a:pt x="45" y="68"/>
                    <a:pt x="45" y="59"/>
                  </a:cubicBezTo>
                  <a:cubicBezTo>
                    <a:pt x="45" y="58"/>
                    <a:pt x="45" y="57"/>
                    <a:pt x="45" y="56"/>
                  </a:cubicBezTo>
                  <a:cubicBezTo>
                    <a:pt x="40" y="60"/>
                    <a:pt x="35" y="62"/>
                    <a:pt x="28" y="62"/>
                  </a:cubicBezTo>
                  <a:close/>
                  <a:moveTo>
                    <a:pt x="31" y="46"/>
                  </a:moveTo>
                  <a:lnTo>
                    <a:pt x="31" y="46"/>
                  </a:lnTo>
                  <a:cubicBezTo>
                    <a:pt x="39" y="46"/>
                    <a:pt x="46" y="40"/>
                    <a:pt x="46" y="31"/>
                  </a:cubicBezTo>
                  <a:cubicBezTo>
                    <a:pt x="46" y="22"/>
                    <a:pt x="39" y="16"/>
                    <a:pt x="32" y="16"/>
                  </a:cubicBezTo>
                  <a:cubicBezTo>
                    <a:pt x="23" y="16"/>
                    <a:pt x="17" y="23"/>
                    <a:pt x="17" y="31"/>
                  </a:cubicBezTo>
                  <a:cubicBezTo>
                    <a:pt x="17" y="40"/>
                    <a:pt x="23" y="46"/>
                    <a:pt x="31" y="46"/>
                  </a:cubicBezTo>
                  <a:close/>
                </a:path>
              </a:pathLst>
            </a:custGeom>
            <a:solidFill>
              <a:srgbClr val="B42E34"/>
            </a:solidFill>
            <a:ln w="0">
              <a:solidFill>
                <a:srgbClr val="000000"/>
              </a:solidFill>
              <a:prstDash val="solid"/>
              <a:round/>
              <a:headEnd/>
              <a:tailEnd/>
            </a:ln>
          </p:spPr>
          <p:txBody>
            <a:bodyPr/>
            <a:lstStyle/>
            <a:p>
              <a:endParaRPr lang="en-GB"/>
            </a:p>
          </p:txBody>
        </p:sp>
        <p:sp>
          <p:nvSpPr>
            <p:cNvPr id="14371" name="Freeform 36"/>
            <p:cNvSpPr>
              <a:spLocks/>
            </p:cNvSpPr>
            <p:nvPr/>
          </p:nvSpPr>
          <p:spPr bwMode="auto">
            <a:xfrm>
              <a:off x="5488" y="4062"/>
              <a:ext cx="11" cy="49"/>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14372" name="Freeform 37"/>
            <p:cNvSpPr>
              <a:spLocks noEditPoints="1"/>
            </p:cNvSpPr>
            <p:nvPr/>
          </p:nvSpPr>
          <p:spPr bwMode="auto">
            <a:xfrm>
              <a:off x="5505" y="4073"/>
              <a:ext cx="39" cy="38"/>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8" y="55"/>
                  </a:moveTo>
                  <a:lnTo>
                    <a:pt x="48" y="55"/>
                  </a:lnTo>
                  <a:cubicBezTo>
                    <a:pt x="42" y="60"/>
                    <a:pt x="37" y="62"/>
                    <a:pt x="30" y="62"/>
                  </a:cubicBezTo>
                  <a:cubicBezTo>
                    <a:pt x="22" y="62"/>
                    <a:pt x="16" y="60"/>
                    <a:pt x="11" y="55"/>
                  </a:cubicBezTo>
                  <a:cubicBezTo>
                    <a:pt x="4" y="49"/>
                    <a:pt x="0" y="41"/>
                    <a:pt x="0" y="31"/>
                  </a:cubicBezTo>
                  <a:cubicBezTo>
                    <a:pt x="0" y="22"/>
                    <a:pt x="3" y="15"/>
                    <a:pt x="10" y="8"/>
                  </a:cubicBezTo>
                  <a:cubicBezTo>
                    <a:pt x="15" y="3"/>
                    <a:pt x="22" y="0"/>
                    <a:pt x="30" y="0"/>
                  </a:cubicBezTo>
                  <a:cubicBezTo>
                    <a:pt x="37" y="0"/>
                    <a:pt x="43" y="3"/>
                    <a:pt x="47" y="8"/>
                  </a:cubicBezTo>
                  <a:lnTo>
                    <a:pt x="47" y="1"/>
                  </a:lnTo>
                  <a:lnTo>
                    <a:pt x="65" y="1"/>
                  </a:lnTo>
                  <a:lnTo>
                    <a:pt x="65" y="62"/>
                  </a:lnTo>
                  <a:lnTo>
                    <a:pt x="48" y="62"/>
                  </a:lnTo>
                  <a:lnTo>
                    <a:pt x="48" y="55"/>
                  </a:lnTo>
                  <a:close/>
                  <a:moveTo>
                    <a:pt x="34" y="46"/>
                  </a:moveTo>
                  <a:lnTo>
                    <a:pt x="34" y="46"/>
                  </a:lnTo>
                  <a:cubicBezTo>
                    <a:pt x="41" y="46"/>
                    <a:pt x="48" y="40"/>
                    <a:pt x="48" y="31"/>
                  </a:cubicBezTo>
                  <a:cubicBezTo>
                    <a:pt x="48" y="22"/>
                    <a:pt x="41" y="16"/>
                    <a:pt x="33" y="16"/>
                  </a:cubicBezTo>
                  <a:cubicBezTo>
                    <a:pt x="24" y="16"/>
                    <a:pt x="18" y="23"/>
                    <a:pt x="18" y="31"/>
                  </a:cubicBezTo>
                  <a:cubicBezTo>
                    <a:pt x="18" y="40"/>
                    <a:pt x="24" y="46"/>
                    <a:pt x="34" y="46"/>
                  </a:cubicBezTo>
                  <a:close/>
                </a:path>
              </a:pathLst>
            </a:custGeom>
            <a:solidFill>
              <a:srgbClr val="B42E34"/>
            </a:solidFill>
            <a:ln w="0">
              <a:solidFill>
                <a:srgbClr val="000000"/>
              </a:solidFill>
              <a:prstDash val="solid"/>
              <a:round/>
              <a:headEnd/>
              <a:tailEnd/>
            </a:ln>
          </p:spPr>
          <p:txBody>
            <a:bodyPr/>
            <a:lstStyle/>
            <a:p>
              <a:endParaRPr lang="en-GB"/>
            </a:p>
          </p:txBody>
        </p:sp>
        <p:sp>
          <p:nvSpPr>
            <p:cNvPr id="14373" name="Freeform 38"/>
            <p:cNvSpPr>
              <a:spLocks/>
            </p:cNvSpPr>
            <p:nvPr/>
          </p:nvSpPr>
          <p:spPr bwMode="auto">
            <a:xfrm>
              <a:off x="5551" y="4073"/>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6"/>
                    <a:pt x="28" y="16"/>
                  </a:cubicBezTo>
                  <a:cubicBezTo>
                    <a:pt x="21" y="16"/>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14374" name="Freeform 39"/>
            <p:cNvSpPr>
              <a:spLocks noEditPoints="1"/>
            </p:cNvSpPr>
            <p:nvPr/>
          </p:nvSpPr>
          <p:spPr bwMode="auto">
            <a:xfrm>
              <a:off x="5589" y="4062"/>
              <a:ext cx="39" cy="49"/>
            </a:xfrm>
            <a:custGeom>
              <a:avLst/>
              <a:gdLst>
                <a:gd name="T0" fmla="*/ 1 w 65"/>
                <a:gd name="T1" fmla="*/ 1 h 81"/>
                <a:gd name="T2" fmla="*/ 1 w 65"/>
                <a:gd name="T3" fmla="*/ 1 h 81"/>
                <a:gd name="T4" fmla="*/ 1 w 65"/>
                <a:gd name="T5" fmla="*/ 1 h 81"/>
                <a:gd name="T6" fmla="*/ 1 w 65"/>
                <a:gd name="T7" fmla="*/ 1 h 81"/>
                <a:gd name="T8" fmla="*/ 0 w 65"/>
                <a:gd name="T9" fmla="*/ 1 h 81"/>
                <a:gd name="T10" fmla="*/ 1 w 65"/>
                <a:gd name="T11" fmla="*/ 1 h 81"/>
                <a:gd name="T12" fmla="*/ 1 w 65"/>
                <a:gd name="T13" fmla="*/ 1 h 81"/>
                <a:gd name="T14" fmla="*/ 1 w 65"/>
                <a:gd name="T15" fmla="*/ 1 h 81"/>
                <a:gd name="T16" fmla="*/ 1 w 65"/>
                <a:gd name="T17" fmla="*/ 0 h 81"/>
                <a:gd name="T18" fmla="*/ 1 w 65"/>
                <a:gd name="T19" fmla="*/ 0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48" y="74"/>
                  </a:moveTo>
                  <a:lnTo>
                    <a:pt x="48" y="74"/>
                  </a:lnTo>
                  <a:cubicBezTo>
                    <a:pt x="42" y="79"/>
                    <a:pt x="37" y="81"/>
                    <a:pt x="30" y="81"/>
                  </a:cubicBezTo>
                  <a:cubicBezTo>
                    <a:pt x="22" y="81"/>
                    <a:pt x="16" y="79"/>
                    <a:pt x="11" y="74"/>
                  </a:cubicBezTo>
                  <a:cubicBezTo>
                    <a:pt x="4" y="68"/>
                    <a:pt x="0" y="60"/>
                    <a:pt x="0" y="50"/>
                  </a:cubicBezTo>
                  <a:cubicBezTo>
                    <a:pt x="0" y="41"/>
                    <a:pt x="3" y="33"/>
                    <a:pt x="10" y="27"/>
                  </a:cubicBezTo>
                  <a:cubicBezTo>
                    <a:pt x="15" y="22"/>
                    <a:pt x="22" y="19"/>
                    <a:pt x="30" y="19"/>
                  </a:cubicBezTo>
                  <a:cubicBezTo>
                    <a:pt x="37" y="19"/>
                    <a:pt x="43" y="21"/>
                    <a:pt x="47" y="27"/>
                  </a:cubicBezTo>
                  <a:lnTo>
                    <a:pt x="47" y="0"/>
                  </a:lnTo>
                  <a:lnTo>
                    <a:pt x="65" y="0"/>
                  </a:lnTo>
                  <a:lnTo>
                    <a:pt x="65" y="81"/>
                  </a:lnTo>
                  <a:lnTo>
                    <a:pt x="48" y="81"/>
                  </a:lnTo>
                  <a:lnTo>
                    <a:pt x="48" y="74"/>
                  </a:lnTo>
                  <a:close/>
                  <a:moveTo>
                    <a:pt x="34" y="65"/>
                  </a:moveTo>
                  <a:lnTo>
                    <a:pt x="34" y="65"/>
                  </a:lnTo>
                  <a:cubicBezTo>
                    <a:pt x="41" y="65"/>
                    <a:pt x="48" y="58"/>
                    <a:pt x="48" y="50"/>
                  </a:cubicBezTo>
                  <a:cubicBezTo>
                    <a:pt x="48" y="41"/>
                    <a:pt x="41" y="35"/>
                    <a:pt x="33" y="35"/>
                  </a:cubicBezTo>
                  <a:cubicBezTo>
                    <a:pt x="24" y="35"/>
                    <a:pt x="18" y="42"/>
                    <a:pt x="18" y="50"/>
                  </a:cubicBezTo>
                  <a:cubicBezTo>
                    <a:pt x="18" y="58"/>
                    <a:pt x="24" y="65"/>
                    <a:pt x="34" y="65"/>
                  </a:cubicBezTo>
                  <a:close/>
                </a:path>
              </a:pathLst>
            </a:custGeom>
            <a:solidFill>
              <a:srgbClr val="B42E34"/>
            </a:solidFill>
            <a:ln w="0">
              <a:solidFill>
                <a:srgbClr val="000000"/>
              </a:solidFill>
              <a:prstDash val="solid"/>
              <a:round/>
              <a:headEnd/>
              <a:tailEnd/>
            </a:ln>
          </p:spPr>
          <p:txBody>
            <a:bodyPr/>
            <a:lstStyle/>
            <a:p>
              <a:endParaRPr lang="en-GB"/>
            </a:p>
          </p:txBody>
        </p:sp>
        <p:sp>
          <p:nvSpPr>
            <p:cNvPr id="14375" name="Freeform 40"/>
            <p:cNvSpPr>
              <a:spLocks/>
            </p:cNvSpPr>
            <p:nvPr/>
          </p:nvSpPr>
          <p:spPr bwMode="auto">
            <a:xfrm>
              <a:off x="5404" y="4130"/>
              <a:ext cx="33" cy="37"/>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7"/>
                    <a:pt x="28" y="17"/>
                  </a:cubicBezTo>
                  <a:cubicBezTo>
                    <a:pt x="21" y="17"/>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14376" name="Freeform 41"/>
            <p:cNvSpPr>
              <a:spLocks noEditPoints="1"/>
            </p:cNvSpPr>
            <p:nvPr/>
          </p:nvSpPr>
          <p:spPr bwMode="auto">
            <a:xfrm>
              <a:off x="5443" y="4129"/>
              <a:ext cx="38" cy="39"/>
            </a:xfrm>
            <a:custGeom>
              <a:avLst/>
              <a:gdLst>
                <a:gd name="T0" fmla="*/ 1 w 64"/>
                <a:gd name="T1" fmla="*/ 1 h 64"/>
                <a:gd name="T2" fmla="*/ 1 w 64"/>
                <a:gd name="T3" fmla="*/ 1 h 64"/>
                <a:gd name="T4" fmla="*/ 1 w 64"/>
                <a:gd name="T5" fmla="*/ 1 h 64"/>
                <a:gd name="T6" fmla="*/ 1 w 64"/>
                <a:gd name="T7" fmla="*/ 1 h 64"/>
                <a:gd name="T8" fmla="*/ 0 w 64"/>
                <a:gd name="T9" fmla="*/ 1 h 64"/>
                <a:gd name="T10" fmla="*/ 1 w 64"/>
                <a:gd name="T11" fmla="*/ 1 h 64"/>
                <a:gd name="T12" fmla="*/ 1 w 64"/>
                <a:gd name="T13" fmla="*/ 0 h 64"/>
                <a:gd name="T14" fmla="*/ 1 w 64"/>
                <a:gd name="T15" fmla="*/ 1 h 64"/>
                <a:gd name="T16" fmla="*/ 1 w 64"/>
                <a:gd name="T17" fmla="*/ 1 h 64"/>
                <a:gd name="T18" fmla="*/ 1 w 64"/>
                <a:gd name="T19" fmla="*/ 1 h 64"/>
                <a:gd name="T20" fmla="*/ 1 w 64"/>
                <a:gd name="T21" fmla="*/ 1 h 64"/>
                <a:gd name="T22" fmla="*/ 1 w 64"/>
                <a:gd name="T23" fmla="*/ 1 h 64"/>
                <a:gd name="T24" fmla="*/ 1 w 64"/>
                <a:gd name="T25" fmla="*/ 1 h 64"/>
                <a:gd name="T26" fmla="*/ 1 w 64"/>
                <a:gd name="T27" fmla="*/ 1 h 64"/>
                <a:gd name="T28" fmla="*/ 1 w 64"/>
                <a:gd name="T29" fmla="*/ 1 h 64"/>
                <a:gd name="T30" fmla="*/ 1 w 64"/>
                <a:gd name="T31" fmla="*/ 1 h 64"/>
                <a:gd name="T32" fmla="*/ 1 w 64"/>
                <a:gd name="T33" fmla="*/ 1 h 64"/>
                <a:gd name="T34" fmla="*/ 1 w 64"/>
                <a:gd name="T35" fmla="*/ 1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64"/>
                <a:gd name="T56" fmla="*/ 64 w 64"/>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64">
                  <a:moveTo>
                    <a:pt x="61" y="45"/>
                  </a:moveTo>
                  <a:lnTo>
                    <a:pt x="61" y="45"/>
                  </a:lnTo>
                  <a:cubicBezTo>
                    <a:pt x="55" y="58"/>
                    <a:pt x="45" y="64"/>
                    <a:pt x="32" y="64"/>
                  </a:cubicBezTo>
                  <a:cubicBezTo>
                    <a:pt x="22" y="64"/>
                    <a:pt x="15" y="61"/>
                    <a:pt x="9" y="55"/>
                  </a:cubicBezTo>
                  <a:cubicBezTo>
                    <a:pt x="3" y="48"/>
                    <a:pt x="0" y="41"/>
                    <a:pt x="0" y="32"/>
                  </a:cubicBezTo>
                  <a:cubicBezTo>
                    <a:pt x="0" y="24"/>
                    <a:pt x="3" y="16"/>
                    <a:pt x="9" y="10"/>
                  </a:cubicBezTo>
                  <a:cubicBezTo>
                    <a:pt x="15" y="4"/>
                    <a:pt x="23" y="0"/>
                    <a:pt x="31" y="0"/>
                  </a:cubicBezTo>
                  <a:cubicBezTo>
                    <a:pt x="51" y="0"/>
                    <a:pt x="64" y="14"/>
                    <a:pt x="64" y="37"/>
                  </a:cubicBezTo>
                  <a:lnTo>
                    <a:pt x="64" y="39"/>
                  </a:lnTo>
                  <a:lnTo>
                    <a:pt x="18" y="39"/>
                  </a:lnTo>
                  <a:cubicBezTo>
                    <a:pt x="20" y="45"/>
                    <a:pt x="24" y="49"/>
                    <a:pt x="32" y="49"/>
                  </a:cubicBezTo>
                  <a:cubicBezTo>
                    <a:pt x="36" y="49"/>
                    <a:pt x="39" y="48"/>
                    <a:pt x="41" y="45"/>
                  </a:cubicBezTo>
                  <a:lnTo>
                    <a:pt x="61" y="45"/>
                  </a:lnTo>
                  <a:close/>
                  <a:moveTo>
                    <a:pt x="46" y="26"/>
                  </a:moveTo>
                  <a:lnTo>
                    <a:pt x="46" y="26"/>
                  </a:lnTo>
                  <a:cubicBezTo>
                    <a:pt x="44" y="20"/>
                    <a:pt x="39" y="16"/>
                    <a:pt x="32" y="16"/>
                  </a:cubicBezTo>
                  <a:cubicBezTo>
                    <a:pt x="24" y="16"/>
                    <a:pt x="19" y="20"/>
                    <a:pt x="18" y="26"/>
                  </a:cubicBezTo>
                  <a:lnTo>
                    <a:pt x="46" y="26"/>
                  </a:lnTo>
                  <a:close/>
                </a:path>
              </a:pathLst>
            </a:custGeom>
            <a:solidFill>
              <a:srgbClr val="B42E34"/>
            </a:solidFill>
            <a:ln w="0">
              <a:solidFill>
                <a:srgbClr val="000000"/>
              </a:solidFill>
              <a:prstDash val="solid"/>
              <a:round/>
              <a:headEnd/>
              <a:tailEnd/>
            </a:ln>
          </p:spPr>
          <p:txBody>
            <a:bodyPr/>
            <a:lstStyle/>
            <a:p>
              <a:endParaRPr lang="en-GB"/>
            </a:p>
          </p:txBody>
        </p:sp>
        <p:sp>
          <p:nvSpPr>
            <p:cNvPr id="14377" name="Freeform 42"/>
            <p:cNvSpPr>
              <a:spLocks/>
            </p:cNvSpPr>
            <p:nvPr/>
          </p:nvSpPr>
          <p:spPr bwMode="auto">
            <a:xfrm>
              <a:off x="5484" y="4119"/>
              <a:ext cx="20" cy="48"/>
            </a:xfrm>
            <a:custGeom>
              <a:avLst/>
              <a:gdLst>
                <a:gd name="T0" fmla="*/ 0 w 34"/>
                <a:gd name="T1" fmla="*/ 1 h 81"/>
                <a:gd name="T2" fmla="*/ 0 w 34"/>
                <a:gd name="T3" fmla="*/ 1 h 81"/>
                <a:gd name="T4" fmla="*/ 0 w 34"/>
                <a:gd name="T5" fmla="*/ 1 h 81"/>
                <a:gd name="T6" fmla="*/ 1 w 34"/>
                <a:gd name="T7" fmla="*/ 1 h 81"/>
                <a:gd name="T8" fmla="*/ 1 w 34"/>
                <a:gd name="T9" fmla="*/ 0 h 81"/>
                <a:gd name="T10" fmla="*/ 1 w 34"/>
                <a:gd name="T11" fmla="*/ 0 h 81"/>
                <a:gd name="T12" fmla="*/ 1 w 34"/>
                <a:gd name="T13" fmla="*/ 1 h 81"/>
                <a:gd name="T14" fmla="*/ 1 w 34"/>
                <a:gd name="T15" fmla="*/ 1 h 81"/>
                <a:gd name="T16" fmla="*/ 1 w 34"/>
                <a:gd name="T17" fmla="*/ 1 h 81"/>
                <a:gd name="T18" fmla="*/ 1 w 34"/>
                <a:gd name="T19" fmla="*/ 1 h 81"/>
                <a:gd name="T20" fmla="*/ 1 w 34"/>
                <a:gd name="T21" fmla="*/ 1 h 81"/>
                <a:gd name="T22" fmla="*/ 1 w 34"/>
                <a:gd name="T23" fmla="*/ 1 h 81"/>
                <a:gd name="T24" fmla="*/ 1 w 34"/>
                <a:gd name="T25" fmla="*/ 1 h 81"/>
                <a:gd name="T26" fmla="*/ 0 w 3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81"/>
                <a:gd name="T44" fmla="*/ 34 w 3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81">
                  <a:moveTo>
                    <a:pt x="0" y="33"/>
                  </a:moveTo>
                  <a:lnTo>
                    <a:pt x="0" y="33"/>
                  </a:lnTo>
                  <a:lnTo>
                    <a:pt x="0" y="20"/>
                  </a:lnTo>
                  <a:lnTo>
                    <a:pt x="8" y="20"/>
                  </a:lnTo>
                  <a:lnTo>
                    <a:pt x="8" y="0"/>
                  </a:lnTo>
                  <a:lnTo>
                    <a:pt x="26" y="0"/>
                  </a:lnTo>
                  <a:lnTo>
                    <a:pt x="26" y="20"/>
                  </a:lnTo>
                  <a:lnTo>
                    <a:pt x="34" y="20"/>
                  </a:lnTo>
                  <a:lnTo>
                    <a:pt x="34" y="33"/>
                  </a:lnTo>
                  <a:lnTo>
                    <a:pt x="26" y="33"/>
                  </a:lnTo>
                  <a:lnTo>
                    <a:pt x="26" y="81"/>
                  </a:lnTo>
                  <a:lnTo>
                    <a:pt x="8" y="81"/>
                  </a:lnTo>
                  <a:lnTo>
                    <a:pt x="8" y="33"/>
                  </a:lnTo>
                  <a:lnTo>
                    <a:pt x="0" y="33"/>
                  </a:lnTo>
                  <a:close/>
                </a:path>
              </a:pathLst>
            </a:custGeom>
            <a:solidFill>
              <a:srgbClr val="B42E34"/>
            </a:solidFill>
            <a:ln w="0">
              <a:solidFill>
                <a:srgbClr val="000000"/>
              </a:solidFill>
              <a:prstDash val="solid"/>
              <a:round/>
              <a:headEnd/>
              <a:tailEnd/>
            </a:ln>
          </p:spPr>
          <p:txBody>
            <a:bodyPr/>
            <a:lstStyle/>
            <a:p>
              <a:endParaRPr lang="en-GB"/>
            </a:p>
          </p:txBody>
        </p:sp>
        <p:sp>
          <p:nvSpPr>
            <p:cNvPr id="14378" name="Freeform 43"/>
            <p:cNvSpPr>
              <a:spLocks noEditPoints="1"/>
            </p:cNvSpPr>
            <p:nvPr/>
          </p:nvSpPr>
          <p:spPr bwMode="auto">
            <a:xfrm>
              <a:off x="5507" y="4119"/>
              <a:ext cx="39" cy="48"/>
            </a:xfrm>
            <a:custGeom>
              <a:avLst/>
              <a:gdLst>
                <a:gd name="T0" fmla="*/ 1 w 65"/>
                <a:gd name="T1" fmla="*/ 1 h 81"/>
                <a:gd name="T2" fmla="*/ 1 w 65"/>
                <a:gd name="T3" fmla="*/ 1 h 81"/>
                <a:gd name="T4" fmla="*/ 0 w 65"/>
                <a:gd name="T5" fmla="*/ 1 h 81"/>
                <a:gd name="T6" fmla="*/ 0 w 65"/>
                <a:gd name="T7" fmla="*/ 0 h 81"/>
                <a:gd name="T8" fmla="*/ 1 w 65"/>
                <a:gd name="T9" fmla="*/ 0 h 81"/>
                <a:gd name="T10" fmla="*/ 1 w 65"/>
                <a:gd name="T11" fmla="*/ 1 h 81"/>
                <a:gd name="T12" fmla="*/ 1 w 65"/>
                <a:gd name="T13" fmla="*/ 1 h 81"/>
                <a:gd name="T14" fmla="*/ 1 w 65"/>
                <a:gd name="T15" fmla="*/ 1 h 81"/>
                <a:gd name="T16" fmla="*/ 1 w 65"/>
                <a:gd name="T17" fmla="*/ 1 h 81"/>
                <a:gd name="T18" fmla="*/ 1 w 65"/>
                <a:gd name="T19" fmla="*/ 1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17" y="81"/>
                  </a:moveTo>
                  <a:lnTo>
                    <a:pt x="17" y="81"/>
                  </a:lnTo>
                  <a:lnTo>
                    <a:pt x="0" y="81"/>
                  </a:lnTo>
                  <a:lnTo>
                    <a:pt x="0" y="0"/>
                  </a:lnTo>
                  <a:lnTo>
                    <a:pt x="18" y="0"/>
                  </a:lnTo>
                  <a:lnTo>
                    <a:pt x="18" y="27"/>
                  </a:lnTo>
                  <a:cubicBezTo>
                    <a:pt x="22" y="22"/>
                    <a:pt x="27" y="19"/>
                    <a:pt x="35" y="19"/>
                  </a:cubicBezTo>
                  <a:cubicBezTo>
                    <a:pt x="43" y="19"/>
                    <a:pt x="50" y="22"/>
                    <a:pt x="55" y="27"/>
                  </a:cubicBezTo>
                  <a:cubicBezTo>
                    <a:pt x="62" y="34"/>
                    <a:pt x="65" y="41"/>
                    <a:pt x="65" y="50"/>
                  </a:cubicBezTo>
                  <a:cubicBezTo>
                    <a:pt x="65" y="60"/>
                    <a:pt x="61" y="68"/>
                    <a:pt x="54" y="74"/>
                  </a:cubicBezTo>
                  <a:cubicBezTo>
                    <a:pt x="49" y="79"/>
                    <a:pt x="43" y="81"/>
                    <a:pt x="35" y="81"/>
                  </a:cubicBezTo>
                  <a:cubicBezTo>
                    <a:pt x="28" y="81"/>
                    <a:pt x="23" y="79"/>
                    <a:pt x="17" y="74"/>
                  </a:cubicBezTo>
                  <a:lnTo>
                    <a:pt x="17" y="81"/>
                  </a:lnTo>
                  <a:close/>
                  <a:moveTo>
                    <a:pt x="31" y="65"/>
                  </a:moveTo>
                  <a:lnTo>
                    <a:pt x="31" y="65"/>
                  </a:lnTo>
                  <a:cubicBezTo>
                    <a:pt x="41" y="65"/>
                    <a:pt x="47" y="58"/>
                    <a:pt x="47" y="50"/>
                  </a:cubicBezTo>
                  <a:cubicBezTo>
                    <a:pt x="47" y="42"/>
                    <a:pt x="40" y="35"/>
                    <a:pt x="32" y="35"/>
                  </a:cubicBezTo>
                  <a:cubicBezTo>
                    <a:pt x="24" y="35"/>
                    <a:pt x="17" y="41"/>
                    <a:pt x="17" y="50"/>
                  </a:cubicBezTo>
                  <a:cubicBezTo>
                    <a:pt x="17" y="59"/>
                    <a:pt x="24" y="65"/>
                    <a:pt x="31" y="65"/>
                  </a:cubicBezTo>
                  <a:close/>
                </a:path>
              </a:pathLst>
            </a:custGeom>
            <a:solidFill>
              <a:srgbClr val="B42E34"/>
            </a:solidFill>
            <a:ln w="0">
              <a:solidFill>
                <a:srgbClr val="000000"/>
              </a:solidFill>
              <a:prstDash val="solid"/>
              <a:round/>
              <a:headEnd/>
              <a:tailEnd/>
            </a:ln>
          </p:spPr>
          <p:txBody>
            <a:bodyPr/>
            <a:lstStyle/>
            <a:p>
              <a:endParaRPr lang="en-GB"/>
            </a:p>
          </p:txBody>
        </p:sp>
        <p:sp>
          <p:nvSpPr>
            <p:cNvPr id="14379" name="Freeform 44"/>
            <p:cNvSpPr>
              <a:spLocks noEditPoints="1"/>
            </p:cNvSpPr>
            <p:nvPr/>
          </p:nvSpPr>
          <p:spPr bwMode="auto">
            <a:xfrm>
              <a:off x="5550" y="4130"/>
              <a:ext cx="39" cy="37"/>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7" y="55"/>
                  </a:moveTo>
                  <a:lnTo>
                    <a:pt x="47" y="55"/>
                  </a:lnTo>
                  <a:cubicBezTo>
                    <a:pt x="42" y="60"/>
                    <a:pt x="37" y="62"/>
                    <a:pt x="29" y="62"/>
                  </a:cubicBezTo>
                  <a:cubicBezTo>
                    <a:pt x="22" y="62"/>
                    <a:pt x="16" y="60"/>
                    <a:pt x="10" y="55"/>
                  </a:cubicBezTo>
                  <a:cubicBezTo>
                    <a:pt x="3" y="49"/>
                    <a:pt x="0" y="41"/>
                    <a:pt x="0" y="31"/>
                  </a:cubicBezTo>
                  <a:cubicBezTo>
                    <a:pt x="0" y="22"/>
                    <a:pt x="3" y="14"/>
                    <a:pt x="9" y="8"/>
                  </a:cubicBezTo>
                  <a:cubicBezTo>
                    <a:pt x="15" y="3"/>
                    <a:pt x="22" y="0"/>
                    <a:pt x="30" y="0"/>
                  </a:cubicBezTo>
                  <a:cubicBezTo>
                    <a:pt x="37" y="0"/>
                    <a:pt x="43" y="2"/>
                    <a:pt x="47" y="8"/>
                  </a:cubicBezTo>
                  <a:lnTo>
                    <a:pt x="47" y="1"/>
                  </a:lnTo>
                  <a:lnTo>
                    <a:pt x="65" y="1"/>
                  </a:lnTo>
                  <a:lnTo>
                    <a:pt x="65" y="62"/>
                  </a:lnTo>
                  <a:lnTo>
                    <a:pt x="47" y="62"/>
                  </a:lnTo>
                  <a:lnTo>
                    <a:pt x="47" y="55"/>
                  </a:lnTo>
                  <a:close/>
                  <a:moveTo>
                    <a:pt x="33" y="46"/>
                  </a:moveTo>
                  <a:lnTo>
                    <a:pt x="33" y="46"/>
                  </a:lnTo>
                  <a:cubicBezTo>
                    <a:pt x="41" y="46"/>
                    <a:pt x="47" y="39"/>
                    <a:pt x="47" y="31"/>
                  </a:cubicBezTo>
                  <a:cubicBezTo>
                    <a:pt x="47" y="22"/>
                    <a:pt x="41" y="16"/>
                    <a:pt x="33" y="16"/>
                  </a:cubicBezTo>
                  <a:cubicBezTo>
                    <a:pt x="24" y="16"/>
                    <a:pt x="18" y="23"/>
                    <a:pt x="18" y="31"/>
                  </a:cubicBezTo>
                  <a:cubicBezTo>
                    <a:pt x="18" y="39"/>
                    <a:pt x="24" y="46"/>
                    <a:pt x="33" y="46"/>
                  </a:cubicBezTo>
                  <a:close/>
                </a:path>
              </a:pathLst>
            </a:custGeom>
            <a:solidFill>
              <a:srgbClr val="B42E34"/>
            </a:solidFill>
            <a:ln w="0">
              <a:solidFill>
                <a:srgbClr val="000000"/>
              </a:solidFill>
              <a:prstDash val="solid"/>
              <a:round/>
              <a:headEnd/>
              <a:tailEnd/>
            </a:ln>
          </p:spPr>
          <p:txBody>
            <a:bodyPr/>
            <a:lstStyle/>
            <a:p>
              <a:endParaRPr lang="en-GB"/>
            </a:p>
          </p:txBody>
        </p:sp>
        <p:sp>
          <p:nvSpPr>
            <p:cNvPr id="14380" name="Freeform 45"/>
            <p:cNvSpPr>
              <a:spLocks/>
            </p:cNvSpPr>
            <p:nvPr/>
          </p:nvSpPr>
          <p:spPr bwMode="auto">
            <a:xfrm>
              <a:off x="5597" y="4119"/>
              <a:ext cx="11" cy="48"/>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14381" name="Freeform 46"/>
            <p:cNvSpPr>
              <a:spLocks/>
            </p:cNvSpPr>
            <p:nvPr/>
          </p:nvSpPr>
          <p:spPr bwMode="auto">
            <a:xfrm>
              <a:off x="5617" y="4119"/>
              <a:ext cx="11" cy="48"/>
            </a:xfrm>
            <a:custGeom>
              <a:avLst/>
              <a:gdLst>
                <a:gd name="T0" fmla="*/ 1 w 18"/>
                <a:gd name="T1" fmla="*/ 0 h 81"/>
                <a:gd name="T2" fmla="*/ 1 w 18"/>
                <a:gd name="T3" fmla="*/ 0 h 81"/>
                <a:gd name="T4" fmla="*/ 1 w 18"/>
                <a:gd name="T5" fmla="*/ 1 h 81"/>
                <a:gd name="T6" fmla="*/ 1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1"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14382" name="Freeform 47"/>
            <p:cNvSpPr>
              <a:spLocks/>
            </p:cNvSpPr>
            <p:nvPr/>
          </p:nvSpPr>
          <p:spPr bwMode="auto">
            <a:xfrm>
              <a:off x="5259" y="3969"/>
              <a:ext cx="202" cy="72"/>
            </a:xfrm>
            <a:custGeom>
              <a:avLst/>
              <a:gdLst>
                <a:gd name="T0" fmla="*/ 1 w 336"/>
                <a:gd name="T1" fmla="*/ 1 h 120"/>
                <a:gd name="T2" fmla="*/ 1 w 336"/>
                <a:gd name="T3" fmla="*/ 1 h 120"/>
                <a:gd name="T4" fmla="*/ 1 w 336"/>
                <a:gd name="T5" fmla="*/ 1 h 120"/>
                <a:gd name="T6" fmla="*/ 5 w 336"/>
                <a:gd name="T7" fmla="*/ 2 h 120"/>
                <a:gd name="T8" fmla="*/ 6 w 336"/>
                <a:gd name="T9" fmla="*/ 2 h 120"/>
                <a:gd name="T10" fmla="*/ 5 w 336"/>
                <a:gd name="T11" fmla="*/ 2 h 120"/>
                <a:gd name="T12" fmla="*/ 0 w 336"/>
                <a:gd name="T13" fmla="*/ 1 h 120"/>
                <a:gd name="T14" fmla="*/ 1 w 336"/>
                <a:gd name="T15" fmla="*/ 0 h 120"/>
                <a:gd name="T16" fmla="*/ 1 w 336"/>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6"/>
                <a:gd name="T28" fmla="*/ 0 h 120"/>
                <a:gd name="T29" fmla="*/ 336 w 33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6" h="120">
                  <a:moveTo>
                    <a:pt x="66" y="24"/>
                  </a:moveTo>
                  <a:lnTo>
                    <a:pt x="66" y="24"/>
                  </a:lnTo>
                  <a:cubicBezTo>
                    <a:pt x="56" y="31"/>
                    <a:pt x="50" y="39"/>
                    <a:pt x="50" y="48"/>
                  </a:cubicBezTo>
                  <a:cubicBezTo>
                    <a:pt x="50" y="86"/>
                    <a:pt x="170" y="117"/>
                    <a:pt x="322" y="119"/>
                  </a:cubicBezTo>
                  <a:cubicBezTo>
                    <a:pt x="326" y="119"/>
                    <a:pt x="331" y="119"/>
                    <a:pt x="336" y="119"/>
                  </a:cubicBezTo>
                  <a:lnTo>
                    <a:pt x="300" y="119"/>
                  </a:lnTo>
                  <a:cubicBezTo>
                    <a:pt x="134" y="120"/>
                    <a:pt x="0" y="86"/>
                    <a:pt x="0" y="44"/>
                  </a:cubicBezTo>
                  <a:cubicBezTo>
                    <a:pt x="0" y="28"/>
                    <a:pt x="19" y="13"/>
                    <a:pt x="52" y="0"/>
                  </a:cubicBezTo>
                  <a:lnTo>
                    <a:pt x="66" y="24"/>
                  </a:lnTo>
                  <a:close/>
                </a:path>
              </a:pathLst>
            </a:custGeom>
            <a:solidFill>
              <a:srgbClr val="B42E34"/>
            </a:solidFill>
            <a:ln w="0">
              <a:solidFill>
                <a:srgbClr val="000000"/>
              </a:solidFill>
              <a:prstDash val="solid"/>
              <a:round/>
              <a:headEnd/>
              <a:tailEnd/>
            </a:ln>
          </p:spPr>
          <p:txBody>
            <a:bodyPr/>
            <a:lstStyle/>
            <a:p>
              <a:endParaRPr lang="en-GB"/>
            </a:p>
          </p:txBody>
        </p:sp>
        <p:sp>
          <p:nvSpPr>
            <p:cNvPr id="14383" name="Freeform 48"/>
            <p:cNvSpPr>
              <a:spLocks/>
            </p:cNvSpPr>
            <p:nvPr/>
          </p:nvSpPr>
          <p:spPr bwMode="auto">
            <a:xfrm>
              <a:off x="5485" y="3950"/>
              <a:ext cx="96" cy="16"/>
            </a:xfrm>
            <a:custGeom>
              <a:avLst/>
              <a:gdLst>
                <a:gd name="T0" fmla="*/ 0 w 161"/>
                <a:gd name="T1" fmla="*/ 1 h 26"/>
                <a:gd name="T2" fmla="*/ 0 w 161"/>
                <a:gd name="T3" fmla="*/ 1 h 26"/>
                <a:gd name="T4" fmla="*/ 2 w 161"/>
                <a:gd name="T5" fmla="*/ 1 h 26"/>
                <a:gd name="T6" fmla="*/ 2 w 161"/>
                <a:gd name="T7" fmla="*/ 1 h 26"/>
                <a:gd name="T8" fmla="*/ 0 w 161"/>
                <a:gd name="T9" fmla="*/ 0 h 26"/>
                <a:gd name="T10" fmla="*/ 0 w 161"/>
                <a:gd name="T11" fmla="*/ 1 h 26"/>
                <a:gd name="T12" fmla="*/ 0 60000 65536"/>
                <a:gd name="T13" fmla="*/ 0 60000 65536"/>
                <a:gd name="T14" fmla="*/ 0 60000 65536"/>
                <a:gd name="T15" fmla="*/ 0 60000 65536"/>
                <a:gd name="T16" fmla="*/ 0 60000 65536"/>
                <a:gd name="T17" fmla="*/ 0 60000 65536"/>
                <a:gd name="T18" fmla="*/ 0 w 161"/>
                <a:gd name="T19" fmla="*/ 0 h 26"/>
                <a:gd name="T20" fmla="*/ 161 w 16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61" h="26">
                  <a:moveTo>
                    <a:pt x="0" y="7"/>
                  </a:moveTo>
                  <a:lnTo>
                    <a:pt x="0" y="7"/>
                  </a:lnTo>
                  <a:cubicBezTo>
                    <a:pt x="62" y="9"/>
                    <a:pt x="118" y="16"/>
                    <a:pt x="161" y="26"/>
                  </a:cubicBezTo>
                  <a:lnTo>
                    <a:pt x="157" y="25"/>
                  </a:lnTo>
                  <a:cubicBezTo>
                    <a:pt x="117" y="12"/>
                    <a:pt x="62" y="4"/>
                    <a:pt x="0" y="0"/>
                  </a:cubicBezTo>
                  <a:lnTo>
                    <a:pt x="0" y="7"/>
                  </a:lnTo>
                  <a:close/>
                </a:path>
              </a:pathLst>
            </a:custGeom>
            <a:solidFill>
              <a:srgbClr val="B42E34"/>
            </a:solidFill>
            <a:ln w="0">
              <a:solidFill>
                <a:srgbClr val="000000"/>
              </a:solidFill>
              <a:prstDash val="solid"/>
              <a:round/>
              <a:headEnd/>
              <a:tailEnd/>
            </a:ln>
          </p:spPr>
          <p:txBody>
            <a:bodyPr/>
            <a:lstStyle/>
            <a:p>
              <a:endParaRPr lang="en-GB"/>
            </a:p>
          </p:txBody>
        </p:sp>
        <p:sp>
          <p:nvSpPr>
            <p:cNvPr id="14384" name="Freeform 49"/>
            <p:cNvSpPr>
              <a:spLocks/>
            </p:cNvSpPr>
            <p:nvPr/>
          </p:nvSpPr>
          <p:spPr bwMode="auto">
            <a:xfrm>
              <a:off x="5282" y="3881"/>
              <a:ext cx="212" cy="148"/>
            </a:xfrm>
            <a:custGeom>
              <a:avLst/>
              <a:gdLst>
                <a:gd name="T0" fmla="*/ 6 w 352"/>
                <a:gd name="T1" fmla="*/ 0 h 247"/>
                <a:gd name="T2" fmla="*/ 6 w 352"/>
                <a:gd name="T3" fmla="*/ 0 h 247"/>
                <a:gd name="T4" fmla="*/ 6 w 352"/>
                <a:gd name="T5" fmla="*/ 1 h 247"/>
                <a:gd name="T6" fmla="*/ 3 w 352"/>
                <a:gd name="T7" fmla="*/ 4 h 247"/>
                <a:gd name="T8" fmla="*/ 0 w 352"/>
                <a:gd name="T9" fmla="*/ 2 h 247"/>
                <a:gd name="T10" fmla="*/ 1 w 352"/>
                <a:gd name="T11" fmla="*/ 2 h 247"/>
                <a:gd name="T12" fmla="*/ 3 w 352"/>
                <a:gd name="T13" fmla="*/ 4 h 247"/>
                <a:gd name="T14" fmla="*/ 6 w 352"/>
                <a:gd name="T15" fmla="*/ 1 h 247"/>
                <a:gd name="T16" fmla="*/ 6 w 352"/>
                <a:gd name="T17" fmla="*/ 1 h 247"/>
                <a:gd name="T18" fmla="*/ 6 w 352"/>
                <a:gd name="T19" fmla="*/ 0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247"/>
                <a:gd name="T32" fmla="*/ 352 w 352"/>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247">
                  <a:moveTo>
                    <a:pt x="338" y="0"/>
                  </a:moveTo>
                  <a:lnTo>
                    <a:pt x="338" y="0"/>
                  </a:lnTo>
                  <a:cubicBezTo>
                    <a:pt x="342" y="14"/>
                    <a:pt x="344" y="28"/>
                    <a:pt x="344" y="43"/>
                  </a:cubicBezTo>
                  <a:cubicBezTo>
                    <a:pt x="344" y="141"/>
                    <a:pt x="265" y="222"/>
                    <a:pt x="166" y="222"/>
                  </a:cubicBezTo>
                  <a:cubicBezTo>
                    <a:pt x="91" y="223"/>
                    <a:pt x="27" y="177"/>
                    <a:pt x="0" y="112"/>
                  </a:cubicBezTo>
                  <a:lnTo>
                    <a:pt x="2" y="118"/>
                  </a:lnTo>
                  <a:cubicBezTo>
                    <a:pt x="23" y="193"/>
                    <a:pt x="92" y="247"/>
                    <a:pt x="174" y="247"/>
                  </a:cubicBezTo>
                  <a:cubicBezTo>
                    <a:pt x="273" y="246"/>
                    <a:pt x="352" y="166"/>
                    <a:pt x="352" y="67"/>
                  </a:cubicBezTo>
                  <a:cubicBezTo>
                    <a:pt x="352" y="46"/>
                    <a:pt x="348" y="26"/>
                    <a:pt x="341" y="7"/>
                  </a:cubicBezTo>
                  <a:lnTo>
                    <a:pt x="338" y="0"/>
                  </a:lnTo>
                  <a:close/>
                </a:path>
              </a:pathLst>
            </a:custGeom>
            <a:solidFill>
              <a:srgbClr val="B42E34"/>
            </a:solidFill>
            <a:ln w="0">
              <a:solidFill>
                <a:srgbClr val="000000"/>
              </a:solidFill>
              <a:prstDash val="solid"/>
              <a:round/>
              <a:headEnd/>
              <a:tailEnd/>
            </a:ln>
          </p:spPr>
          <p:txBody>
            <a:bodyPr/>
            <a:lstStyle/>
            <a:p>
              <a:endParaRPr lang="en-GB"/>
            </a:p>
          </p:txBody>
        </p:sp>
        <p:sp>
          <p:nvSpPr>
            <p:cNvPr id="14385" name="Freeform 50"/>
            <p:cNvSpPr>
              <a:spLocks/>
            </p:cNvSpPr>
            <p:nvPr/>
          </p:nvSpPr>
          <p:spPr bwMode="auto">
            <a:xfrm>
              <a:off x="5250" y="4012"/>
              <a:ext cx="184" cy="149"/>
            </a:xfrm>
            <a:custGeom>
              <a:avLst/>
              <a:gdLst>
                <a:gd name="T0" fmla="*/ 5 w 305"/>
                <a:gd name="T1" fmla="*/ 1 h 247"/>
                <a:gd name="T2" fmla="*/ 5 w 305"/>
                <a:gd name="T3" fmla="*/ 1 h 247"/>
                <a:gd name="T4" fmla="*/ 1 w 305"/>
                <a:gd name="T5" fmla="*/ 1 h 247"/>
                <a:gd name="T6" fmla="*/ 1 w 305"/>
                <a:gd name="T7" fmla="*/ 1 h 247"/>
                <a:gd name="T8" fmla="*/ 3 w 305"/>
                <a:gd name="T9" fmla="*/ 4 h 247"/>
                <a:gd name="T10" fmla="*/ 2 w 305"/>
                <a:gd name="T11" fmla="*/ 1 h 247"/>
                <a:gd name="T12" fmla="*/ 2 w 305"/>
                <a:gd name="T13" fmla="*/ 1 h 247"/>
                <a:gd name="T14" fmla="*/ 5 w 305"/>
                <a:gd name="T15" fmla="*/ 1 h 247"/>
                <a:gd name="T16" fmla="*/ 0 60000 65536"/>
                <a:gd name="T17" fmla="*/ 0 60000 65536"/>
                <a:gd name="T18" fmla="*/ 0 60000 65536"/>
                <a:gd name="T19" fmla="*/ 0 60000 65536"/>
                <a:gd name="T20" fmla="*/ 0 60000 65536"/>
                <a:gd name="T21" fmla="*/ 0 60000 65536"/>
                <a:gd name="T22" fmla="*/ 0 60000 65536"/>
                <a:gd name="T23" fmla="*/ 0 60000 65536"/>
                <a:gd name="T24" fmla="*/ 0 w 305"/>
                <a:gd name="T25" fmla="*/ 0 h 247"/>
                <a:gd name="T26" fmla="*/ 305 w 305"/>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 h="247">
                  <a:moveTo>
                    <a:pt x="305" y="51"/>
                  </a:moveTo>
                  <a:lnTo>
                    <a:pt x="305" y="51"/>
                  </a:lnTo>
                  <a:cubicBezTo>
                    <a:pt x="305" y="51"/>
                    <a:pt x="123" y="52"/>
                    <a:pt x="48" y="12"/>
                  </a:cubicBezTo>
                  <a:cubicBezTo>
                    <a:pt x="48" y="12"/>
                    <a:pt x="0" y="0"/>
                    <a:pt x="62" y="72"/>
                  </a:cubicBezTo>
                  <a:cubicBezTo>
                    <a:pt x="123" y="145"/>
                    <a:pt x="185" y="247"/>
                    <a:pt x="185" y="247"/>
                  </a:cubicBezTo>
                  <a:lnTo>
                    <a:pt x="92" y="77"/>
                  </a:lnTo>
                  <a:cubicBezTo>
                    <a:pt x="92" y="77"/>
                    <a:pt x="77" y="40"/>
                    <a:pt x="116" y="46"/>
                  </a:cubicBezTo>
                  <a:cubicBezTo>
                    <a:pt x="179" y="56"/>
                    <a:pt x="305" y="51"/>
                    <a:pt x="305" y="51"/>
                  </a:cubicBezTo>
                  <a:close/>
                </a:path>
              </a:pathLst>
            </a:custGeom>
            <a:solidFill>
              <a:srgbClr val="B42E34"/>
            </a:solidFill>
            <a:ln w="0">
              <a:solidFill>
                <a:srgbClr val="000000"/>
              </a:solidFill>
              <a:prstDash val="solid"/>
              <a:round/>
              <a:headEnd/>
              <a:tailEnd/>
            </a:ln>
          </p:spPr>
          <p:txBody>
            <a:bodyPr/>
            <a:lstStyle/>
            <a:p>
              <a:endParaRPr lang="en-GB"/>
            </a:p>
          </p:txBody>
        </p:sp>
      </p:grpSp>
      <p:sp>
        <p:nvSpPr>
          <p:cNvPr id="14339" name="TextBox 4"/>
          <p:cNvSpPr txBox="1">
            <a:spLocks noChangeArrowheads="1"/>
          </p:cNvSpPr>
          <p:nvPr/>
        </p:nvSpPr>
        <p:spPr bwMode="auto">
          <a:xfrm>
            <a:off x="665162" y="145604"/>
            <a:ext cx="79914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b="1" dirty="0">
              <a:solidFill>
                <a:schemeClr val="bg1"/>
              </a:solidFill>
              <a:latin typeface="Verdana" panose="020B0604030504040204" pitchFamily="34" charset="0"/>
              <a:cs typeface="Arial" panose="020B0604020202020204" pitchFamily="34" charset="0"/>
            </a:endParaRPr>
          </a:p>
          <a:p>
            <a:pPr algn="ctr" eaLnBrk="1" hangingPunct="1">
              <a:spcBef>
                <a:spcPct val="0"/>
              </a:spcBef>
              <a:buFontTx/>
              <a:buNone/>
            </a:pPr>
            <a:r>
              <a:rPr lang="en-US" altLang="en-US" b="1" dirty="0">
                <a:solidFill>
                  <a:schemeClr val="bg1"/>
                </a:solidFill>
                <a:latin typeface="Verdana" panose="020B0604030504040204" pitchFamily="34" charset="0"/>
                <a:cs typeface="Arial" panose="020B0604020202020204" pitchFamily="34" charset="0"/>
              </a:rPr>
              <a:t>County Membership Fee 2022/23</a:t>
            </a:r>
            <a:endParaRPr lang="en-US" altLang="en-US" sz="4800" b="1" dirty="0">
              <a:solidFill>
                <a:schemeClr val="bg1"/>
              </a:solidFill>
              <a:cs typeface="Arial" panose="020B0604020202020204" pitchFamily="34" charset="0"/>
            </a:endParaRPr>
          </a:p>
        </p:txBody>
      </p:sp>
      <p:sp>
        <p:nvSpPr>
          <p:cNvPr id="14340" name="Rectangle 5"/>
          <p:cNvSpPr>
            <a:spLocks noChangeArrowheads="1"/>
          </p:cNvSpPr>
          <p:nvPr/>
        </p:nvSpPr>
        <p:spPr bwMode="auto">
          <a:xfrm>
            <a:off x="7239000" y="457200"/>
            <a:ext cx="1600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5400" b="1">
              <a:solidFill>
                <a:srgbClr val="000000"/>
              </a:solidFill>
              <a:latin typeface="Arial Bold" panose="020B0704020202020204" pitchFamily="34" charset="0"/>
              <a:cs typeface="Arial Bold" panose="020B0704020202020204" pitchFamily="34" charset="0"/>
            </a:endParaRPr>
          </a:p>
        </p:txBody>
      </p:sp>
      <p:sp>
        <p:nvSpPr>
          <p:cNvPr id="14341" name="Rectangle 1"/>
          <p:cNvSpPr>
            <a:spLocks noChangeArrowheads="1"/>
          </p:cNvSpPr>
          <p:nvPr/>
        </p:nvSpPr>
        <p:spPr bwMode="auto">
          <a:xfrm>
            <a:off x="684213" y="1304925"/>
            <a:ext cx="7991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a:p>
            <a:pPr eaLnBrk="1" hangingPunct="1">
              <a:spcBef>
                <a:spcPct val="0"/>
              </a:spcBef>
              <a:buFontTx/>
              <a:buNone/>
            </a:pPr>
            <a:endParaRPr lang="en-GB" altLang="en-US" sz="1800"/>
          </a:p>
        </p:txBody>
      </p:sp>
      <p:pic>
        <p:nvPicPr>
          <p:cNvPr id="143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2788" y="6069013"/>
            <a:ext cx="6683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50" descr="Final WY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5975350"/>
            <a:ext cx="1152525"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Content Placeholder 2"/>
          <p:cNvSpPr>
            <a:spLocks noGrp="1"/>
          </p:cNvSpPr>
          <p:nvPr>
            <p:ph idx="1"/>
          </p:nvPr>
        </p:nvSpPr>
        <p:spPr>
          <a:xfrm>
            <a:off x="488157" y="1893914"/>
            <a:ext cx="8218487" cy="4905375"/>
          </a:xfrm>
        </p:spPr>
        <p:txBody>
          <a:bodyPr/>
          <a:lstStyle/>
          <a:p>
            <a:pPr marL="228600" indent="-228600"/>
            <a:r>
              <a:rPr lang="en-GB" altLang="en-US" sz="2000" dirty="0">
                <a:latin typeface="Verdana" panose="020B0604030504040204" pitchFamily="34" charset="0"/>
                <a:ea typeface="Verdana" panose="020B0604030504040204" pitchFamily="34" charset="0"/>
                <a:cs typeface="Verdana" panose="020B0604030504040204" pitchFamily="34" charset="0"/>
              </a:rPr>
              <a:t>It is proposed that there will be no increase in the County Fees for 2022/23</a:t>
            </a:r>
          </a:p>
          <a:p>
            <a:pPr marL="0" indent="0">
              <a:buNone/>
            </a:pPr>
            <a:endParaRPr lang="en-GB" altLang="en-US" sz="2000" dirty="0">
              <a:latin typeface="Verdana" panose="020B0604030504040204" pitchFamily="34" charset="0"/>
              <a:ea typeface="Verdana" panose="020B0604030504040204" pitchFamily="34" charset="0"/>
              <a:cs typeface="Verdana" panose="020B0604030504040204" pitchFamily="34" charset="0"/>
            </a:endParaRPr>
          </a:p>
          <a:p>
            <a:pPr marL="228600" indent="-228600"/>
            <a:r>
              <a:rPr lang="en-GB" altLang="en-US" sz="2000" dirty="0">
                <a:latin typeface="Verdana" panose="020B0604030504040204" pitchFamily="34" charset="0"/>
                <a:ea typeface="Verdana" panose="020B0604030504040204" pitchFamily="34" charset="0"/>
                <a:cs typeface="Verdana" panose="020B0604030504040204" pitchFamily="34" charset="0"/>
              </a:rPr>
              <a:t>This means the Fees will remain at</a:t>
            </a:r>
          </a:p>
          <a:p>
            <a:pPr marL="228600" indent="-228600"/>
            <a:endParaRPr lang="en-GB" altLang="en-US" sz="2000" dirty="0">
              <a:latin typeface="Verdana" panose="020B0604030504040204" pitchFamily="34" charset="0"/>
              <a:ea typeface="Verdana" panose="020B0604030504040204" pitchFamily="34" charset="0"/>
              <a:cs typeface="Verdana" panose="020B0604030504040204" pitchFamily="34" charset="0"/>
            </a:endParaRPr>
          </a:p>
          <a:p>
            <a:pPr marL="1028700" lvl="2"/>
            <a:r>
              <a:rPr lang="en-GB" altLang="en-US" sz="1800" dirty="0">
                <a:latin typeface="Verdana" panose="020B0604030504040204" pitchFamily="34" charset="0"/>
                <a:ea typeface="Verdana" panose="020B0604030504040204" pitchFamily="34" charset="0"/>
                <a:cs typeface="Verdana" panose="020B0604030504040204" pitchFamily="34" charset="0"/>
              </a:rPr>
              <a:t>Over 18’s   	</a:t>
            </a:r>
            <a:r>
              <a:rPr lang="en-GB" altLang="en-US" sz="1800" b="1" dirty="0">
                <a:latin typeface="Verdana" panose="020B0604030504040204" pitchFamily="34" charset="0"/>
                <a:ea typeface="Verdana" panose="020B0604030504040204" pitchFamily="34" charset="0"/>
                <a:cs typeface="Verdana" panose="020B0604030504040204" pitchFamily="34" charset="0"/>
              </a:rPr>
              <a:t>£6.00</a:t>
            </a:r>
          </a:p>
          <a:p>
            <a:pPr marL="1028700" lvl="2"/>
            <a:r>
              <a:rPr lang="en-GB" altLang="en-US" sz="1800" dirty="0">
                <a:latin typeface="Verdana" panose="020B0604030504040204" pitchFamily="34" charset="0"/>
                <a:ea typeface="Verdana" panose="020B0604030504040204" pitchFamily="34" charset="0"/>
                <a:cs typeface="Verdana" panose="020B0604030504040204" pitchFamily="34" charset="0"/>
              </a:rPr>
              <a:t>Under 18’s	</a:t>
            </a:r>
            <a:r>
              <a:rPr lang="en-GB" altLang="en-US" sz="1800" b="1" dirty="0">
                <a:latin typeface="Verdana" panose="020B0604030504040204" pitchFamily="34" charset="0"/>
                <a:ea typeface="Verdana" panose="020B0604030504040204" pitchFamily="34" charset="0"/>
                <a:cs typeface="Verdana" panose="020B0604030504040204" pitchFamily="34" charset="0"/>
              </a:rPr>
              <a:t>£3.00</a:t>
            </a:r>
          </a:p>
          <a:p>
            <a:pPr marL="1028700" lvl="2"/>
            <a:r>
              <a:rPr lang="en-GB" altLang="en-US" sz="1800" dirty="0">
                <a:latin typeface="Verdana" panose="020B0604030504040204" pitchFamily="34" charset="0"/>
                <a:ea typeface="Verdana" panose="020B0604030504040204" pitchFamily="34" charset="0"/>
                <a:cs typeface="Verdana" panose="020B0604030504040204" pitchFamily="34" charset="0"/>
              </a:rPr>
              <a:t>Under 14’s	</a:t>
            </a:r>
            <a:r>
              <a:rPr lang="en-GB" altLang="en-US" sz="1800" b="1" dirty="0">
                <a:latin typeface="Verdana" panose="020B0604030504040204" pitchFamily="34" charset="0"/>
                <a:ea typeface="Verdana" panose="020B0604030504040204" pitchFamily="34" charset="0"/>
                <a:cs typeface="Verdana" panose="020B0604030504040204" pitchFamily="34" charset="0"/>
              </a:rPr>
              <a:t>£3.00</a:t>
            </a:r>
          </a:p>
          <a:p>
            <a:pPr marL="1028700" lvl="2"/>
            <a:r>
              <a:rPr lang="en-GB" altLang="en-US" sz="1800" dirty="0">
                <a:latin typeface="Verdana" panose="020B0604030504040204" pitchFamily="34" charset="0"/>
                <a:ea typeface="Verdana" panose="020B0604030504040204" pitchFamily="34" charset="0"/>
                <a:cs typeface="Verdana" panose="020B0604030504040204" pitchFamily="34" charset="0"/>
              </a:rPr>
              <a:t>Under 11’s	</a:t>
            </a:r>
            <a:r>
              <a:rPr lang="en-GB" altLang="en-US" sz="1800" b="1" dirty="0">
                <a:latin typeface="Verdana" panose="020B0604030504040204" pitchFamily="34" charset="0"/>
                <a:ea typeface="Verdana" panose="020B0604030504040204" pitchFamily="34" charset="0"/>
                <a:cs typeface="Verdana" panose="020B0604030504040204" pitchFamily="34" charset="0"/>
              </a:rPr>
              <a:t>£0.00</a:t>
            </a:r>
          </a:p>
          <a:p>
            <a:pPr marL="228600" indent="-228600"/>
            <a:endParaRPr lang="en-GB" altLang="en-US" sz="1800" dirty="0">
              <a:latin typeface="Verdana" panose="020B0604030504040204" pitchFamily="34" charset="0"/>
              <a:ea typeface="Verdana" panose="020B0604030504040204" pitchFamily="34" charset="0"/>
              <a:cs typeface="Verdana" panose="020B0604030504040204" pitchFamily="34" charset="0"/>
            </a:endParaRPr>
          </a:p>
          <a:p>
            <a:pPr marL="228600" indent="-228600"/>
            <a:endParaRPr lang="en-GB" altLang="en-US" sz="6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endParaRPr lang="en-GB" altLang="en-US" sz="2000" dirty="0">
              <a:latin typeface="Verdana" panose="020B0604030504040204" pitchFamily="34" charset="0"/>
              <a:ea typeface="Verdana" panose="020B0604030504040204" pitchFamily="34" charset="0"/>
              <a:cs typeface="Verdana" panose="020B0604030504040204" pitchFamily="34" charset="0"/>
            </a:endParaRPr>
          </a:p>
          <a:p>
            <a:endParaRPr lang="en-GB" altLang="en-US" sz="2000" dirty="0">
              <a:latin typeface="Verdana" panose="020B0604030504040204" pitchFamily="34" charset="0"/>
              <a:ea typeface="Verdana" panose="020B0604030504040204" pitchFamily="34" charset="0"/>
              <a:cs typeface="Verdana" panose="020B0604030504040204" pitchFamily="34" charset="0"/>
            </a:endParaRPr>
          </a:p>
          <a:p>
            <a:endParaRPr lang="en-GB" altLang="en-US" sz="2000" dirty="0">
              <a:latin typeface="Verdana" panose="020B0604030504040204" pitchFamily="34" charset="0"/>
              <a:ea typeface="Verdana" panose="020B0604030504040204" pitchFamily="34" charset="0"/>
              <a:cs typeface="Verdana" panose="020B0604030504040204" pitchFamily="34" charset="0"/>
            </a:endParaRPr>
          </a:p>
          <a:p>
            <a:endParaRPr lang="en-GB" altLang="en-US" sz="2000" dirty="0">
              <a:latin typeface="Verdana" panose="020B0604030504040204" pitchFamily="34" charset="0"/>
              <a:ea typeface="Verdana" panose="020B0604030504040204" pitchFamily="34" charset="0"/>
              <a:cs typeface="Verdana" panose="020B0604030504040204" pitchFamily="34" charset="0"/>
            </a:endParaRPr>
          </a:p>
          <a:p>
            <a:endParaRPr lang="en-GB" altLang="en-US" sz="2000"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0"/>
          <p:cNvGrpSpPr>
            <a:grpSpLocks noChangeAspect="1"/>
          </p:cNvGrpSpPr>
          <p:nvPr/>
        </p:nvGrpSpPr>
        <p:grpSpPr bwMode="auto">
          <a:xfrm>
            <a:off x="0" y="0"/>
            <a:ext cx="9423400" cy="6883400"/>
            <a:chOff x="0" y="0"/>
            <a:chExt cx="5936" cy="4336"/>
          </a:xfrm>
        </p:grpSpPr>
        <p:sp>
          <p:nvSpPr>
            <p:cNvPr id="14345" name="Freeform 11"/>
            <p:cNvSpPr>
              <a:spLocks/>
            </p:cNvSpPr>
            <p:nvPr/>
          </p:nvSpPr>
          <p:spPr bwMode="auto">
            <a:xfrm>
              <a:off x="0" y="0"/>
              <a:ext cx="5766" cy="926"/>
            </a:xfrm>
            <a:custGeom>
              <a:avLst/>
              <a:gdLst>
                <a:gd name="T0" fmla="*/ 18 w 9599"/>
                <a:gd name="T1" fmla="*/ 0 h 2905"/>
                <a:gd name="T2" fmla="*/ 18 w 9599"/>
                <a:gd name="T3" fmla="*/ 0 h 2905"/>
                <a:gd name="T4" fmla="*/ 67 w 9599"/>
                <a:gd name="T5" fmla="*/ 0 h 2905"/>
                <a:gd name="T6" fmla="*/ 80 w 9599"/>
                <a:gd name="T7" fmla="*/ 0 h 2905"/>
                <a:gd name="T8" fmla="*/ 96 w 9599"/>
                <a:gd name="T9" fmla="*/ 0 h 2905"/>
                <a:gd name="T10" fmla="*/ 105 w 9599"/>
                <a:gd name="T11" fmla="*/ 0 h 2905"/>
                <a:gd name="T12" fmla="*/ 117 w 9599"/>
                <a:gd name="T13" fmla="*/ 0 h 2905"/>
                <a:gd name="T14" fmla="*/ 129 w 9599"/>
                <a:gd name="T15" fmla="*/ 0 h 2905"/>
                <a:gd name="T16" fmla="*/ 145 w 9599"/>
                <a:gd name="T17" fmla="*/ 0 h 2905"/>
                <a:gd name="T18" fmla="*/ 159 w 9599"/>
                <a:gd name="T19" fmla="*/ 0 h 2905"/>
                <a:gd name="T20" fmla="*/ 161 w 9599"/>
                <a:gd name="T21" fmla="*/ 0 h 2905"/>
                <a:gd name="T22" fmla="*/ 163 w 9599"/>
                <a:gd name="T23" fmla="*/ 0 h 2905"/>
                <a:gd name="T24" fmla="*/ 163 w 9599"/>
                <a:gd name="T25" fmla="*/ 0 h 2905"/>
                <a:gd name="T26" fmla="*/ 0 w 9599"/>
                <a:gd name="T27" fmla="*/ 0 h 2905"/>
                <a:gd name="T28" fmla="*/ 0 w 9599"/>
                <a:gd name="T29" fmla="*/ 0 h 2905"/>
                <a:gd name="T30" fmla="*/ 18 w 9599"/>
                <a:gd name="T31" fmla="*/ 0 h 29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99"/>
                <a:gd name="T49" fmla="*/ 0 h 2905"/>
                <a:gd name="T50" fmla="*/ 9599 w 9599"/>
                <a:gd name="T51" fmla="*/ 2905 h 29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99" h="2905">
                  <a:moveTo>
                    <a:pt x="1057" y="2871"/>
                  </a:moveTo>
                  <a:lnTo>
                    <a:pt x="1057" y="2871"/>
                  </a:lnTo>
                  <a:cubicBezTo>
                    <a:pt x="1057" y="2871"/>
                    <a:pt x="3791" y="2791"/>
                    <a:pt x="3930" y="2829"/>
                  </a:cubicBezTo>
                  <a:cubicBezTo>
                    <a:pt x="4068" y="2867"/>
                    <a:pt x="4648" y="2879"/>
                    <a:pt x="4723" y="2879"/>
                  </a:cubicBezTo>
                  <a:cubicBezTo>
                    <a:pt x="4799" y="2879"/>
                    <a:pt x="5504" y="2829"/>
                    <a:pt x="5643" y="2829"/>
                  </a:cubicBezTo>
                  <a:lnTo>
                    <a:pt x="6197" y="2829"/>
                  </a:lnTo>
                  <a:cubicBezTo>
                    <a:pt x="6348" y="2829"/>
                    <a:pt x="6688" y="2867"/>
                    <a:pt x="6889" y="2867"/>
                  </a:cubicBezTo>
                  <a:lnTo>
                    <a:pt x="7569" y="2867"/>
                  </a:lnTo>
                  <a:cubicBezTo>
                    <a:pt x="7834" y="2867"/>
                    <a:pt x="8539" y="2905"/>
                    <a:pt x="8539" y="2905"/>
                  </a:cubicBezTo>
                  <a:lnTo>
                    <a:pt x="9370" y="2879"/>
                  </a:lnTo>
                  <a:cubicBezTo>
                    <a:pt x="9370" y="2879"/>
                    <a:pt x="9408" y="2867"/>
                    <a:pt x="9496" y="2867"/>
                  </a:cubicBezTo>
                  <a:lnTo>
                    <a:pt x="9599" y="2867"/>
                  </a:lnTo>
                  <a:lnTo>
                    <a:pt x="9599" y="0"/>
                  </a:lnTo>
                  <a:lnTo>
                    <a:pt x="0" y="0"/>
                  </a:lnTo>
                  <a:lnTo>
                    <a:pt x="0" y="2879"/>
                  </a:lnTo>
                  <a:lnTo>
                    <a:pt x="1057" y="2871"/>
                  </a:lnTo>
                  <a:close/>
                </a:path>
              </a:pathLst>
            </a:custGeom>
            <a:solidFill>
              <a:srgbClr val="0070C0"/>
            </a:solidFill>
            <a:ln w="0">
              <a:solidFill>
                <a:srgbClr val="000000"/>
              </a:solidFill>
              <a:prstDash val="solid"/>
              <a:round/>
              <a:headEnd/>
              <a:tailEnd/>
            </a:ln>
          </p:spPr>
          <p:txBody>
            <a:bodyPr/>
            <a:lstStyle/>
            <a:p>
              <a:endParaRPr lang="en-GB"/>
            </a:p>
          </p:txBody>
        </p:sp>
        <p:sp>
          <p:nvSpPr>
            <p:cNvPr id="14346" name="AutoShape 9"/>
            <p:cNvSpPr>
              <a:spLocks noChangeAspect="1" noChangeArrowheads="1" noTextEdit="1"/>
            </p:cNvSpPr>
            <p:nvPr/>
          </p:nvSpPr>
          <p:spPr bwMode="auto">
            <a:xfrm>
              <a:off x="0" y="20"/>
              <a:ext cx="5760" cy="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4347" name="Freeform 12"/>
            <p:cNvSpPr>
              <a:spLocks noEditPoints="1"/>
            </p:cNvSpPr>
            <p:nvPr/>
          </p:nvSpPr>
          <p:spPr bwMode="auto">
            <a:xfrm>
              <a:off x="5217" y="857"/>
              <a:ext cx="672" cy="34"/>
            </a:xfrm>
            <a:custGeom>
              <a:avLst/>
              <a:gdLst>
                <a:gd name="T0" fmla="*/ 19 w 1118"/>
                <a:gd name="T1" fmla="*/ 0 h 56"/>
                <a:gd name="T2" fmla="*/ 19 w 1118"/>
                <a:gd name="T3" fmla="*/ 0 h 56"/>
                <a:gd name="T4" fmla="*/ 19 w 1118"/>
                <a:gd name="T5" fmla="*/ 1 h 56"/>
                <a:gd name="T6" fmla="*/ 18 w 1118"/>
                <a:gd name="T7" fmla="*/ 1 h 56"/>
                <a:gd name="T8" fmla="*/ 17 w 1118"/>
                <a:gd name="T9" fmla="*/ 1 h 56"/>
                <a:gd name="T10" fmla="*/ 17 w 1118"/>
                <a:gd name="T11" fmla="*/ 1 h 56"/>
                <a:gd name="T12" fmla="*/ 17 w 1118"/>
                <a:gd name="T13" fmla="*/ 1 h 56"/>
                <a:gd name="T14" fmla="*/ 16 w 1118"/>
                <a:gd name="T15" fmla="*/ 1 h 56"/>
                <a:gd name="T16" fmla="*/ 16 w 1118"/>
                <a:gd name="T17" fmla="*/ 1 h 56"/>
                <a:gd name="T18" fmla="*/ 16 w 1118"/>
                <a:gd name="T19" fmla="*/ 1 h 56"/>
                <a:gd name="T20" fmla="*/ 15 w 1118"/>
                <a:gd name="T21" fmla="*/ 1 h 56"/>
                <a:gd name="T22" fmla="*/ 14 w 1118"/>
                <a:gd name="T23" fmla="*/ 1 h 56"/>
                <a:gd name="T24" fmla="*/ 14 w 1118"/>
                <a:gd name="T25" fmla="*/ 1 h 56"/>
                <a:gd name="T26" fmla="*/ 14 w 1118"/>
                <a:gd name="T27" fmla="*/ 1 h 56"/>
                <a:gd name="T28" fmla="*/ 13 w 1118"/>
                <a:gd name="T29" fmla="*/ 1 h 56"/>
                <a:gd name="T30" fmla="*/ 13 w 1118"/>
                <a:gd name="T31" fmla="*/ 1 h 56"/>
                <a:gd name="T32" fmla="*/ 12 w 1118"/>
                <a:gd name="T33" fmla="*/ 1 h 56"/>
                <a:gd name="T34" fmla="*/ 12 w 1118"/>
                <a:gd name="T35" fmla="*/ 1 h 56"/>
                <a:gd name="T36" fmla="*/ 11 w 1118"/>
                <a:gd name="T37" fmla="*/ 1 h 56"/>
                <a:gd name="T38" fmla="*/ 10 w 1118"/>
                <a:gd name="T39" fmla="*/ 1 h 56"/>
                <a:gd name="T40" fmla="*/ 10 w 1118"/>
                <a:gd name="T41" fmla="*/ 1 h 56"/>
                <a:gd name="T42" fmla="*/ 10 w 1118"/>
                <a:gd name="T43" fmla="*/ 1 h 56"/>
                <a:gd name="T44" fmla="*/ 9 w 1118"/>
                <a:gd name="T45" fmla="*/ 1 h 56"/>
                <a:gd name="T46" fmla="*/ 8 w 1118"/>
                <a:gd name="T47" fmla="*/ 1 h 56"/>
                <a:gd name="T48" fmla="*/ 8 w 1118"/>
                <a:gd name="T49" fmla="*/ 1 h 56"/>
                <a:gd name="T50" fmla="*/ 7 w 1118"/>
                <a:gd name="T51" fmla="*/ 1 h 56"/>
                <a:gd name="T52" fmla="*/ 6 w 1118"/>
                <a:gd name="T53" fmla="*/ 1 h 56"/>
                <a:gd name="T54" fmla="*/ 6 w 1118"/>
                <a:gd name="T55" fmla="*/ 1 h 56"/>
                <a:gd name="T56" fmla="*/ 5 w 1118"/>
                <a:gd name="T57" fmla="*/ 1 h 56"/>
                <a:gd name="T58" fmla="*/ 5 w 1118"/>
                <a:gd name="T59" fmla="*/ 1 h 56"/>
                <a:gd name="T60" fmla="*/ 5 w 1118"/>
                <a:gd name="T61" fmla="*/ 1 h 56"/>
                <a:gd name="T62" fmla="*/ 5 w 1118"/>
                <a:gd name="T63" fmla="*/ 1 h 56"/>
                <a:gd name="T64" fmla="*/ 4 w 1118"/>
                <a:gd name="T65" fmla="*/ 1 h 56"/>
                <a:gd name="T66" fmla="*/ 4 w 1118"/>
                <a:gd name="T67" fmla="*/ 1 h 56"/>
                <a:gd name="T68" fmla="*/ 3 w 1118"/>
                <a:gd name="T69" fmla="*/ 1 h 56"/>
                <a:gd name="T70" fmla="*/ 3 w 1118"/>
                <a:gd name="T71" fmla="*/ 1 h 56"/>
                <a:gd name="T72" fmla="*/ 2 w 1118"/>
                <a:gd name="T73" fmla="*/ 1 h 56"/>
                <a:gd name="T74" fmla="*/ 2 w 1118"/>
                <a:gd name="T75" fmla="*/ 1 h 56"/>
                <a:gd name="T76" fmla="*/ 1 w 1118"/>
                <a:gd name="T77" fmla="*/ 1 h 56"/>
                <a:gd name="T78" fmla="*/ 1 w 1118"/>
                <a:gd name="T79" fmla="*/ 1 h 56"/>
                <a:gd name="T80" fmla="*/ 0 w 1118"/>
                <a:gd name="T81" fmla="*/ 1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18"/>
                <a:gd name="T124" fmla="*/ 0 h 56"/>
                <a:gd name="T125" fmla="*/ 1118 w 1118"/>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18" h="56">
                  <a:moveTo>
                    <a:pt x="1118" y="0"/>
                  </a:moveTo>
                  <a:lnTo>
                    <a:pt x="1118" y="0"/>
                  </a:lnTo>
                  <a:lnTo>
                    <a:pt x="1084" y="3"/>
                  </a:lnTo>
                  <a:lnTo>
                    <a:pt x="1065" y="5"/>
                  </a:lnTo>
                  <a:moveTo>
                    <a:pt x="1011" y="9"/>
                  </a:moveTo>
                  <a:lnTo>
                    <a:pt x="1011" y="9"/>
                  </a:lnTo>
                  <a:lnTo>
                    <a:pt x="1000" y="10"/>
                  </a:lnTo>
                  <a:lnTo>
                    <a:pt x="958" y="13"/>
                  </a:lnTo>
                  <a:moveTo>
                    <a:pt x="905" y="17"/>
                  </a:moveTo>
                  <a:lnTo>
                    <a:pt x="905" y="17"/>
                  </a:lnTo>
                  <a:lnTo>
                    <a:pt x="896" y="18"/>
                  </a:lnTo>
                  <a:lnTo>
                    <a:pt x="852" y="21"/>
                  </a:lnTo>
                  <a:moveTo>
                    <a:pt x="799" y="24"/>
                  </a:moveTo>
                  <a:lnTo>
                    <a:pt x="799" y="24"/>
                  </a:lnTo>
                  <a:lnTo>
                    <a:pt x="775" y="26"/>
                  </a:lnTo>
                  <a:lnTo>
                    <a:pt x="746" y="28"/>
                  </a:lnTo>
                  <a:moveTo>
                    <a:pt x="693" y="31"/>
                  </a:moveTo>
                  <a:lnTo>
                    <a:pt x="693" y="31"/>
                  </a:lnTo>
                  <a:lnTo>
                    <a:pt x="639" y="34"/>
                  </a:lnTo>
                  <a:moveTo>
                    <a:pt x="586" y="36"/>
                  </a:moveTo>
                  <a:lnTo>
                    <a:pt x="586" y="36"/>
                  </a:lnTo>
                  <a:lnTo>
                    <a:pt x="564" y="37"/>
                  </a:lnTo>
                  <a:lnTo>
                    <a:pt x="533" y="39"/>
                  </a:lnTo>
                  <a:moveTo>
                    <a:pt x="480" y="41"/>
                  </a:moveTo>
                  <a:lnTo>
                    <a:pt x="480" y="41"/>
                  </a:lnTo>
                  <a:lnTo>
                    <a:pt x="426" y="44"/>
                  </a:lnTo>
                  <a:moveTo>
                    <a:pt x="373" y="46"/>
                  </a:moveTo>
                  <a:lnTo>
                    <a:pt x="373" y="46"/>
                  </a:lnTo>
                  <a:lnTo>
                    <a:pt x="325" y="48"/>
                  </a:lnTo>
                  <a:lnTo>
                    <a:pt x="320" y="48"/>
                  </a:lnTo>
                  <a:moveTo>
                    <a:pt x="267" y="49"/>
                  </a:moveTo>
                  <a:lnTo>
                    <a:pt x="267" y="49"/>
                  </a:lnTo>
                  <a:lnTo>
                    <a:pt x="240" y="50"/>
                  </a:lnTo>
                  <a:lnTo>
                    <a:pt x="213" y="51"/>
                  </a:lnTo>
                  <a:moveTo>
                    <a:pt x="160" y="53"/>
                  </a:moveTo>
                  <a:lnTo>
                    <a:pt x="160" y="53"/>
                  </a:lnTo>
                  <a:lnTo>
                    <a:pt x="153" y="53"/>
                  </a:lnTo>
                  <a:lnTo>
                    <a:pt x="107" y="54"/>
                  </a:lnTo>
                  <a:moveTo>
                    <a:pt x="54" y="55"/>
                  </a:moveTo>
                  <a:lnTo>
                    <a:pt x="54" y="55"/>
                  </a:lnTo>
                  <a:lnTo>
                    <a:pt x="0" y="5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48" name="Freeform 13"/>
            <p:cNvSpPr>
              <a:spLocks noEditPoints="1"/>
            </p:cNvSpPr>
            <p:nvPr/>
          </p:nvSpPr>
          <p:spPr bwMode="auto">
            <a:xfrm>
              <a:off x="4626" y="871"/>
              <a:ext cx="494" cy="20"/>
            </a:xfrm>
            <a:custGeom>
              <a:avLst/>
              <a:gdLst>
                <a:gd name="T0" fmla="*/ 14 w 823"/>
                <a:gd name="T1" fmla="*/ 1 h 33"/>
                <a:gd name="T2" fmla="*/ 14 w 823"/>
                <a:gd name="T3" fmla="*/ 1 h 33"/>
                <a:gd name="T4" fmla="*/ 13 w 823"/>
                <a:gd name="T5" fmla="*/ 1 h 33"/>
                <a:gd name="T6" fmla="*/ 12 w 823"/>
                <a:gd name="T7" fmla="*/ 1 h 33"/>
                <a:gd name="T8" fmla="*/ 12 w 823"/>
                <a:gd name="T9" fmla="*/ 1 h 33"/>
                <a:gd name="T10" fmla="*/ 11 w 823"/>
                <a:gd name="T11" fmla="*/ 1 h 33"/>
                <a:gd name="T12" fmla="*/ 10 w 823"/>
                <a:gd name="T13" fmla="*/ 1 h 33"/>
                <a:gd name="T14" fmla="*/ 10 w 823"/>
                <a:gd name="T15" fmla="*/ 1 h 33"/>
                <a:gd name="T16" fmla="*/ 10 w 823"/>
                <a:gd name="T17" fmla="*/ 1 h 33"/>
                <a:gd name="T18" fmla="*/ 8 w 823"/>
                <a:gd name="T19" fmla="*/ 1 h 33"/>
                <a:gd name="T20" fmla="*/ 8 w 823"/>
                <a:gd name="T21" fmla="*/ 1 h 33"/>
                <a:gd name="T22" fmla="*/ 8 w 823"/>
                <a:gd name="T23" fmla="*/ 1 h 33"/>
                <a:gd name="T24" fmla="*/ 7 w 823"/>
                <a:gd name="T25" fmla="*/ 1 h 33"/>
                <a:gd name="T26" fmla="*/ 7 w 823"/>
                <a:gd name="T27" fmla="*/ 1 h 33"/>
                <a:gd name="T28" fmla="*/ 7 w 823"/>
                <a:gd name="T29" fmla="*/ 1 h 33"/>
                <a:gd name="T30" fmla="*/ 6 w 823"/>
                <a:gd name="T31" fmla="*/ 1 h 33"/>
                <a:gd name="T32" fmla="*/ 5 w 823"/>
                <a:gd name="T33" fmla="*/ 1 h 33"/>
                <a:gd name="T34" fmla="*/ 5 w 823"/>
                <a:gd name="T35" fmla="*/ 1 h 33"/>
                <a:gd name="T36" fmla="*/ 4 w 823"/>
                <a:gd name="T37" fmla="*/ 1 h 33"/>
                <a:gd name="T38" fmla="*/ 3 w 823"/>
                <a:gd name="T39" fmla="*/ 1 h 33"/>
                <a:gd name="T40" fmla="*/ 3 w 823"/>
                <a:gd name="T41" fmla="*/ 1 h 33"/>
                <a:gd name="T42" fmla="*/ 2 w 823"/>
                <a:gd name="T43" fmla="*/ 1 h 33"/>
                <a:gd name="T44" fmla="*/ 2 w 823"/>
                <a:gd name="T45" fmla="*/ 1 h 33"/>
                <a:gd name="T46" fmla="*/ 1 w 823"/>
                <a:gd name="T47" fmla="*/ 1 h 33"/>
                <a:gd name="T48" fmla="*/ 1 w 823"/>
                <a:gd name="T49" fmla="*/ 1 h 33"/>
                <a:gd name="T50" fmla="*/ 0 w 823"/>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3"/>
                <a:gd name="T79" fmla="*/ 0 h 33"/>
                <a:gd name="T80" fmla="*/ 823 w 823"/>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3" h="33">
                  <a:moveTo>
                    <a:pt x="823" y="33"/>
                  </a:moveTo>
                  <a:lnTo>
                    <a:pt x="823" y="33"/>
                  </a:lnTo>
                  <a:lnTo>
                    <a:pt x="768" y="32"/>
                  </a:lnTo>
                  <a:moveTo>
                    <a:pt x="713" y="30"/>
                  </a:moveTo>
                  <a:lnTo>
                    <a:pt x="713" y="30"/>
                  </a:lnTo>
                  <a:lnTo>
                    <a:pt x="658" y="29"/>
                  </a:lnTo>
                  <a:moveTo>
                    <a:pt x="603" y="27"/>
                  </a:moveTo>
                  <a:lnTo>
                    <a:pt x="603" y="27"/>
                  </a:lnTo>
                  <a:lnTo>
                    <a:pt x="548" y="24"/>
                  </a:lnTo>
                  <a:moveTo>
                    <a:pt x="494" y="22"/>
                  </a:moveTo>
                  <a:lnTo>
                    <a:pt x="494" y="22"/>
                  </a:lnTo>
                  <a:lnTo>
                    <a:pt x="486" y="22"/>
                  </a:lnTo>
                  <a:lnTo>
                    <a:pt x="439" y="19"/>
                  </a:lnTo>
                  <a:moveTo>
                    <a:pt x="384" y="16"/>
                  </a:moveTo>
                  <a:lnTo>
                    <a:pt x="384" y="16"/>
                  </a:lnTo>
                  <a:lnTo>
                    <a:pt x="329" y="13"/>
                  </a:lnTo>
                  <a:moveTo>
                    <a:pt x="274" y="11"/>
                  </a:moveTo>
                  <a:lnTo>
                    <a:pt x="274" y="11"/>
                  </a:lnTo>
                  <a:lnTo>
                    <a:pt x="219" y="8"/>
                  </a:lnTo>
                  <a:moveTo>
                    <a:pt x="164" y="5"/>
                  </a:moveTo>
                  <a:lnTo>
                    <a:pt x="164" y="5"/>
                  </a:lnTo>
                  <a:lnTo>
                    <a:pt x="144" y="4"/>
                  </a:lnTo>
                  <a:lnTo>
                    <a:pt x="109" y="3"/>
                  </a:lnTo>
                  <a:moveTo>
                    <a:pt x="54" y="2"/>
                  </a:moveTo>
                  <a:lnTo>
                    <a:pt x="54" y="2"/>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49" name="Freeform 14"/>
            <p:cNvSpPr>
              <a:spLocks noEditPoints="1"/>
            </p:cNvSpPr>
            <p:nvPr/>
          </p:nvSpPr>
          <p:spPr bwMode="auto">
            <a:xfrm>
              <a:off x="3794" y="839"/>
              <a:ext cx="734" cy="31"/>
            </a:xfrm>
            <a:custGeom>
              <a:avLst/>
              <a:gdLst>
                <a:gd name="T0" fmla="*/ 21 w 1222"/>
                <a:gd name="T1" fmla="*/ 1 h 52"/>
                <a:gd name="T2" fmla="*/ 21 w 1222"/>
                <a:gd name="T3" fmla="*/ 1 h 52"/>
                <a:gd name="T4" fmla="*/ 20 w 1222"/>
                <a:gd name="T5" fmla="*/ 1 h 52"/>
                <a:gd name="T6" fmla="*/ 19 w 1222"/>
                <a:gd name="T7" fmla="*/ 1 h 52"/>
                <a:gd name="T8" fmla="*/ 19 w 1222"/>
                <a:gd name="T9" fmla="*/ 1 h 52"/>
                <a:gd name="T10" fmla="*/ 18 w 1222"/>
                <a:gd name="T11" fmla="*/ 1 h 52"/>
                <a:gd name="T12" fmla="*/ 17 w 1222"/>
                <a:gd name="T13" fmla="*/ 1 h 52"/>
                <a:gd name="T14" fmla="*/ 17 w 1222"/>
                <a:gd name="T15" fmla="*/ 1 h 52"/>
                <a:gd name="T16" fmla="*/ 16 w 1222"/>
                <a:gd name="T17" fmla="*/ 1 h 52"/>
                <a:gd name="T18" fmla="*/ 16 w 1222"/>
                <a:gd name="T19" fmla="*/ 1 h 52"/>
                <a:gd name="T20" fmla="*/ 16 w 1222"/>
                <a:gd name="T21" fmla="*/ 1 h 52"/>
                <a:gd name="T22" fmla="*/ 14 w 1222"/>
                <a:gd name="T23" fmla="*/ 1 h 52"/>
                <a:gd name="T24" fmla="*/ 13 w 1222"/>
                <a:gd name="T25" fmla="*/ 1 h 52"/>
                <a:gd name="T26" fmla="*/ 13 w 1222"/>
                <a:gd name="T27" fmla="*/ 1 h 52"/>
                <a:gd name="T28" fmla="*/ 13 w 1222"/>
                <a:gd name="T29" fmla="*/ 1 h 52"/>
                <a:gd name="T30" fmla="*/ 11 w 1222"/>
                <a:gd name="T31" fmla="*/ 1 h 52"/>
                <a:gd name="T32" fmla="*/ 11 w 1222"/>
                <a:gd name="T33" fmla="*/ 1 h 52"/>
                <a:gd name="T34" fmla="*/ 11 w 1222"/>
                <a:gd name="T35" fmla="*/ 1 h 52"/>
                <a:gd name="T36" fmla="*/ 10 w 1222"/>
                <a:gd name="T37" fmla="*/ 1 h 52"/>
                <a:gd name="T38" fmla="*/ 10 w 1222"/>
                <a:gd name="T39" fmla="*/ 1 h 52"/>
                <a:gd name="T40" fmla="*/ 9 w 1222"/>
                <a:gd name="T41" fmla="*/ 1 h 52"/>
                <a:gd name="T42" fmla="*/ 9 w 1222"/>
                <a:gd name="T43" fmla="*/ 1 h 52"/>
                <a:gd name="T44" fmla="*/ 8 w 1222"/>
                <a:gd name="T45" fmla="*/ 1 h 52"/>
                <a:gd name="T46" fmla="*/ 8 w 1222"/>
                <a:gd name="T47" fmla="*/ 1 h 52"/>
                <a:gd name="T48" fmla="*/ 8 w 1222"/>
                <a:gd name="T49" fmla="*/ 1 h 52"/>
                <a:gd name="T50" fmla="*/ 7 w 1222"/>
                <a:gd name="T51" fmla="*/ 1 h 52"/>
                <a:gd name="T52" fmla="*/ 6 w 1222"/>
                <a:gd name="T53" fmla="*/ 1 h 52"/>
                <a:gd name="T54" fmla="*/ 6 w 1222"/>
                <a:gd name="T55" fmla="*/ 1 h 52"/>
                <a:gd name="T56" fmla="*/ 6 w 1222"/>
                <a:gd name="T57" fmla="*/ 1 h 52"/>
                <a:gd name="T58" fmla="*/ 5 w 1222"/>
                <a:gd name="T59" fmla="*/ 1 h 52"/>
                <a:gd name="T60" fmla="*/ 5 w 1222"/>
                <a:gd name="T61" fmla="*/ 1 h 52"/>
                <a:gd name="T62" fmla="*/ 5 w 1222"/>
                <a:gd name="T63" fmla="*/ 1 h 52"/>
                <a:gd name="T64" fmla="*/ 4 w 1222"/>
                <a:gd name="T65" fmla="*/ 1 h 52"/>
                <a:gd name="T66" fmla="*/ 4 w 1222"/>
                <a:gd name="T67" fmla="*/ 1 h 52"/>
                <a:gd name="T68" fmla="*/ 3 w 1222"/>
                <a:gd name="T69" fmla="*/ 1 h 52"/>
                <a:gd name="T70" fmla="*/ 3 w 1222"/>
                <a:gd name="T71" fmla="*/ 1 h 52"/>
                <a:gd name="T72" fmla="*/ 2 w 1222"/>
                <a:gd name="T73" fmla="*/ 1 h 52"/>
                <a:gd name="T74" fmla="*/ 2 w 1222"/>
                <a:gd name="T75" fmla="*/ 1 h 52"/>
                <a:gd name="T76" fmla="*/ 1 w 1222"/>
                <a:gd name="T77" fmla="*/ 1 h 52"/>
                <a:gd name="T78" fmla="*/ 1 w 1222"/>
                <a:gd name="T79" fmla="*/ 1 h 52"/>
                <a:gd name="T80" fmla="*/ 1 w 1222"/>
                <a:gd name="T81" fmla="*/ 1 h 52"/>
                <a:gd name="T82" fmla="*/ 0 w 1222"/>
                <a:gd name="T83" fmla="*/ 0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2"/>
                <a:gd name="T127" fmla="*/ 0 h 52"/>
                <a:gd name="T128" fmla="*/ 1222 w 1222"/>
                <a:gd name="T129" fmla="*/ 52 h 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2" h="52">
                  <a:moveTo>
                    <a:pt x="1222" y="52"/>
                  </a:moveTo>
                  <a:lnTo>
                    <a:pt x="1222" y="52"/>
                  </a:lnTo>
                  <a:lnTo>
                    <a:pt x="1169" y="51"/>
                  </a:lnTo>
                  <a:moveTo>
                    <a:pt x="1116" y="51"/>
                  </a:moveTo>
                  <a:lnTo>
                    <a:pt x="1116" y="51"/>
                  </a:lnTo>
                  <a:lnTo>
                    <a:pt x="1063" y="50"/>
                  </a:lnTo>
                  <a:moveTo>
                    <a:pt x="1009" y="49"/>
                  </a:moveTo>
                  <a:lnTo>
                    <a:pt x="1009" y="49"/>
                  </a:lnTo>
                  <a:lnTo>
                    <a:pt x="956" y="48"/>
                  </a:lnTo>
                  <a:moveTo>
                    <a:pt x="903" y="47"/>
                  </a:moveTo>
                  <a:lnTo>
                    <a:pt x="903" y="47"/>
                  </a:lnTo>
                  <a:lnTo>
                    <a:pt x="850" y="46"/>
                  </a:lnTo>
                  <a:moveTo>
                    <a:pt x="797" y="45"/>
                  </a:moveTo>
                  <a:lnTo>
                    <a:pt x="797" y="45"/>
                  </a:lnTo>
                  <a:lnTo>
                    <a:pt x="743" y="43"/>
                  </a:lnTo>
                  <a:moveTo>
                    <a:pt x="690" y="42"/>
                  </a:moveTo>
                  <a:lnTo>
                    <a:pt x="690" y="42"/>
                  </a:lnTo>
                  <a:lnTo>
                    <a:pt x="637" y="40"/>
                  </a:lnTo>
                  <a:moveTo>
                    <a:pt x="584" y="39"/>
                  </a:moveTo>
                  <a:lnTo>
                    <a:pt x="584" y="39"/>
                  </a:lnTo>
                  <a:lnTo>
                    <a:pt x="535" y="37"/>
                  </a:lnTo>
                  <a:lnTo>
                    <a:pt x="531" y="37"/>
                  </a:lnTo>
                  <a:moveTo>
                    <a:pt x="477" y="34"/>
                  </a:moveTo>
                  <a:lnTo>
                    <a:pt x="477" y="34"/>
                  </a:lnTo>
                  <a:lnTo>
                    <a:pt x="449" y="33"/>
                  </a:lnTo>
                  <a:lnTo>
                    <a:pt x="424" y="32"/>
                  </a:lnTo>
                  <a:moveTo>
                    <a:pt x="371" y="30"/>
                  </a:moveTo>
                  <a:lnTo>
                    <a:pt x="371" y="30"/>
                  </a:lnTo>
                  <a:lnTo>
                    <a:pt x="367" y="29"/>
                  </a:lnTo>
                  <a:lnTo>
                    <a:pt x="318" y="27"/>
                  </a:lnTo>
                  <a:moveTo>
                    <a:pt x="265" y="23"/>
                  </a:moveTo>
                  <a:lnTo>
                    <a:pt x="265" y="23"/>
                  </a:lnTo>
                  <a:lnTo>
                    <a:pt x="215" y="20"/>
                  </a:lnTo>
                  <a:lnTo>
                    <a:pt x="212" y="20"/>
                  </a:lnTo>
                  <a:moveTo>
                    <a:pt x="159" y="16"/>
                  </a:moveTo>
                  <a:lnTo>
                    <a:pt x="159" y="16"/>
                  </a:lnTo>
                  <a:lnTo>
                    <a:pt x="147" y="15"/>
                  </a:lnTo>
                  <a:lnTo>
                    <a:pt x="106" y="11"/>
                  </a:lnTo>
                  <a:moveTo>
                    <a:pt x="53" y="6"/>
                  </a:moveTo>
                  <a:lnTo>
                    <a:pt x="53" y="6"/>
                  </a:lnTo>
                  <a:lnTo>
                    <a:pt x="25" y="3"/>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0" name="Freeform 15"/>
            <p:cNvSpPr>
              <a:spLocks noEditPoints="1"/>
            </p:cNvSpPr>
            <p:nvPr/>
          </p:nvSpPr>
          <p:spPr bwMode="auto">
            <a:xfrm>
              <a:off x="3550" y="831"/>
              <a:ext cx="151" cy="6"/>
            </a:xfrm>
            <a:custGeom>
              <a:avLst/>
              <a:gdLst>
                <a:gd name="T0" fmla="*/ 4 w 251"/>
                <a:gd name="T1" fmla="*/ 0 h 10"/>
                <a:gd name="T2" fmla="*/ 4 w 251"/>
                <a:gd name="T3" fmla="*/ 0 h 10"/>
                <a:gd name="T4" fmla="*/ 4 w 251"/>
                <a:gd name="T5" fmla="*/ 1 h 10"/>
                <a:gd name="T6" fmla="*/ 4 w 251"/>
                <a:gd name="T7" fmla="*/ 1 h 10"/>
                <a:gd name="T8" fmla="*/ 2 w 251"/>
                <a:gd name="T9" fmla="*/ 1 h 10"/>
                <a:gd name="T10" fmla="*/ 2 w 251"/>
                <a:gd name="T11" fmla="*/ 1 h 10"/>
                <a:gd name="T12" fmla="*/ 2 w 251"/>
                <a:gd name="T13" fmla="*/ 1 h 10"/>
                <a:gd name="T14" fmla="*/ 2 w 251"/>
                <a:gd name="T15" fmla="*/ 1 h 10"/>
                <a:gd name="T16" fmla="*/ 1 w 251"/>
                <a:gd name="T17" fmla="*/ 1 h 10"/>
                <a:gd name="T18" fmla="*/ 1 w 251"/>
                <a:gd name="T19" fmla="*/ 1 h 10"/>
                <a:gd name="T20" fmla="*/ 1 w 251"/>
                <a:gd name="T21" fmla="*/ 1 h 10"/>
                <a:gd name="T22" fmla="*/ 1 w 251"/>
                <a:gd name="T23" fmla="*/ 1 h 10"/>
                <a:gd name="T24" fmla="*/ 0 w 251"/>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1"/>
                <a:gd name="T40" fmla="*/ 0 h 10"/>
                <a:gd name="T41" fmla="*/ 251 w 25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1" h="10">
                  <a:moveTo>
                    <a:pt x="251" y="0"/>
                  </a:moveTo>
                  <a:lnTo>
                    <a:pt x="251" y="0"/>
                  </a:lnTo>
                  <a:lnTo>
                    <a:pt x="215" y="1"/>
                  </a:lnTo>
                  <a:lnTo>
                    <a:pt x="201" y="1"/>
                  </a:lnTo>
                  <a:moveTo>
                    <a:pt x="151" y="3"/>
                  </a:moveTo>
                  <a:lnTo>
                    <a:pt x="151" y="3"/>
                  </a:lnTo>
                  <a:lnTo>
                    <a:pt x="132" y="4"/>
                  </a:lnTo>
                  <a:lnTo>
                    <a:pt x="101" y="5"/>
                  </a:lnTo>
                  <a:moveTo>
                    <a:pt x="50" y="8"/>
                  </a:moveTo>
                  <a:lnTo>
                    <a:pt x="50" y="8"/>
                  </a:lnTo>
                  <a:lnTo>
                    <a:pt x="48" y="8"/>
                  </a:lnTo>
                  <a:lnTo>
                    <a:pt x="9" y="9"/>
                  </a:lnTo>
                  <a:lnTo>
                    <a:pt x="0" y="1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1" name="Freeform 16"/>
            <p:cNvSpPr>
              <a:spLocks noEditPoints="1"/>
            </p:cNvSpPr>
            <p:nvPr/>
          </p:nvSpPr>
          <p:spPr bwMode="auto">
            <a:xfrm>
              <a:off x="3369" y="838"/>
              <a:ext cx="90" cy="1"/>
            </a:xfrm>
            <a:custGeom>
              <a:avLst/>
              <a:gdLst>
                <a:gd name="T0" fmla="*/ 2 w 150"/>
                <a:gd name="T1" fmla="*/ 0 h 1"/>
                <a:gd name="T2" fmla="*/ 2 w 150"/>
                <a:gd name="T3" fmla="*/ 0 h 1"/>
                <a:gd name="T4" fmla="*/ 2 w 150"/>
                <a:gd name="T5" fmla="*/ 1 h 1"/>
                <a:gd name="T6" fmla="*/ 1 w 150"/>
                <a:gd name="T7" fmla="*/ 1 h 1"/>
                <a:gd name="T8" fmla="*/ 1 w 150"/>
                <a:gd name="T9" fmla="*/ 1 h 1"/>
                <a:gd name="T10" fmla="*/ 1 w 150"/>
                <a:gd name="T11" fmla="*/ 1 h 1"/>
                <a:gd name="T12" fmla="*/ 0 w 150"/>
                <a:gd name="T13" fmla="*/ 1 h 1"/>
                <a:gd name="T14" fmla="*/ 0 60000 65536"/>
                <a:gd name="T15" fmla="*/ 0 60000 65536"/>
                <a:gd name="T16" fmla="*/ 0 60000 65536"/>
                <a:gd name="T17" fmla="*/ 0 60000 65536"/>
                <a:gd name="T18" fmla="*/ 0 60000 65536"/>
                <a:gd name="T19" fmla="*/ 0 60000 65536"/>
                <a:gd name="T20" fmla="*/ 0 60000 65536"/>
                <a:gd name="T21" fmla="*/ 0 w 150"/>
                <a:gd name="T22" fmla="*/ 0 h 1"/>
                <a:gd name="T23" fmla="*/ 150 w 150"/>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
                  <a:moveTo>
                    <a:pt x="150" y="0"/>
                  </a:moveTo>
                  <a:lnTo>
                    <a:pt x="150" y="0"/>
                  </a:lnTo>
                  <a:lnTo>
                    <a:pt x="100" y="1"/>
                  </a:lnTo>
                  <a:moveTo>
                    <a:pt x="50" y="1"/>
                  </a:moveTo>
                  <a:lnTo>
                    <a:pt x="50" y="1"/>
                  </a:lnTo>
                  <a:lnTo>
                    <a:pt x="38"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2" name="Freeform 17"/>
            <p:cNvSpPr>
              <a:spLocks noEditPoints="1"/>
            </p:cNvSpPr>
            <p:nvPr/>
          </p:nvSpPr>
          <p:spPr bwMode="auto">
            <a:xfrm>
              <a:off x="2856" y="841"/>
              <a:ext cx="419" cy="30"/>
            </a:xfrm>
            <a:custGeom>
              <a:avLst/>
              <a:gdLst>
                <a:gd name="T0" fmla="*/ 12 w 697"/>
                <a:gd name="T1" fmla="*/ 0 h 50"/>
                <a:gd name="T2" fmla="*/ 12 w 697"/>
                <a:gd name="T3" fmla="*/ 0 h 50"/>
                <a:gd name="T4" fmla="*/ 11 w 697"/>
                <a:gd name="T5" fmla="*/ 1 h 50"/>
                <a:gd name="T6" fmla="*/ 11 w 697"/>
                <a:gd name="T7" fmla="*/ 1 h 50"/>
                <a:gd name="T8" fmla="*/ 10 w 697"/>
                <a:gd name="T9" fmla="*/ 1 h 50"/>
                <a:gd name="T10" fmla="*/ 10 w 697"/>
                <a:gd name="T11" fmla="*/ 1 h 50"/>
                <a:gd name="T12" fmla="*/ 10 w 697"/>
                <a:gd name="T13" fmla="*/ 1 h 50"/>
                <a:gd name="T14" fmla="*/ 9 w 697"/>
                <a:gd name="T15" fmla="*/ 1 h 50"/>
                <a:gd name="T16" fmla="*/ 8 w 697"/>
                <a:gd name="T17" fmla="*/ 1 h 50"/>
                <a:gd name="T18" fmla="*/ 8 w 697"/>
                <a:gd name="T19" fmla="*/ 1 h 50"/>
                <a:gd name="T20" fmla="*/ 8 w 697"/>
                <a:gd name="T21" fmla="*/ 1 h 50"/>
                <a:gd name="T22" fmla="*/ 7 w 697"/>
                <a:gd name="T23" fmla="*/ 1 h 50"/>
                <a:gd name="T24" fmla="*/ 6 w 697"/>
                <a:gd name="T25" fmla="*/ 1 h 50"/>
                <a:gd name="T26" fmla="*/ 6 w 697"/>
                <a:gd name="T27" fmla="*/ 1 h 50"/>
                <a:gd name="T28" fmla="*/ 5 w 697"/>
                <a:gd name="T29" fmla="*/ 1 h 50"/>
                <a:gd name="T30" fmla="*/ 5 w 697"/>
                <a:gd name="T31" fmla="*/ 1 h 50"/>
                <a:gd name="T32" fmla="*/ 5 w 697"/>
                <a:gd name="T33" fmla="*/ 1 h 50"/>
                <a:gd name="T34" fmla="*/ 5 w 697"/>
                <a:gd name="T35" fmla="*/ 1 h 50"/>
                <a:gd name="T36" fmla="*/ 4 w 697"/>
                <a:gd name="T37" fmla="*/ 1 h 50"/>
                <a:gd name="T38" fmla="*/ 4 w 697"/>
                <a:gd name="T39" fmla="*/ 1 h 50"/>
                <a:gd name="T40" fmla="*/ 3 w 697"/>
                <a:gd name="T41" fmla="*/ 1 h 50"/>
                <a:gd name="T42" fmla="*/ 3 w 697"/>
                <a:gd name="T43" fmla="*/ 1 h 50"/>
                <a:gd name="T44" fmla="*/ 2 w 697"/>
                <a:gd name="T45" fmla="*/ 1 h 50"/>
                <a:gd name="T46" fmla="*/ 2 w 697"/>
                <a:gd name="T47" fmla="*/ 1 h 50"/>
                <a:gd name="T48" fmla="*/ 1 w 697"/>
                <a:gd name="T49" fmla="*/ 1 h 50"/>
                <a:gd name="T50" fmla="*/ 1 w 697"/>
                <a:gd name="T51" fmla="*/ 1 h 50"/>
                <a:gd name="T52" fmla="*/ 1 w 697"/>
                <a:gd name="T53" fmla="*/ 1 h 50"/>
                <a:gd name="T54" fmla="*/ 1 w 697"/>
                <a:gd name="T55" fmla="*/ 1 h 50"/>
                <a:gd name="T56" fmla="*/ 0 w 697"/>
                <a:gd name="T57" fmla="*/ 1 h 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97"/>
                <a:gd name="T88" fmla="*/ 0 h 50"/>
                <a:gd name="T89" fmla="*/ 697 w 697"/>
                <a:gd name="T90" fmla="*/ 50 h 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97" h="50">
                  <a:moveTo>
                    <a:pt x="697" y="0"/>
                  </a:moveTo>
                  <a:lnTo>
                    <a:pt x="697" y="0"/>
                  </a:lnTo>
                  <a:lnTo>
                    <a:pt x="660" y="3"/>
                  </a:lnTo>
                  <a:lnTo>
                    <a:pt x="643" y="4"/>
                  </a:lnTo>
                  <a:moveTo>
                    <a:pt x="590" y="7"/>
                  </a:moveTo>
                  <a:lnTo>
                    <a:pt x="590" y="7"/>
                  </a:lnTo>
                  <a:lnTo>
                    <a:pt x="575" y="8"/>
                  </a:lnTo>
                  <a:lnTo>
                    <a:pt x="536" y="11"/>
                  </a:lnTo>
                  <a:moveTo>
                    <a:pt x="483" y="15"/>
                  </a:moveTo>
                  <a:lnTo>
                    <a:pt x="483" y="15"/>
                  </a:lnTo>
                  <a:lnTo>
                    <a:pt x="479" y="15"/>
                  </a:lnTo>
                  <a:lnTo>
                    <a:pt x="429" y="19"/>
                  </a:lnTo>
                  <a:moveTo>
                    <a:pt x="375" y="23"/>
                  </a:moveTo>
                  <a:lnTo>
                    <a:pt x="375" y="23"/>
                  </a:lnTo>
                  <a:lnTo>
                    <a:pt x="324" y="27"/>
                  </a:lnTo>
                  <a:lnTo>
                    <a:pt x="322" y="27"/>
                  </a:lnTo>
                  <a:moveTo>
                    <a:pt x="268" y="31"/>
                  </a:moveTo>
                  <a:lnTo>
                    <a:pt x="268" y="31"/>
                  </a:lnTo>
                  <a:lnTo>
                    <a:pt x="222" y="34"/>
                  </a:lnTo>
                  <a:lnTo>
                    <a:pt x="215" y="35"/>
                  </a:lnTo>
                  <a:moveTo>
                    <a:pt x="161" y="39"/>
                  </a:moveTo>
                  <a:lnTo>
                    <a:pt x="161" y="39"/>
                  </a:lnTo>
                  <a:lnTo>
                    <a:pt x="126" y="41"/>
                  </a:lnTo>
                  <a:lnTo>
                    <a:pt x="107" y="43"/>
                  </a:lnTo>
                  <a:moveTo>
                    <a:pt x="54" y="46"/>
                  </a:moveTo>
                  <a:lnTo>
                    <a:pt x="54" y="46"/>
                  </a:lnTo>
                  <a:lnTo>
                    <a:pt x="41" y="47"/>
                  </a:lnTo>
                  <a:lnTo>
                    <a:pt x="5" y="50"/>
                  </a:lnTo>
                  <a:lnTo>
                    <a:pt x="0" y="5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3" name="Freeform 18"/>
            <p:cNvSpPr>
              <a:spLocks noEditPoints="1"/>
            </p:cNvSpPr>
            <p:nvPr/>
          </p:nvSpPr>
          <p:spPr bwMode="auto">
            <a:xfrm>
              <a:off x="2358" y="834"/>
              <a:ext cx="404" cy="36"/>
            </a:xfrm>
            <a:custGeom>
              <a:avLst/>
              <a:gdLst>
                <a:gd name="T0" fmla="*/ 11 w 672"/>
                <a:gd name="T1" fmla="*/ 1 h 60"/>
                <a:gd name="T2" fmla="*/ 11 w 672"/>
                <a:gd name="T3" fmla="*/ 1 h 60"/>
                <a:gd name="T4" fmla="*/ 11 w 672"/>
                <a:gd name="T5" fmla="*/ 1 h 60"/>
                <a:gd name="T6" fmla="*/ 10 w 672"/>
                <a:gd name="T7" fmla="*/ 1 h 60"/>
                <a:gd name="T8" fmla="*/ 10 w 672"/>
                <a:gd name="T9" fmla="*/ 1 h 60"/>
                <a:gd name="T10" fmla="*/ 10 w 672"/>
                <a:gd name="T11" fmla="*/ 1 h 60"/>
                <a:gd name="T12" fmla="*/ 9 w 672"/>
                <a:gd name="T13" fmla="*/ 1 h 60"/>
                <a:gd name="T14" fmla="*/ 8 w 672"/>
                <a:gd name="T15" fmla="*/ 1 h 60"/>
                <a:gd name="T16" fmla="*/ 8 w 672"/>
                <a:gd name="T17" fmla="*/ 1 h 60"/>
                <a:gd name="T18" fmla="*/ 8 w 672"/>
                <a:gd name="T19" fmla="*/ 1 h 60"/>
                <a:gd name="T20" fmla="*/ 7 w 672"/>
                <a:gd name="T21" fmla="*/ 1 h 60"/>
                <a:gd name="T22" fmla="*/ 7 w 672"/>
                <a:gd name="T23" fmla="*/ 1 h 60"/>
                <a:gd name="T24" fmla="*/ 6 w 672"/>
                <a:gd name="T25" fmla="*/ 1 h 60"/>
                <a:gd name="T26" fmla="*/ 6 w 672"/>
                <a:gd name="T27" fmla="*/ 1 h 60"/>
                <a:gd name="T28" fmla="*/ 5 w 672"/>
                <a:gd name="T29" fmla="*/ 1 h 60"/>
                <a:gd name="T30" fmla="*/ 5 w 672"/>
                <a:gd name="T31" fmla="*/ 1 h 60"/>
                <a:gd name="T32" fmla="*/ 4 w 672"/>
                <a:gd name="T33" fmla="*/ 1 h 60"/>
                <a:gd name="T34" fmla="*/ 4 w 672"/>
                <a:gd name="T35" fmla="*/ 1 h 60"/>
                <a:gd name="T36" fmla="*/ 4 w 672"/>
                <a:gd name="T37" fmla="*/ 1 h 60"/>
                <a:gd name="T38" fmla="*/ 4 w 672"/>
                <a:gd name="T39" fmla="*/ 1 h 60"/>
                <a:gd name="T40" fmla="*/ 2 w 672"/>
                <a:gd name="T41" fmla="*/ 1 h 60"/>
                <a:gd name="T42" fmla="*/ 2 w 672"/>
                <a:gd name="T43" fmla="*/ 1 h 60"/>
                <a:gd name="T44" fmla="*/ 2 w 672"/>
                <a:gd name="T45" fmla="*/ 1 h 60"/>
                <a:gd name="T46" fmla="*/ 2 w 672"/>
                <a:gd name="T47" fmla="*/ 1 h 60"/>
                <a:gd name="T48" fmla="*/ 1 w 672"/>
                <a:gd name="T49" fmla="*/ 1 h 60"/>
                <a:gd name="T50" fmla="*/ 1 w 672"/>
                <a:gd name="T51" fmla="*/ 1 h 60"/>
                <a:gd name="T52" fmla="*/ 1 w 672"/>
                <a:gd name="T53" fmla="*/ 1 h 60"/>
                <a:gd name="T54" fmla="*/ 0 w 672"/>
                <a:gd name="T55" fmla="*/ 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2"/>
                <a:gd name="T85" fmla="*/ 0 h 60"/>
                <a:gd name="T86" fmla="*/ 672 w 67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2" h="60">
                  <a:moveTo>
                    <a:pt x="672" y="60"/>
                  </a:moveTo>
                  <a:lnTo>
                    <a:pt x="672" y="60"/>
                  </a:lnTo>
                  <a:lnTo>
                    <a:pt x="633" y="57"/>
                  </a:lnTo>
                  <a:lnTo>
                    <a:pt x="620" y="56"/>
                  </a:lnTo>
                  <a:moveTo>
                    <a:pt x="569" y="51"/>
                  </a:moveTo>
                  <a:lnTo>
                    <a:pt x="569" y="51"/>
                  </a:lnTo>
                  <a:lnTo>
                    <a:pt x="540" y="48"/>
                  </a:lnTo>
                  <a:lnTo>
                    <a:pt x="517" y="46"/>
                  </a:lnTo>
                  <a:moveTo>
                    <a:pt x="465" y="41"/>
                  </a:moveTo>
                  <a:lnTo>
                    <a:pt x="465" y="41"/>
                  </a:lnTo>
                  <a:lnTo>
                    <a:pt x="433" y="38"/>
                  </a:lnTo>
                  <a:lnTo>
                    <a:pt x="414" y="36"/>
                  </a:lnTo>
                  <a:moveTo>
                    <a:pt x="362" y="32"/>
                  </a:moveTo>
                  <a:lnTo>
                    <a:pt x="362" y="32"/>
                  </a:lnTo>
                  <a:lnTo>
                    <a:pt x="320" y="28"/>
                  </a:lnTo>
                  <a:lnTo>
                    <a:pt x="310" y="27"/>
                  </a:lnTo>
                  <a:moveTo>
                    <a:pt x="258" y="22"/>
                  </a:moveTo>
                  <a:lnTo>
                    <a:pt x="258" y="22"/>
                  </a:lnTo>
                  <a:lnTo>
                    <a:pt x="207" y="17"/>
                  </a:lnTo>
                  <a:moveTo>
                    <a:pt x="155" y="12"/>
                  </a:moveTo>
                  <a:lnTo>
                    <a:pt x="155" y="12"/>
                  </a:lnTo>
                  <a:lnTo>
                    <a:pt x="154" y="12"/>
                  </a:lnTo>
                  <a:lnTo>
                    <a:pt x="103" y="8"/>
                  </a:lnTo>
                  <a:moveTo>
                    <a:pt x="52" y="4"/>
                  </a:moveTo>
                  <a:lnTo>
                    <a:pt x="52" y="4"/>
                  </a:lnTo>
                  <a:lnTo>
                    <a:pt x="12"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4" name="Freeform 19"/>
            <p:cNvSpPr>
              <a:spLocks noEditPoints="1"/>
            </p:cNvSpPr>
            <p:nvPr/>
          </p:nvSpPr>
          <p:spPr bwMode="auto">
            <a:xfrm>
              <a:off x="2047" y="827"/>
              <a:ext cx="218" cy="5"/>
            </a:xfrm>
            <a:custGeom>
              <a:avLst/>
              <a:gdLst>
                <a:gd name="T0" fmla="*/ 6 w 362"/>
                <a:gd name="T1" fmla="*/ 1 h 8"/>
                <a:gd name="T2" fmla="*/ 6 w 362"/>
                <a:gd name="T3" fmla="*/ 1 h 8"/>
                <a:gd name="T4" fmla="*/ 5 w 362"/>
                <a:gd name="T5" fmla="*/ 1 h 8"/>
                <a:gd name="T6" fmla="*/ 5 w 362"/>
                <a:gd name="T7" fmla="*/ 1 h 8"/>
                <a:gd name="T8" fmla="*/ 4 w 362"/>
                <a:gd name="T9" fmla="*/ 1 h 8"/>
                <a:gd name="T10" fmla="*/ 4 w 362"/>
                <a:gd name="T11" fmla="*/ 1 h 8"/>
                <a:gd name="T12" fmla="*/ 4 w 362"/>
                <a:gd name="T13" fmla="*/ 1 h 8"/>
                <a:gd name="T14" fmla="*/ 4 w 362"/>
                <a:gd name="T15" fmla="*/ 1 h 8"/>
                <a:gd name="T16" fmla="*/ 2 w 362"/>
                <a:gd name="T17" fmla="*/ 1 h 8"/>
                <a:gd name="T18" fmla="*/ 2 w 362"/>
                <a:gd name="T19" fmla="*/ 1 h 8"/>
                <a:gd name="T20" fmla="*/ 2 w 362"/>
                <a:gd name="T21" fmla="*/ 1 h 8"/>
                <a:gd name="T22" fmla="*/ 2 w 362"/>
                <a:gd name="T23" fmla="*/ 1 h 8"/>
                <a:gd name="T24" fmla="*/ 1 w 362"/>
                <a:gd name="T25" fmla="*/ 1 h 8"/>
                <a:gd name="T26" fmla="*/ 1 w 362"/>
                <a:gd name="T27" fmla="*/ 1 h 8"/>
                <a:gd name="T28" fmla="*/ 1 w 362"/>
                <a:gd name="T29" fmla="*/ 0 h 8"/>
                <a:gd name="T30" fmla="*/ 0 w 362"/>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2"/>
                <a:gd name="T49" fmla="*/ 0 h 8"/>
                <a:gd name="T50" fmla="*/ 362 w 362"/>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2" h="8">
                  <a:moveTo>
                    <a:pt x="362" y="8"/>
                  </a:moveTo>
                  <a:lnTo>
                    <a:pt x="362" y="8"/>
                  </a:lnTo>
                  <a:lnTo>
                    <a:pt x="314" y="7"/>
                  </a:lnTo>
                  <a:lnTo>
                    <a:pt x="310" y="7"/>
                  </a:lnTo>
                  <a:moveTo>
                    <a:pt x="258" y="6"/>
                  </a:moveTo>
                  <a:lnTo>
                    <a:pt x="258" y="6"/>
                  </a:lnTo>
                  <a:lnTo>
                    <a:pt x="212" y="5"/>
                  </a:lnTo>
                  <a:lnTo>
                    <a:pt x="207" y="5"/>
                  </a:lnTo>
                  <a:moveTo>
                    <a:pt x="155" y="3"/>
                  </a:moveTo>
                  <a:lnTo>
                    <a:pt x="155" y="3"/>
                  </a:lnTo>
                  <a:lnTo>
                    <a:pt x="109" y="2"/>
                  </a:lnTo>
                  <a:lnTo>
                    <a:pt x="103" y="2"/>
                  </a:lnTo>
                  <a:moveTo>
                    <a:pt x="52" y="1"/>
                  </a:moveTo>
                  <a:lnTo>
                    <a:pt x="52" y="1"/>
                  </a:lnTo>
                  <a:lnTo>
                    <a:pt x="15" y="0"/>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5" name="Freeform 20"/>
            <p:cNvSpPr>
              <a:spLocks noEditPoints="1"/>
            </p:cNvSpPr>
            <p:nvPr/>
          </p:nvSpPr>
          <p:spPr bwMode="auto">
            <a:xfrm>
              <a:off x="1469" y="827"/>
              <a:ext cx="483" cy="15"/>
            </a:xfrm>
            <a:custGeom>
              <a:avLst/>
              <a:gdLst>
                <a:gd name="T0" fmla="*/ 14 w 804"/>
                <a:gd name="T1" fmla="*/ 0 h 26"/>
                <a:gd name="T2" fmla="*/ 14 w 804"/>
                <a:gd name="T3" fmla="*/ 0 h 26"/>
                <a:gd name="T4" fmla="*/ 13 w 804"/>
                <a:gd name="T5" fmla="*/ 1 h 26"/>
                <a:gd name="T6" fmla="*/ 13 w 804"/>
                <a:gd name="T7" fmla="*/ 1 h 26"/>
                <a:gd name="T8" fmla="*/ 12 w 804"/>
                <a:gd name="T9" fmla="*/ 1 h 26"/>
                <a:gd name="T10" fmla="*/ 12 w 804"/>
                <a:gd name="T11" fmla="*/ 1 h 26"/>
                <a:gd name="T12" fmla="*/ 11 w 804"/>
                <a:gd name="T13" fmla="*/ 1 h 26"/>
                <a:gd name="T14" fmla="*/ 11 w 804"/>
                <a:gd name="T15" fmla="*/ 1 h 26"/>
                <a:gd name="T16" fmla="*/ 10 w 804"/>
                <a:gd name="T17" fmla="*/ 1 h 26"/>
                <a:gd name="T18" fmla="*/ 10 w 804"/>
                <a:gd name="T19" fmla="*/ 1 h 26"/>
                <a:gd name="T20" fmla="*/ 10 w 804"/>
                <a:gd name="T21" fmla="*/ 1 h 26"/>
                <a:gd name="T22" fmla="*/ 9 w 804"/>
                <a:gd name="T23" fmla="*/ 1 h 26"/>
                <a:gd name="T24" fmla="*/ 8 w 804"/>
                <a:gd name="T25" fmla="*/ 1 h 26"/>
                <a:gd name="T26" fmla="*/ 8 w 804"/>
                <a:gd name="T27" fmla="*/ 1 h 26"/>
                <a:gd name="T28" fmla="*/ 8 w 804"/>
                <a:gd name="T29" fmla="*/ 1 h 26"/>
                <a:gd name="T30" fmla="*/ 7 w 804"/>
                <a:gd name="T31" fmla="*/ 1 h 26"/>
                <a:gd name="T32" fmla="*/ 6 w 804"/>
                <a:gd name="T33" fmla="*/ 1 h 26"/>
                <a:gd name="T34" fmla="*/ 6 w 804"/>
                <a:gd name="T35" fmla="*/ 1 h 26"/>
                <a:gd name="T36" fmla="*/ 5 w 804"/>
                <a:gd name="T37" fmla="*/ 1 h 26"/>
                <a:gd name="T38" fmla="*/ 5 w 804"/>
                <a:gd name="T39" fmla="*/ 1 h 26"/>
                <a:gd name="T40" fmla="*/ 5 w 804"/>
                <a:gd name="T41" fmla="*/ 1 h 26"/>
                <a:gd name="T42" fmla="*/ 5 w 804"/>
                <a:gd name="T43" fmla="*/ 1 h 26"/>
                <a:gd name="T44" fmla="*/ 5 w 804"/>
                <a:gd name="T45" fmla="*/ 1 h 26"/>
                <a:gd name="T46" fmla="*/ 4 w 804"/>
                <a:gd name="T47" fmla="*/ 1 h 26"/>
                <a:gd name="T48" fmla="*/ 3 w 804"/>
                <a:gd name="T49" fmla="*/ 1 h 26"/>
                <a:gd name="T50" fmla="*/ 3 w 804"/>
                <a:gd name="T51" fmla="*/ 1 h 26"/>
                <a:gd name="T52" fmla="*/ 2 w 804"/>
                <a:gd name="T53" fmla="*/ 1 h 26"/>
                <a:gd name="T54" fmla="*/ 2 w 804"/>
                <a:gd name="T55" fmla="*/ 1 h 26"/>
                <a:gd name="T56" fmla="*/ 1 w 804"/>
                <a:gd name="T57" fmla="*/ 1 h 26"/>
                <a:gd name="T58" fmla="*/ 1 w 804"/>
                <a:gd name="T59" fmla="*/ 1 h 26"/>
                <a:gd name="T60" fmla="*/ 1 w 804"/>
                <a:gd name="T61" fmla="*/ 1 h 26"/>
                <a:gd name="T62" fmla="*/ 0 w 804"/>
                <a:gd name="T63" fmla="*/ 1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4"/>
                <a:gd name="T97" fmla="*/ 0 h 26"/>
                <a:gd name="T98" fmla="*/ 804 w 804"/>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4" h="26">
                  <a:moveTo>
                    <a:pt x="804" y="0"/>
                  </a:moveTo>
                  <a:lnTo>
                    <a:pt x="804" y="0"/>
                  </a:lnTo>
                  <a:lnTo>
                    <a:pt x="762" y="1"/>
                  </a:lnTo>
                  <a:lnTo>
                    <a:pt x="750" y="2"/>
                  </a:lnTo>
                  <a:moveTo>
                    <a:pt x="697" y="3"/>
                  </a:moveTo>
                  <a:lnTo>
                    <a:pt x="697" y="3"/>
                  </a:lnTo>
                  <a:lnTo>
                    <a:pt x="666" y="4"/>
                  </a:lnTo>
                  <a:lnTo>
                    <a:pt x="643" y="5"/>
                  </a:lnTo>
                  <a:moveTo>
                    <a:pt x="590" y="7"/>
                  </a:moveTo>
                  <a:lnTo>
                    <a:pt x="590" y="7"/>
                  </a:lnTo>
                  <a:lnTo>
                    <a:pt x="557" y="8"/>
                  </a:lnTo>
                  <a:lnTo>
                    <a:pt x="536" y="9"/>
                  </a:lnTo>
                  <a:moveTo>
                    <a:pt x="482" y="10"/>
                  </a:moveTo>
                  <a:lnTo>
                    <a:pt x="482" y="10"/>
                  </a:lnTo>
                  <a:lnTo>
                    <a:pt x="441" y="12"/>
                  </a:lnTo>
                  <a:lnTo>
                    <a:pt x="429" y="12"/>
                  </a:lnTo>
                  <a:moveTo>
                    <a:pt x="375" y="14"/>
                  </a:moveTo>
                  <a:lnTo>
                    <a:pt x="375" y="14"/>
                  </a:lnTo>
                  <a:lnTo>
                    <a:pt x="322" y="16"/>
                  </a:lnTo>
                  <a:moveTo>
                    <a:pt x="268" y="18"/>
                  </a:moveTo>
                  <a:lnTo>
                    <a:pt x="268" y="18"/>
                  </a:lnTo>
                  <a:lnTo>
                    <a:pt x="264" y="18"/>
                  </a:lnTo>
                  <a:lnTo>
                    <a:pt x="214" y="20"/>
                  </a:lnTo>
                  <a:moveTo>
                    <a:pt x="161" y="22"/>
                  </a:moveTo>
                  <a:lnTo>
                    <a:pt x="161" y="22"/>
                  </a:lnTo>
                  <a:lnTo>
                    <a:pt x="153" y="22"/>
                  </a:lnTo>
                  <a:lnTo>
                    <a:pt x="107" y="23"/>
                  </a:lnTo>
                  <a:moveTo>
                    <a:pt x="54" y="25"/>
                  </a:moveTo>
                  <a:lnTo>
                    <a:pt x="54" y="25"/>
                  </a:lnTo>
                  <a:lnTo>
                    <a:pt x="11" y="26"/>
                  </a:lnTo>
                  <a:lnTo>
                    <a:pt x="0" y="2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6" name="Freeform 21"/>
            <p:cNvSpPr>
              <a:spLocks noEditPoints="1"/>
            </p:cNvSpPr>
            <p:nvPr/>
          </p:nvSpPr>
          <p:spPr bwMode="auto">
            <a:xfrm>
              <a:off x="1019" y="844"/>
              <a:ext cx="354" cy="10"/>
            </a:xfrm>
            <a:custGeom>
              <a:avLst/>
              <a:gdLst>
                <a:gd name="T0" fmla="*/ 10 w 588"/>
                <a:gd name="T1" fmla="*/ 0 h 17"/>
                <a:gd name="T2" fmla="*/ 10 w 588"/>
                <a:gd name="T3" fmla="*/ 0 h 17"/>
                <a:gd name="T4" fmla="*/ 10 w 588"/>
                <a:gd name="T5" fmla="*/ 1 h 17"/>
                <a:gd name="T6" fmla="*/ 9 w 588"/>
                <a:gd name="T7" fmla="*/ 1 h 17"/>
                <a:gd name="T8" fmla="*/ 8 w 588"/>
                <a:gd name="T9" fmla="*/ 1 h 17"/>
                <a:gd name="T10" fmla="*/ 8 w 588"/>
                <a:gd name="T11" fmla="*/ 1 h 17"/>
                <a:gd name="T12" fmla="*/ 8 w 588"/>
                <a:gd name="T13" fmla="*/ 1 h 17"/>
                <a:gd name="T14" fmla="*/ 7 w 588"/>
                <a:gd name="T15" fmla="*/ 1 h 17"/>
                <a:gd name="T16" fmla="*/ 7 w 588"/>
                <a:gd name="T17" fmla="*/ 1 h 17"/>
                <a:gd name="T18" fmla="*/ 7 w 588"/>
                <a:gd name="T19" fmla="*/ 1 h 17"/>
                <a:gd name="T20" fmla="*/ 6 w 588"/>
                <a:gd name="T21" fmla="*/ 1 h 17"/>
                <a:gd name="T22" fmla="*/ 5 w 588"/>
                <a:gd name="T23" fmla="*/ 1 h 17"/>
                <a:gd name="T24" fmla="*/ 5 w 588"/>
                <a:gd name="T25" fmla="*/ 1 h 17"/>
                <a:gd name="T26" fmla="*/ 5 w 588"/>
                <a:gd name="T27" fmla="*/ 1 h 17"/>
                <a:gd name="T28" fmla="*/ 4 w 588"/>
                <a:gd name="T29" fmla="*/ 1 h 17"/>
                <a:gd name="T30" fmla="*/ 4 w 588"/>
                <a:gd name="T31" fmla="*/ 1 h 17"/>
                <a:gd name="T32" fmla="*/ 3 w 588"/>
                <a:gd name="T33" fmla="*/ 1 h 17"/>
                <a:gd name="T34" fmla="*/ 3 w 588"/>
                <a:gd name="T35" fmla="*/ 1 h 17"/>
                <a:gd name="T36" fmla="*/ 2 w 588"/>
                <a:gd name="T37" fmla="*/ 1 h 17"/>
                <a:gd name="T38" fmla="*/ 2 w 588"/>
                <a:gd name="T39" fmla="*/ 1 h 17"/>
                <a:gd name="T40" fmla="*/ 1 w 588"/>
                <a:gd name="T41" fmla="*/ 1 h 17"/>
                <a:gd name="T42" fmla="*/ 1 w 588"/>
                <a:gd name="T43" fmla="*/ 1 h 17"/>
                <a:gd name="T44" fmla="*/ 1 w 588"/>
                <a:gd name="T45" fmla="*/ 1 h 17"/>
                <a:gd name="T46" fmla="*/ 0 w 588"/>
                <a:gd name="T47" fmla="*/ 1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8"/>
                <a:gd name="T73" fmla="*/ 0 h 17"/>
                <a:gd name="T74" fmla="*/ 588 w 588"/>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8" h="17">
                  <a:moveTo>
                    <a:pt x="588" y="0"/>
                  </a:moveTo>
                  <a:lnTo>
                    <a:pt x="588" y="0"/>
                  </a:lnTo>
                  <a:lnTo>
                    <a:pt x="546" y="1"/>
                  </a:lnTo>
                  <a:lnTo>
                    <a:pt x="535" y="2"/>
                  </a:lnTo>
                  <a:moveTo>
                    <a:pt x="481" y="4"/>
                  </a:moveTo>
                  <a:lnTo>
                    <a:pt x="481" y="4"/>
                  </a:lnTo>
                  <a:lnTo>
                    <a:pt x="448" y="5"/>
                  </a:lnTo>
                  <a:lnTo>
                    <a:pt x="428" y="5"/>
                  </a:lnTo>
                  <a:moveTo>
                    <a:pt x="375" y="7"/>
                  </a:moveTo>
                  <a:lnTo>
                    <a:pt x="375" y="7"/>
                  </a:lnTo>
                  <a:lnTo>
                    <a:pt x="336" y="9"/>
                  </a:lnTo>
                  <a:lnTo>
                    <a:pt x="321" y="9"/>
                  </a:lnTo>
                  <a:moveTo>
                    <a:pt x="268" y="11"/>
                  </a:moveTo>
                  <a:lnTo>
                    <a:pt x="268" y="11"/>
                  </a:lnTo>
                  <a:lnTo>
                    <a:pt x="216" y="12"/>
                  </a:lnTo>
                  <a:lnTo>
                    <a:pt x="214" y="12"/>
                  </a:lnTo>
                  <a:moveTo>
                    <a:pt x="161" y="14"/>
                  </a:moveTo>
                  <a:lnTo>
                    <a:pt x="161" y="14"/>
                  </a:lnTo>
                  <a:lnTo>
                    <a:pt x="155" y="14"/>
                  </a:lnTo>
                  <a:lnTo>
                    <a:pt x="107" y="15"/>
                  </a:lnTo>
                  <a:moveTo>
                    <a:pt x="54" y="16"/>
                  </a:moveTo>
                  <a:lnTo>
                    <a:pt x="54" y="16"/>
                  </a:lnTo>
                  <a:lnTo>
                    <a:pt x="33" y="16"/>
                  </a:lnTo>
                  <a:lnTo>
                    <a:pt x="0" y="17"/>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7" name="Freeform 22"/>
            <p:cNvSpPr>
              <a:spLocks noEditPoints="1"/>
            </p:cNvSpPr>
            <p:nvPr/>
          </p:nvSpPr>
          <p:spPr bwMode="auto">
            <a:xfrm>
              <a:off x="545" y="855"/>
              <a:ext cx="375" cy="14"/>
            </a:xfrm>
            <a:custGeom>
              <a:avLst/>
              <a:gdLst>
                <a:gd name="T0" fmla="*/ 10 w 624"/>
                <a:gd name="T1" fmla="*/ 0 h 24"/>
                <a:gd name="T2" fmla="*/ 10 w 624"/>
                <a:gd name="T3" fmla="*/ 0 h 24"/>
                <a:gd name="T4" fmla="*/ 10 w 624"/>
                <a:gd name="T5" fmla="*/ 1 h 24"/>
                <a:gd name="T6" fmla="*/ 8 w 624"/>
                <a:gd name="T7" fmla="*/ 1 h 24"/>
                <a:gd name="T8" fmla="*/ 8 w 624"/>
                <a:gd name="T9" fmla="*/ 1 h 24"/>
                <a:gd name="T10" fmla="*/ 8 w 624"/>
                <a:gd name="T11" fmla="*/ 1 h 24"/>
                <a:gd name="T12" fmla="*/ 8 w 624"/>
                <a:gd name="T13" fmla="*/ 1 h 24"/>
                <a:gd name="T14" fmla="*/ 7 w 624"/>
                <a:gd name="T15" fmla="*/ 1 h 24"/>
                <a:gd name="T16" fmla="*/ 7 w 624"/>
                <a:gd name="T17" fmla="*/ 1 h 24"/>
                <a:gd name="T18" fmla="*/ 7 w 624"/>
                <a:gd name="T19" fmla="*/ 1 h 24"/>
                <a:gd name="T20" fmla="*/ 6 w 624"/>
                <a:gd name="T21" fmla="*/ 1 h 24"/>
                <a:gd name="T22" fmla="*/ 5 w 624"/>
                <a:gd name="T23" fmla="*/ 1 h 24"/>
                <a:gd name="T24" fmla="*/ 5 w 624"/>
                <a:gd name="T25" fmla="*/ 1 h 24"/>
                <a:gd name="T26" fmla="*/ 5 w 624"/>
                <a:gd name="T27" fmla="*/ 1 h 24"/>
                <a:gd name="T28" fmla="*/ 4 w 624"/>
                <a:gd name="T29" fmla="*/ 1 h 24"/>
                <a:gd name="T30" fmla="*/ 3 w 624"/>
                <a:gd name="T31" fmla="*/ 1 h 24"/>
                <a:gd name="T32" fmla="*/ 3 w 624"/>
                <a:gd name="T33" fmla="*/ 1 h 24"/>
                <a:gd name="T34" fmla="*/ 2 w 624"/>
                <a:gd name="T35" fmla="*/ 1 h 24"/>
                <a:gd name="T36" fmla="*/ 2 w 624"/>
                <a:gd name="T37" fmla="*/ 1 h 24"/>
                <a:gd name="T38" fmla="*/ 1 w 624"/>
                <a:gd name="T39" fmla="*/ 1 h 24"/>
                <a:gd name="T40" fmla="*/ 1 w 624"/>
                <a:gd name="T41" fmla="*/ 1 h 24"/>
                <a:gd name="T42" fmla="*/ 1 w 624"/>
                <a:gd name="T43" fmla="*/ 1 h 24"/>
                <a:gd name="T44" fmla="*/ 1 w 624"/>
                <a:gd name="T45" fmla="*/ 1 h 24"/>
                <a:gd name="T46" fmla="*/ 0 w 624"/>
                <a:gd name="T47" fmla="*/ 1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4"/>
                <a:gd name="T73" fmla="*/ 0 h 24"/>
                <a:gd name="T74" fmla="*/ 624 w 624"/>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4" h="24">
                  <a:moveTo>
                    <a:pt x="624" y="0"/>
                  </a:moveTo>
                  <a:lnTo>
                    <a:pt x="624" y="0"/>
                  </a:lnTo>
                  <a:lnTo>
                    <a:pt x="567" y="1"/>
                  </a:lnTo>
                  <a:moveTo>
                    <a:pt x="511" y="3"/>
                  </a:moveTo>
                  <a:lnTo>
                    <a:pt x="511" y="3"/>
                  </a:lnTo>
                  <a:lnTo>
                    <a:pt x="507" y="3"/>
                  </a:lnTo>
                  <a:lnTo>
                    <a:pt x="454" y="5"/>
                  </a:lnTo>
                  <a:moveTo>
                    <a:pt x="397" y="7"/>
                  </a:moveTo>
                  <a:lnTo>
                    <a:pt x="397" y="7"/>
                  </a:lnTo>
                  <a:lnTo>
                    <a:pt x="385" y="7"/>
                  </a:lnTo>
                  <a:lnTo>
                    <a:pt x="341" y="9"/>
                  </a:lnTo>
                  <a:moveTo>
                    <a:pt x="284" y="11"/>
                  </a:moveTo>
                  <a:lnTo>
                    <a:pt x="284" y="11"/>
                  </a:lnTo>
                  <a:lnTo>
                    <a:pt x="265" y="12"/>
                  </a:lnTo>
                  <a:lnTo>
                    <a:pt x="227" y="14"/>
                  </a:lnTo>
                  <a:moveTo>
                    <a:pt x="170" y="16"/>
                  </a:moveTo>
                  <a:lnTo>
                    <a:pt x="170" y="16"/>
                  </a:lnTo>
                  <a:lnTo>
                    <a:pt x="153" y="17"/>
                  </a:lnTo>
                  <a:lnTo>
                    <a:pt x="114" y="19"/>
                  </a:lnTo>
                  <a:moveTo>
                    <a:pt x="57" y="21"/>
                  </a:moveTo>
                  <a:lnTo>
                    <a:pt x="57" y="21"/>
                  </a:lnTo>
                  <a:lnTo>
                    <a:pt x="53" y="21"/>
                  </a:lnTo>
                  <a:lnTo>
                    <a:pt x="10" y="23"/>
                  </a:lnTo>
                  <a:lnTo>
                    <a:pt x="0" y="24"/>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8" name="Freeform 23"/>
            <p:cNvSpPr>
              <a:spLocks noEditPoints="1"/>
            </p:cNvSpPr>
            <p:nvPr/>
          </p:nvSpPr>
          <p:spPr bwMode="auto">
            <a:xfrm>
              <a:off x="215" y="868"/>
              <a:ext cx="230" cy="2"/>
            </a:xfrm>
            <a:custGeom>
              <a:avLst/>
              <a:gdLst>
                <a:gd name="T0" fmla="*/ 7 w 383"/>
                <a:gd name="T1" fmla="*/ 1 h 3"/>
                <a:gd name="T2" fmla="*/ 7 w 383"/>
                <a:gd name="T3" fmla="*/ 1 h 3"/>
                <a:gd name="T4" fmla="*/ 6 w 383"/>
                <a:gd name="T5" fmla="*/ 1 h 3"/>
                <a:gd name="T6" fmla="*/ 6 w 383"/>
                <a:gd name="T7" fmla="*/ 1 h 3"/>
                <a:gd name="T8" fmla="*/ 5 w 383"/>
                <a:gd name="T9" fmla="*/ 1 h 3"/>
                <a:gd name="T10" fmla="*/ 5 w 383"/>
                <a:gd name="T11" fmla="*/ 1 h 3"/>
                <a:gd name="T12" fmla="*/ 4 w 383"/>
                <a:gd name="T13" fmla="*/ 1 h 3"/>
                <a:gd name="T14" fmla="*/ 4 w 383"/>
                <a:gd name="T15" fmla="*/ 1 h 3"/>
                <a:gd name="T16" fmla="*/ 3 w 383"/>
                <a:gd name="T17" fmla="*/ 1 h 3"/>
                <a:gd name="T18" fmla="*/ 3 w 383"/>
                <a:gd name="T19" fmla="*/ 1 h 3"/>
                <a:gd name="T20" fmla="*/ 2 w 383"/>
                <a:gd name="T21" fmla="*/ 1 h 3"/>
                <a:gd name="T22" fmla="*/ 2 w 383"/>
                <a:gd name="T23" fmla="*/ 1 h 3"/>
                <a:gd name="T24" fmla="*/ 1 w 383"/>
                <a:gd name="T25" fmla="*/ 1 h 3"/>
                <a:gd name="T26" fmla="*/ 1 w 383"/>
                <a:gd name="T27" fmla="*/ 1 h 3"/>
                <a:gd name="T28" fmla="*/ 1 w 383"/>
                <a:gd name="T29" fmla="*/ 1 h 3"/>
                <a:gd name="T30" fmla="*/ 1 w 383"/>
                <a:gd name="T31" fmla="*/ 1 h 3"/>
                <a:gd name="T32" fmla="*/ 0 w 383"/>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3"/>
                <a:gd name="T52" fmla="*/ 0 h 3"/>
                <a:gd name="T53" fmla="*/ 383 w 383"/>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3" h="3">
                  <a:moveTo>
                    <a:pt x="383" y="3"/>
                  </a:moveTo>
                  <a:lnTo>
                    <a:pt x="383" y="3"/>
                  </a:lnTo>
                  <a:lnTo>
                    <a:pt x="341" y="3"/>
                  </a:lnTo>
                  <a:lnTo>
                    <a:pt x="328" y="3"/>
                  </a:lnTo>
                  <a:moveTo>
                    <a:pt x="274" y="3"/>
                  </a:moveTo>
                  <a:lnTo>
                    <a:pt x="274" y="3"/>
                  </a:lnTo>
                  <a:lnTo>
                    <a:pt x="246" y="2"/>
                  </a:lnTo>
                  <a:lnTo>
                    <a:pt x="219" y="2"/>
                  </a:lnTo>
                  <a:moveTo>
                    <a:pt x="164" y="2"/>
                  </a:moveTo>
                  <a:lnTo>
                    <a:pt x="164" y="2"/>
                  </a:lnTo>
                  <a:lnTo>
                    <a:pt x="147" y="2"/>
                  </a:lnTo>
                  <a:lnTo>
                    <a:pt x="109" y="1"/>
                  </a:lnTo>
                  <a:moveTo>
                    <a:pt x="54" y="1"/>
                  </a:moveTo>
                  <a:lnTo>
                    <a:pt x="54" y="1"/>
                  </a:lnTo>
                  <a:lnTo>
                    <a:pt x="52" y="1"/>
                  </a:lnTo>
                  <a:lnTo>
                    <a:pt x="10"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9" name="Freeform 24"/>
            <p:cNvSpPr>
              <a:spLocks/>
            </p:cNvSpPr>
            <p:nvPr/>
          </p:nvSpPr>
          <p:spPr bwMode="auto">
            <a:xfrm>
              <a:off x="68" y="868"/>
              <a:ext cx="40" cy="1"/>
            </a:xfrm>
            <a:custGeom>
              <a:avLst/>
              <a:gdLst>
                <a:gd name="T0" fmla="*/ 1 w 65"/>
                <a:gd name="T1" fmla="*/ 0 h 1"/>
                <a:gd name="T2" fmla="*/ 1 w 65"/>
                <a:gd name="T3" fmla="*/ 0 h 1"/>
                <a:gd name="T4" fmla="*/ 1 w 65"/>
                <a:gd name="T5" fmla="*/ 1 h 1"/>
                <a:gd name="T6" fmla="*/ 0 w 65"/>
                <a:gd name="T7" fmla="*/ 1 h 1"/>
                <a:gd name="T8" fmla="*/ 0 60000 65536"/>
                <a:gd name="T9" fmla="*/ 0 60000 65536"/>
                <a:gd name="T10" fmla="*/ 0 60000 65536"/>
                <a:gd name="T11" fmla="*/ 0 60000 65536"/>
                <a:gd name="T12" fmla="*/ 0 w 65"/>
                <a:gd name="T13" fmla="*/ 0 h 1"/>
                <a:gd name="T14" fmla="*/ 65 w 65"/>
                <a:gd name="T15" fmla="*/ 1 h 1"/>
              </a:gdLst>
              <a:ahLst/>
              <a:cxnLst>
                <a:cxn ang="T8">
                  <a:pos x="T0" y="T1"/>
                </a:cxn>
                <a:cxn ang="T9">
                  <a:pos x="T2" y="T3"/>
                </a:cxn>
                <a:cxn ang="T10">
                  <a:pos x="T4" y="T5"/>
                </a:cxn>
                <a:cxn ang="T11">
                  <a:pos x="T6" y="T7"/>
                </a:cxn>
              </a:cxnLst>
              <a:rect l="T12" t="T13" r="T14" b="T15"/>
              <a:pathLst>
                <a:path w="65" h="1">
                  <a:moveTo>
                    <a:pt x="65" y="0"/>
                  </a:moveTo>
                  <a:lnTo>
                    <a:pt x="65" y="0"/>
                  </a:lnTo>
                  <a:lnTo>
                    <a:pt x="14"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60" name="Freeform 25"/>
            <p:cNvSpPr>
              <a:spLocks noEditPoints="1"/>
            </p:cNvSpPr>
            <p:nvPr/>
          </p:nvSpPr>
          <p:spPr bwMode="auto">
            <a:xfrm>
              <a:off x="10" y="826"/>
              <a:ext cx="5926" cy="65"/>
            </a:xfrm>
            <a:custGeom>
              <a:avLst/>
              <a:gdLst>
                <a:gd name="T0" fmla="*/ 168 w 9865"/>
                <a:gd name="T1" fmla="*/ 1 h 108"/>
                <a:gd name="T2" fmla="*/ 168 w 9865"/>
                <a:gd name="T3" fmla="*/ 1 h 108"/>
                <a:gd name="T4" fmla="*/ 167 w 9865"/>
                <a:gd name="T5" fmla="*/ 1 h 108"/>
                <a:gd name="T6" fmla="*/ 146 w 9865"/>
                <a:gd name="T7" fmla="*/ 2 h 108"/>
                <a:gd name="T8" fmla="*/ 146 w 9865"/>
                <a:gd name="T9" fmla="*/ 2 h 108"/>
                <a:gd name="T10" fmla="*/ 146 w 9865"/>
                <a:gd name="T11" fmla="*/ 2 h 108"/>
                <a:gd name="T12" fmla="*/ 145 w 9865"/>
                <a:gd name="T13" fmla="*/ 2 h 108"/>
                <a:gd name="T14" fmla="*/ 130 w 9865"/>
                <a:gd name="T15" fmla="*/ 1 h 108"/>
                <a:gd name="T16" fmla="*/ 130 w 9865"/>
                <a:gd name="T17" fmla="*/ 1 h 108"/>
                <a:gd name="T18" fmla="*/ 129 w 9865"/>
                <a:gd name="T19" fmla="*/ 1 h 108"/>
                <a:gd name="T20" fmla="*/ 129 w 9865"/>
                <a:gd name="T21" fmla="*/ 1 h 108"/>
                <a:gd name="T22" fmla="*/ 106 w 9865"/>
                <a:gd name="T23" fmla="*/ 1 h 108"/>
                <a:gd name="T24" fmla="*/ 106 w 9865"/>
                <a:gd name="T25" fmla="*/ 1 h 108"/>
                <a:gd name="T26" fmla="*/ 106 w 9865"/>
                <a:gd name="T27" fmla="*/ 1 h 108"/>
                <a:gd name="T28" fmla="*/ 105 w 9865"/>
                <a:gd name="T29" fmla="*/ 1 h 108"/>
                <a:gd name="T30" fmla="*/ 99 w 9865"/>
                <a:gd name="T31" fmla="*/ 1 h 108"/>
                <a:gd name="T32" fmla="*/ 99 w 9865"/>
                <a:gd name="T33" fmla="*/ 1 h 108"/>
                <a:gd name="T34" fmla="*/ 99 w 9865"/>
                <a:gd name="T35" fmla="*/ 1 h 108"/>
                <a:gd name="T36" fmla="*/ 98 w 9865"/>
                <a:gd name="T37" fmla="*/ 1 h 108"/>
                <a:gd name="T38" fmla="*/ 94 w 9865"/>
                <a:gd name="T39" fmla="*/ 1 h 108"/>
                <a:gd name="T40" fmla="*/ 94 w 9865"/>
                <a:gd name="T41" fmla="*/ 1 h 108"/>
                <a:gd name="T42" fmla="*/ 94 w 9865"/>
                <a:gd name="T43" fmla="*/ 1 h 108"/>
                <a:gd name="T44" fmla="*/ 93 w 9865"/>
                <a:gd name="T45" fmla="*/ 1 h 108"/>
                <a:gd name="T46" fmla="*/ 79 w 9865"/>
                <a:gd name="T47" fmla="*/ 1 h 108"/>
                <a:gd name="T48" fmla="*/ 79 w 9865"/>
                <a:gd name="T49" fmla="*/ 1 h 108"/>
                <a:gd name="T50" fmla="*/ 79 w 9865"/>
                <a:gd name="T51" fmla="*/ 1 h 108"/>
                <a:gd name="T52" fmla="*/ 78 w 9865"/>
                <a:gd name="T53" fmla="*/ 1 h 108"/>
                <a:gd name="T54" fmla="*/ 65 w 9865"/>
                <a:gd name="T55" fmla="*/ 1 h 108"/>
                <a:gd name="T56" fmla="*/ 65 w 9865"/>
                <a:gd name="T57" fmla="*/ 1 h 108"/>
                <a:gd name="T58" fmla="*/ 65 w 9865"/>
                <a:gd name="T59" fmla="*/ 1 h 108"/>
                <a:gd name="T60" fmla="*/ 65 w 9865"/>
                <a:gd name="T61" fmla="*/ 1 h 108"/>
                <a:gd name="T62" fmla="*/ 56 w 9865"/>
                <a:gd name="T63" fmla="*/ 0 h 108"/>
                <a:gd name="T64" fmla="*/ 56 w 9865"/>
                <a:gd name="T65" fmla="*/ 0 h 108"/>
                <a:gd name="T66" fmla="*/ 56 w 9865"/>
                <a:gd name="T67" fmla="*/ 0 h 108"/>
                <a:gd name="T68" fmla="*/ 56 w 9865"/>
                <a:gd name="T69" fmla="*/ 0 h 108"/>
                <a:gd name="T70" fmla="*/ 40 w 9865"/>
                <a:gd name="T71" fmla="*/ 1 h 108"/>
                <a:gd name="T72" fmla="*/ 40 w 9865"/>
                <a:gd name="T73" fmla="*/ 1 h 108"/>
                <a:gd name="T74" fmla="*/ 40 w 9865"/>
                <a:gd name="T75" fmla="*/ 1 h 108"/>
                <a:gd name="T76" fmla="*/ 39 w 9865"/>
                <a:gd name="T77" fmla="*/ 1 h 108"/>
                <a:gd name="T78" fmla="*/ 28 w 9865"/>
                <a:gd name="T79" fmla="*/ 1 h 108"/>
                <a:gd name="T80" fmla="*/ 28 w 9865"/>
                <a:gd name="T81" fmla="*/ 1 h 108"/>
                <a:gd name="T82" fmla="*/ 27 w 9865"/>
                <a:gd name="T83" fmla="*/ 1 h 108"/>
                <a:gd name="T84" fmla="*/ 26 w 9865"/>
                <a:gd name="T85" fmla="*/ 1 h 108"/>
                <a:gd name="T86" fmla="*/ 14 w 9865"/>
                <a:gd name="T87" fmla="*/ 1 h 108"/>
                <a:gd name="T88" fmla="*/ 14 w 9865"/>
                <a:gd name="T89" fmla="*/ 1 h 108"/>
                <a:gd name="T90" fmla="*/ 14 w 9865"/>
                <a:gd name="T91" fmla="*/ 1 h 108"/>
                <a:gd name="T92" fmla="*/ 13 w 9865"/>
                <a:gd name="T93" fmla="*/ 1 h 108"/>
                <a:gd name="T94" fmla="*/ 5 w 9865"/>
                <a:gd name="T95" fmla="*/ 1 h 108"/>
                <a:gd name="T96" fmla="*/ 5 w 9865"/>
                <a:gd name="T97" fmla="*/ 1 h 108"/>
                <a:gd name="T98" fmla="*/ 4 w 9865"/>
                <a:gd name="T99" fmla="*/ 1 h 108"/>
                <a:gd name="T100" fmla="*/ 4 w 9865"/>
                <a:gd name="T101" fmla="*/ 1 h 108"/>
                <a:gd name="T102" fmla="*/ 1 w 9865"/>
                <a:gd name="T103" fmla="*/ 1 h 108"/>
                <a:gd name="T104" fmla="*/ 1 w 9865"/>
                <a:gd name="T105" fmla="*/ 1 h 108"/>
                <a:gd name="T106" fmla="*/ 0 w 9865"/>
                <a:gd name="T107" fmla="*/ 1 h 1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65"/>
                <a:gd name="T163" fmla="*/ 0 h 108"/>
                <a:gd name="T164" fmla="*/ 9865 w 9865"/>
                <a:gd name="T165" fmla="*/ 108 h 1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65" h="108">
                  <a:moveTo>
                    <a:pt x="9865" y="43"/>
                  </a:moveTo>
                  <a:lnTo>
                    <a:pt x="9865" y="43"/>
                  </a:lnTo>
                  <a:cubicBezTo>
                    <a:pt x="9862" y="43"/>
                    <a:pt x="9853" y="45"/>
                    <a:pt x="9839" y="46"/>
                  </a:cubicBezTo>
                  <a:moveTo>
                    <a:pt x="8615" y="108"/>
                  </a:moveTo>
                  <a:lnTo>
                    <a:pt x="8615" y="108"/>
                  </a:lnTo>
                  <a:cubicBezTo>
                    <a:pt x="8606" y="108"/>
                    <a:pt x="8597" y="108"/>
                    <a:pt x="8588" y="108"/>
                  </a:cubicBezTo>
                  <a:cubicBezTo>
                    <a:pt x="8579" y="108"/>
                    <a:pt x="8570" y="108"/>
                    <a:pt x="8561" y="108"/>
                  </a:cubicBezTo>
                  <a:moveTo>
                    <a:pt x="7628" y="74"/>
                  </a:moveTo>
                  <a:lnTo>
                    <a:pt x="7628" y="74"/>
                  </a:lnTo>
                  <a:cubicBezTo>
                    <a:pt x="7619" y="74"/>
                    <a:pt x="7609" y="74"/>
                    <a:pt x="7600" y="73"/>
                  </a:cubicBezTo>
                  <a:cubicBezTo>
                    <a:pt x="7591" y="73"/>
                    <a:pt x="7582" y="73"/>
                    <a:pt x="7574" y="73"/>
                  </a:cubicBezTo>
                  <a:moveTo>
                    <a:pt x="6245" y="14"/>
                  </a:moveTo>
                  <a:lnTo>
                    <a:pt x="6245" y="14"/>
                  </a:lnTo>
                  <a:cubicBezTo>
                    <a:pt x="6236" y="13"/>
                    <a:pt x="6227" y="11"/>
                    <a:pt x="6219" y="10"/>
                  </a:cubicBezTo>
                  <a:cubicBezTo>
                    <a:pt x="6214" y="9"/>
                    <a:pt x="6205" y="8"/>
                    <a:pt x="6194" y="8"/>
                  </a:cubicBezTo>
                  <a:moveTo>
                    <a:pt x="5842" y="20"/>
                  </a:moveTo>
                  <a:lnTo>
                    <a:pt x="5842" y="20"/>
                  </a:lnTo>
                  <a:cubicBezTo>
                    <a:pt x="5832" y="20"/>
                    <a:pt x="5823" y="20"/>
                    <a:pt x="5817" y="20"/>
                  </a:cubicBezTo>
                  <a:cubicBezTo>
                    <a:pt x="5809" y="20"/>
                    <a:pt x="5801" y="20"/>
                    <a:pt x="5792" y="20"/>
                  </a:cubicBezTo>
                  <a:moveTo>
                    <a:pt x="5541" y="21"/>
                  </a:moveTo>
                  <a:lnTo>
                    <a:pt x="5541" y="21"/>
                  </a:lnTo>
                  <a:cubicBezTo>
                    <a:pt x="5532" y="21"/>
                    <a:pt x="5524" y="21"/>
                    <a:pt x="5515" y="21"/>
                  </a:cubicBezTo>
                  <a:cubicBezTo>
                    <a:pt x="5508" y="21"/>
                    <a:pt x="5499" y="22"/>
                    <a:pt x="5489" y="22"/>
                  </a:cubicBezTo>
                  <a:moveTo>
                    <a:pt x="4685" y="77"/>
                  </a:moveTo>
                  <a:lnTo>
                    <a:pt x="4685" y="77"/>
                  </a:lnTo>
                  <a:cubicBezTo>
                    <a:pt x="4673" y="77"/>
                    <a:pt x="4664" y="78"/>
                    <a:pt x="4658" y="78"/>
                  </a:cubicBezTo>
                  <a:cubicBezTo>
                    <a:pt x="4651" y="78"/>
                    <a:pt x="4643" y="77"/>
                    <a:pt x="4632" y="77"/>
                  </a:cubicBezTo>
                  <a:moveTo>
                    <a:pt x="3856" y="10"/>
                  </a:moveTo>
                  <a:lnTo>
                    <a:pt x="3856" y="10"/>
                  </a:lnTo>
                  <a:cubicBezTo>
                    <a:pt x="3846" y="10"/>
                    <a:pt x="3837" y="10"/>
                    <a:pt x="3830" y="10"/>
                  </a:cubicBezTo>
                  <a:cubicBezTo>
                    <a:pt x="3822" y="10"/>
                    <a:pt x="3813" y="10"/>
                    <a:pt x="3804" y="9"/>
                  </a:cubicBezTo>
                  <a:moveTo>
                    <a:pt x="3339" y="0"/>
                  </a:moveTo>
                  <a:lnTo>
                    <a:pt x="3339" y="0"/>
                  </a:lnTo>
                  <a:cubicBezTo>
                    <a:pt x="3330" y="0"/>
                    <a:pt x="3321" y="0"/>
                    <a:pt x="3313" y="0"/>
                  </a:cubicBezTo>
                  <a:cubicBezTo>
                    <a:pt x="3306" y="0"/>
                    <a:pt x="3297" y="0"/>
                    <a:pt x="3287" y="0"/>
                  </a:cubicBezTo>
                  <a:moveTo>
                    <a:pt x="2375" y="28"/>
                  </a:moveTo>
                  <a:lnTo>
                    <a:pt x="2375" y="28"/>
                  </a:lnTo>
                  <a:cubicBezTo>
                    <a:pt x="2365" y="28"/>
                    <a:pt x="2356" y="28"/>
                    <a:pt x="2348" y="28"/>
                  </a:cubicBezTo>
                  <a:cubicBezTo>
                    <a:pt x="2341" y="28"/>
                    <a:pt x="2332" y="29"/>
                    <a:pt x="2322" y="29"/>
                  </a:cubicBezTo>
                  <a:moveTo>
                    <a:pt x="1627" y="47"/>
                  </a:moveTo>
                  <a:lnTo>
                    <a:pt x="1627" y="47"/>
                  </a:lnTo>
                  <a:cubicBezTo>
                    <a:pt x="1618" y="47"/>
                    <a:pt x="1609" y="47"/>
                    <a:pt x="1600" y="47"/>
                  </a:cubicBezTo>
                  <a:cubicBezTo>
                    <a:pt x="1591" y="47"/>
                    <a:pt x="1581" y="47"/>
                    <a:pt x="1572" y="47"/>
                  </a:cubicBezTo>
                  <a:moveTo>
                    <a:pt x="835" y="73"/>
                  </a:moveTo>
                  <a:lnTo>
                    <a:pt x="835" y="73"/>
                  </a:lnTo>
                  <a:cubicBezTo>
                    <a:pt x="824" y="74"/>
                    <a:pt x="814" y="74"/>
                    <a:pt x="806" y="74"/>
                  </a:cubicBezTo>
                  <a:cubicBezTo>
                    <a:pt x="798" y="74"/>
                    <a:pt x="789" y="74"/>
                    <a:pt x="779" y="74"/>
                  </a:cubicBezTo>
                  <a:moveTo>
                    <a:pt x="286" y="70"/>
                  </a:moveTo>
                  <a:lnTo>
                    <a:pt x="286" y="70"/>
                  </a:lnTo>
                  <a:cubicBezTo>
                    <a:pt x="275" y="70"/>
                    <a:pt x="266" y="70"/>
                    <a:pt x="258" y="70"/>
                  </a:cubicBezTo>
                  <a:cubicBezTo>
                    <a:pt x="248" y="70"/>
                    <a:pt x="238" y="70"/>
                    <a:pt x="226" y="70"/>
                  </a:cubicBezTo>
                  <a:moveTo>
                    <a:pt x="33" y="72"/>
                  </a:moveTo>
                  <a:lnTo>
                    <a:pt x="33" y="72"/>
                  </a:lnTo>
                  <a:cubicBezTo>
                    <a:pt x="13" y="72"/>
                    <a:pt x="0" y="72"/>
                    <a:pt x="0" y="72"/>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61" name="Freeform 26"/>
            <p:cNvSpPr>
              <a:spLocks/>
            </p:cNvSpPr>
            <p:nvPr/>
          </p:nvSpPr>
          <p:spPr bwMode="auto">
            <a:xfrm>
              <a:off x="3841" y="3988"/>
              <a:ext cx="1339" cy="14"/>
            </a:xfrm>
            <a:custGeom>
              <a:avLst/>
              <a:gdLst>
                <a:gd name="T0" fmla="*/ 38 w 2229"/>
                <a:gd name="T1" fmla="*/ 1 h 23"/>
                <a:gd name="T2" fmla="*/ 38 w 2229"/>
                <a:gd name="T3" fmla="*/ 1 h 23"/>
                <a:gd name="T4" fmla="*/ 37 w 2229"/>
                <a:gd name="T5" fmla="*/ 0 h 23"/>
                <a:gd name="T6" fmla="*/ 1 w 2229"/>
                <a:gd name="T7" fmla="*/ 1 h 23"/>
                <a:gd name="T8" fmla="*/ 0 w 2229"/>
                <a:gd name="T9" fmla="*/ 1 h 23"/>
                <a:gd name="T10" fmla="*/ 35 w 2229"/>
                <a:gd name="T11" fmla="*/ 1 h 23"/>
                <a:gd name="T12" fmla="*/ 0 60000 65536"/>
                <a:gd name="T13" fmla="*/ 0 60000 65536"/>
                <a:gd name="T14" fmla="*/ 0 60000 65536"/>
                <a:gd name="T15" fmla="*/ 0 60000 65536"/>
                <a:gd name="T16" fmla="*/ 0 60000 65536"/>
                <a:gd name="T17" fmla="*/ 0 60000 65536"/>
                <a:gd name="T18" fmla="*/ 0 w 2229"/>
                <a:gd name="T19" fmla="*/ 0 h 23"/>
                <a:gd name="T20" fmla="*/ 2229 w 22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229" h="23">
                  <a:moveTo>
                    <a:pt x="2229" y="9"/>
                  </a:moveTo>
                  <a:lnTo>
                    <a:pt x="2229" y="9"/>
                  </a:lnTo>
                  <a:lnTo>
                    <a:pt x="2153" y="0"/>
                  </a:lnTo>
                  <a:lnTo>
                    <a:pt x="17" y="23"/>
                  </a:lnTo>
                  <a:lnTo>
                    <a:pt x="0" y="14"/>
                  </a:lnTo>
                  <a:lnTo>
                    <a:pt x="2108" y="13"/>
                  </a:lnTo>
                </a:path>
              </a:pathLst>
            </a:custGeom>
            <a:solidFill>
              <a:srgbClr val="000000"/>
            </a:solidFill>
            <a:ln w="0">
              <a:solidFill>
                <a:srgbClr val="000000"/>
              </a:solidFill>
              <a:prstDash val="solid"/>
              <a:round/>
              <a:headEnd/>
              <a:tailEnd/>
            </a:ln>
          </p:spPr>
          <p:txBody>
            <a:bodyPr/>
            <a:lstStyle/>
            <a:p>
              <a:endParaRPr lang="en-GB"/>
            </a:p>
          </p:txBody>
        </p:sp>
        <p:sp>
          <p:nvSpPr>
            <p:cNvPr id="14362" name="Freeform 27"/>
            <p:cNvSpPr>
              <a:spLocks/>
            </p:cNvSpPr>
            <p:nvPr/>
          </p:nvSpPr>
          <p:spPr bwMode="auto">
            <a:xfrm>
              <a:off x="864" y="293"/>
              <a:ext cx="2001" cy="8"/>
            </a:xfrm>
            <a:custGeom>
              <a:avLst/>
              <a:gdLst>
                <a:gd name="T0" fmla="*/ 10 w 3331"/>
                <a:gd name="T1" fmla="*/ 1 h 13"/>
                <a:gd name="T2" fmla="*/ 10 w 3331"/>
                <a:gd name="T3" fmla="*/ 1 h 13"/>
                <a:gd name="T4" fmla="*/ 10 w 3331"/>
                <a:gd name="T5" fmla="*/ 1 h 13"/>
                <a:gd name="T6" fmla="*/ 0 w 3331"/>
                <a:gd name="T7" fmla="*/ 1 h 13"/>
                <a:gd name="T8" fmla="*/ 0 w 3331"/>
                <a:gd name="T9" fmla="*/ 1 h 13"/>
                <a:gd name="T10" fmla="*/ 10 w 3331"/>
                <a:gd name="T11" fmla="*/ 0 h 13"/>
                <a:gd name="T12" fmla="*/ 15 w 3331"/>
                <a:gd name="T13" fmla="*/ 1 h 13"/>
                <a:gd name="T14" fmla="*/ 23 w 3331"/>
                <a:gd name="T15" fmla="*/ 1 h 13"/>
                <a:gd name="T16" fmla="*/ 39 w 3331"/>
                <a:gd name="T17" fmla="*/ 1 h 13"/>
                <a:gd name="T18" fmla="*/ 44 w 3331"/>
                <a:gd name="T19" fmla="*/ 1 h 13"/>
                <a:gd name="T20" fmla="*/ 46 w 3331"/>
                <a:gd name="T21" fmla="*/ 1 h 13"/>
                <a:gd name="T22" fmla="*/ 53 w 3331"/>
                <a:gd name="T23" fmla="*/ 1 h 13"/>
                <a:gd name="T24" fmla="*/ 53 w 3331"/>
                <a:gd name="T25" fmla="*/ 1 h 13"/>
                <a:gd name="T26" fmla="*/ 56 w 3331"/>
                <a:gd name="T27" fmla="*/ 1 h 13"/>
                <a:gd name="T28" fmla="*/ 56 w 3331"/>
                <a:gd name="T29" fmla="*/ 1 h 13"/>
                <a:gd name="T30" fmla="*/ 53 w 3331"/>
                <a:gd name="T31" fmla="*/ 1 h 13"/>
                <a:gd name="T32" fmla="*/ 19 w 3331"/>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31"/>
                <a:gd name="T52" fmla="*/ 0 h 13"/>
                <a:gd name="T53" fmla="*/ 3331 w 3331"/>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31" h="13">
                  <a:moveTo>
                    <a:pt x="631" y="9"/>
                  </a:moveTo>
                  <a:lnTo>
                    <a:pt x="631" y="9"/>
                  </a:lnTo>
                  <a:lnTo>
                    <a:pt x="553" y="9"/>
                  </a:lnTo>
                  <a:lnTo>
                    <a:pt x="0" y="12"/>
                  </a:lnTo>
                  <a:lnTo>
                    <a:pt x="0" y="6"/>
                  </a:lnTo>
                  <a:lnTo>
                    <a:pt x="631" y="0"/>
                  </a:lnTo>
                  <a:lnTo>
                    <a:pt x="893" y="4"/>
                  </a:lnTo>
                  <a:lnTo>
                    <a:pt x="1399" y="13"/>
                  </a:lnTo>
                  <a:lnTo>
                    <a:pt x="2299" y="13"/>
                  </a:lnTo>
                  <a:lnTo>
                    <a:pt x="2566" y="7"/>
                  </a:lnTo>
                  <a:lnTo>
                    <a:pt x="2736" y="8"/>
                  </a:lnTo>
                  <a:lnTo>
                    <a:pt x="3119" y="13"/>
                  </a:lnTo>
                  <a:lnTo>
                    <a:pt x="3136" y="8"/>
                  </a:lnTo>
                  <a:lnTo>
                    <a:pt x="3331" y="7"/>
                  </a:lnTo>
                  <a:lnTo>
                    <a:pt x="3280" y="3"/>
                  </a:lnTo>
                  <a:lnTo>
                    <a:pt x="3128" y="4"/>
                  </a:lnTo>
                  <a:cubicBezTo>
                    <a:pt x="2450" y="4"/>
                    <a:pt x="1774" y="5"/>
                    <a:pt x="1096" y="0"/>
                  </a:cubicBezTo>
                </a:path>
              </a:pathLst>
            </a:custGeom>
            <a:solidFill>
              <a:srgbClr val="000000"/>
            </a:solidFill>
            <a:ln w="0">
              <a:solidFill>
                <a:srgbClr val="000000"/>
              </a:solidFill>
              <a:prstDash val="solid"/>
              <a:round/>
              <a:headEnd/>
              <a:tailEnd/>
            </a:ln>
          </p:spPr>
          <p:txBody>
            <a:bodyPr/>
            <a:lstStyle/>
            <a:p>
              <a:endParaRPr lang="en-GB"/>
            </a:p>
          </p:txBody>
        </p:sp>
        <p:sp>
          <p:nvSpPr>
            <p:cNvPr id="14363" name="Freeform 28"/>
            <p:cNvSpPr>
              <a:spLocks/>
            </p:cNvSpPr>
            <p:nvPr/>
          </p:nvSpPr>
          <p:spPr bwMode="auto">
            <a:xfrm>
              <a:off x="232" y="477"/>
              <a:ext cx="3598" cy="3527"/>
            </a:xfrm>
            <a:custGeom>
              <a:avLst/>
              <a:gdLst>
                <a:gd name="T0" fmla="*/ 1 w 5989"/>
                <a:gd name="T1" fmla="*/ 5 h 5859"/>
                <a:gd name="T2" fmla="*/ 1 w 5989"/>
                <a:gd name="T3" fmla="*/ 5 h 5859"/>
                <a:gd name="T4" fmla="*/ 1 w 5989"/>
                <a:gd name="T5" fmla="*/ 26 h 5859"/>
                <a:gd name="T6" fmla="*/ 1 w 5989"/>
                <a:gd name="T7" fmla="*/ 23 h 5859"/>
                <a:gd name="T8" fmla="*/ 1 w 5989"/>
                <a:gd name="T9" fmla="*/ 32 h 5859"/>
                <a:gd name="T10" fmla="*/ 1 w 5989"/>
                <a:gd name="T11" fmla="*/ 41 h 5859"/>
                <a:gd name="T12" fmla="*/ 1 w 5989"/>
                <a:gd name="T13" fmla="*/ 49 h 5859"/>
                <a:gd name="T14" fmla="*/ 1 w 5989"/>
                <a:gd name="T15" fmla="*/ 58 h 5859"/>
                <a:gd name="T16" fmla="*/ 1 w 5989"/>
                <a:gd name="T17" fmla="*/ 76 h 5859"/>
                <a:gd name="T18" fmla="*/ 1 w 5989"/>
                <a:gd name="T19" fmla="*/ 82 h 5859"/>
                <a:gd name="T20" fmla="*/ 1 w 5989"/>
                <a:gd name="T21" fmla="*/ 91 h 5859"/>
                <a:gd name="T22" fmla="*/ 1 w 5989"/>
                <a:gd name="T23" fmla="*/ 96 h 5859"/>
                <a:gd name="T24" fmla="*/ 1 w 5989"/>
                <a:gd name="T25" fmla="*/ 98 h 5859"/>
                <a:gd name="T26" fmla="*/ 1 w 5989"/>
                <a:gd name="T27" fmla="*/ 101 h 5859"/>
                <a:gd name="T28" fmla="*/ 6 w 5989"/>
                <a:gd name="T29" fmla="*/ 101 h 5859"/>
                <a:gd name="T30" fmla="*/ 7 w 5989"/>
                <a:gd name="T31" fmla="*/ 101 h 5859"/>
                <a:gd name="T32" fmla="*/ 8 w 5989"/>
                <a:gd name="T33" fmla="*/ 101 h 5859"/>
                <a:gd name="T34" fmla="*/ 35 w 5989"/>
                <a:gd name="T35" fmla="*/ 101 h 5859"/>
                <a:gd name="T36" fmla="*/ 40 w 5989"/>
                <a:gd name="T37" fmla="*/ 101 h 5859"/>
                <a:gd name="T38" fmla="*/ 47 w 5989"/>
                <a:gd name="T39" fmla="*/ 101 h 5859"/>
                <a:gd name="T40" fmla="*/ 56 w 5989"/>
                <a:gd name="T41" fmla="*/ 101 h 5859"/>
                <a:gd name="T42" fmla="*/ 56 w 5989"/>
                <a:gd name="T43" fmla="*/ 101 h 5859"/>
                <a:gd name="T44" fmla="*/ 87 w 5989"/>
                <a:gd name="T45" fmla="*/ 101 h 5859"/>
                <a:gd name="T46" fmla="*/ 94 w 5989"/>
                <a:gd name="T47" fmla="*/ 101 h 5859"/>
                <a:gd name="T48" fmla="*/ 101 w 5989"/>
                <a:gd name="T49" fmla="*/ 101 h 5859"/>
                <a:gd name="T50" fmla="*/ 101 w 5989"/>
                <a:gd name="T51" fmla="*/ 101 h 5859"/>
                <a:gd name="T52" fmla="*/ 102 w 5989"/>
                <a:gd name="T53" fmla="*/ 101 h 5859"/>
                <a:gd name="T54" fmla="*/ 102 w 5989"/>
                <a:gd name="T55" fmla="*/ 101 h 5859"/>
                <a:gd name="T56" fmla="*/ 94 w 5989"/>
                <a:gd name="T57" fmla="*/ 101 h 5859"/>
                <a:gd name="T58" fmla="*/ 87 w 5989"/>
                <a:gd name="T59" fmla="*/ 101 h 5859"/>
                <a:gd name="T60" fmla="*/ 72 w 5989"/>
                <a:gd name="T61" fmla="*/ 101 h 5859"/>
                <a:gd name="T62" fmla="*/ 41 w 5989"/>
                <a:gd name="T63" fmla="*/ 101 h 5859"/>
                <a:gd name="T64" fmla="*/ 34 w 5989"/>
                <a:gd name="T65" fmla="*/ 101 h 5859"/>
                <a:gd name="T66" fmla="*/ 34 w 5989"/>
                <a:gd name="T67" fmla="*/ 101 h 5859"/>
                <a:gd name="T68" fmla="*/ 24 w 5989"/>
                <a:gd name="T69" fmla="*/ 101 h 5859"/>
                <a:gd name="T70" fmla="*/ 17 w 5989"/>
                <a:gd name="T71" fmla="*/ 101 h 5859"/>
                <a:gd name="T72" fmla="*/ 1 w 5989"/>
                <a:gd name="T73" fmla="*/ 101 h 5859"/>
                <a:gd name="T74" fmla="*/ 1 w 5989"/>
                <a:gd name="T75" fmla="*/ 98 h 5859"/>
                <a:gd name="T76" fmla="*/ 1 w 5989"/>
                <a:gd name="T77" fmla="*/ 95 h 5859"/>
                <a:gd name="T78" fmla="*/ 1 w 5989"/>
                <a:gd name="T79" fmla="*/ 86 h 5859"/>
                <a:gd name="T80" fmla="*/ 1 w 5989"/>
                <a:gd name="T81" fmla="*/ 77 h 5859"/>
                <a:gd name="T82" fmla="*/ 1 w 5989"/>
                <a:gd name="T83" fmla="*/ 69 h 5859"/>
                <a:gd name="T84" fmla="*/ 1 w 5989"/>
                <a:gd name="T85" fmla="*/ 62 h 5859"/>
                <a:gd name="T86" fmla="*/ 1 w 5989"/>
                <a:gd name="T87" fmla="*/ 52 h 5859"/>
                <a:gd name="T88" fmla="*/ 1 w 5989"/>
                <a:gd name="T89" fmla="*/ 42 h 5859"/>
                <a:gd name="T90" fmla="*/ 1 w 5989"/>
                <a:gd name="T91" fmla="*/ 29 h 5859"/>
                <a:gd name="T92" fmla="*/ 1 w 5989"/>
                <a:gd name="T93" fmla="*/ 26 h 5859"/>
                <a:gd name="T94" fmla="*/ 1 w 5989"/>
                <a:gd name="T95" fmla="*/ 9 h 5859"/>
                <a:gd name="T96" fmla="*/ 1 w 5989"/>
                <a:gd name="T97" fmla="*/ 1 h 5859"/>
                <a:gd name="T98" fmla="*/ 1 w 5989"/>
                <a:gd name="T99" fmla="*/ 1 h 5859"/>
                <a:gd name="T100" fmla="*/ 1 w 5989"/>
                <a:gd name="T101" fmla="*/ 0 h 5859"/>
                <a:gd name="T102" fmla="*/ 1 w 5989"/>
                <a:gd name="T103" fmla="*/ 1 h 5859"/>
                <a:gd name="T104" fmla="*/ 1 w 5989"/>
                <a:gd name="T105" fmla="*/ 1 h 5859"/>
                <a:gd name="T106" fmla="*/ 1 w 5989"/>
                <a:gd name="T107" fmla="*/ 4 h 5859"/>
                <a:gd name="T108" fmla="*/ 1 w 5989"/>
                <a:gd name="T109" fmla="*/ 5 h 58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89"/>
                <a:gd name="T166" fmla="*/ 0 h 5859"/>
                <a:gd name="T167" fmla="*/ 5989 w 5989"/>
                <a:gd name="T168" fmla="*/ 5859 h 58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89" h="5859">
                  <a:moveTo>
                    <a:pt x="58" y="286"/>
                  </a:moveTo>
                  <a:lnTo>
                    <a:pt x="58" y="286"/>
                  </a:lnTo>
                  <a:cubicBezTo>
                    <a:pt x="81" y="892"/>
                    <a:pt x="37" y="906"/>
                    <a:pt x="37" y="1511"/>
                  </a:cubicBezTo>
                  <a:lnTo>
                    <a:pt x="37" y="1358"/>
                  </a:lnTo>
                  <a:cubicBezTo>
                    <a:pt x="37" y="1527"/>
                    <a:pt x="57" y="1690"/>
                    <a:pt x="64" y="1858"/>
                  </a:cubicBezTo>
                  <a:cubicBezTo>
                    <a:pt x="71" y="2025"/>
                    <a:pt x="61" y="2203"/>
                    <a:pt x="55" y="2371"/>
                  </a:cubicBezTo>
                  <a:cubicBezTo>
                    <a:pt x="50" y="2538"/>
                    <a:pt x="29" y="2704"/>
                    <a:pt x="28" y="2871"/>
                  </a:cubicBezTo>
                  <a:cubicBezTo>
                    <a:pt x="27" y="3041"/>
                    <a:pt x="52" y="3207"/>
                    <a:pt x="55" y="3376"/>
                  </a:cubicBezTo>
                  <a:cubicBezTo>
                    <a:pt x="60" y="3714"/>
                    <a:pt x="72" y="4055"/>
                    <a:pt x="46" y="4393"/>
                  </a:cubicBezTo>
                  <a:cubicBezTo>
                    <a:pt x="34" y="4560"/>
                    <a:pt x="78" y="4599"/>
                    <a:pt x="62" y="4769"/>
                  </a:cubicBezTo>
                  <a:cubicBezTo>
                    <a:pt x="47" y="4938"/>
                    <a:pt x="73" y="5104"/>
                    <a:pt x="73" y="5274"/>
                  </a:cubicBezTo>
                  <a:lnTo>
                    <a:pt x="80" y="5542"/>
                  </a:lnTo>
                  <a:cubicBezTo>
                    <a:pt x="80" y="5642"/>
                    <a:pt x="82" y="5596"/>
                    <a:pt x="82" y="5653"/>
                  </a:cubicBezTo>
                  <a:cubicBezTo>
                    <a:pt x="75" y="5699"/>
                    <a:pt x="78" y="5774"/>
                    <a:pt x="81" y="5827"/>
                  </a:cubicBezTo>
                  <a:lnTo>
                    <a:pt x="340" y="5833"/>
                  </a:lnTo>
                  <a:lnTo>
                    <a:pt x="438" y="5833"/>
                  </a:lnTo>
                  <a:lnTo>
                    <a:pt x="439" y="5834"/>
                  </a:lnTo>
                  <a:lnTo>
                    <a:pt x="2059" y="5851"/>
                  </a:lnTo>
                  <a:lnTo>
                    <a:pt x="2398" y="5852"/>
                  </a:lnTo>
                  <a:lnTo>
                    <a:pt x="2772" y="5846"/>
                  </a:lnTo>
                  <a:lnTo>
                    <a:pt x="3307" y="5846"/>
                  </a:lnTo>
                  <a:lnTo>
                    <a:pt x="3316" y="5852"/>
                  </a:lnTo>
                  <a:lnTo>
                    <a:pt x="5062" y="5833"/>
                  </a:lnTo>
                  <a:lnTo>
                    <a:pt x="5526" y="5831"/>
                  </a:lnTo>
                  <a:lnTo>
                    <a:pt x="5944" y="5842"/>
                  </a:lnTo>
                  <a:lnTo>
                    <a:pt x="5951" y="5847"/>
                  </a:lnTo>
                  <a:lnTo>
                    <a:pt x="5981" y="5846"/>
                  </a:lnTo>
                  <a:lnTo>
                    <a:pt x="5989" y="5851"/>
                  </a:lnTo>
                  <a:cubicBezTo>
                    <a:pt x="5854" y="5851"/>
                    <a:pt x="5706" y="5842"/>
                    <a:pt x="5561" y="5842"/>
                  </a:cubicBezTo>
                  <a:cubicBezTo>
                    <a:pt x="5418" y="5842"/>
                    <a:pt x="5266" y="5843"/>
                    <a:pt x="5125" y="5842"/>
                  </a:cubicBezTo>
                  <a:cubicBezTo>
                    <a:pt x="4827" y="5841"/>
                    <a:pt x="4534" y="5851"/>
                    <a:pt x="4233" y="5851"/>
                  </a:cubicBezTo>
                  <a:cubicBezTo>
                    <a:pt x="3640" y="5850"/>
                    <a:pt x="3036" y="5859"/>
                    <a:pt x="2442" y="5859"/>
                  </a:cubicBezTo>
                  <a:lnTo>
                    <a:pt x="1988" y="5859"/>
                  </a:lnTo>
                  <a:lnTo>
                    <a:pt x="1979" y="5859"/>
                  </a:lnTo>
                  <a:cubicBezTo>
                    <a:pt x="1818" y="5859"/>
                    <a:pt x="1564" y="5859"/>
                    <a:pt x="1405" y="5855"/>
                  </a:cubicBezTo>
                  <a:cubicBezTo>
                    <a:pt x="1261" y="5852"/>
                    <a:pt x="1184" y="5852"/>
                    <a:pt x="1054" y="5844"/>
                  </a:cubicBezTo>
                  <a:cubicBezTo>
                    <a:pt x="754" y="5825"/>
                    <a:pt x="380" y="5840"/>
                    <a:pt x="66" y="5840"/>
                  </a:cubicBezTo>
                  <a:cubicBezTo>
                    <a:pt x="67" y="5744"/>
                    <a:pt x="70" y="5755"/>
                    <a:pt x="71" y="5670"/>
                  </a:cubicBezTo>
                  <a:cubicBezTo>
                    <a:pt x="71" y="5670"/>
                    <a:pt x="70" y="5587"/>
                    <a:pt x="65" y="5490"/>
                  </a:cubicBezTo>
                  <a:cubicBezTo>
                    <a:pt x="55" y="5306"/>
                    <a:pt x="69" y="5179"/>
                    <a:pt x="42" y="4997"/>
                  </a:cubicBezTo>
                  <a:cubicBezTo>
                    <a:pt x="16" y="4823"/>
                    <a:pt x="66" y="4630"/>
                    <a:pt x="37" y="4449"/>
                  </a:cubicBezTo>
                  <a:cubicBezTo>
                    <a:pt x="10" y="4274"/>
                    <a:pt x="46" y="4200"/>
                    <a:pt x="46" y="4019"/>
                  </a:cubicBezTo>
                  <a:lnTo>
                    <a:pt x="46" y="3589"/>
                  </a:lnTo>
                  <a:cubicBezTo>
                    <a:pt x="46" y="3391"/>
                    <a:pt x="23" y="3202"/>
                    <a:pt x="12" y="3005"/>
                  </a:cubicBezTo>
                  <a:cubicBezTo>
                    <a:pt x="0" y="2808"/>
                    <a:pt x="22" y="2611"/>
                    <a:pt x="35" y="2414"/>
                  </a:cubicBezTo>
                  <a:cubicBezTo>
                    <a:pt x="62" y="2018"/>
                    <a:pt x="19" y="2085"/>
                    <a:pt x="19" y="1690"/>
                  </a:cubicBezTo>
                  <a:lnTo>
                    <a:pt x="19" y="1494"/>
                  </a:lnTo>
                  <a:cubicBezTo>
                    <a:pt x="19" y="1169"/>
                    <a:pt x="51" y="845"/>
                    <a:pt x="55" y="520"/>
                  </a:cubicBezTo>
                  <a:cubicBezTo>
                    <a:pt x="57" y="356"/>
                    <a:pt x="26" y="174"/>
                    <a:pt x="46" y="9"/>
                  </a:cubicBezTo>
                  <a:cubicBezTo>
                    <a:pt x="48" y="8"/>
                    <a:pt x="45" y="2"/>
                    <a:pt x="48" y="1"/>
                  </a:cubicBezTo>
                  <a:cubicBezTo>
                    <a:pt x="51" y="0"/>
                    <a:pt x="48" y="1"/>
                    <a:pt x="51" y="0"/>
                  </a:cubicBezTo>
                  <a:lnTo>
                    <a:pt x="51" y="14"/>
                  </a:lnTo>
                  <a:cubicBezTo>
                    <a:pt x="48" y="18"/>
                    <a:pt x="50" y="31"/>
                    <a:pt x="50" y="41"/>
                  </a:cubicBezTo>
                  <a:cubicBezTo>
                    <a:pt x="47" y="77"/>
                    <a:pt x="44" y="124"/>
                    <a:pt x="55" y="237"/>
                  </a:cubicBezTo>
                  <a:lnTo>
                    <a:pt x="58" y="286"/>
                  </a:lnTo>
                  <a:close/>
                </a:path>
              </a:pathLst>
            </a:custGeom>
            <a:solidFill>
              <a:srgbClr val="000000"/>
            </a:solidFill>
            <a:ln w="0">
              <a:solidFill>
                <a:srgbClr val="000000"/>
              </a:solidFill>
              <a:prstDash val="solid"/>
              <a:round/>
              <a:headEnd/>
              <a:tailEnd/>
            </a:ln>
          </p:spPr>
          <p:txBody>
            <a:bodyPr/>
            <a:lstStyle/>
            <a:p>
              <a:endParaRPr lang="en-GB"/>
            </a:p>
          </p:txBody>
        </p:sp>
        <p:sp>
          <p:nvSpPr>
            <p:cNvPr id="14364" name="Freeform 29"/>
            <p:cNvSpPr>
              <a:spLocks/>
            </p:cNvSpPr>
            <p:nvPr/>
          </p:nvSpPr>
          <p:spPr bwMode="auto">
            <a:xfrm>
              <a:off x="2855" y="283"/>
              <a:ext cx="2729" cy="3549"/>
            </a:xfrm>
            <a:custGeom>
              <a:avLst/>
              <a:gdLst>
                <a:gd name="T0" fmla="*/ 75 w 4542"/>
                <a:gd name="T1" fmla="*/ 102 h 5895"/>
                <a:gd name="T2" fmla="*/ 75 w 4542"/>
                <a:gd name="T3" fmla="*/ 102 h 5895"/>
                <a:gd name="T4" fmla="*/ 75 w 4542"/>
                <a:gd name="T5" fmla="*/ 99 h 5895"/>
                <a:gd name="T6" fmla="*/ 75 w 4542"/>
                <a:gd name="T7" fmla="*/ 93 h 5895"/>
                <a:gd name="T8" fmla="*/ 75 w 4542"/>
                <a:gd name="T9" fmla="*/ 83 h 5895"/>
                <a:gd name="T10" fmla="*/ 75 w 4542"/>
                <a:gd name="T11" fmla="*/ 71 h 5895"/>
                <a:gd name="T12" fmla="*/ 75 w 4542"/>
                <a:gd name="T13" fmla="*/ 59 h 5895"/>
                <a:gd name="T14" fmla="*/ 75 w 4542"/>
                <a:gd name="T15" fmla="*/ 52 h 5895"/>
                <a:gd name="T16" fmla="*/ 75 w 4542"/>
                <a:gd name="T17" fmla="*/ 47 h 5895"/>
                <a:gd name="T18" fmla="*/ 75 w 4542"/>
                <a:gd name="T19" fmla="*/ 41 h 5895"/>
                <a:gd name="T20" fmla="*/ 75 w 4542"/>
                <a:gd name="T21" fmla="*/ 35 h 5895"/>
                <a:gd name="T22" fmla="*/ 75 w 4542"/>
                <a:gd name="T23" fmla="*/ 31 h 5895"/>
                <a:gd name="T24" fmla="*/ 75 w 4542"/>
                <a:gd name="T25" fmla="*/ 20 h 5895"/>
                <a:gd name="T26" fmla="*/ 75 w 4542"/>
                <a:gd name="T27" fmla="*/ 4 h 5895"/>
                <a:gd name="T28" fmla="*/ 75 w 4542"/>
                <a:gd name="T29" fmla="*/ 2 h 5895"/>
                <a:gd name="T30" fmla="*/ 75 w 4542"/>
                <a:gd name="T31" fmla="*/ 1 h 5895"/>
                <a:gd name="T32" fmla="*/ 69 w 4542"/>
                <a:gd name="T33" fmla="*/ 1 h 5895"/>
                <a:gd name="T34" fmla="*/ 71 w 4542"/>
                <a:gd name="T35" fmla="*/ 1 h 5895"/>
                <a:gd name="T36" fmla="*/ 34 w 4542"/>
                <a:gd name="T37" fmla="*/ 1 h 5895"/>
                <a:gd name="T38" fmla="*/ 1 w 4542"/>
                <a:gd name="T39" fmla="*/ 1 h 5895"/>
                <a:gd name="T40" fmla="*/ 1 w 4542"/>
                <a:gd name="T41" fmla="*/ 1 h 5895"/>
                <a:gd name="T42" fmla="*/ 1 w 4542"/>
                <a:gd name="T43" fmla="*/ 1 h 5895"/>
                <a:gd name="T44" fmla="*/ 0 w 4542"/>
                <a:gd name="T45" fmla="*/ 1 h 5895"/>
                <a:gd name="T46" fmla="*/ 24 w 4542"/>
                <a:gd name="T47" fmla="*/ 1 h 5895"/>
                <a:gd name="T48" fmla="*/ 44 w 4542"/>
                <a:gd name="T49" fmla="*/ 1 h 5895"/>
                <a:gd name="T50" fmla="*/ 74 w 4542"/>
                <a:gd name="T51" fmla="*/ 1 h 5895"/>
                <a:gd name="T52" fmla="*/ 75 w 4542"/>
                <a:gd name="T53" fmla="*/ 17 h 5895"/>
                <a:gd name="T54" fmla="*/ 74 w 4542"/>
                <a:gd name="T55" fmla="*/ 33 h 5895"/>
                <a:gd name="T56" fmla="*/ 74 w 4542"/>
                <a:gd name="T57" fmla="*/ 36 h 5895"/>
                <a:gd name="T58" fmla="*/ 74 w 4542"/>
                <a:gd name="T59" fmla="*/ 42 h 5895"/>
                <a:gd name="T60" fmla="*/ 74 w 4542"/>
                <a:gd name="T61" fmla="*/ 47 h 5895"/>
                <a:gd name="T62" fmla="*/ 75 w 4542"/>
                <a:gd name="T63" fmla="*/ 52 h 5895"/>
                <a:gd name="T64" fmla="*/ 75 w 4542"/>
                <a:gd name="T65" fmla="*/ 58 h 5895"/>
                <a:gd name="T66" fmla="*/ 75 w 4542"/>
                <a:gd name="T67" fmla="*/ 69 h 5895"/>
                <a:gd name="T68" fmla="*/ 75 w 4542"/>
                <a:gd name="T69" fmla="*/ 79 h 5895"/>
                <a:gd name="T70" fmla="*/ 74 w 4542"/>
                <a:gd name="T71" fmla="*/ 88 h 5895"/>
                <a:gd name="T72" fmla="*/ 75 w 4542"/>
                <a:gd name="T73" fmla="*/ 98 h 5895"/>
                <a:gd name="T74" fmla="*/ 75 w 4542"/>
                <a:gd name="T75" fmla="*/ 101 h 58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42"/>
                <a:gd name="T115" fmla="*/ 0 h 5895"/>
                <a:gd name="T116" fmla="*/ 4542 w 4542"/>
                <a:gd name="T117" fmla="*/ 5895 h 58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42" h="5895">
                  <a:moveTo>
                    <a:pt x="4387" y="5884"/>
                  </a:moveTo>
                  <a:lnTo>
                    <a:pt x="4387" y="5884"/>
                  </a:lnTo>
                  <a:cubicBezTo>
                    <a:pt x="4377" y="5895"/>
                    <a:pt x="4380" y="5877"/>
                    <a:pt x="4390" y="5750"/>
                  </a:cubicBezTo>
                  <a:cubicBezTo>
                    <a:pt x="4413" y="5638"/>
                    <a:pt x="4393" y="5510"/>
                    <a:pt x="4388" y="5396"/>
                  </a:cubicBezTo>
                  <a:cubicBezTo>
                    <a:pt x="4377" y="5163"/>
                    <a:pt x="4383" y="5055"/>
                    <a:pt x="4400" y="4822"/>
                  </a:cubicBezTo>
                  <a:cubicBezTo>
                    <a:pt x="4418" y="4589"/>
                    <a:pt x="4395" y="4354"/>
                    <a:pt x="4396" y="4120"/>
                  </a:cubicBezTo>
                  <a:cubicBezTo>
                    <a:pt x="4397" y="3881"/>
                    <a:pt x="4416" y="3646"/>
                    <a:pt x="4414" y="3407"/>
                  </a:cubicBezTo>
                  <a:cubicBezTo>
                    <a:pt x="4412" y="3287"/>
                    <a:pt x="4413" y="3170"/>
                    <a:pt x="4404" y="3050"/>
                  </a:cubicBezTo>
                  <a:cubicBezTo>
                    <a:pt x="4395" y="2939"/>
                    <a:pt x="4387" y="2824"/>
                    <a:pt x="4385" y="2715"/>
                  </a:cubicBezTo>
                  <a:cubicBezTo>
                    <a:pt x="4383" y="2601"/>
                    <a:pt x="4388" y="2485"/>
                    <a:pt x="4387" y="2367"/>
                  </a:cubicBezTo>
                  <a:cubicBezTo>
                    <a:pt x="4387" y="2247"/>
                    <a:pt x="4390" y="2127"/>
                    <a:pt x="4384" y="2008"/>
                  </a:cubicBezTo>
                  <a:cubicBezTo>
                    <a:pt x="4373" y="1772"/>
                    <a:pt x="4396" y="1996"/>
                    <a:pt x="4396" y="1759"/>
                  </a:cubicBezTo>
                  <a:lnTo>
                    <a:pt x="4396" y="1159"/>
                  </a:lnTo>
                  <a:cubicBezTo>
                    <a:pt x="4396" y="846"/>
                    <a:pt x="4396" y="531"/>
                    <a:pt x="4389" y="218"/>
                  </a:cubicBezTo>
                  <a:cubicBezTo>
                    <a:pt x="4392" y="156"/>
                    <a:pt x="4388" y="137"/>
                    <a:pt x="4396" y="106"/>
                  </a:cubicBezTo>
                  <a:cubicBezTo>
                    <a:pt x="4400" y="86"/>
                    <a:pt x="4390" y="54"/>
                    <a:pt x="4390" y="43"/>
                  </a:cubicBezTo>
                  <a:cubicBezTo>
                    <a:pt x="4391" y="0"/>
                    <a:pt x="4364" y="13"/>
                    <a:pt x="4089" y="15"/>
                  </a:cubicBezTo>
                  <a:cubicBezTo>
                    <a:pt x="3763" y="12"/>
                    <a:pt x="4542" y="16"/>
                    <a:pt x="4216" y="16"/>
                  </a:cubicBezTo>
                  <a:cubicBezTo>
                    <a:pt x="3562" y="16"/>
                    <a:pt x="2676" y="7"/>
                    <a:pt x="2021" y="8"/>
                  </a:cubicBezTo>
                  <a:cubicBezTo>
                    <a:pt x="1367" y="8"/>
                    <a:pt x="716" y="16"/>
                    <a:pt x="62" y="16"/>
                  </a:cubicBezTo>
                  <a:lnTo>
                    <a:pt x="45" y="21"/>
                  </a:lnTo>
                  <a:lnTo>
                    <a:pt x="18" y="20"/>
                  </a:lnTo>
                  <a:lnTo>
                    <a:pt x="0" y="24"/>
                  </a:lnTo>
                  <a:lnTo>
                    <a:pt x="1425" y="17"/>
                  </a:lnTo>
                  <a:lnTo>
                    <a:pt x="2581" y="16"/>
                  </a:lnTo>
                  <a:lnTo>
                    <a:pt x="4362" y="27"/>
                  </a:lnTo>
                  <a:lnTo>
                    <a:pt x="4380" y="1033"/>
                  </a:lnTo>
                  <a:lnTo>
                    <a:pt x="4378" y="1899"/>
                  </a:lnTo>
                  <a:cubicBezTo>
                    <a:pt x="4378" y="2114"/>
                    <a:pt x="4367" y="1868"/>
                    <a:pt x="4369" y="2085"/>
                  </a:cubicBezTo>
                  <a:cubicBezTo>
                    <a:pt x="4370" y="2189"/>
                    <a:pt x="4382" y="2299"/>
                    <a:pt x="4371" y="2403"/>
                  </a:cubicBezTo>
                  <a:cubicBezTo>
                    <a:pt x="4361" y="2502"/>
                    <a:pt x="4373" y="2617"/>
                    <a:pt x="4371" y="2716"/>
                  </a:cubicBezTo>
                  <a:cubicBezTo>
                    <a:pt x="4370" y="2816"/>
                    <a:pt x="4381" y="2917"/>
                    <a:pt x="4389" y="3018"/>
                  </a:cubicBezTo>
                  <a:cubicBezTo>
                    <a:pt x="4398" y="3127"/>
                    <a:pt x="4396" y="3233"/>
                    <a:pt x="4396" y="3341"/>
                  </a:cubicBezTo>
                  <a:cubicBezTo>
                    <a:pt x="4396" y="3555"/>
                    <a:pt x="4401" y="3762"/>
                    <a:pt x="4380" y="3977"/>
                  </a:cubicBezTo>
                  <a:cubicBezTo>
                    <a:pt x="4360" y="4177"/>
                    <a:pt x="4386" y="4420"/>
                    <a:pt x="4396" y="4624"/>
                  </a:cubicBezTo>
                  <a:cubicBezTo>
                    <a:pt x="4407" y="4832"/>
                    <a:pt x="4369" y="4919"/>
                    <a:pt x="4369" y="5131"/>
                  </a:cubicBezTo>
                  <a:cubicBezTo>
                    <a:pt x="4369" y="5331"/>
                    <a:pt x="4438" y="5462"/>
                    <a:pt x="4394" y="5657"/>
                  </a:cubicBezTo>
                  <a:cubicBezTo>
                    <a:pt x="4394" y="5657"/>
                    <a:pt x="4390" y="5664"/>
                    <a:pt x="4380" y="5863"/>
                  </a:cubicBezTo>
                </a:path>
              </a:pathLst>
            </a:custGeom>
            <a:solidFill>
              <a:srgbClr val="000000"/>
            </a:solidFill>
            <a:ln w="0">
              <a:solidFill>
                <a:srgbClr val="000000"/>
              </a:solidFill>
              <a:prstDash val="solid"/>
              <a:round/>
              <a:headEnd/>
              <a:tailEnd/>
            </a:ln>
          </p:spPr>
          <p:txBody>
            <a:bodyPr/>
            <a:lstStyle/>
            <a:p>
              <a:endParaRPr lang="en-GB"/>
            </a:p>
          </p:txBody>
        </p:sp>
        <p:sp>
          <p:nvSpPr>
            <p:cNvPr id="14365" name="Freeform 30"/>
            <p:cNvSpPr>
              <a:spLocks/>
            </p:cNvSpPr>
            <p:nvPr/>
          </p:nvSpPr>
          <p:spPr bwMode="auto">
            <a:xfrm>
              <a:off x="257" y="226"/>
              <a:ext cx="186" cy="205"/>
            </a:xfrm>
            <a:custGeom>
              <a:avLst/>
              <a:gdLst>
                <a:gd name="T0" fmla="*/ 1 w 310"/>
                <a:gd name="T1" fmla="*/ 0 h 340"/>
                <a:gd name="T2" fmla="*/ 1 w 310"/>
                <a:gd name="T3" fmla="*/ 0 h 340"/>
                <a:gd name="T4" fmla="*/ 1 w 310"/>
                <a:gd name="T5" fmla="*/ 2 h 340"/>
                <a:gd name="T6" fmla="*/ 2 w 310"/>
                <a:gd name="T7" fmla="*/ 1 h 340"/>
                <a:gd name="T8" fmla="*/ 3 w 310"/>
                <a:gd name="T9" fmla="*/ 3 h 340"/>
                <a:gd name="T10" fmla="*/ 4 w 310"/>
                <a:gd name="T11" fmla="*/ 1 h 340"/>
                <a:gd name="T12" fmla="*/ 4 w 310"/>
                <a:gd name="T13" fmla="*/ 3 h 340"/>
                <a:gd name="T14" fmla="*/ 5 w 310"/>
                <a:gd name="T15" fmla="*/ 1 h 340"/>
                <a:gd name="T16" fmla="*/ 5 w 310"/>
                <a:gd name="T17" fmla="*/ 3 h 340"/>
                <a:gd name="T18" fmla="*/ 5 w 310"/>
                <a:gd name="T19" fmla="*/ 5 h 340"/>
                <a:gd name="T20" fmla="*/ 5 w 310"/>
                <a:gd name="T21" fmla="*/ 6 h 340"/>
                <a:gd name="T22" fmla="*/ 5 w 310"/>
                <a:gd name="T23" fmla="*/ 6 h 340"/>
                <a:gd name="T24" fmla="*/ 5 w 310"/>
                <a:gd name="T25" fmla="*/ 2 h 340"/>
                <a:gd name="T26" fmla="*/ 4 w 310"/>
                <a:gd name="T27" fmla="*/ 4 h 340"/>
                <a:gd name="T28" fmla="*/ 4 w 310"/>
                <a:gd name="T29" fmla="*/ 2 h 340"/>
                <a:gd name="T30" fmla="*/ 3 w 310"/>
                <a:gd name="T31" fmla="*/ 4 h 340"/>
                <a:gd name="T32" fmla="*/ 2 w 310"/>
                <a:gd name="T33" fmla="*/ 1 h 340"/>
                <a:gd name="T34" fmla="*/ 1 w 310"/>
                <a:gd name="T35" fmla="*/ 3 h 340"/>
                <a:gd name="T36" fmla="*/ 1 w 310"/>
                <a:gd name="T37" fmla="*/ 1 h 340"/>
                <a:gd name="T38" fmla="*/ 1 w 310"/>
                <a:gd name="T39" fmla="*/ 3 h 340"/>
                <a:gd name="T40" fmla="*/ 1 w 310"/>
                <a:gd name="T41" fmla="*/ 4 h 340"/>
                <a:gd name="T42" fmla="*/ 1 w 310"/>
                <a:gd name="T43" fmla="*/ 1 h 340"/>
                <a:gd name="T44" fmla="*/ 1 w 310"/>
                <a:gd name="T45" fmla="*/ 2 h 340"/>
                <a:gd name="T46" fmla="*/ 1 w 310"/>
                <a:gd name="T47" fmla="*/ 0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0"/>
                <a:gd name="T73" fmla="*/ 0 h 340"/>
                <a:gd name="T74" fmla="*/ 310 w 310"/>
                <a:gd name="T75" fmla="*/ 340 h 3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0" h="340">
                  <a:moveTo>
                    <a:pt x="57" y="0"/>
                  </a:moveTo>
                  <a:lnTo>
                    <a:pt x="57" y="0"/>
                  </a:lnTo>
                  <a:cubicBezTo>
                    <a:pt x="91" y="22"/>
                    <a:pt x="78" y="90"/>
                    <a:pt x="90" y="135"/>
                  </a:cubicBezTo>
                  <a:cubicBezTo>
                    <a:pt x="99" y="99"/>
                    <a:pt x="108" y="63"/>
                    <a:pt x="122" y="33"/>
                  </a:cubicBezTo>
                  <a:cubicBezTo>
                    <a:pt x="157" y="56"/>
                    <a:pt x="157" y="113"/>
                    <a:pt x="163" y="164"/>
                  </a:cubicBezTo>
                  <a:cubicBezTo>
                    <a:pt x="181" y="140"/>
                    <a:pt x="186" y="102"/>
                    <a:pt x="207" y="80"/>
                  </a:cubicBezTo>
                  <a:cubicBezTo>
                    <a:pt x="232" y="104"/>
                    <a:pt x="217" y="155"/>
                    <a:pt x="229" y="190"/>
                  </a:cubicBezTo>
                  <a:cubicBezTo>
                    <a:pt x="248" y="157"/>
                    <a:pt x="254" y="110"/>
                    <a:pt x="276" y="80"/>
                  </a:cubicBezTo>
                  <a:cubicBezTo>
                    <a:pt x="293" y="100"/>
                    <a:pt x="285" y="135"/>
                    <a:pt x="283" y="164"/>
                  </a:cubicBezTo>
                  <a:cubicBezTo>
                    <a:pt x="282" y="200"/>
                    <a:pt x="292" y="242"/>
                    <a:pt x="294" y="278"/>
                  </a:cubicBezTo>
                  <a:cubicBezTo>
                    <a:pt x="296" y="297"/>
                    <a:pt x="310" y="329"/>
                    <a:pt x="283" y="340"/>
                  </a:cubicBezTo>
                  <a:cubicBezTo>
                    <a:pt x="285" y="334"/>
                    <a:pt x="281" y="333"/>
                    <a:pt x="276" y="333"/>
                  </a:cubicBezTo>
                  <a:cubicBezTo>
                    <a:pt x="293" y="281"/>
                    <a:pt x="267" y="188"/>
                    <a:pt x="269" y="117"/>
                  </a:cubicBezTo>
                  <a:cubicBezTo>
                    <a:pt x="253" y="150"/>
                    <a:pt x="250" y="196"/>
                    <a:pt x="225" y="219"/>
                  </a:cubicBezTo>
                  <a:cubicBezTo>
                    <a:pt x="204" y="188"/>
                    <a:pt x="216" y="148"/>
                    <a:pt x="207" y="106"/>
                  </a:cubicBezTo>
                  <a:cubicBezTo>
                    <a:pt x="182" y="130"/>
                    <a:pt x="184" y="181"/>
                    <a:pt x="163" y="208"/>
                  </a:cubicBezTo>
                  <a:cubicBezTo>
                    <a:pt x="142" y="167"/>
                    <a:pt x="153" y="94"/>
                    <a:pt x="126" y="58"/>
                  </a:cubicBezTo>
                  <a:cubicBezTo>
                    <a:pt x="101" y="89"/>
                    <a:pt x="113" y="158"/>
                    <a:pt x="86" y="186"/>
                  </a:cubicBezTo>
                  <a:cubicBezTo>
                    <a:pt x="77" y="142"/>
                    <a:pt x="73" y="82"/>
                    <a:pt x="64" y="29"/>
                  </a:cubicBezTo>
                  <a:cubicBezTo>
                    <a:pt x="43" y="56"/>
                    <a:pt x="37" y="112"/>
                    <a:pt x="31" y="157"/>
                  </a:cubicBezTo>
                  <a:cubicBezTo>
                    <a:pt x="29" y="172"/>
                    <a:pt x="40" y="198"/>
                    <a:pt x="16" y="201"/>
                  </a:cubicBezTo>
                  <a:cubicBezTo>
                    <a:pt x="9" y="156"/>
                    <a:pt x="0" y="93"/>
                    <a:pt x="5" y="47"/>
                  </a:cubicBezTo>
                  <a:cubicBezTo>
                    <a:pt x="25" y="78"/>
                    <a:pt x="4" y="117"/>
                    <a:pt x="20" y="146"/>
                  </a:cubicBezTo>
                  <a:cubicBezTo>
                    <a:pt x="31" y="96"/>
                    <a:pt x="41" y="45"/>
                    <a:pt x="57" y="0"/>
                  </a:cubicBezTo>
                  <a:close/>
                </a:path>
              </a:pathLst>
            </a:custGeom>
            <a:solidFill>
              <a:srgbClr val="000000"/>
            </a:solidFill>
            <a:ln w="0">
              <a:solidFill>
                <a:srgbClr val="000000"/>
              </a:solidFill>
              <a:prstDash val="solid"/>
              <a:round/>
              <a:headEnd/>
              <a:tailEnd/>
            </a:ln>
          </p:spPr>
          <p:txBody>
            <a:bodyPr/>
            <a:lstStyle/>
            <a:p>
              <a:endParaRPr lang="en-GB"/>
            </a:p>
          </p:txBody>
        </p:sp>
        <p:sp>
          <p:nvSpPr>
            <p:cNvPr id="14366" name="Freeform 31"/>
            <p:cNvSpPr>
              <a:spLocks/>
            </p:cNvSpPr>
            <p:nvPr/>
          </p:nvSpPr>
          <p:spPr bwMode="auto">
            <a:xfrm>
              <a:off x="441" y="181"/>
              <a:ext cx="88" cy="170"/>
            </a:xfrm>
            <a:custGeom>
              <a:avLst/>
              <a:gdLst>
                <a:gd name="T0" fmla="*/ 2 w 146"/>
                <a:gd name="T1" fmla="*/ 2 h 282"/>
                <a:gd name="T2" fmla="*/ 2 w 146"/>
                <a:gd name="T3" fmla="*/ 2 h 282"/>
                <a:gd name="T4" fmla="*/ 1 w 146"/>
                <a:gd name="T5" fmla="*/ 1 h 282"/>
                <a:gd name="T6" fmla="*/ 1 w 146"/>
                <a:gd name="T7" fmla="*/ 5 h 282"/>
                <a:gd name="T8" fmla="*/ 2 w 146"/>
                <a:gd name="T9" fmla="*/ 2 h 282"/>
                <a:gd name="T10" fmla="*/ 2 w 146"/>
                <a:gd name="T11" fmla="*/ 5 h 282"/>
                <a:gd name="T12" fmla="*/ 2 w 146"/>
                <a:gd name="T13" fmla="*/ 5 h 282"/>
                <a:gd name="T14" fmla="*/ 2 w 146"/>
                <a:gd name="T15" fmla="*/ 3 h 282"/>
                <a:gd name="T16" fmla="*/ 1 w 146"/>
                <a:gd name="T17" fmla="*/ 5 h 282"/>
                <a:gd name="T18" fmla="*/ 2 w 146"/>
                <a:gd name="T19" fmla="*/ 2 h 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282"/>
                <a:gd name="T32" fmla="*/ 146 w 146"/>
                <a:gd name="T33" fmla="*/ 282 h 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282">
                  <a:moveTo>
                    <a:pt x="113" y="103"/>
                  </a:moveTo>
                  <a:lnTo>
                    <a:pt x="113" y="103"/>
                  </a:lnTo>
                  <a:cubicBezTo>
                    <a:pt x="96" y="103"/>
                    <a:pt x="100" y="82"/>
                    <a:pt x="80" y="85"/>
                  </a:cubicBezTo>
                  <a:cubicBezTo>
                    <a:pt x="41" y="124"/>
                    <a:pt x="24" y="197"/>
                    <a:pt x="32" y="264"/>
                  </a:cubicBezTo>
                  <a:cubicBezTo>
                    <a:pt x="73" y="237"/>
                    <a:pt x="80" y="178"/>
                    <a:pt x="127" y="158"/>
                  </a:cubicBezTo>
                  <a:cubicBezTo>
                    <a:pt x="144" y="189"/>
                    <a:pt x="124" y="248"/>
                    <a:pt x="146" y="268"/>
                  </a:cubicBezTo>
                  <a:cubicBezTo>
                    <a:pt x="138" y="270"/>
                    <a:pt x="135" y="277"/>
                    <a:pt x="124" y="275"/>
                  </a:cubicBezTo>
                  <a:cubicBezTo>
                    <a:pt x="121" y="237"/>
                    <a:pt x="123" y="219"/>
                    <a:pt x="120" y="180"/>
                  </a:cubicBezTo>
                  <a:cubicBezTo>
                    <a:pt x="75" y="201"/>
                    <a:pt x="76" y="267"/>
                    <a:pt x="25" y="282"/>
                  </a:cubicBezTo>
                  <a:cubicBezTo>
                    <a:pt x="0" y="219"/>
                    <a:pt x="47" y="0"/>
                    <a:pt x="113" y="103"/>
                  </a:cubicBezTo>
                  <a:close/>
                </a:path>
              </a:pathLst>
            </a:custGeom>
            <a:solidFill>
              <a:srgbClr val="000000"/>
            </a:solidFill>
            <a:ln w="0">
              <a:solidFill>
                <a:srgbClr val="000000"/>
              </a:solidFill>
              <a:prstDash val="solid"/>
              <a:round/>
              <a:headEnd/>
              <a:tailEnd/>
            </a:ln>
          </p:spPr>
          <p:txBody>
            <a:bodyPr/>
            <a:lstStyle/>
            <a:p>
              <a:endParaRPr lang="en-GB"/>
            </a:p>
          </p:txBody>
        </p:sp>
        <p:sp>
          <p:nvSpPr>
            <p:cNvPr id="14367" name="Freeform 32"/>
            <p:cNvSpPr>
              <a:spLocks noEditPoints="1"/>
            </p:cNvSpPr>
            <p:nvPr/>
          </p:nvSpPr>
          <p:spPr bwMode="auto">
            <a:xfrm>
              <a:off x="531" y="267"/>
              <a:ext cx="240" cy="88"/>
            </a:xfrm>
            <a:custGeom>
              <a:avLst/>
              <a:gdLst>
                <a:gd name="T0" fmla="*/ 6 w 400"/>
                <a:gd name="T1" fmla="*/ 1 h 146"/>
                <a:gd name="T2" fmla="*/ 6 w 400"/>
                <a:gd name="T3" fmla="*/ 1 h 146"/>
                <a:gd name="T4" fmla="*/ 6 w 400"/>
                <a:gd name="T5" fmla="*/ 1 h 146"/>
                <a:gd name="T6" fmla="*/ 6 w 400"/>
                <a:gd name="T7" fmla="*/ 1 h 146"/>
                <a:gd name="T8" fmla="*/ 1 w 400"/>
                <a:gd name="T9" fmla="*/ 2 h 146"/>
                <a:gd name="T10" fmla="*/ 1 w 400"/>
                <a:gd name="T11" fmla="*/ 2 h 146"/>
                <a:gd name="T12" fmla="*/ 1 w 400"/>
                <a:gd name="T13" fmla="*/ 1 h 146"/>
                <a:gd name="T14" fmla="*/ 1 w 400"/>
                <a:gd name="T15" fmla="*/ 2 h 146"/>
                <a:gd name="T16" fmla="*/ 6 w 400"/>
                <a:gd name="T17" fmla="*/ 0 h 146"/>
                <a:gd name="T18" fmla="*/ 6 w 400"/>
                <a:gd name="T19" fmla="*/ 0 h 146"/>
                <a:gd name="T20" fmla="*/ 6 w 400"/>
                <a:gd name="T21" fmla="*/ 2 h 146"/>
                <a:gd name="T22" fmla="*/ 7 w 400"/>
                <a:gd name="T23" fmla="*/ 2 h 146"/>
                <a:gd name="T24" fmla="*/ 5 w 400"/>
                <a:gd name="T25" fmla="*/ 2 h 146"/>
                <a:gd name="T26" fmla="*/ 5 w 400"/>
                <a:gd name="T27" fmla="*/ 2 h 146"/>
                <a:gd name="T28" fmla="*/ 5 w 400"/>
                <a:gd name="T29" fmla="*/ 1 h 146"/>
                <a:gd name="T30" fmla="*/ 4 w 400"/>
                <a:gd name="T31" fmla="*/ 2 h 146"/>
                <a:gd name="T32" fmla="*/ 4 w 400"/>
                <a:gd name="T33" fmla="*/ 1 h 146"/>
                <a:gd name="T34" fmla="*/ 2 w 400"/>
                <a:gd name="T35" fmla="*/ 2 h 146"/>
                <a:gd name="T36" fmla="*/ 2 w 400"/>
                <a:gd name="T37" fmla="*/ 1 h 146"/>
                <a:gd name="T38" fmla="*/ 1 w 400"/>
                <a:gd name="T39" fmla="*/ 2 h 146"/>
                <a:gd name="T40" fmla="*/ 1 w 400"/>
                <a:gd name="T41" fmla="*/ 1 h 146"/>
                <a:gd name="T42" fmla="*/ 1 w 400"/>
                <a:gd name="T43" fmla="*/ 2 h 146"/>
                <a:gd name="T44" fmla="*/ 1 w 400"/>
                <a:gd name="T45" fmla="*/ 1 h 146"/>
                <a:gd name="T46" fmla="*/ 1 w 400"/>
                <a:gd name="T47" fmla="*/ 1 h 146"/>
                <a:gd name="T48" fmla="*/ 1 w 400"/>
                <a:gd name="T49" fmla="*/ 1 h 146"/>
                <a:gd name="T50" fmla="*/ 1 w 400"/>
                <a:gd name="T51" fmla="*/ 2 h 146"/>
                <a:gd name="T52" fmla="*/ 2 w 400"/>
                <a:gd name="T53" fmla="*/ 1 h 146"/>
                <a:gd name="T54" fmla="*/ 3 w 400"/>
                <a:gd name="T55" fmla="*/ 2 h 146"/>
                <a:gd name="T56" fmla="*/ 4 w 400"/>
                <a:gd name="T57" fmla="*/ 1 h 146"/>
                <a:gd name="T58" fmla="*/ 4 w 400"/>
                <a:gd name="T59" fmla="*/ 1 h 146"/>
                <a:gd name="T60" fmla="*/ 5 w 400"/>
                <a:gd name="T61" fmla="*/ 1 h 146"/>
                <a:gd name="T62" fmla="*/ 5 w 400"/>
                <a:gd name="T63" fmla="*/ 2 h 146"/>
                <a:gd name="T64" fmla="*/ 6 w 400"/>
                <a:gd name="T65" fmla="*/ 0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0"/>
                <a:gd name="T100" fmla="*/ 0 h 146"/>
                <a:gd name="T101" fmla="*/ 400 w 400"/>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0" h="146">
                  <a:moveTo>
                    <a:pt x="358" y="37"/>
                  </a:moveTo>
                  <a:lnTo>
                    <a:pt x="358" y="37"/>
                  </a:lnTo>
                  <a:cubicBezTo>
                    <a:pt x="352" y="46"/>
                    <a:pt x="341" y="52"/>
                    <a:pt x="340" y="66"/>
                  </a:cubicBezTo>
                  <a:cubicBezTo>
                    <a:pt x="352" y="63"/>
                    <a:pt x="353" y="48"/>
                    <a:pt x="358" y="37"/>
                  </a:cubicBezTo>
                  <a:close/>
                  <a:moveTo>
                    <a:pt x="21" y="114"/>
                  </a:moveTo>
                  <a:lnTo>
                    <a:pt x="21" y="114"/>
                  </a:lnTo>
                  <a:cubicBezTo>
                    <a:pt x="36" y="88"/>
                    <a:pt x="55" y="67"/>
                    <a:pt x="65" y="37"/>
                  </a:cubicBezTo>
                  <a:cubicBezTo>
                    <a:pt x="30" y="2"/>
                    <a:pt x="11" y="80"/>
                    <a:pt x="21" y="114"/>
                  </a:cubicBezTo>
                  <a:close/>
                  <a:moveTo>
                    <a:pt x="376" y="0"/>
                  </a:moveTo>
                  <a:lnTo>
                    <a:pt x="376" y="0"/>
                  </a:lnTo>
                  <a:cubicBezTo>
                    <a:pt x="392" y="38"/>
                    <a:pt x="344" y="72"/>
                    <a:pt x="332" y="106"/>
                  </a:cubicBezTo>
                  <a:cubicBezTo>
                    <a:pt x="338" y="133"/>
                    <a:pt x="384" y="118"/>
                    <a:pt x="398" y="110"/>
                  </a:cubicBezTo>
                  <a:cubicBezTo>
                    <a:pt x="400" y="146"/>
                    <a:pt x="328" y="144"/>
                    <a:pt x="318" y="117"/>
                  </a:cubicBezTo>
                  <a:cubicBezTo>
                    <a:pt x="304" y="122"/>
                    <a:pt x="297" y="133"/>
                    <a:pt x="277" y="132"/>
                  </a:cubicBezTo>
                  <a:cubicBezTo>
                    <a:pt x="266" y="108"/>
                    <a:pt x="276" y="71"/>
                    <a:pt x="270" y="33"/>
                  </a:cubicBezTo>
                  <a:cubicBezTo>
                    <a:pt x="239" y="56"/>
                    <a:pt x="241" y="111"/>
                    <a:pt x="204" y="128"/>
                  </a:cubicBezTo>
                  <a:cubicBezTo>
                    <a:pt x="201" y="110"/>
                    <a:pt x="207" y="64"/>
                    <a:pt x="204" y="48"/>
                  </a:cubicBezTo>
                  <a:cubicBezTo>
                    <a:pt x="183" y="75"/>
                    <a:pt x="182" y="123"/>
                    <a:pt x="153" y="143"/>
                  </a:cubicBezTo>
                  <a:cubicBezTo>
                    <a:pt x="148" y="112"/>
                    <a:pt x="149" y="71"/>
                    <a:pt x="153" y="44"/>
                  </a:cubicBezTo>
                  <a:cubicBezTo>
                    <a:pt x="115" y="58"/>
                    <a:pt x="112" y="127"/>
                    <a:pt x="73" y="128"/>
                  </a:cubicBezTo>
                  <a:cubicBezTo>
                    <a:pt x="74" y="104"/>
                    <a:pt x="78" y="83"/>
                    <a:pt x="76" y="55"/>
                  </a:cubicBezTo>
                  <a:cubicBezTo>
                    <a:pt x="50" y="64"/>
                    <a:pt x="48" y="129"/>
                    <a:pt x="7" y="136"/>
                  </a:cubicBezTo>
                  <a:cubicBezTo>
                    <a:pt x="0" y="92"/>
                    <a:pt x="9" y="40"/>
                    <a:pt x="32" y="15"/>
                  </a:cubicBezTo>
                  <a:cubicBezTo>
                    <a:pt x="50" y="15"/>
                    <a:pt x="68" y="13"/>
                    <a:pt x="69" y="29"/>
                  </a:cubicBezTo>
                  <a:cubicBezTo>
                    <a:pt x="82" y="32"/>
                    <a:pt x="81" y="12"/>
                    <a:pt x="91" y="22"/>
                  </a:cubicBezTo>
                  <a:cubicBezTo>
                    <a:pt x="91" y="57"/>
                    <a:pt x="86" y="65"/>
                    <a:pt x="87" y="103"/>
                  </a:cubicBezTo>
                  <a:cubicBezTo>
                    <a:pt x="112" y="76"/>
                    <a:pt x="126" y="39"/>
                    <a:pt x="157" y="18"/>
                  </a:cubicBezTo>
                  <a:cubicBezTo>
                    <a:pt x="171" y="33"/>
                    <a:pt x="161" y="73"/>
                    <a:pt x="164" y="99"/>
                  </a:cubicBezTo>
                  <a:cubicBezTo>
                    <a:pt x="186" y="75"/>
                    <a:pt x="187" y="31"/>
                    <a:pt x="219" y="18"/>
                  </a:cubicBezTo>
                  <a:cubicBezTo>
                    <a:pt x="220" y="52"/>
                    <a:pt x="218" y="68"/>
                    <a:pt x="215" y="92"/>
                  </a:cubicBezTo>
                  <a:cubicBezTo>
                    <a:pt x="242" y="70"/>
                    <a:pt x="244" y="22"/>
                    <a:pt x="281" y="11"/>
                  </a:cubicBezTo>
                  <a:cubicBezTo>
                    <a:pt x="290" y="40"/>
                    <a:pt x="279" y="89"/>
                    <a:pt x="288" y="117"/>
                  </a:cubicBezTo>
                  <a:cubicBezTo>
                    <a:pt x="337" y="97"/>
                    <a:pt x="323" y="15"/>
                    <a:pt x="376" y="0"/>
                  </a:cubicBezTo>
                  <a:close/>
                </a:path>
              </a:pathLst>
            </a:custGeom>
            <a:solidFill>
              <a:srgbClr val="000000"/>
            </a:solidFill>
            <a:ln w="0">
              <a:solidFill>
                <a:srgbClr val="000000"/>
              </a:solidFill>
              <a:prstDash val="solid"/>
              <a:round/>
              <a:headEnd/>
              <a:tailEnd/>
            </a:ln>
          </p:spPr>
          <p:txBody>
            <a:bodyPr/>
            <a:lstStyle/>
            <a:p>
              <a:endParaRPr lang="en-GB"/>
            </a:p>
          </p:txBody>
        </p:sp>
        <p:sp>
          <p:nvSpPr>
            <p:cNvPr id="14368" name="Freeform 33"/>
            <p:cNvSpPr>
              <a:spLocks/>
            </p:cNvSpPr>
            <p:nvPr/>
          </p:nvSpPr>
          <p:spPr bwMode="auto">
            <a:xfrm>
              <a:off x="5370" y="4062"/>
              <a:ext cx="26" cy="49"/>
            </a:xfrm>
            <a:custGeom>
              <a:avLst/>
              <a:gdLst>
                <a:gd name="T0" fmla="*/ 0 w 44"/>
                <a:gd name="T1" fmla="*/ 1 h 81"/>
                <a:gd name="T2" fmla="*/ 0 w 44"/>
                <a:gd name="T3" fmla="*/ 1 h 81"/>
                <a:gd name="T4" fmla="*/ 0 w 44"/>
                <a:gd name="T5" fmla="*/ 0 h 81"/>
                <a:gd name="T6" fmla="*/ 1 w 44"/>
                <a:gd name="T7" fmla="*/ 0 h 81"/>
                <a:gd name="T8" fmla="*/ 1 w 44"/>
                <a:gd name="T9" fmla="*/ 1 h 81"/>
                <a:gd name="T10" fmla="*/ 1 w 44"/>
                <a:gd name="T11" fmla="*/ 1 h 81"/>
                <a:gd name="T12" fmla="*/ 1 w 44"/>
                <a:gd name="T13" fmla="*/ 1 h 81"/>
                <a:gd name="T14" fmla="*/ 1 w 44"/>
                <a:gd name="T15" fmla="*/ 1 h 81"/>
                <a:gd name="T16" fmla="*/ 1 w 44"/>
                <a:gd name="T17" fmla="*/ 1 h 81"/>
                <a:gd name="T18" fmla="*/ 1 w 44"/>
                <a:gd name="T19" fmla="*/ 1 h 81"/>
                <a:gd name="T20" fmla="*/ 1 w 44"/>
                <a:gd name="T21" fmla="*/ 1 h 81"/>
                <a:gd name="T22" fmla="*/ 1 w 44"/>
                <a:gd name="T23" fmla="*/ 1 h 81"/>
                <a:gd name="T24" fmla="*/ 1 w 44"/>
                <a:gd name="T25" fmla="*/ 1 h 81"/>
                <a:gd name="T26" fmla="*/ 0 w 4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81"/>
                <a:gd name="T44" fmla="*/ 44 w 4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81">
                  <a:moveTo>
                    <a:pt x="0" y="81"/>
                  </a:moveTo>
                  <a:lnTo>
                    <a:pt x="0" y="81"/>
                  </a:lnTo>
                  <a:lnTo>
                    <a:pt x="0" y="0"/>
                  </a:lnTo>
                  <a:lnTo>
                    <a:pt x="44" y="0"/>
                  </a:lnTo>
                  <a:lnTo>
                    <a:pt x="44" y="18"/>
                  </a:lnTo>
                  <a:lnTo>
                    <a:pt x="20" y="18"/>
                  </a:lnTo>
                  <a:lnTo>
                    <a:pt x="20" y="31"/>
                  </a:lnTo>
                  <a:lnTo>
                    <a:pt x="44" y="31"/>
                  </a:lnTo>
                  <a:lnTo>
                    <a:pt x="44" y="49"/>
                  </a:lnTo>
                  <a:lnTo>
                    <a:pt x="20" y="49"/>
                  </a:lnTo>
                  <a:lnTo>
                    <a:pt x="20" y="63"/>
                  </a:lnTo>
                  <a:lnTo>
                    <a:pt x="44" y="63"/>
                  </a:lnTo>
                  <a:lnTo>
                    <a:pt x="44" y="81"/>
                  </a:lnTo>
                  <a:lnTo>
                    <a:pt x="0" y="81"/>
                  </a:lnTo>
                  <a:close/>
                </a:path>
              </a:pathLst>
            </a:custGeom>
            <a:solidFill>
              <a:srgbClr val="B42E34"/>
            </a:solidFill>
            <a:ln w="0">
              <a:solidFill>
                <a:srgbClr val="000000"/>
              </a:solidFill>
              <a:prstDash val="solid"/>
              <a:round/>
              <a:headEnd/>
              <a:tailEnd/>
            </a:ln>
          </p:spPr>
          <p:txBody>
            <a:bodyPr/>
            <a:lstStyle/>
            <a:p>
              <a:endParaRPr lang="en-GB"/>
            </a:p>
          </p:txBody>
        </p:sp>
        <p:sp>
          <p:nvSpPr>
            <p:cNvPr id="14369" name="Freeform 34"/>
            <p:cNvSpPr>
              <a:spLocks/>
            </p:cNvSpPr>
            <p:nvPr/>
          </p:nvSpPr>
          <p:spPr bwMode="auto">
            <a:xfrm>
              <a:off x="5404" y="4073"/>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1" y="3"/>
                    <a:pt x="26" y="0"/>
                    <a:pt x="34" y="0"/>
                  </a:cubicBezTo>
                  <a:cubicBezTo>
                    <a:pt x="47" y="0"/>
                    <a:pt x="55" y="8"/>
                    <a:pt x="55" y="22"/>
                  </a:cubicBezTo>
                  <a:lnTo>
                    <a:pt x="55" y="62"/>
                  </a:lnTo>
                  <a:lnTo>
                    <a:pt x="37" y="62"/>
                  </a:lnTo>
                  <a:lnTo>
                    <a:pt x="37" y="29"/>
                  </a:lnTo>
                  <a:cubicBezTo>
                    <a:pt x="37" y="20"/>
                    <a:pt x="35" y="17"/>
                    <a:pt x="28" y="17"/>
                  </a:cubicBezTo>
                  <a:cubicBezTo>
                    <a:pt x="21" y="17"/>
                    <a:pt x="18" y="21"/>
                    <a:pt x="18" y="29"/>
                  </a:cubicBezTo>
                  <a:lnTo>
                    <a:pt x="18"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14370" name="Freeform 35"/>
            <p:cNvSpPr>
              <a:spLocks noEditPoints="1"/>
            </p:cNvSpPr>
            <p:nvPr/>
          </p:nvSpPr>
          <p:spPr bwMode="auto">
            <a:xfrm>
              <a:off x="5443" y="4073"/>
              <a:ext cx="38" cy="53"/>
            </a:xfrm>
            <a:custGeom>
              <a:avLst/>
              <a:gdLst>
                <a:gd name="T0" fmla="*/ 1 w 62"/>
                <a:gd name="T1" fmla="*/ 1 h 88"/>
                <a:gd name="T2" fmla="*/ 1 w 62"/>
                <a:gd name="T3" fmla="*/ 1 h 88"/>
                <a:gd name="T4" fmla="*/ 0 w 62"/>
                <a:gd name="T5" fmla="*/ 1 h 88"/>
                <a:gd name="T6" fmla="*/ 1 w 62"/>
                <a:gd name="T7" fmla="*/ 1 h 88"/>
                <a:gd name="T8" fmla="*/ 1 w 62"/>
                <a:gd name="T9" fmla="*/ 0 h 88"/>
                <a:gd name="T10" fmla="*/ 1 w 62"/>
                <a:gd name="T11" fmla="*/ 1 h 88"/>
                <a:gd name="T12" fmla="*/ 1 w 62"/>
                <a:gd name="T13" fmla="*/ 1 h 88"/>
                <a:gd name="T14" fmla="*/ 1 w 62"/>
                <a:gd name="T15" fmla="*/ 1 h 88"/>
                <a:gd name="T16" fmla="*/ 1 w 62"/>
                <a:gd name="T17" fmla="*/ 1 h 88"/>
                <a:gd name="T18" fmla="*/ 1 w 62"/>
                <a:gd name="T19" fmla="*/ 1 h 88"/>
                <a:gd name="T20" fmla="*/ 1 w 62"/>
                <a:gd name="T21" fmla="*/ 1 h 88"/>
                <a:gd name="T22" fmla="*/ 1 w 62"/>
                <a:gd name="T23" fmla="*/ 1 h 88"/>
                <a:gd name="T24" fmla="*/ 1 w 62"/>
                <a:gd name="T25" fmla="*/ 1 h 88"/>
                <a:gd name="T26" fmla="*/ 1 w 62"/>
                <a:gd name="T27" fmla="*/ 1 h 88"/>
                <a:gd name="T28" fmla="*/ 1 w 62"/>
                <a:gd name="T29" fmla="*/ 1 h 88"/>
                <a:gd name="T30" fmla="*/ 1 w 62"/>
                <a:gd name="T31" fmla="*/ 1 h 88"/>
                <a:gd name="T32" fmla="*/ 1 w 62"/>
                <a:gd name="T33" fmla="*/ 1 h 88"/>
                <a:gd name="T34" fmla="*/ 1 w 62"/>
                <a:gd name="T35" fmla="*/ 1 h 88"/>
                <a:gd name="T36" fmla="*/ 1 w 62"/>
                <a:gd name="T37" fmla="*/ 1 h 88"/>
                <a:gd name="T38" fmla="*/ 1 w 62"/>
                <a:gd name="T39" fmla="*/ 1 h 88"/>
                <a:gd name="T40" fmla="*/ 1 w 62"/>
                <a:gd name="T41" fmla="*/ 1 h 88"/>
                <a:gd name="T42" fmla="*/ 1 w 62"/>
                <a:gd name="T43" fmla="*/ 1 h 88"/>
                <a:gd name="T44" fmla="*/ 1 w 62"/>
                <a:gd name="T45" fmla="*/ 1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
                <a:gd name="T70" fmla="*/ 0 h 88"/>
                <a:gd name="T71" fmla="*/ 62 w 62"/>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 h="88">
                  <a:moveTo>
                    <a:pt x="28" y="62"/>
                  </a:moveTo>
                  <a:lnTo>
                    <a:pt x="28" y="62"/>
                  </a:lnTo>
                  <a:cubicBezTo>
                    <a:pt x="12" y="62"/>
                    <a:pt x="0" y="49"/>
                    <a:pt x="0" y="31"/>
                  </a:cubicBezTo>
                  <a:cubicBezTo>
                    <a:pt x="0" y="22"/>
                    <a:pt x="3" y="15"/>
                    <a:pt x="9" y="9"/>
                  </a:cubicBezTo>
                  <a:cubicBezTo>
                    <a:pt x="15" y="3"/>
                    <a:pt x="21" y="0"/>
                    <a:pt x="29" y="0"/>
                  </a:cubicBezTo>
                  <a:cubicBezTo>
                    <a:pt x="36" y="0"/>
                    <a:pt x="41" y="3"/>
                    <a:pt x="45" y="8"/>
                  </a:cubicBezTo>
                  <a:lnTo>
                    <a:pt x="45" y="1"/>
                  </a:lnTo>
                  <a:lnTo>
                    <a:pt x="62" y="1"/>
                  </a:lnTo>
                  <a:lnTo>
                    <a:pt x="62" y="56"/>
                  </a:lnTo>
                  <a:cubicBezTo>
                    <a:pt x="62" y="64"/>
                    <a:pt x="62" y="70"/>
                    <a:pt x="57" y="76"/>
                  </a:cubicBezTo>
                  <a:cubicBezTo>
                    <a:pt x="52" y="84"/>
                    <a:pt x="43" y="88"/>
                    <a:pt x="32" y="88"/>
                  </a:cubicBezTo>
                  <a:cubicBezTo>
                    <a:pt x="16" y="88"/>
                    <a:pt x="5" y="79"/>
                    <a:pt x="2" y="67"/>
                  </a:cubicBezTo>
                  <a:lnTo>
                    <a:pt x="22" y="67"/>
                  </a:lnTo>
                  <a:cubicBezTo>
                    <a:pt x="23" y="71"/>
                    <a:pt x="27" y="73"/>
                    <a:pt x="32" y="73"/>
                  </a:cubicBezTo>
                  <a:cubicBezTo>
                    <a:pt x="40" y="73"/>
                    <a:pt x="45" y="68"/>
                    <a:pt x="45" y="59"/>
                  </a:cubicBezTo>
                  <a:cubicBezTo>
                    <a:pt x="45" y="58"/>
                    <a:pt x="45" y="57"/>
                    <a:pt x="45" y="56"/>
                  </a:cubicBezTo>
                  <a:cubicBezTo>
                    <a:pt x="40" y="60"/>
                    <a:pt x="35" y="62"/>
                    <a:pt x="28" y="62"/>
                  </a:cubicBezTo>
                  <a:close/>
                  <a:moveTo>
                    <a:pt x="31" y="46"/>
                  </a:moveTo>
                  <a:lnTo>
                    <a:pt x="31" y="46"/>
                  </a:lnTo>
                  <a:cubicBezTo>
                    <a:pt x="39" y="46"/>
                    <a:pt x="46" y="40"/>
                    <a:pt x="46" y="31"/>
                  </a:cubicBezTo>
                  <a:cubicBezTo>
                    <a:pt x="46" y="22"/>
                    <a:pt x="39" y="16"/>
                    <a:pt x="32" y="16"/>
                  </a:cubicBezTo>
                  <a:cubicBezTo>
                    <a:pt x="23" y="16"/>
                    <a:pt x="17" y="23"/>
                    <a:pt x="17" y="31"/>
                  </a:cubicBezTo>
                  <a:cubicBezTo>
                    <a:pt x="17" y="40"/>
                    <a:pt x="23" y="46"/>
                    <a:pt x="31" y="46"/>
                  </a:cubicBezTo>
                  <a:close/>
                </a:path>
              </a:pathLst>
            </a:custGeom>
            <a:solidFill>
              <a:srgbClr val="B42E34"/>
            </a:solidFill>
            <a:ln w="0">
              <a:solidFill>
                <a:srgbClr val="000000"/>
              </a:solidFill>
              <a:prstDash val="solid"/>
              <a:round/>
              <a:headEnd/>
              <a:tailEnd/>
            </a:ln>
          </p:spPr>
          <p:txBody>
            <a:bodyPr/>
            <a:lstStyle/>
            <a:p>
              <a:endParaRPr lang="en-GB"/>
            </a:p>
          </p:txBody>
        </p:sp>
        <p:sp>
          <p:nvSpPr>
            <p:cNvPr id="14371" name="Freeform 36"/>
            <p:cNvSpPr>
              <a:spLocks/>
            </p:cNvSpPr>
            <p:nvPr/>
          </p:nvSpPr>
          <p:spPr bwMode="auto">
            <a:xfrm>
              <a:off x="5488" y="4062"/>
              <a:ext cx="11" cy="49"/>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14372" name="Freeform 37"/>
            <p:cNvSpPr>
              <a:spLocks noEditPoints="1"/>
            </p:cNvSpPr>
            <p:nvPr/>
          </p:nvSpPr>
          <p:spPr bwMode="auto">
            <a:xfrm>
              <a:off x="5505" y="4073"/>
              <a:ext cx="39" cy="38"/>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8" y="55"/>
                  </a:moveTo>
                  <a:lnTo>
                    <a:pt x="48" y="55"/>
                  </a:lnTo>
                  <a:cubicBezTo>
                    <a:pt x="42" y="60"/>
                    <a:pt x="37" y="62"/>
                    <a:pt x="30" y="62"/>
                  </a:cubicBezTo>
                  <a:cubicBezTo>
                    <a:pt x="22" y="62"/>
                    <a:pt x="16" y="60"/>
                    <a:pt x="11" y="55"/>
                  </a:cubicBezTo>
                  <a:cubicBezTo>
                    <a:pt x="4" y="49"/>
                    <a:pt x="0" y="41"/>
                    <a:pt x="0" y="31"/>
                  </a:cubicBezTo>
                  <a:cubicBezTo>
                    <a:pt x="0" y="22"/>
                    <a:pt x="3" y="15"/>
                    <a:pt x="10" y="8"/>
                  </a:cubicBezTo>
                  <a:cubicBezTo>
                    <a:pt x="15" y="3"/>
                    <a:pt x="22" y="0"/>
                    <a:pt x="30" y="0"/>
                  </a:cubicBezTo>
                  <a:cubicBezTo>
                    <a:pt x="37" y="0"/>
                    <a:pt x="43" y="3"/>
                    <a:pt x="47" y="8"/>
                  </a:cubicBezTo>
                  <a:lnTo>
                    <a:pt x="47" y="1"/>
                  </a:lnTo>
                  <a:lnTo>
                    <a:pt x="65" y="1"/>
                  </a:lnTo>
                  <a:lnTo>
                    <a:pt x="65" y="62"/>
                  </a:lnTo>
                  <a:lnTo>
                    <a:pt x="48" y="62"/>
                  </a:lnTo>
                  <a:lnTo>
                    <a:pt x="48" y="55"/>
                  </a:lnTo>
                  <a:close/>
                  <a:moveTo>
                    <a:pt x="34" y="46"/>
                  </a:moveTo>
                  <a:lnTo>
                    <a:pt x="34" y="46"/>
                  </a:lnTo>
                  <a:cubicBezTo>
                    <a:pt x="41" y="46"/>
                    <a:pt x="48" y="40"/>
                    <a:pt x="48" y="31"/>
                  </a:cubicBezTo>
                  <a:cubicBezTo>
                    <a:pt x="48" y="22"/>
                    <a:pt x="41" y="16"/>
                    <a:pt x="33" y="16"/>
                  </a:cubicBezTo>
                  <a:cubicBezTo>
                    <a:pt x="24" y="16"/>
                    <a:pt x="18" y="23"/>
                    <a:pt x="18" y="31"/>
                  </a:cubicBezTo>
                  <a:cubicBezTo>
                    <a:pt x="18" y="40"/>
                    <a:pt x="24" y="46"/>
                    <a:pt x="34" y="46"/>
                  </a:cubicBezTo>
                  <a:close/>
                </a:path>
              </a:pathLst>
            </a:custGeom>
            <a:solidFill>
              <a:srgbClr val="B42E34"/>
            </a:solidFill>
            <a:ln w="0">
              <a:solidFill>
                <a:srgbClr val="000000"/>
              </a:solidFill>
              <a:prstDash val="solid"/>
              <a:round/>
              <a:headEnd/>
              <a:tailEnd/>
            </a:ln>
          </p:spPr>
          <p:txBody>
            <a:bodyPr/>
            <a:lstStyle/>
            <a:p>
              <a:endParaRPr lang="en-GB"/>
            </a:p>
          </p:txBody>
        </p:sp>
        <p:sp>
          <p:nvSpPr>
            <p:cNvPr id="14373" name="Freeform 38"/>
            <p:cNvSpPr>
              <a:spLocks/>
            </p:cNvSpPr>
            <p:nvPr/>
          </p:nvSpPr>
          <p:spPr bwMode="auto">
            <a:xfrm>
              <a:off x="5551" y="4073"/>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6"/>
                    <a:pt x="28" y="16"/>
                  </a:cubicBezTo>
                  <a:cubicBezTo>
                    <a:pt x="21" y="16"/>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14374" name="Freeform 39"/>
            <p:cNvSpPr>
              <a:spLocks noEditPoints="1"/>
            </p:cNvSpPr>
            <p:nvPr/>
          </p:nvSpPr>
          <p:spPr bwMode="auto">
            <a:xfrm>
              <a:off x="5589" y="4062"/>
              <a:ext cx="39" cy="49"/>
            </a:xfrm>
            <a:custGeom>
              <a:avLst/>
              <a:gdLst>
                <a:gd name="T0" fmla="*/ 1 w 65"/>
                <a:gd name="T1" fmla="*/ 1 h 81"/>
                <a:gd name="T2" fmla="*/ 1 w 65"/>
                <a:gd name="T3" fmla="*/ 1 h 81"/>
                <a:gd name="T4" fmla="*/ 1 w 65"/>
                <a:gd name="T5" fmla="*/ 1 h 81"/>
                <a:gd name="T6" fmla="*/ 1 w 65"/>
                <a:gd name="T7" fmla="*/ 1 h 81"/>
                <a:gd name="T8" fmla="*/ 0 w 65"/>
                <a:gd name="T9" fmla="*/ 1 h 81"/>
                <a:gd name="T10" fmla="*/ 1 w 65"/>
                <a:gd name="T11" fmla="*/ 1 h 81"/>
                <a:gd name="T12" fmla="*/ 1 w 65"/>
                <a:gd name="T13" fmla="*/ 1 h 81"/>
                <a:gd name="T14" fmla="*/ 1 w 65"/>
                <a:gd name="T15" fmla="*/ 1 h 81"/>
                <a:gd name="T16" fmla="*/ 1 w 65"/>
                <a:gd name="T17" fmla="*/ 0 h 81"/>
                <a:gd name="T18" fmla="*/ 1 w 65"/>
                <a:gd name="T19" fmla="*/ 0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48" y="74"/>
                  </a:moveTo>
                  <a:lnTo>
                    <a:pt x="48" y="74"/>
                  </a:lnTo>
                  <a:cubicBezTo>
                    <a:pt x="42" y="79"/>
                    <a:pt x="37" y="81"/>
                    <a:pt x="30" y="81"/>
                  </a:cubicBezTo>
                  <a:cubicBezTo>
                    <a:pt x="22" y="81"/>
                    <a:pt x="16" y="79"/>
                    <a:pt x="11" y="74"/>
                  </a:cubicBezTo>
                  <a:cubicBezTo>
                    <a:pt x="4" y="68"/>
                    <a:pt x="0" y="60"/>
                    <a:pt x="0" y="50"/>
                  </a:cubicBezTo>
                  <a:cubicBezTo>
                    <a:pt x="0" y="41"/>
                    <a:pt x="3" y="33"/>
                    <a:pt x="10" y="27"/>
                  </a:cubicBezTo>
                  <a:cubicBezTo>
                    <a:pt x="15" y="22"/>
                    <a:pt x="22" y="19"/>
                    <a:pt x="30" y="19"/>
                  </a:cubicBezTo>
                  <a:cubicBezTo>
                    <a:pt x="37" y="19"/>
                    <a:pt x="43" y="21"/>
                    <a:pt x="47" y="27"/>
                  </a:cubicBezTo>
                  <a:lnTo>
                    <a:pt x="47" y="0"/>
                  </a:lnTo>
                  <a:lnTo>
                    <a:pt x="65" y="0"/>
                  </a:lnTo>
                  <a:lnTo>
                    <a:pt x="65" y="81"/>
                  </a:lnTo>
                  <a:lnTo>
                    <a:pt x="48" y="81"/>
                  </a:lnTo>
                  <a:lnTo>
                    <a:pt x="48" y="74"/>
                  </a:lnTo>
                  <a:close/>
                  <a:moveTo>
                    <a:pt x="34" y="65"/>
                  </a:moveTo>
                  <a:lnTo>
                    <a:pt x="34" y="65"/>
                  </a:lnTo>
                  <a:cubicBezTo>
                    <a:pt x="41" y="65"/>
                    <a:pt x="48" y="58"/>
                    <a:pt x="48" y="50"/>
                  </a:cubicBezTo>
                  <a:cubicBezTo>
                    <a:pt x="48" y="41"/>
                    <a:pt x="41" y="35"/>
                    <a:pt x="33" y="35"/>
                  </a:cubicBezTo>
                  <a:cubicBezTo>
                    <a:pt x="24" y="35"/>
                    <a:pt x="18" y="42"/>
                    <a:pt x="18" y="50"/>
                  </a:cubicBezTo>
                  <a:cubicBezTo>
                    <a:pt x="18" y="58"/>
                    <a:pt x="24" y="65"/>
                    <a:pt x="34" y="65"/>
                  </a:cubicBezTo>
                  <a:close/>
                </a:path>
              </a:pathLst>
            </a:custGeom>
            <a:solidFill>
              <a:srgbClr val="B42E34"/>
            </a:solidFill>
            <a:ln w="0">
              <a:solidFill>
                <a:srgbClr val="000000"/>
              </a:solidFill>
              <a:prstDash val="solid"/>
              <a:round/>
              <a:headEnd/>
              <a:tailEnd/>
            </a:ln>
          </p:spPr>
          <p:txBody>
            <a:bodyPr/>
            <a:lstStyle/>
            <a:p>
              <a:endParaRPr lang="en-GB"/>
            </a:p>
          </p:txBody>
        </p:sp>
        <p:sp>
          <p:nvSpPr>
            <p:cNvPr id="14375" name="Freeform 40"/>
            <p:cNvSpPr>
              <a:spLocks/>
            </p:cNvSpPr>
            <p:nvPr/>
          </p:nvSpPr>
          <p:spPr bwMode="auto">
            <a:xfrm>
              <a:off x="5404" y="4130"/>
              <a:ext cx="33" cy="37"/>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7"/>
                    <a:pt x="28" y="17"/>
                  </a:cubicBezTo>
                  <a:cubicBezTo>
                    <a:pt x="21" y="17"/>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14376" name="Freeform 41"/>
            <p:cNvSpPr>
              <a:spLocks noEditPoints="1"/>
            </p:cNvSpPr>
            <p:nvPr/>
          </p:nvSpPr>
          <p:spPr bwMode="auto">
            <a:xfrm>
              <a:off x="5443" y="4129"/>
              <a:ext cx="38" cy="39"/>
            </a:xfrm>
            <a:custGeom>
              <a:avLst/>
              <a:gdLst>
                <a:gd name="T0" fmla="*/ 1 w 64"/>
                <a:gd name="T1" fmla="*/ 1 h 64"/>
                <a:gd name="T2" fmla="*/ 1 w 64"/>
                <a:gd name="T3" fmla="*/ 1 h 64"/>
                <a:gd name="T4" fmla="*/ 1 w 64"/>
                <a:gd name="T5" fmla="*/ 1 h 64"/>
                <a:gd name="T6" fmla="*/ 1 w 64"/>
                <a:gd name="T7" fmla="*/ 1 h 64"/>
                <a:gd name="T8" fmla="*/ 0 w 64"/>
                <a:gd name="T9" fmla="*/ 1 h 64"/>
                <a:gd name="T10" fmla="*/ 1 w 64"/>
                <a:gd name="T11" fmla="*/ 1 h 64"/>
                <a:gd name="T12" fmla="*/ 1 w 64"/>
                <a:gd name="T13" fmla="*/ 0 h 64"/>
                <a:gd name="T14" fmla="*/ 1 w 64"/>
                <a:gd name="T15" fmla="*/ 1 h 64"/>
                <a:gd name="T16" fmla="*/ 1 w 64"/>
                <a:gd name="T17" fmla="*/ 1 h 64"/>
                <a:gd name="T18" fmla="*/ 1 w 64"/>
                <a:gd name="T19" fmla="*/ 1 h 64"/>
                <a:gd name="T20" fmla="*/ 1 w 64"/>
                <a:gd name="T21" fmla="*/ 1 h 64"/>
                <a:gd name="T22" fmla="*/ 1 w 64"/>
                <a:gd name="T23" fmla="*/ 1 h 64"/>
                <a:gd name="T24" fmla="*/ 1 w 64"/>
                <a:gd name="T25" fmla="*/ 1 h 64"/>
                <a:gd name="T26" fmla="*/ 1 w 64"/>
                <a:gd name="T27" fmla="*/ 1 h 64"/>
                <a:gd name="T28" fmla="*/ 1 w 64"/>
                <a:gd name="T29" fmla="*/ 1 h 64"/>
                <a:gd name="T30" fmla="*/ 1 w 64"/>
                <a:gd name="T31" fmla="*/ 1 h 64"/>
                <a:gd name="T32" fmla="*/ 1 w 64"/>
                <a:gd name="T33" fmla="*/ 1 h 64"/>
                <a:gd name="T34" fmla="*/ 1 w 64"/>
                <a:gd name="T35" fmla="*/ 1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64"/>
                <a:gd name="T56" fmla="*/ 64 w 64"/>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64">
                  <a:moveTo>
                    <a:pt x="61" y="45"/>
                  </a:moveTo>
                  <a:lnTo>
                    <a:pt x="61" y="45"/>
                  </a:lnTo>
                  <a:cubicBezTo>
                    <a:pt x="55" y="58"/>
                    <a:pt x="45" y="64"/>
                    <a:pt x="32" y="64"/>
                  </a:cubicBezTo>
                  <a:cubicBezTo>
                    <a:pt x="22" y="64"/>
                    <a:pt x="15" y="61"/>
                    <a:pt x="9" y="55"/>
                  </a:cubicBezTo>
                  <a:cubicBezTo>
                    <a:pt x="3" y="48"/>
                    <a:pt x="0" y="41"/>
                    <a:pt x="0" y="32"/>
                  </a:cubicBezTo>
                  <a:cubicBezTo>
                    <a:pt x="0" y="24"/>
                    <a:pt x="3" y="16"/>
                    <a:pt x="9" y="10"/>
                  </a:cubicBezTo>
                  <a:cubicBezTo>
                    <a:pt x="15" y="4"/>
                    <a:pt x="23" y="0"/>
                    <a:pt x="31" y="0"/>
                  </a:cubicBezTo>
                  <a:cubicBezTo>
                    <a:pt x="51" y="0"/>
                    <a:pt x="64" y="14"/>
                    <a:pt x="64" y="37"/>
                  </a:cubicBezTo>
                  <a:lnTo>
                    <a:pt x="64" y="39"/>
                  </a:lnTo>
                  <a:lnTo>
                    <a:pt x="18" y="39"/>
                  </a:lnTo>
                  <a:cubicBezTo>
                    <a:pt x="20" y="45"/>
                    <a:pt x="24" y="49"/>
                    <a:pt x="32" y="49"/>
                  </a:cubicBezTo>
                  <a:cubicBezTo>
                    <a:pt x="36" y="49"/>
                    <a:pt x="39" y="48"/>
                    <a:pt x="41" y="45"/>
                  </a:cubicBezTo>
                  <a:lnTo>
                    <a:pt x="61" y="45"/>
                  </a:lnTo>
                  <a:close/>
                  <a:moveTo>
                    <a:pt x="46" y="26"/>
                  </a:moveTo>
                  <a:lnTo>
                    <a:pt x="46" y="26"/>
                  </a:lnTo>
                  <a:cubicBezTo>
                    <a:pt x="44" y="20"/>
                    <a:pt x="39" y="16"/>
                    <a:pt x="32" y="16"/>
                  </a:cubicBezTo>
                  <a:cubicBezTo>
                    <a:pt x="24" y="16"/>
                    <a:pt x="19" y="20"/>
                    <a:pt x="18" y="26"/>
                  </a:cubicBezTo>
                  <a:lnTo>
                    <a:pt x="46" y="26"/>
                  </a:lnTo>
                  <a:close/>
                </a:path>
              </a:pathLst>
            </a:custGeom>
            <a:solidFill>
              <a:srgbClr val="B42E34"/>
            </a:solidFill>
            <a:ln w="0">
              <a:solidFill>
                <a:srgbClr val="000000"/>
              </a:solidFill>
              <a:prstDash val="solid"/>
              <a:round/>
              <a:headEnd/>
              <a:tailEnd/>
            </a:ln>
          </p:spPr>
          <p:txBody>
            <a:bodyPr/>
            <a:lstStyle/>
            <a:p>
              <a:endParaRPr lang="en-GB"/>
            </a:p>
          </p:txBody>
        </p:sp>
        <p:sp>
          <p:nvSpPr>
            <p:cNvPr id="14377" name="Freeform 42"/>
            <p:cNvSpPr>
              <a:spLocks/>
            </p:cNvSpPr>
            <p:nvPr/>
          </p:nvSpPr>
          <p:spPr bwMode="auto">
            <a:xfrm>
              <a:off x="5484" y="4119"/>
              <a:ext cx="20" cy="48"/>
            </a:xfrm>
            <a:custGeom>
              <a:avLst/>
              <a:gdLst>
                <a:gd name="T0" fmla="*/ 0 w 34"/>
                <a:gd name="T1" fmla="*/ 1 h 81"/>
                <a:gd name="T2" fmla="*/ 0 w 34"/>
                <a:gd name="T3" fmla="*/ 1 h 81"/>
                <a:gd name="T4" fmla="*/ 0 w 34"/>
                <a:gd name="T5" fmla="*/ 1 h 81"/>
                <a:gd name="T6" fmla="*/ 1 w 34"/>
                <a:gd name="T7" fmla="*/ 1 h 81"/>
                <a:gd name="T8" fmla="*/ 1 w 34"/>
                <a:gd name="T9" fmla="*/ 0 h 81"/>
                <a:gd name="T10" fmla="*/ 1 w 34"/>
                <a:gd name="T11" fmla="*/ 0 h 81"/>
                <a:gd name="T12" fmla="*/ 1 w 34"/>
                <a:gd name="T13" fmla="*/ 1 h 81"/>
                <a:gd name="T14" fmla="*/ 1 w 34"/>
                <a:gd name="T15" fmla="*/ 1 h 81"/>
                <a:gd name="T16" fmla="*/ 1 w 34"/>
                <a:gd name="T17" fmla="*/ 1 h 81"/>
                <a:gd name="T18" fmla="*/ 1 w 34"/>
                <a:gd name="T19" fmla="*/ 1 h 81"/>
                <a:gd name="T20" fmla="*/ 1 w 34"/>
                <a:gd name="T21" fmla="*/ 1 h 81"/>
                <a:gd name="T22" fmla="*/ 1 w 34"/>
                <a:gd name="T23" fmla="*/ 1 h 81"/>
                <a:gd name="T24" fmla="*/ 1 w 34"/>
                <a:gd name="T25" fmla="*/ 1 h 81"/>
                <a:gd name="T26" fmla="*/ 0 w 3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81"/>
                <a:gd name="T44" fmla="*/ 34 w 3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81">
                  <a:moveTo>
                    <a:pt x="0" y="33"/>
                  </a:moveTo>
                  <a:lnTo>
                    <a:pt x="0" y="33"/>
                  </a:lnTo>
                  <a:lnTo>
                    <a:pt x="0" y="20"/>
                  </a:lnTo>
                  <a:lnTo>
                    <a:pt x="8" y="20"/>
                  </a:lnTo>
                  <a:lnTo>
                    <a:pt x="8" y="0"/>
                  </a:lnTo>
                  <a:lnTo>
                    <a:pt x="26" y="0"/>
                  </a:lnTo>
                  <a:lnTo>
                    <a:pt x="26" y="20"/>
                  </a:lnTo>
                  <a:lnTo>
                    <a:pt x="34" y="20"/>
                  </a:lnTo>
                  <a:lnTo>
                    <a:pt x="34" y="33"/>
                  </a:lnTo>
                  <a:lnTo>
                    <a:pt x="26" y="33"/>
                  </a:lnTo>
                  <a:lnTo>
                    <a:pt x="26" y="81"/>
                  </a:lnTo>
                  <a:lnTo>
                    <a:pt x="8" y="81"/>
                  </a:lnTo>
                  <a:lnTo>
                    <a:pt x="8" y="33"/>
                  </a:lnTo>
                  <a:lnTo>
                    <a:pt x="0" y="33"/>
                  </a:lnTo>
                  <a:close/>
                </a:path>
              </a:pathLst>
            </a:custGeom>
            <a:solidFill>
              <a:srgbClr val="B42E34"/>
            </a:solidFill>
            <a:ln w="0">
              <a:solidFill>
                <a:srgbClr val="000000"/>
              </a:solidFill>
              <a:prstDash val="solid"/>
              <a:round/>
              <a:headEnd/>
              <a:tailEnd/>
            </a:ln>
          </p:spPr>
          <p:txBody>
            <a:bodyPr/>
            <a:lstStyle/>
            <a:p>
              <a:endParaRPr lang="en-GB"/>
            </a:p>
          </p:txBody>
        </p:sp>
        <p:sp>
          <p:nvSpPr>
            <p:cNvPr id="14378" name="Freeform 43"/>
            <p:cNvSpPr>
              <a:spLocks noEditPoints="1"/>
            </p:cNvSpPr>
            <p:nvPr/>
          </p:nvSpPr>
          <p:spPr bwMode="auto">
            <a:xfrm>
              <a:off x="5507" y="4119"/>
              <a:ext cx="39" cy="48"/>
            </a:xfrm>
            <a:custGeom>
              <a:avLst/>
              <a:gdLst>
                <a:gd name="T0" fmla="*/ 1 w 65"/>
                <a:gd name="T1" fmla="*/ 1 h 81"/>
                <a:gd name="T2" fmla="*/ 1 w 65"/>
                <a:gd name="T3" fmla="*/ 1 h 81"/>
                <a:gd name="T4" fmla="*/ 0 w 65"/>
                <a:gd name="T5" fmla="*/ 1 h 81"/>
                <a:gd name="T6" fmla="*/ 0 w 65"/>
                <a:gd name="T7" fmla="*/ 0 h 81"/>
                <a:gd name="T8" fmla="*/ 1 w 65"/>
                <a:gd name="T9" fmla="*/ 0 h 81"/>
                <a:gd name="T10" fmla="*/ 1 w 65"/>
                <a:gd name="T11" fmla="*/ 1 h 81"/>
                <a:gd name="T12" fmla="*/ 1 w 65"/>
                <a:gd name="T13" fmla="*/ 1 h 81"/>
                <a:gd name="T14" fmla="*/ 1 w 65"/>
                <a:gd name="T15" fmla="*/ 1 h 81"/>
                <a:gd name="T16" fmla="*/ 1 w 65"/>
                <a:gd name="T17" fmla="*/ 1 h 81"/>
                <a:gd name="T18" fmla="*/ 1 w 65"/>
                <a:gd name="T19" fmla="*/ 1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17" y="81"/>
                  </a:moveTo>
                  <a:lnTo>
                    <a:pt x="17" y="81"/>
                  </a:lnTo>
                  <a:lnTo>
                    <a:pt x="0" y="81"/>
                  </a:lnTo>
                  <a:lnTo>
                    <a:pt x="0" y="0"/>
                  </a:lnTo>
                  <a:lnTo>
                    <a:pt x="18" y="0"/>
                  </a:lnTo>
                  <a:lnTo>
                    <a:pt x="18" y="27"/>
                  </a:lnTo>
                  <a:cubicBezTo>
                    <a:pt x="22" y="22"/>
                    <a:pt x="27" y="19"/>
                    <a:pt x="35" y="19"/>
                  </a:cubicBezTo>
                  <a:cubicBezTo>
                    <a:pt x="43" y="19"/>
                    <a:pt x="50" y="22"/>
                    <a:pt x="55" y="27"/>
                  </a:cubicBezTo>
                  <a:cubicBezTo>
                    <a:pt x="62" y="34"/>
                    <a:pt x="65" y="41"/>
                    <a:pt x="65" y="50"/>
                  </a:cubicBezTo>
                  <a:cubicBezTo>
                    <a:pt x="65" y="60"/>
                    <a:pt x="61" y="68"/>
                    <a:pt x="54" y="74"/>
                  </a:cubicBezTo>
                  <a:cubicBezTo>
                    <a:pt x="49" y="79"/>
                    <a:pt x="43" y="81"/>
                    <a:pt x="35" y="81"/>
                  </a:cubicBezTo>
                  <a:cubicBezTo>
                    <a:pt x="28" y="81"/>
                    <a:pt x="23" y="79"/>
                    <a:pt x="17" y="74"/>
                  </a:cubicBezTo>
                  <a:lnTo>
                    <a:pt x="17" y="81"/>
                  </a:lnTo>
                  <a:close/>
                  <a:moveTo>
                    <a:pt x="31" y="65"/>
                  </a:moveTo>
                  <a:lnTo>
                    <a:pt x="31" y="65"/>
                  </a:lnTo>
                  <a:cubicBezTo>
                    <a:pt x="41" y="65"/>
                    <a:pt x="47" y="58"/>
                    <a:pt x="47" y="50"/>
                  </a:cubicBezTo>
                  <a:cubicBezTo>
                    <a:pt x="47" y="42"/>
                    <a:pt x="40" y="35"/>
                    <a:pt x="32" y="35"/>
                  </a:cubicBezTo>
                  <a:cubicBezTo>
                    <a:pt x="24" y="35"/>
                    <a:pt x="17" y="41"/>
                    <a:pt x="17" y="50"/>
                  </a:cubicBezTo>
                  <a:cubicBezTo>
                    <a:pt x="17" y="59"/>
                    <a:pt x="24" y="65"/>
                    <a:pt x="31" y="65"/>
                  </a:cubicBezTo>
                  <a:close/>
                </a:path>
              </a:pathLst>
            </a:custGeom>
            <a:solidFill>
              <a:srgbClr val="B42E34"/>
            </a:solidFill>
            <a:ln w="0">
              <a:solidFill>
                <a:srgbClr val="000000"/>
              </a:solidFill>
              <a:prstDash val="solid"/>
              <a:round/>
              <a:headEnd/>
              <a:tailEnd/>
            </a:ln>
          </p:spPr>
          <p:txBody>
            <a:bodyPr/>
            <a:lstStyle/>
            <a:p>
              <a:endParaRPr lang="en-GB"/>
            </a:p>
          </p:txBody>
        </p:sp>
        <p:sp>
          <p:nvSpPr>
            <p:cNvPr id="14379" name="Freeform 44"/>
            <p:cNvSpPr>
              <a:spLocks noEditPoints="1"/>
            </p:cNvSpPr>
            <p:nvPr/>
          </p:nvSpPr>
          <p:spPr bwMode="auto">
            <a:xfrm>
              <a:off x="5550" y="4130"/>
              <a:ext cx="39" cy="37"/>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7" y="55"/>
                  </a:moveTo>
                  <a:lnTo>
                    <a:pt x="47" y="55"/>
                  </a:lnTo>
                  <a:cubicBezTo>
                    <a:pt x="42" y="60"/>
                    <a:pt x="37" y="62"/>
                    <a:pt x="29" y="62"/>
                  </a:cubicBezTo>
                  <a:cubicBezTo>
                    <a:pt x="22" y="62"/>
                    <a:pt x="16" y="60"/>
                    <a:pt x="10" y="55"/>
                  </a:cubicBezTo>
                  <a:cubicBezTo>
                    <a:pt x="3" y="49"/>
                    <a:pt x="0" y="41"/>
                    <a:pt x="0" y="31"/>
                  </a:cubicBezTo>
                  <a:cubicBezTo>
                    <a:pt x="0" y="22"/>
                    <a:pt x="3" y="14"/>
                    <a:pt x="9" y="8"/>
                  </a:cubicBezTo>
                  <a:cubicBezTo>
                    <a:pt x="15" y="3"/>
                    <a:pt x="22" y="0"/>
                    <a:pt x="30" y="0"/>
                  </a:cubicBezTo>
                  <a:cubicBezTo>
                    <a:pt x="37" y="0"/>
                    <a:pt x="43" y="2"/>
                    <a:pt x="47" y="8"/>
                  </a:cubicBezTo>
                  <a:lnTo>
                    <a:pt x="47" y="1"/>
                  </a:lnTo>
                  <a:lnTo>
                    <a:pt x="65" y="1"/>
                  </a:lnTo>
                  <a:lnTo>
                    <a:pt x="65" y="62"/>
                  </a:lnTo>
                  <a:lnTo>
                    <a:pt x="47" y="62"/>
                  </a:lnTo>
                  <a:lnTo>
                    <a:pt x="47" y="55"/>
                  </a:lnTo>
                  <a:close/>
                  <a:moveTo>
                    <a:pt x="33" y="46"/>
                  </a:moveTo>
                  <a:lnTo>
                    <a:pt x="33" y="46"/>
                  </a:lnTo>
                  <a:cubicBezTo>
                    <a:pt x="41" y="46"/>
                    <a:pt x="47" y="39"/>
                    <a:pt x="47" y="31"/>
                  </a:cubicBezTo>
                  <a:cubicBezTo>
                    <a:pt x="47" y="22"/>
                    <a:pt x="41" y="16"/>
                    <a:pt x="33" y="16"/>
                  </a:cubicBezTo>
                  <a:cubicBezTo>
                    <a:pt x="24" y="16"/>
                    <a:pt x="18" y="23"/>
                    <a:pt x="18" y="31"/>
                  </a:cubicBezTo>
                  <a:cubicBezTo>
                    <a:pt x="18" y="39"/>
                    <a:pt x="24" y="46"/>
                    <a:pt x="33" y="46"/>
                  </a:cubicBezTo>
                  <a:close/>
                </a:path>
              </a:pathLst>
            </a:custGeom>
            <a:solidFill>
              <a:srgbClr val="B42E34"/>
            </a:solidFill>
            <a:ln w="0">
              <a:solidFill>
                <a:srgbClr val="000000"/>
              </a:solidFill>
              <a:prstDash val="solid"/>
              <a:round/>
              <a:headEnd/>
              <a:tailEnd/>
            </a:ln>
          </p:spPr>
          <p:txBody>
            <a:bodyPr/>
            <a:lstStyle/>
            <a:p>
              <a:endParaRPr lang="en-GB"/>
            </a:p>
          </p:txBody>
        </p:sp>
        <p:sp>
          <p:nvSpPr>
            <p:cNvPr id="14380" name="Freeform 45"/>
            <p:cNvSpPr>
              <a:spLocks/>
            </p:cNvSpPr>
            <p:nvPr/>
          </p:nvSpPr>
          <p:spPr bwMode="auto">
            <a:xfrm>
              <a:off x="5597" y="4119"/>
              <a:ext cx="11" cy="48"/>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14381" name="Freeform 46"/>
            <p:cNvSpPr>
              <a:spLocks/>
            </p:cNvSpPr>
            <p:nvPr/>
          </p:nvSpPr>
          <p:spPr bwMode="auto">
            <a:xfrm>
              <a:off x="5617" y="4119"/>
              <a:ext cx="11" cy="48"/>
            </a:xfrm>
            <a:custGeom>
              <a:avLst/>
              <a:gdLst>
                <a:gd name="T0" fmla="*/ 1 w 18"/>
                <a:gd name="T1" fmla="*/ 0 h 81"/>
                <a:gd name="T2" fmla="*/ 1 w 18"/>
                <a:gd name="T3" fmla="*/ 0 h 81"/>
                <a:gd name="T4" fmla="*/ 1 w 18"/>
                <a:gd name="T5" fmla="*/ 1 h 81"/>
                <a:gd name="T6" fmla="*/ 1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1"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14382" name="Freeform 47"/>
            <p:cNvSpPr>
              <a:spLocks/>
            </p:cNvSpPr>
            <p:nvPr/>
          </p:nvSpPr>
          <p:spPr bwMode="auto">
            <a:xfrm>
              <a:off x="5259" y="3969"/>
              <a:ext cx="202" cy="72"/>
            </a:xfrm>
            <a:custGeom>
              <a:avLst/>
              <a:gdLst>
                <a:gd name="T0" fmla="*/ 1 w 336"/>
                <a:gd name="T1" fmla="*/ 1 h 120"/>
                <a:gd name="T2" fmla="*/ 1 w 336"/>
                <a:gd name="T3" fmla="*/ 1 h 120"/>
                <a:gd name="T4" fmla="*/ 1 w 336"/>
                <a:gd name="T5" fmla="*/ 1 h 120"/>
                <a:gd name="T6" fmla="*/ 5 w 336"/>
                <a:gd name="T7" fmla="*/ 2 h 120"/>
                <a:gd name="T8" fmla="*/ 6 w 336"/>
                <a:gd name="T9" fmla="*/ 2 h 120"/>
                <a:gd name="T10" fmla="*/ 5 w 336"/>
                <a:gd name="T11" fmla="*/ 2 h 120"/>
                <a:gd name="T12" fmla="*/ 0 w 336"/>
                <a:gd name="T13" fmla="*/ 1 h 120"/>
                <a:gd name="T14" fmla="*/ 1 w 336"/>
                <a:gd name="T15" fmla="*/ 0 h 120"/>
                <a:gd name="T16" fmla="*/ 1 w 336"/>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6"/>
                <a:gd name="T28" fmla="*/ 0 h 120"/>
                <a:gd name="T29" fmla="*/ 336 w 33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6" h="120">
                  <a:moveTo>
                    <a:pt x="66" y="24"/>
                  </a:moveTo>
                  <a:lnTo>
                    <a:pt x="66" y="24"/>
                  </a:lnTo>
                  <a:cubicBezTo>
                    <a:pt x="56" y="31"/>
                    <a:pt x="50" y="39"/>
                    <a:pt x="50" y="48"/>
                  </a:cubicBezTo>
                  <a:cubicBezTo>
                    <a:pt x="50" y="86"/>
                    <a:pt x="170" y="117"/>
                    <a:pt x="322" y="119"/>
                  </a:cubicBezTo>
                  <a:cubicBezTo>
                    <a:pt x="326" y="119"/>
                    <a:pt x="331" y="119"/>
                    <a:pt x="336" y="119"/>
                  </a:cubicBezTo>
                  <a:lnTo>
                    <a:pt x="300" y="119"/>
                  </a:lnTo>
                  <a:cubicBezTo>
                    <a:pt x="134" y="120"/>
                    <a:pt x="0" y="86"/>
                    <a:pt x="0" y="44"/>
                  </a:cubicBezTo>
                  <a:cubicBezTo>
                    <a:pt x="0" y="28"/>
                    <a:pt x="19" y="13"/>
                    <a:pt x="52" y="0"/>
                  </a:cubicBezTo>
                  <a:lnTo>
                    <a:pt x="66" y="24"/>
                  </a:lnTo>
                  <a:close/>
                </a:path>
              </a:pathLst>
            </a:custGeom>
            <a:solidFill>
              <a:srgbClr val="B42E34"/>
            </a:solidFill>
            <a:ln w="0">
              <a:solidFill>
                <a:srgbClr val="000000"/>
              </a:solidFill>
              <a:prstDash val="solid"/>
              <a:round/>
              <a:headEnd/>
              <a:tailEnd/>
            </a:ln>
          </p:spPr>
          <p:txBody>
            <a:bodyPr/>
            <a:lstStyle/>
            <a:p>
              <a:endParaRPr lang="en-GB"/>
            </a:p>
          </p:txBody>
        </p:sp>
        <p:sp>
          <p:nvSpPr>
            <p:cNvPr id="14383" name="Freeform 48"/>
            <p:cNvSpPr>
              <a:spLocks/>
            </p:cNvSpPr>
            <p:nvPr/>
          </p:nvSpPr>
          <p:spPr bwMode="auto">
            <a:xfrm>
              <a:off x="5485" y="3950"/>
              <a:ext cx="96" cy="16"/>
            </a:xfrm>
            <a:custGeom>
              <a:avLst/>
              <a:gdLst>
                <a:gd name="T0" fmla="*/ 0 w 161"/>
                <a:gd name="T1" fmla="*/ 1 h 26"/>
                <a:gd name="T2" fmla="*/ 0 w 161"/>
                <a:gd name="T3" fmla="*/ 1 h 26"/>
                <a:gd name="T4" fmla="*/ 2 w 161"/>
                <a:gd name="T5" fmla="*/ 1 h 26"/>
                <a:gd name="T6" fmla="*/ 2 w 161"/>
                <a:gd name="T7" fmla="*/ 1 h 26"/>
                <a:gd name="T8" fmla="*/ 0 w 161"/>
                <a:gd name="T9" fmla="*/ 0 h 26"/>
                <a:gd name="T10" fmla="*/ 0 w 161"/>
                <a:gd name="T11" fmla="*/ 1 h 26"/>
                <a:gd name="T12" fmla="*/ 0 60000 65536"/>
                <a:gd name="T13" fmla="*/ 0 60000 65536"/>
                <a:gd name="T14" fmla="*/ 0 60000 65536"/>
                <a:gd name="T15" fmla="*/ 0 60000 65536"/>
                <a:gd name="T16" fmla="*/ 0 60000 65536"/>
                <a:gd name="T17" fmla="*/ 0 60000 65536"/>
                <a:gd name="T18" fmla="*/ 0 w 161"/>
                <a:gd name="T19" fmla="*/ 0 h 26"/>
                <a:gd name="T20" fmla="*/ 161 w 16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61" h="26">
                  <a:moveTo>
                    <a:pt x="0" y="7"/>
                  </a:moveTo>
                  <a:lnTo>
                    <a:pt x="0" y="7"/>
                  </a:lnTo>
                  <a:cubicBezTo>
                    <a:pt x="62" y="9"/>
                    <a:pt x="118" y="16"/>
                    <a:pt x="161" y="26"/>
                  </a:cubicBezTo>
                  <a:lnTo>
                    <a:pt x="157" y="25"/>
                  </a:lnTo>
                  <a:cubicBezTo>
                    <a:pt x="117" y="12"/>
                    <a:pt x="62" y="4"/>
                    <a:pt x="0" y="0"/>
                  </a:cubicBezTo>
                  <a:lnTo>
                    <a:pt x="0" y="7"/>
                  </a:lnTo>
                  <a:close/>
                </a:path>
              </a:pathLst>
            </a:custGeom>
            <a:solidFill>
              <a:srgbClr val="B42E34"/>
            </a:solidFill>
            <a:ln w="0">
              <a:solidFill>
                <a:srgbClr val="000000"/>
              </a:solidFill>
              <a:prstDash val="solid"/>
              <a:round/>
              <a:headEnd/>
              <a:tailEnd/>
            </a:ln>
          </p:spPr>
          <p:txBody>
            <a:bodyPr/>
            <a:lstStyle/>
            <a:p>
              <a:endParaRPr lang="en-GB"/>
            </a:p>
          </p:txBody>
        </p:sp>
        <p:sp>
          <p:nvSpPr>
            <p:cNvPr id="14384" name="Freeform 49"/>
            <p:cNvSpPr>
              <a:spLocks/>
            </p:cNvSpPr>
            <p:nvPr/>
          </p:nvSpPr>
          <p:spPr bwMode="auto">
            <a:xfrm>
              <a:off x="5282" y="3881"/>
              <a:ext cx="212" cy="148"/>
            </a:xfrm>
            <a:custGeom>
              <a:avLst/>
              <a:gdLst>
                <a:gd name="T0" fmla="*/ 6 w 352"/>
                <a:gd name="T1" fmla="*/ 0 h 247"/>
                <a:gd name="T2" fmla="*/ 6 w 352"/>
                <a:gd name="T3" fmla="*/ 0 h 247"/>
                <a:gd name="T4" fmla="*/ 6 w 352"/>
                <a:gd name="T5" fmla="*/ 1 h 247"/>
                <a:gd name="T6" fmla="*/ 3 w 352"/>
                <a:gd name="T7" fmla="*/ 4 h 247"/>
                <a:gd name="T8" fmla="*/ 0 w 352"/>
                <a:gd name="T9" fmla="*/ 2 h 247"/>
                <a:gd name="T10" fmla="*/ 1 w 352"/>
                <a:gd name="T11" fmla="*/ 2 h 247"/>
                <a:gd name="T12" fmla="*/ 3 w 352"/>
                <a:gd name="T13" fmla="*/ 4 h 247"/>
                <a:gd name="T14" fmla="*/ 6 w 352"/>
                <a:gd name="T15" fmla="*/ 1 h 247"/>
                <a:gd name="T16" fmla="*/ 6 w 352"/>
                <a:gd name="T17" fmla="*/ 1 h 247"/>
                <a:gd name="T18" fmla="*/ 6 w 352"/>
                <a:gd name="T19" fmla="*/ 0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247"/>
                <a:gd name="T32" fmla="*/ 352 w 352"/>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247">
                  <a:moveTo>
                    <a:pt x="338" y="0"/>
                  </a:moveTo>
                  <a:lnTo>
                    <a:pt x="338" y="0"/>
                  </a:lnTo>
                  <a:cubicBezTo>
                    <a:pt x="342" y="14"/>
                    <a:pt x="344" y="28"/>
                    <a:pt x="344" y="43"/>
                  </a:cubicBezTo>
                  <a:cubicBezTo>
                    <a:pt x="344" y="141"/>
                    <a:pt x="265" y="222"/>
                    <a:pt x="166" y="222"/>
                  </a:cubicBezTo>
                  <a:cubicBezTo>
                    <a:pt x="91" y="223"/>
                    <a:pt x="27" y="177"/>
                    <a:pt x="0" y="112"/>
                  </a:cubicBezTo>
                  <a:lnTo>
                    <a:pt x="2" y="118"/>
                  </a:lnTo>
                  <a:cubicBezTo>
                    <a:pt x="23" y="193"/>
                    <a:pt x="92" y="247"/>
                    <a:pt x="174" y="247"/>
                  </a:cubicBezTo>
                  <a:cubicBezTo>
                    <a:pt x="273" y="246"/>
                    <a:pt x="352" y="166"/>
                    <a:pt x="352" y="67"/>
                  </a:cubicBezTo>
                  <a:cubicBezTo>
                    <a:pt x="352" y="46"/>
                    <a:pt x="348" y="26"/>
                    <a:pt x="341" y="7"/>
                  </a:cubicBezTo>
                  <a:lnTo>
                    <a:pt x="338" y="0"/>
                  </a:lnTo>
                  <a:close/>
                </a:path>
              </a:pathLst>
            </a:custGeom>
            <a:solidFill>
              <a:srgbClr val="B42E34"/>
            </a:solidFill>
            <a:ln w="0">
              <a:solidFill>
                <a:srgbClr val="000000"/>
              </a:solidFill>
              <a:prstDash val="solid"/>
              <a:round/>
              <a:headEnd/>
              <a:tailEnd/>
            </a:ln>
          </p:spPr>
          <p:txBody>
            <a:bodyPr/>
            <a:lstStyle/>
            <a:p>
              <a:endParaRPr lang="en-GB"/>
            </a:p>
          </p:txBody>
        </p:sp>
        <p:sp>
          <p:nvSpPr>
            <p:cNvPr id="14385" name="Freeform 50"/>
            <p:cNvSpPr>
              <a:spLocks/>
            </p:cNvSpPr>
            <p:nvPr/>
          </p:nvSpPr>
          <p:spPr bwMode="auto">
            <a:xfrm>
              <a:off x="5250" y="4012"/>
              <a:ext cx="184" cy="149"/>
            </a:xfrm>
            <a:custGeom>
              <a:avLst/>
              <a:gdLst>
                <a:gd name="T0" fmla="*/ 5 w 305"/>
                <a:gd name="T1" fmla="*/ 1 h 247"/>
                <a:gd name="T2" fmla="*/ 5 w 305"/>
                <a:gd name="T3" fmla="*/ 1 h 247"/>
                <a:gd name="T4" fmla="*/ 1 w 305"/>
                <a:gd name="T5" fmla="*/ 1 h 247"/>
                <a:gd name="T6" fmla="*/ 1 w 305"/>
                <a:gd name="T7" fmla="*/ 1 h 247"/>
                <a:gd name="T8" fmla="*/ 3 w 305"/>
                <a:gd name="T9" fmla="*/ 4 h 247"/>
                <a:gd name="T10" fmla="*/ 2 w 305"/>
                <a:gd name="T11" fmla="*/ 1 h 247"/>
                <a:gd name="T12" fmla="*/ 2 w 305"/>
                <a:gd name="T13" fmla="*/ 1 h 247"/>
                <a:gd name="T14" fmla="*/ 5 w 305"/>
                <a:gd name="T15" fmla="*/ 1 h 247"/>
                <a:gd name="T16" fmla="*/ 0 60000 65536"/>
                <a:gd name="T17" fmla="*/ 0 60000 65536"/>
                <a:gd name="T18" fmla="*/ 0 60000 65536"/>
                <a:gd name="T19" fmla="*/ 0 60000 65536"/>
                <a:gd name="T20" fmla="*/ 0 60000 65536"/>
                <a:gd name="T21" fmla="*/ 0 60000 65536"/>
                <a:gd name="T22" fmla="*/ 0 60000 65536"/>
                <a:gd name="T23" fmla="*/ 0 60000 65536"/>
                <a:gd name="T24" fmla="*/ 0 w 305"/>
                <a:gd name="T25" fmla="*/ 0 h 247"/>
                <a:gd name="T26" fmla="*/ 305 w 305"/>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 h="247">
                  <a:moveTo>
                    <a:pt x="305" y="51"/>
                  </a:moveTo>
                  <a:lnTo>
                    <a:pt x="305" y="51"/>
                  </a:lnTo>
                  <a:cubicBezTo>
                    <a:pt x="305" y="51"/>
                    <a:pt x="123" y="52"/>
                    <a:pt x="48" y="12"/>
                  </a:cubicBezTo>
                  <a:cubicBezTo>
                    <a:pt x="48" y="12"/>
                    <a:pt x="0" y="0"/>
                    <a:pt x="62" y="72"/>
                  </a:cubicBezTo>
                  <a:cubicBezTo>
                    <a:pt x="123" y="145"/>
                    <a:pt x="185" y="247"/>
                    <a:pt x="185" y="247"/>
                  </a:cubicBezTo>
                  <a:lnTo>
                    <a:pt x="92" y="77"/>
                  </a:lnTo>
                  <a:cubicBezTo>
                    <a:pt x="92" y="77"/>
                    <a:pt x="77" y="40"/>
                    <a:pt x="116" y="46"/>
                  </a:cubicBezTo>
                  <a:cubicBezTo>
                    <a:pt x="179" y="56"/>
                    <a:pt x="305" y="51"/>
                    <a:pt x="305" y="51"/>
                  </a:cubicBezTo>
                  <a:close/>
                </a:path>
              </a:pathLst>
            </a:custGeom>
            <a:solidFill>
              <a:srgbClr val="B42E34"/>
            </a:solidFill>
            <a:ln w="0">
              <a:solidFill>
                <a:srgbClr val="000000"/>
              </a:solidFill>
              <a:prstDash val="solid"/>
              <a:round/>
              <a:headEnd/>
              <a:tailEnd/>
            </a:ln>
          </p:spPr>
          <p:txBody>
            <a:bodyPr/>
            <a:lstStyle/>
            <a:p>
              <a:endParaRPr lang="en-GB"/>
            </a:p>
          </p:txBody>
        </p:sp>
      </p:grpSp>
      <p:sp>
        <p:nvSpPr>
          <p:cNvPr id="14339" name="TextBox 4"/>
          <p:cNvSpPr txBox="1">
            <a:spLocks noChangeArrowheads="1"/>
          </p:cNvSpPr>
          <p:nvPr/>
        </p:nvSpPr>
        <p:spPr bwMode="auto">
          <a:xfrm>
            <a:off x="542925" y="263999"/>
            <a:ext cx="79914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b="1" dirty="0">
                <a:solidFill>
                  <a:schemeClr val="bg1"/>
                </a:solidFill>
                <a:latin typeface="Verdana" panose="020B0604030504040204" pitchFamily="34" charset="0"/>
                <a:cs typeface="Arial" panose="020B0604020202020204" pitchFamily="34" charset="0"/>
              </a:rPr>
              <a:t>Total Cost of Membership 2022/23</a:t>
            </a:r>
            <a:endParaRPr lang="en-US" altLang="en-US" sz="4800" b="1" dirty="0">
              <a:solidFill>
                <a:schemeClr val="bg1"/>
              </a:solidFill>
              <a:cs typeface="Arial" panose="020B0604020202020204" pitchFamily="34" charset="0"/>
            </a:endParaRPr>
          </a:p>
        </p:txBody>
      </p:sp>
      <p:sp>
        <p:nvSpPr>
          <p:cNvPr id="14340" name="Rectangle 5"/>
          <p:cNvSpPr>
            <a:spLocks noChangeArrowheads="1"/>
          </p:cNvSpPr>
          <p:nvPr/>
        </p:nvSpPr>
        <p:spPr bwMode="auto">
          <a:xfrm>
            <a:off x="7239000" y="457200"/>
            <a:ext cx="1600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5400" b="1">
              <a:solidFill>
                <a:srgbClr val="000000"/>
              </a:solidFill>
              <a:latin typeface="Arial Bold" panose="020B0704020202020204" pitchFamily="34" charset="0"/>
              <a:cs typeface="Arial Bold" panose="020B0704020202020204" pitchFamily="34" charset="0"/>
            </a:endParaRPr>
          </a:p>
        </p:txBody>
      </p:sp>
      <p:sp>
        <p:nvSpPr>
          <p:cNvPr id="14341" name="Rectangle 1"/>
          <p:cNvSpPr>
            <a:spLocks noChangeArrowheads="1"/>
          </p:cNvSpPr>
          <p:nvPr/>
        </p:nvSpPr>
        <p:spPr bwMode="auto">
          <a:xfrm>
            <a:off x="684213" y="1304925"/>
            <a:ext cx="7991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a:p>
            <a:pPr eaLnBrk="1" hangingPunct="1">
              <a:spcBef>
                <a:spcPct val="0"/>
              </a:spcBef>
              <a:buFontTx/>
              <a:buNone/>
            </a:pPr>
            <a:endParaRPr lang="en-GB" altLang="en-US" sz="1800"/>
          </a:p>
        </p:txBody>
      </p:sp>
      <p:pic>
        <p:nvPicPr>
          <p:cNvPr id="143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2788" y="6069013"/>
            <a:ext cx="6683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50" descr="Final WY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5975350"/>
            <a:ext cx="1152525"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0" name="Content Placeholder 49"/>
          <p:cNvGraphicFramePr>
            <a:graphicFrameLocks noGrp="1"/>
          </p:cNvGraphicFramePr>
          <p:nvPr>
            <p:ph idx="1"/>
            <p:extLst>
              <p:ext uri="{D42A27DB-BD31-4B8C-83A1-F6EECF244321}">
                <p14:modId xmlns:p14="http://schemas.microsoft.com/office/powerpoint/2010/main" val="861307858"/>
              </p:ext>
            </p:extLst>
          </p:nvPr>
        </p:nvGraphicFramePr>
        <p:xfrm>
          <a:off x="422275" y="1601590"/>
          <a:ext cx="8264525" cy="499606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TextBox 4">
            <a:extLst>
              <a:ext uri="{FF2B5EF4-FFF2-40B4-BE49-F238E27FC236}">
                <a16:creationId xmlns:a16="http://schemas.microsoft.com/office/drawing/2014/main" id="{8BF887B2-DD2C-D221-A0B7-C34CDECA7FFE}"/>
              </a:ext>
            </a:extLst>
          </p:cNvPr>
          <p:cNvSpPr txBox="1"/>
          <p:nvPr/>
        </p:nvSpPr>
        <p:spPr>
          <a:xfrm>
            <a:off x="658813" y="1539655"/>
            <a:ext cx="7796212" cy="923330"/>
          </a:xfrm>
          <a:prstGeom prst="rect">
            <a:avLst/>
          </a:prstGeom>
          <a:noFill/>
        </p:spPr>
        <p:txBody>
          <a:bodyPr wrap="square" rtlCol="0">
            <a:spAutoFit/>
          </a:bodyPr>
          <a:lstStyle/>
          <a:p>
            <a:r>
              <a:rPr lang="en-GB" dirty="0"/>
              <a:t>England Netball have advised that after a 7 year price freeze (5 years for Over 18’s) they will be making a small increase to the fees by an average of 3.7%, which is well below inflation</a:t>
            </a:r>
          </a:p>
        </p:txBody>
      </p:sp>
      <p:graphicFrame>
        <p:nvGraphicFramePr>
          <p:cNvPr id="6" name="Table 6">
            <a:extLst>
              <a:ext uri="{FF2B5EF4-FFF2-40B4-BE49-F238E27FC236}">
                <a16:creationId xmlns:a16="http://schemas.microsoft.com/office/drawing/2014/main" id="{2DF64809-468D-46FF-5C6D-E46D33DF4570}"/>
              </a:ext>
            </a:extLst>
          </p:cNvPr>
          <p:cNvGraphicFramePr>
            <a:graphicFrameLocks noGrp="1"/>
          </p:cNvGraphicFramePr>
          <p:nvPr>
            <p:extLst>
              <p:ext uri="{D42A27DB-BD31-4B8C-83A1-F6EECF244321}">
                <p14:modId xmlns:p14="http://schemas.microsoft.com/office/powerpoint/2010/main" val="104432595"/>
              </p:ext>
            </p:extLst>
          </p:nvPr>
        </p:nvGraphicFramePr>
        <p:xfrm>
          <a:off x="700088" y="2397443"/>
          <a:ext cx="7786686" cy="3606800"/>
        </p:xfrm>
        <a:graphic>
          <a:graphicData uri="http://schemas.openxmlformats.org/drawingml/2006/table">
            <a:tbl>
              <a:tblPr firstRow="1" bandRow="1">
                <a:tableStyleId>{5C22544A-7EE6-4342-B048-85BDC9FD1C3A}</a:tableStyleId>
              </a:tblPr>
              <a:tblGrid>
                <a:gridCol w="2377687">
                  <a:extLst>
                    <a:ext uri="{9D8B030D-6E8A-4147-A177-3AD203B41FA5}">
                      <a16:colId xmlns:a16="http://schemas.microsoft.com/office/drawing/2014/main" val="2194493177"/>
                    </a:ext>
                  </a:extLst>
                </a:gridCol>
                <a:gridCol w="1134185">
                  <a:extLst>
                    <a:ext uri="{9D8B030D-6E8A-4147-A177-3AD203B41FA5}">
                      <a16:colId xmlns:a16="http://schemas.microsoft.com/office/drawing/2014/main" val="720362616"/>
                    </a:ext>
                  </a:extLst>
                </a:gridCol>
                <a:gridCol w="1224136">
                  <a:extLst>
                    <a:ext uri="{9D8B030D-6E8A-4147-A177-3AD203B41FA5}">
                      <a16:colId xmlns:a16="http://schemas.microsoft.com/office/drawing/2014/main" val="771330956"/>
                    </a:ext>
                  </a:extLst>
                </a:gridCol>
                <a:gridCol w="1296144">
                  <a:extLst>
                    <a:ext uri="{9D8B030D-6E8A-4147-A177-3AD203B41FA5}">
                      <a16:colId xmlns:a16="http://schemas.microsoft.com/office/drawing/2014/main" val="1097992556"/>
                    </a:ext>
                  </a:extLst>
                </a:gridCol>
                <a:gridCol w="1754534">
                  <a:extLst>
                    <a:ext uri="{9D8B030D-6E8A-4147-A177-3AD203B41FA5}">
                      <a16:colId xmlns:a16="http://schemas.microsoft.com/office/drawing/2014/main" val="1335331651"/>
                    </a:ext>
                  </a:extLst>
                </a:gridCol>
              </a:tblGrid>
              <a:tr h="370840">
                <a:tc>
                  <a:txBody>
                    <a:bodyPr/>
                    <a:lstStyle/>
                    <a:p>
                      <a:endParaRPr lang="en-GB" dirty="0">
                        <a:solidFill>
                          <a:schemeClr val="tx1"/>
                        </a:solidFill>
                      </a:endParaRPr>
                    </a:p>
                  </a:txBody>
                  <a:tcPr/>
                </a:tc>
                <a:tc>
                  <a:txBody>
                    <a:bodyPr/>
                    <a:lstStyle/>
                    <a:p>
                      <a:r>
                        <a:rPr lang="en-GB" dirty="0"/>
                        <a:t>England Netball</a:t>
                      </a:r>
                    </a:p>
                  </a:txBody>
                  <a:tcPr/>
                </a:tc>
                <a:tc>
                  <a:txBody>
                    <a:bodyPr/>
                    <a:lstStyle/>
                    <a:p>
                      <a:r>
                        <a:rPr lang="en-GB" dirty="0"/>
                        <a:t>Yorkshire</a:t>
                      </a:r>
                    </a:p>
                    <a:p>
                      <a:r>
                        <a:rPr lang="en-GB" dirty="0"/>
                        <a:t>Netball</a:t>
                      </a:r>
                    </a:p>
                  </a:txBody>
                  <a:tcPr/>
                </a:tc>
                <a:tc>
                  <a:txBody>
                    <a:bodyPr/>
                    <a:lstStyle/>
                    <a:p>
                      <a:r>
                        <a:rPr lang="en-GB" dirty="0"/>
                        <a:t>West Yorkshire </a:t>
                      </a:r>
                    </a:p>
                  </a:txBody>
                  <a:tcPr/>
                </a:tc>
                <a:tc>
                  <a:txBody>
                    <a:bodyPr/>
                    <a:lstStyle/>
                    <a:p>
                      <a:r>
                        <a:rPr lang="en-GB" dirty="0"/>
                        <a:t>TOTAL</a:t>
                      </a:r>
                    </a:p>
                  </a:txBody>
                  <a:tcPr/>
                </a:tc>
                <a:extLst>
                  <a:ext uri="{0D108BD9-81ED-4DB2-BD59-A6C34878D82A}">
                    <a16:rowId xmlns:a16="http://schemas.microsoft.com/office/drawing/2014/main" val="39471924"/>
                  </a:ext>
                </a:extLst>
              </a:tr>
              <a:tr h="370840">
                <a:tc>
                  <a:txBody>
                    <a:bodyPr/>
                    <a:lstStyle/>
                    <a:p>
                      <a:r>
                        <a:rPr lang="en-GB" dirty="0"/>
                        <a:t>Over 18</a:t>
                      </a:r>
                    </a:p>
                  </a:txBody>
                  <a:tcPr/>
                </a:tc>
                <a:tc>
                  <a:txBody>
                    <a:bodyPr/>
                    <a:lstStyle/>
                    <a:p>
                      <a:r>
                        <a:rPr lang="en-GB" dirty="0"/>
                        <a:t>£37.50</a:t>
                      </a:r>
                    </a:p>
                  </a:txBody>
                  <a:tcPr/>
                </a:tc>
                <a:tc>
                  <a:txBody>
                    <a:bodyPr/>
                    <a:lstStyle/>
                    <a:p>
                      <a:r>
                        <a:rPr lang="en-GB" dirty="0"/>
                        <a:t>£4.20</a:t>
                      </a:r>
                    </a:p>
                  </a:txBody>
                  <a:tcPr/>
                </a:tc>
                <a:tc>
                  <a:txBody>
                    <a:bodyPr/>
                    <a:lstStyle/>
                    <a:p>
                      <a:r>
                        <a:rPr lang="en-GB" dirty="0"/>
                        <a:t>£6.00</a:t>
                      </a:r>
                    </a:p>
                  </a:txBody>
                  <a:tcPr/>
                </a:tc>
                <a:tc>
                  <a:txBody>
                    <a:bodyPr/>
                    <a:lstStyle/>
                    <a:p>
                      <a:r>
                        <a:rPr lang="en-GB" b="1" dirty="0"/>
                        <a:t>£47.70</a:t>
                      </a:r>
                    </a:p>
                  </a:txBody>
                  <a:tcPr/>
                </a:tc>
                <a:extLst>
                  <a:ext uri="{0D108BD9-81ED-4DB2-BD59-A6C34878D82A}">
                    <a16:rowId xmlns:a16="http://schemas.microsoft.com/office/drawing/2014/main" val="2760798310"/>
                  </a:ext>
                </a:extLst>
              </a:tr>
              <a:tr h="370840">
                <a:tc>
                  <a:txBody>
                    <a:bodyPr/>
                    <a:lstStyle/>
                    <a:p>
                      <a:r>
                        <a:rPr lang="en-GB" dirty="0"/>
                        <a:t>Under 18</a:t>
                      </a:r>
                    </a:p>
                  </a:txBody>
                  <a:tcPr/>
                </a:tc>
                <a:tc>
                  <a:txBody>
                    <a:bodyPr/>
                    <a:lstStyle/>
                    <a:p>
                      <a:r>
                        <a:rPr lang="en-GB" dirty="0"/>
                        <a:t>£17.00</a:t>
                      </a:r>
                    </a:p>
                  </a:txBody>
                  <a:tcPr/>
                </a:tc>
                <a:tc>
                  <a:txBody>
                    <a:bodyPr/>
                    <a:lstStyle/>
                    <a:p>
                      <a:r>
                        <a:rPr lang="en-GB" dirty="0"/>
                        <a:t>£4.20</a:t>
                      </a:r>
                    </a:p>
                  </a:txBody>
                  <a:tcPr/>
                </a:tc>
                <a:tc>
                  <a:txBody>
                    <a:bodyPr/>
                    <a:lstStyle/>
                    <a:p>
                      <a:r>
                        <a:rPr lang="en-GB" dirty="0"/>
                        <a:t>£3.00</a:t>
                      </a:r>
                    </a:p>
                  </a:txBody>
                  <a:tcPr/>
                </a:tc>
                <a:tc>
                  <a:txBody>
                    <a:bodyPr/>
                    <a:lstStyle/>
                    <a:p>
                      <a:r>
                        <a:rPr lang="en-GB" b="1" dirty="0"/>
                        <a:t>£24.20</a:t>
                      </a:r>
                    </a:p>
                  </a:txBody>
                  <a:tcPr/>
                </a:tc>
                <a:extLst>
                  <a:ext uri="{0D108BD9-81ED-4DB2-BD59-A6C34878D82A}">
                    <a16:rowId xmlns:a16="http://schemas.microsoft.com/office/drawing/2014/main" val="1985138038"/>
                  </a:ext>
                </a:extLst>
              </a:tr>
              <a:tr h="370840">
                <a:tc>
                  <a:txBody>
                    <a:bodyPr/>
                    <a:lstStyle/>
                    <a:p>
                      <a:r>
                        <a:rPr lang="en-GB" dirty="0"/>
                        <a:t>Under 14</a:t>
                      </a:r>
                    </a:p>
                  </a:txBody>
                  <a:tcPr/>
                </a:tc>
                <a:tc>
                  <a:txBody>
                    <a:bodyPr/>
                    <a:lstStyle/>
                    <a:p>
                      <a:r>
                        <a:rPr lang="en-GB" dirty="0"/>
                        <a:t>£8.90</a:t>
                      </a:r>
                    </a:p>
                  </a:txBody>
                  <a:tcPr/>
                </a:tc>
                <a:tc>
                  <a:txBody>
                    <a:bodyPr/>
                    <a:lstStyle/>
                    <a:p>
                      <a:r>
                        <a:rPr lang="en-GB" dirty="0"/>
                        <a:t>£4.20</a:t>
                      </a:r>
                    </a:p>
                  </a:txBody>
                  <a:tcPr/>
                </a:tc>
                <a:tc>
                  <a:txBody>
                    <a:bodyPr/>
                    <a:lstStyle/>
                    <a:p>
                      <a:r>
                        <a:rPr lang="en-GB" dirty="0"/>
                        <a:t>£3.00</a:t>
                      </a:r>
                    </a:p>
                  </a:txBody>
                  <a:tcPr/>
                </a:tc>
                <a:tc>
                  <a:txBody>
                    <a:bodyPr/>
                    <a:lstStyle/>
                    <a:p>
                      <a:r>
                        <a:rPr lang="en-GB" b="1" dirty="0"/>
                        <a:t>£16.10</a:t>
                      </a:r>
                    </a:p>
                  </a:txBody>
                  <a:tcPr/>
                </a:tc>
                <a:extLst>
                  <a:ext uri="{0D108BD9-81ED-4DB2-BD59-A6C34878D82A}">
                    <a16:rowId xmlns:a16="http://schemas.microsoft.com/office/drawing/2014/main" val="2599200093"/>
                  </a:ext>
                </a:extLst>
              </a:tr>
              <a:tr h="370840">
                <a:tc>
                  <a:txBody>
                    <a:bodyPr/>
                    <a:lstStyle/>
                    <a:p>
                      <a:r>
                        <a:rPr lang="en-GB" dirty="0"/>
                        <a:t>Under 11</a:t>
                      </a:r>
                    </a:p>
                  </a:txBody>
                  <a:tcPr/>
                </a:tc>
                <a:tc>
                  <a:txBody>
                    <a:bodyPr/>
                    <a:lstStyle/>
                    <a:p>
                      <a:r>
                        <a:rPr lang="en-GB" dirty="0"/>
                        <a:t>£5.50</a:t>
                      </a:r>
                    </a:p>
                  </a:txBody>
                  <a:tcPr/>
                </a:tc>
                <a:tc>
                  <a:txBody>
                    <a:bodyPr/>
                    <a:lstStyle/>
                    <a:p>
                      <a:r>
                        <a:rPr lang="en-GB" dirty="0"/>
                        <a:t>£1.00</a:t>
                      </a:r>
                    </a:p>
                  </a:txBody>
                  <a:tcPr/>
                </a:tc>
                <a:tc>
                  <a:txBody>
                    <a:bodyPr/>
                    <a:lstStyle/>
                    <a:p>
                      <a:r>
                        <a:rPr lang="en-GB" dirty="0"/>
                        <a:t>£0.00</a:t>
                      </a:r>
                    </a:p>
                  </a:txBody>
                  <a:tcPr/>
                </a:tc>
                <a:tc>
                  <a:txBody>
                    <a:bodyPr/>
                    <a:lstStyle/>
                    <a:p>
                      <a:r>
                        <a:rPr lang="en-GB" b="1" dirty="0"/>
                        <a:t>£ 6.50</a:t>
                      </a:r>
                    </a:p>
                  </a:txBody>
                  <a:tcPr/>
                </a:tc>
                <a:extLst>
                  <a:ext uri="{0D108BD9-81ED-4DB2-BD59-A6C34878D82A}">
                    <a16:rowId xmlns:a16="http://schemas.microsoft.com/office/drawing/2014/main" val="1383857266"/>
                  </a:ext>
                </a:extLst>
              </a:tr>
              <a:tr h="370840">
                <a:tc>
                  <a:txBody>
                    <a:bodyPr/>
                    <a:lstStyle/>
                    <a:p>
                      <a:r>
                        <a:rPr lang="en-GB" dirty="0"/>
                        <a:t>Social &amp; Supporting</a:t>
                      </a:r>
                    </a:p>
                  </a:txBody>
                  <a:tcPr/>
                </a:tc>
                <a:tc>
                  <a:txBody>
                    <a:bodyPr/>
                    <a:lstStyle/>
                    <a:p>
                      <a:r>
                        <a:rPr lang="en-GB" dirty="0"/>
                        <a:t>£14.00</a:t>
                      </a:r>
                    </a:p>
                  </a:txBody>
                  <a:tcPr/>
                </a:tc>
                <a:tc>
                  <a:txBody>
                    <a:bodyPr/>
                    <a:lstStyle/>
                    <a:p>
                      <a:endParaRPr lang="en-GB"/>
                    </a:p>
                  </a:txBody>
                  <a:tcPr/>
                </a:tc>
                <a:tc>
                  <a:txBody>
                    <a:bodyPr/>
                    <a:lstStyle/>
                    <a:p>
                      <a:r>
                        <a:rPr lang="en-GB" dirty="0"/>
                        <a:t>£0.00</a:t>
                      </a:r>
                    </a:p>
                  </a:txBody>
                  <a:tcPr/>
                </a:tc>
                <a:tc>
                  <a:txBody>
                    <a:bodyPr/>
                    <a:lstStyle/>
                    <a:p>
                      <a:endParaRPr lang="en-GB" dirty="0"/>
                    </a:p>
                  </a:txBody>
                  <a:tcPr/>
                </a:tc>
                <a:extLst>
                  <a:ext uri="{0D108BD9-81ED-4DB2-BD59-A6C34878D82A}">
                    <a16:rowId xmlns:a16="http://schemas.microsoft.com/office/drawing/2014/main" val="1630484540"/>
                  </a:ext>
                </a:extLst>
              </a:tr>
              <a:tr h="370840">
                <a:tc>
                  <a:txBody>
                    <a:bodyPr/>
                    <a:lstStyle/>
                    <a:p>
                      <a:r>
                        <a:rPr lang="en-GB" dirty="0"/>
                        <a:t>Secondary </a:t>
                      </a:r>
                    </a:p>
                  </a:txBody>
                  <a:tcPr/>
                </a:tc>
                <a:tc>
                  <a:txBody>
                    <a:bodyPr/>
                    <a:lstStyle/>
                    <a:p>
                      <a:r>
                        <a:rPr lang="en-GB" dirty="0"/>
                        <a:t>£27.50</a:t>
                      </a:r>
                    </a:p>
                  </a:txBody>
                  <a:tcPr/>
                </a:tc>
                <a:tc>
                  <a:txBody>
                    <a:bodyPr/>
                    <a:lstStyle/>
                    <a:p>
                      <a:endParaRPr lang="en-GB" dirty="0"/>
                    </a:p>
                  </a:txBody>
                  <a:tcPr/>
                </a:tc>
                <a:tc>
                  <a:txBody>
                    <a:bodyPr/>
                    <a:lstStyle/>
                    <a:p>
                      <a:r>
                        <a:rPr lang="en-GB" dirty="0"/>
                        <a:t>£5.00</a:t>
                      </a:r>
                    </a:p>
                  </a:txBody>
                  <a:tcPr/>
                </a:tc>
                <a:tc>
                  <a:txBody>
                    <a:bodyPr/>
                    <a:lstStyle/>
                    <a:p>
                      <a:endParaRPr lang="en-GB" dirty="0"/>
                    </a:p>
                  </a:txBody>
                  <a:tcPr/>
                </a:tc>
                <a:extLst>
                  <a:ext uri="{0D108BD9-81ED-4DB2-BD59-A6C34878D82A}">
                    <a16:rowId xmlns:a16="http://schemas.microsoft.com/office/drawing/2014/main" val="3104309906"/>
                  </a:ext>
                </a:extLst>
              </a:tr>
              <a:tr h="370840">
                <a:tc>
                  <a:txBody>
                    <a:bodyPr/>
                    <a:lstStyle/>
                    <a:p>
                      <a:r>
                        <a:rPr lang="en-GB" dirty="0"/>
                        <a:t>Primary</a:t>
                      </a:r>
                    </a:p>
                  </a:txBody>
                  <a:tcPr/>
                </a:tc>
                <a:tc>
                  <a:txBody>
                    <a:bodyPr/>
                    <a:lstStyle/>
                    <a:p>
                      <a:r>
                        <a:rPr lang="en-GB" dirty="0"/>
                        <a:t>FREE</a:t>
                      </a:r>
                    </a:p>
                  </a:txBody>
                  <a:tcPr/>
                </a:tc>
                <a:tc>
                  <a:txBody>
                    <a:bodyPr/>
                    <a:lstStyle/>
                    <a:p>
                      <a:endParaRPr lang="en-GB"/>
                    </a:p>
                  </a:txBody>
                  <a:tcPr/>
                </a:tc>
                <a:tc>
                  <a:txBody>
                    <a:bodyPr/>
                    <a:lstStyle/>
                    <a:p>
                      <a:r>
                        <a:rPr lang="en-GB" dirty="0"/>
                        <a:t>FREE</a:t>
                      </a:r>
                    </a:p>
                  </a:txBody>
                  <a:tcPr/>
                </a:tc>
                <a:tc>
                  <a:txBody>
                    <a:bodyPr/>
                    <a:lstStyle/>
                    <a:p>
                      <a:endParaRPr lang="en-GB" dirty="0"/>
                    </a:p>
                  </a:txBody>
                  <a:tcPr/>
                </a:tc>
                <a:extLst>
                  <a:ext uri="{0D108BD9-81ED-4DB2-BD59-A6C34878D82A}">
                    <a16:rowId xmlns:a16="http://schemas.microsoft.com/office/drawing/2014/main" val="2018273507"/>
                  </a:ext>
                </a:extLst>
              </a:tr>
              <a:tr h="370840">
                <a:tc>
                  <a:txBody>
                    <a:bodyPr/>
                    <a:lstStyle/>
                    <a:p>
                      <a:r>
                        <a:rPr lang="en-GB" dirty="0"/>
                        <a:t>University</a:t>
                      </a:r>
                    </a:p>
                  </a:txBody>
                  <a:tcPr/>
                </a:tc>
                <a:tc>
                  <a:txBody>
                    <a:bodyPr/>
                    <a:lstStyle/>
                    <a:p>
                      <a:r>
                        <a:rPr lang="en-GB" dirty="0"/>
                        <a:t>£180.00</a:t>
                      </a:r>
                    </a:p>
                  </a:txBody>
                  <a:tcPr/>
                </a:tc>
                <a:tc>
                  <a:txBody>
                    <a:bodyPr/>
                    <a:lstStyle/>
                    <a:p>
                      <a:endParaRPr lang="en-GB" dirty="0"/>
                    </a:p>
                  </a:txBody>
                  <a:tcPr/>
                </a:tc>
                <a:tc>
                  <a:txBody>
                    <a:bodyPr/>
                    <a:lstStyle/>
                    <a:p>
                      <a:r>
                        <a:rPr lang="en-GB" dirty="0"/>
                        <a:t>£60.00</a:t>
                      </a:r>
                    </a:p>
                  </a:txBody>
                  <a:tcPr/>
                </a:tc>
                <a:tc>
                  <a:txBody>
                    <a:bodyPr/>
                    <a:lstStyle/>
                    <a:p>
                      <a:endParaRPr lang="en-GB" dirty="0"/>
                    </a:p>
                  </a:txBody>
                  <a:tcPr/>
                </a:tc>
                <a:extLst>
                  <a:ext uri="{0D108BD9-81ED-4DB2-BD59-A6C34878D82A}">
                    <a16:rowId xmlns:a16="http://schemas.microsoft.com/office/drawing/2014/main" val="2764533736"/>
                  </a:ext>
                </a:extLst>
              </a:tr>
            </a:tbl>
          </a:graphicData>
        </a:graphic>
      </p:graphicFrame>
    </p:spTree>
    <p:extLst>
      <p:ext uri="{BB962C8B-B14F-4D97-AF65-F5344CB8AC3E}">
        <p14:creationId xmlns:p14="http://schemas.microsoft.com/office/powerpoint/2010/main" val="964383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9"/>
          <p:cNvGrpSpPr>
            <a:grpSpLocks noChangeAspect="1"/>
          </p:cNvGrpSpPr>
          <p:nvPr/>
        </p:nvGrpSpPr>
        <p:grpSpPr bwMode="auto">
          <a:xfrm>
            <a:off x="0" y="-3175"/>
            <a:ext cx="9423400" cy="6892925"/>
            <a:chOff x="0" y="0"/>
            <a:chExt cx="5936" cy="4342"/>
          </a:xfrm>
        </p:grpSpPr>
        <p:sp>
          <p:nvSpPr>
            <p:cNvPr id="10247" name="AutoShape 8"/>
            <p:cNvSpPr>
              <a:spLocks noChangeAspect="1" noChangeArrowheads="1" noTextEdit="1"/>
            </p:cNvSpPr>
            <p:nvPr/>
          </p:nvSpPr>
          <p:spPr bwMode="auto">
            <a:xfrm>
              <a:off x="0" y="26"/>
              <a:ext cx="5760" cy="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0248" name="Freeform 10"/>
            <p:cNvSpPr>
              <a:spLocks/>
            </p:cNvSpPr>
            <p:nvPr/>
          </p:nvSpPr>
          <p:spPr bwMode="auto">
            <a:xfrm>
              <a:off x="0" y="0"/>
              <a:ext cx="5766" cy="932"/>
            </a:xfrm>
            <a:custGeom>
              <a:avLst/>
              <a:gdLst>
                <a:gd name="T0" fmla="*/ 18 w 9599"/>
                <a:gd name="T1" fmla="*/ 0 h 2905"/>
                <a:gd name="T2" fmla="*/ 18 w 9599"/>
                <a:gd name="T3" fmla="*/ 0 h 2905"/>
                <a:gd name="T4" fmla="*/ 67 w 9599"/>
                <a:gd name="T5" fmla="*/ 0 h 2905"/>
                <a:gd name="T6" fmla="*/ 80 w 9599"/>
                <a:gd name="T7" fmla="*/ 0 h 2905"/>
                <a:gd name="T8" fmla="*/ 96 w 9599"/>
                <a:gd name="T9" fmla="*/ 0 h 2905"/>
                <a:gd name="T10" fmla="*/ 105 w 9599"/>
                <a:gd name="T11" fmla="*/ 0 h 2905"/>
                <a:gd name="T12" fmla="*/ 117 w 9599"/>
                <a:gd name="T13" fmla="*/ 0 h 2905"/>
                <a:gd name="T14" fmla="*/ 129 w 9599"/>
                <a:gd name="T15" fmla="*/ 0 h 2905"/>
                <a:gd name="T16" fmla="*/ 145 w 9599"/>
                <a:gd name="T17" fmla="*/ 0 h 2905"/>
                <a:gd name="T18" fmla="*/ 159 w 9599"/>
                <a:gd name="T19" fmla="*/ 0 h 2905"/>
                <a:gd name="T20" fmla="*/ 161 w 9599"/>
                <a:gd name="T21" fmla="*/ 0 h 2905"/>
                <a:gd name="T22" fmla="*/ 163 w 9599"/>
                <a:gd name="T23" fmla="*/ 0 h 2905"/>
                <a:gd name="T24" fmla="*/ 163 w 9599"/>
                <a:gd name="T25" fmla="*/ 0 h 2905"/>
                <a:gd name="T26" fmla="*/ 0 w 9599"/>
                <a:gd name="T27" fmla="*/ 0 h 2905"/>
                <a:gd name="T28" fmla="*/ 0 w 9599"/>
                <a:gd name="T29" fmla="*/ 0 h 2905"/>
                <a:gd name="T30" fmla="*/ 18 w 9599"/>
                <a:gd name="T31" fmla="*/ 0 h 29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99"/>
                <a:gd name="T49" fmla="*/ 0 h 2905"/>
                <a:gd name="T50" fmla="*/ 9599 w 9599"/>
                <a:gd name="T51" fmla="*/ 2905 h 29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99" h="2905">
                  <a:moveTo>
                    <a:pt x="1057" y="2871"/>
                  </a:moveTo>
                  <a:lnTo>
                    <a:pt x="1057" y="2871"/>
                  </a:lnTo>
                  <a:cubicBezTo>
                    <a:pt x="1057" y="2871"/>
                    <a:pt x="3791" y="2791"/>
                    <a:pt x="3930" y="2829"/>
                  </a:cubicBezTo>
                  <a:cubicBezTo>
                    <a:pt x="4068" y="2867"/>
                    <a:pt x="4648" y="2879"/>
                    <a:pt x="4723" y="2879"/>
                  </a:cubicBezTo>
                  <a:cubicBezTo>
                    <a:pt x="4799" y="2879"/>
                    <a:pt x="5504" y="2829"/>
                    <a:pt x="5643" y="2829"/>
                  </a:cubicBezTo>
                  <a:lnTo>
                    <a:pt x="6197" y="2829"/>
                  </a:lnTo>
                  <a:cubicBezTo>
                    <a:pt x="6348" y="2829"/>
                    <a:pt x="6688" y="2867"/>
                    <a:pt x="6889" y="2867"/>
                  </a:cubicBezTo>
                  <a:lnTo>
                    <a:pt x="7569" y="2867"/>
                  </a:lnTo>
                  <a:cubicBezTo>
                    <a:pt x="7834" y="2867"/>
                    <a:pt x="8539" y="2905"/>
                    <a:pt x="8539" y="2905"/>
                  </a:cubicBezTo>
                  <a:lnTo>
                    <a:pt x="9370" y="2879"/>
                  </a:lnTo>
                  <a:cubicBezTo>
                    <a:pt x="9370" y="2879"/>
                    <a:pt x="9408" y="2867"/>
                    <a:pt x="9496" y="2867"/>
                  </a:cubicBezTo>
                  <a:lnTo>
                    <a:pt x="9599" y="2867"/>
                  </a:lnTo>
                  <a:lnTo>
                    <a:pt x="9599" y="0"/>
                  </a:lnTo>
                  <a:lnTo>
                    <a:pt x="0" y="0"/>
                  </a:lnTo>
                  <a:lnTo>
                    <a:pt x="0" y="2879"/>
                  </a:lnTo>
                  <a:lnTo>
                    <a:pt x="1057" y="2871"/>
                  </a:lnTo>
                  <a:close/>
                </a:path>
              </a:pathLst>
            </a:custGeom>
            <a:solidFill>
              <a:srgbClr val="0070C0"/>
            </a:solidFill>
            <a:ln w="0">
              <a:solidFill>
                <a:srgbClr val="000000"/>
              </a:solidFill>
              <a:prstDash val="solid"/>
              <a:round/>
              <a:headEnd/>
              <a:tailEnd/>
            </a:ln>
          </p:spPr>
          <p:txBody>
            <a:bodyPr/>
            <a:lstStyle/>
            <a:p>
              <a:endParaRPr lang="en-GB"/>
            </a:p>
          </p:txBody>
        </p:sp>
        <p:sp>
          <p:nvSpPr>
            <p:cNvPr id="10249" name="Freeform 11"/>
            <p:cNvSpPr>
              <a:spLocks noEditPoints="1"/>
            </p:cNvSpPr>
            <p:nvPr/>
          </p:nvSpPr>
          <p:spPr bwMode="auto">
            <a:xfrm>
              <a:off x="5217" y="863"/>
              <a:ext cx="672" cy="34"/>
            </a:xfrm>
            <a:custGeom>
              <a:avLst/>
              <a:gdLst>
                <a:gd name="T0" fmla="*/ 19 w 1118"/>
                <a:gd name="T1" fmla="*/ 0 h 56"/>
                <a:gd name="T2" fmla="*/ 19 w 1118"/>
                <a:gd name="T3" fmla="*/ 0 h 56"/>
                <a:gd name="T4" fmla="*/ 19 w 1118"/>
                <a:gd name="T5" fmla="*/ 1 h 56"/>
                <a:gd name="T6" fmla="*/ 18 w 1118"/>
                <a:gd name="T7" fmla="*/ 1 h 56"/>
                <a:gd name="T8" fmla="*/ 17 w 1118"/>
                <a:gd name="T9" fmla="*/ 1 h 56"/>
                <a:gd name="T10" fmla="*/ 17 w 1118"/>
                <a:gd name="T11" fmla="*/ 1 h 56"/>
                <a:gd name="T12" fmla="*/ 17 w 1118"/>
                <a:gd name="T13" fmla="*/ 1 h 56"/>
                <a:gd name="T14" fmla="*/ 16 w 1118"/>
                <a:gd name="T15" fmla="*/ 1 h 56"/>
                <a:gd name="T16" fmla="*/ 16 w 1118"/>
                <a:gd name="T17" fmla="*/ 1 h 56"/>
                <a:gd name="T18" fmla="*/ 16 w 1118"/>
                <a:gd name="T19" fmla="*/ 1 h 56"/>
                <a:gd name="T20" fmla="*/ 15 w 1118"/>
                <a:gd name="T21" fmla="*/ 1 h 56"/>
                <a:gd name="T22" fmla="*/ 14 w 1118"/>
                <a:gd name="T23" fmla="*/ 1 h 56"/>
                <a:gd name="T24" fmla="*/ 14 w 1118"/>
                <a:gd name="T25" fmla="*/ 1 h 56"/>
                <a:gd name="T26" fmla="*/ 14 w 1118"/>
                <a:gd name="T27" fmla="*/ 1 h 56"/>
                <a:gd name="T28" fmla="*/ 13 w 1118"/>
                <a:gd name="T29" fmla="*/ 1 h 56"/>
                <a:gd name="T30" fmla="*/ 13 w 1118"/>
                <a:gd name="T31" fmla="*/ 1 h 56"/>
                <a:gd name="T32" fmla="*/ 12 w 1118"/>
                <a:gd name="T33" fmla="*/ 1 h 56"/>
                <a:gd name="T34" fmla="*/ 12 w 1118"/>
                <a:gd name="T35" fmla="*/ 1 h 56"/>
                <a:gd name="T36" fmla="*/ 11 w 1118"/>
                <a:gd name="T37" fmla="*/ 1 h 56"/>
                <a:gd name="T38" fmla="*/ 10 w 1118"/>
                <a:gd name="T39" fmla="*/ 1 h 56"/>
                <a:gd name="T40" fmla="*/ 10 w 1118"/>
                <a:gd name="T41" fmla="*/ 1 h 56"/>
                <a:gd name="T42" fmla="*/ 10 w 1118"/>
                <a:gd name="T43" fmla="*/ 1 h 56"/>
                <a:gd name="T44" fmla="*/ 9 w 1118"/>
                <a:gd name="T45" fmla="*/ 1 h 56"/>
                <a:gd name="T46" fmla="*/ 8 w 1118"/>
                <a:gd name="T47" fmla="*/ 1 h 56"/>
                <a:gd name="T48" fmla="*/ 8 w 1118"/>
                <a:gd name="T49" fmla="*/ 1 h 56"/>
                <a:gd name="T50" fmla="*/ 7 w 1118"/>
                <a:gd name="T51" fmla="*/ 1 h 56"/>
                <a:gd name="T52" fmla="*/ 6 w 1118"/>
                <a:gd name="T53" fmla="*/ 1 h 56"/>
                <a:gd name="T54" fmla="*/ 6 w 1118"/>
                <a:gd name="T55" fmla="*/ 1 h 56"/>
                <a:gd name="T56" fmla="*/ 5 w 1118"/>
                <a:gd name="T57" fmla="*/ 1 h 56"/>
                <a:gd name="T58" fmla="*/ 5 w 1118"/>
                <a:gd name="T59" fmla="*/ 1 h 56"/>
                <a:gd name="T60" fmla="*/ 5 w 1118"/>
                <a:gd name="T61" fmla="*/ 1 h 56"/>
                <a:gd name="T62" fmla="*/ 5 w 1118"/>
                <a:gd name="T63" fmla="*/ 1 h 56"/>
                <a:gd name="T64" fmla="*/ 4 w 1118"/>
                <a:gd name="T65" fmla="*/ 1 h 56"/>
                <a:gd name="T66" fmla="*/ 4 w 1118"/>
                <a:gd name="T67" fmla="*/ 1 h 56"/>
                <a:gd name="T68" fmla="*/ 3 w 1118"/>
                <a:gd name="T69" fmla="*/ 1 h 56"/>
                <a:gd name="T70" fmla="*/ 3 w 1118"/>
                <a:gd name="T71" fmla="*/ 1 h 56"/>
                <a:gd name="T72" fmla="*/ 2 w 1118"/>
                <a:gd name="T73" fmla="*/ 1 h 56"/>
                <a:gd name="T74" fmla="*/ 2 w 1118"/>
                <a:gd name="T75" fmla="*/ 1 h 56"/>
                <a:gd name="T76" fmla="*/ 1 w 1118"/>
                <a:gd name="T77" fmla="*/ 1 h 56"/>
                <a:gd name="T78" fmla="*/ 1 w 1118"/>
                <a:gd name="T79" fmla="*/ 1 h 56"/>
                <a:gd name="T80" fmla="*/ 0 w 1118"/>
                <a:gd name="T81" fmla="*/ 1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18"/>
                <a:gd name="T124" fmla="*/ 0 h 56"/>
                <a:gd name="T125" fmla="*/ 1118 w 1118"/>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18" h="56">
                  <a:moveTo>
                    <a:pt x="1118" y="0"/>
                  </a:moveTo>
                  <a:lnTo>
                    <a:pt x="1118" y="0"/>
                  </a:lnTo>
                  <a:lnTo>
                    <a:pt x="1084" y="3"/>
                  </a:lnTo>
                  <a:lnTo>
                    <a:pt x="1065" y="5"/>
                  </a:lnTo>
                  <a:moveTo>
                    <a:pt x="1011" y="9"/>
                  </a:moveTo>
                  <a:lnTo>
                    <a:pt x="1011" y="9"/>
                  </a:lnTo>
                  <a:lnTo>
                    <a:pt x="1000" y="10"/>
                  </a:lnTo>
                  <a:lnTo>
                    <a:pt x="958" y="13"/>
                  </a:lnTo>
                  <a:moveTo>
                    <a:pt x="905" y="17"/>
                  </a:moveTo>
                  <a:lnTo>
                    <a:pt x="905" y="17"/>
                  </a:lnTo>
                  <a:lnTo>
                    <a:pt x="896" y="18"/>
                  </a:lnTo>
                  <a:lnTo>
                    <a:pt x="852" y="21"/>
                  </a:lnTo>
                  <a:moveTo>
                    <a:pt x="799" y="24"/>
                  </a:moveTo>
                  <a:lnTo>
                    <a:pt x="799" y="24"/>
                  </a:lnTo>
                  <a:lnTo>
                    <a:pt x="775" y="26"/>
                  </a:lnTo>
                  <a:lnTo>
                    <a:pt x="746" y="28"/>
                  </a:lnTo>
                  <a:moveTo>
                    <a:pt x="693" y="31"/>
                  </a:moveTo>
                  <a:lnTo>
                    <a:pt x="693" y="31"/>
                  </a:lnTo>
                  <a:lnTo>
                    <a:pt x="639" y="34"/>
                  </a:lnTo>
                  <a:moveTo>
                    <a:pt x="586" y="36"/>
                  </a:moveTo>
                  <a:lnTo>
                    <a:pt x="586" y="36"/>
                  </a:lnTo>
                  <a:lnTo>
                    <a:pt x="564" y="37"/>
                  </a:lnTo>
                  <a:lnTo>
                    <a:pt x="533" y="39"/>
                  </a:lnTo>
                  <a:moveTo>
                    <a:pt x="480" y="41"/>
                  </a:moveTo>
                  <a:lnTo>
                    <a:pt x="480" y="41"/>
                  </a:lnTo>
                  <a:lnTo>
                    <a:pt x="426" y="44"/>
                  </a:lnTo>
                  <a:moveTo>
                    <a:pt x="373" y="46"/>
                  </a:moveTo>
                  <a:lnTo>
                    <a:pt x="373" y="46"/>
                  </a:lnTo>
                  <a:lnTo>
                    <a:pt x="325" y="48"/>
                  </a:lnTo>
                  <a:lnTo>
                    <a:pt x="320" y="48"/>
                  </a:lnTo>
                  <a:moveTo>
                    <a:pt x="267" y="49"/>
                  </a:moveTo>
                  <a:lnTo>
                    <a:pt x="267" y="49"/>
                  </a:lnTo>
                  <a:lnTo>
                    <a:pt x="240" y="50"/>
                  </a:lnTo>
                  <a:lnTo>
                    <a:pt x="213" y="51"/>
                  </a:lnTo>
                  <a:moveTo>
                    <a:pt x="160" y="53"/>
                  </a:moveTo>
                  <a:lnTo>
                    <a:pt x="160" y="53"/>
                  </a:lnTo>
                  <a:lnTo>
                    <a:pt x="153" y="53"/>
                  </a:lnTo>
                  <a:lnTo>
                    <a:pt x="107" y="54"/>
                  </a:lnTo>
                  <a:moveTo>
                    <a:pt x="54" y="55"/>
                  </a:moveTo>
                  <a:lnTo>
                    <a:pt x="54" y="55"/>
                  </a:lnTo>
                  <a:lnTo>
                    <a:pt x="0" y="5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50" name="Freeform 12"/>
            <p:cNvSpPr>
              <a:spLocks noEditPoints="1"/>
            </p:cNvSpPr>
            <p:nvPr/>
          </p:nvSpPr>
          <p:spPr bwMode="auto">
            <a:xfrm>
              <a:off x="4626" y="877"/>
              <a:ext cx="494" cy="20"/>
            </a:xfrm>
            <a:custGeom>
              <a:avLst/>
              <a:gdLst>
                <a:gd name="T0" fmla="*/ 14 w 823"/>
                <a:gd name="T1" fmla="*/ 1 h 33"/>
                <a:gd name="T2" fmla="*/ 14 w 823"/>
                <a:gd name="T3" fmla="*/ 1 h 33"/>
                <a:gd name="T4" fmla="*/ 13 w 823"/>
                <a:gd name="T5" fmla="*/ 1 h 33"/>
                <a:gd name="T6" fmla="*/ 12 w 823"/>
                <a:gd name="T7" fmla="*/ 1 h 33"/>
                <a:gd name="T8" fmla="*/ 12 w 823"/>
                <a:gd name="T9" fmla="*/ 1 h 33"/>
                <a:gd name="T10" fmla="*/ 11 w 823"/>
                <a:gd name="T11" fmla="*/ 1 h 33"/>
                <a:gd name="T12" fmla="*/ 10 w 823"/>
                <a:gd name="T13" fmla="*/ 1 h 33"/>
                <a:gd name="T14" fmla="*/ 10 w 823"/>
                <a:gd name="T15" fmla="*/ 1 h 33"/>
                <a:gd name="T16" fmla="*/ 10 w 823"/>
                <a:gd name="T17" fmla="*/ 1 h 33"/>
                <a:gd name="T18" fmla="*/ 8 w 823"/>
                <a:gd name="T19" fmla="*/ 1 h 33"/>
                <a:gd name="T20" fmla="*/ 8 w 823"/>
                <a:gd name="T21" fmla="*/ 1 h 33"/>
                <a:gd name="T22" fmla="*/ 8 w 823"/>
                <a:gd name="T23" fmla="*/ 1 h 33"/>
                <a:gd name="T24" fmla="*/ 7 w 823"/>
                <a:gd name="T25" fmla="*/ 1 h 33"/>
                <a:gd name="T26" fmla="*/ 7 w 823"/>
                <a:gd name="T27" fmla="*/ 1 h 33"/>
                <a:gd name="T28" fmla="*/ 7 w 823"/>
                <a:gd name="T29" fmla="*/ 1 h 33"/>
                <a:gd name="T30" fmla="*/ 6 w 823"/>
                <a:gd name="T31" fmla="*/ 1 h 33"/>
                <a:gd name="T32" fmla="*/ 5 w 823"/>
                <a:gd name="T33" fmla="*/ 1 h 33"/>
                <a:gd name="T34" fmla="*/ 5 w 823"/>
                <a:gd name="T35" fmla="*/ 1 h 33"/>
                <a:gd name="T36" fmla="*/ 4 w 823"/>
                <a:gd name="T37" fmla="*/ 1 h 33"/>
                <a:gd name="T38" fmla="*/ 3 w 823"/>
                <a:gd name="T39" fmla="*/ 1 h 33"/>
                <a:gd name="T40" fmla="*/ 3 w 823"/>
                <a:gd name="T41" fmla="*/ 1 h 33"/>
                <a:gd name="T42" fmla="*/ 2 w 823"/>
                <a:gd name="T43" fmla="*/ 1 h 33"/>
                <a:gd name="T44" fmla="*/ 2 w 823"/>
                <a:gd name="T45" fmla="*/ 1 h 33"/>
                <a:gd name="T46" fmla="*/ 1 w 823"/>
                <a:gd name="T47" fmla="*/ 1 h 33"/>
                <a:gd name="T48" fmla="*/ 1 w 823"/>
                <a:gd name="T49" fmla="*/ 1 h 33"/>
                <a:gd name="T50" fmla="*/ 0 w 823"/>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3"/>
                <a:gd name="T79" fmla="*/ 0 h 33"/>
                <a:gd name="T80" fmla="*/ 823 w 823"/>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3" h="33">
                  <a:moveTo>
                    <a:pt x="823" y="33"/>
                  </a:moveTo>
                  <a:lnTo>
                    <a:pt x="823" y="33"/>
                  </a:lnTo>
                  <a:lnTo>
                    <a:pt x="768" y="32"/>
                  </a:lnTo>
                  <a:moveTo>
                    <a:pt x="713" y="30"/>
                  </a:moveTo>
                  <a:lnTo>
                    <a:pt x="713" y="30"/>
                  </a:lnTo>
                  <a:lnTo>
                    <a:pt x="658" y="29"/>
                  </a:lnTo>
                  <a:moveTo>
                    <a:pt x="603" y="27"/>
                  </a:moveTo>
                  <a:lnTo>
                    <a:pt x="603" y="27"/>
                  </a:lnTo>
                  <a:lnTo>
                    <a:pt x="548" y="24"/>
                  </a:lnTo>
                  <a:moveTo>
                    <a:pt x="494" y="22"/>
                  </a:moveTo>
                  <a:lnTo>
                    <a:pt x="494" y="22"/>
                  </a:lnTo>
                  <a:lnTo>
                    <a:pt x="486" y="22"/>
                  </a:lnTo>
                  <a:lnTo>
                    <a:pt x="439" y="19"/>
                  </a:lnTo>
                  <a:moveTo>
                    <a:pt x="384" y="16"/>
                  </a:moveTo>
                  <a:lnTo>
                    <a:pt x="384" y="16"/>
                  </a:lnTo>
                  <a:lnTo>
                    <a:pt x="329" y="13"/>
                  </a:lnTo>
                  <a:moveTo>
                    <a:pt x="274" y="11"/>
                  </a:moveTo>
                  <a:lnTo>
                    <a:pt x="274" y="11"/>
                  </a:lnTo>
                  <a:lnTo>
                    <a:pt x="219" y="8"/>
                  </a:lnTo>
                  <a:moveTo>
                    <a:pt x="164" y="5"/>
                  </a:moveTo>
                  <a:lnTo>
                    <a:pt x="164" y="5"/>
                  </a:lnTo>
                  <a:lnTo>
                    <a:pt x="144" y="4"/>
                  </a:lnTo>
                  <a:lnTo>
                    <a:pt x="109" y="3"/>
                  </a:lnTo>
                  <a:moveTo>
                    <a:pt x="54" y="2"/>
                  </a:moveTo>
                  <a:lnTo>
                    <a:pt x="54" y="2"/>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51" name="Freeform 13"/>
            <p:cNvSpPr>
              <a:spLocks noEditPoints="1"/>
            </p:cNvSpPr>
            <p:nvPr/>
          </p:nvSpPr>
          <p:spPr bwMode="auto">
            <a:xfrm>
              <a:off x="3794" y="845"/>
              <a:ext cx="734" cy="31"/>
            </a:xfrm>
            <a:custGeom>
              <a:avLst/>
              <a:gdLst>
                <a:gd name="T0" fmla="*/ 21 w 1222"/>
                <a:gd name="T1" fmla="*/ 1 h 52"/>
                <a:gd name="T2" fmla="*/ 21 w 1222"/>
                <a:gd name="T3" fmla="*/ 1 h 52"/>
                <a:gd name="T4" fmla="*/ 20 w 1222"/>
                <a:gd name="T5" fmla="*/ 1 h 52"/>
                <a:gd name="T6" fmla="*/ 19 w 1222"/>
                <a:gd name="T7" fmla="*/ 1 h 52"/>
                <a:gd name="T8" fmla="*/ 19 w 1222"/>
                <a:gd name="T9" fmla="*/ 1 h 52"/>
                <a:gd name="T10" fmla="*/ 18 w 1222"/>
                <a:gd name="T11" fmla="*/ 1 h 52"/>
                <a:gd name="T12" fmla="*/ 17 w 1222"/>
                <a:gd name="T13" fmla="*/ 1 h 52"/>
                <a:gd name="T14" fmla="*/ 17 w 1222"/>
                <a:gd name="T15" fmla="*/ 1 h 52"/>
                <a:gd name="T16" fmla="*/ 16 w 1222"/>
                <a:gd name="T17" fmla="*/ 1 h 52"/>
                <a:gd name="T18" fmla="*/ 16 w 1222"/>
                <a:gd name="T19" fmla="*/ 1 h 52"/>
                <a:gd name="T20" fmla="*/ 16 w 1222"/>
                <a:gd name="T21" fmla="*/ 1 h 52"/>
                <a:gd name="T22" fmla="*/ 14 w 1222"/>
                <a:gd name="T23" fmla="*/ 1 h 52"/>
                <a:gd name="T24" fmla="*/ 13 w 1222"/>
                <a:gd name="T25" fmla="*/ 1 h 52"/>
                <a:gd name="T26" fmla="*/ 13 w 1222"/>
                <a:gd name="T27" fmla="*/ 1 h 52"/>
                <a:gd name="T28" fmla="*/ 13 w 1222"/>
                <a:gd name="T29" fmla="*/ 1 h 52"/>
                <a:gd name="T30" fmla="*/ 11 w 1222"/>
                <a:gd name="T31" fmla="*/ 1 h 52"/>
                <a:gd name="T32" fmla="*/ 11 w 1222"/>
                <a:gd name="T33" fmla="*/ 1 h 52"/>
                <a:gd name="T34" fmla="*/ 11 w 1222"/>
                <a:gd name="T35" fmla="*/ 1 h 52"/>
                <a:gd name="T36" fmla="*/ 10 w 1222"/>
                <a:gd name="T37" fmla="*/ 1 h 52"/>
                <a:gd name="T38" fmla="*/ 10 w 1222"/>
                <a:gd name="T39" fmla="*/ 1 h 52"/>
                <a:gd name="T40" fmla="*/ 9 w 1222"/>
                <a:gd name="T41" fmla="*/ 1 h 52"/>
                <a:gd name="T42" fmla="*/ 9 w 1222"/>
                <a:gd name="T43" fmla="*/ 1 h 52"/>
                <a:gd name="T44" fmla="*/ 8 w 1222"/>
                <a:gd name="T45" fmla="*/ 1 h 52"/>
                <a:gd name="T46" fmla="*/ 8 w 1222"/>
                <a:gd name="T47" fmla="*/ 1 h 52"/>
                <a:gd name="T48" fmla="*/ 8 w 1222"/>
                <a:gd name="T49" fmla="*/ 1 h 52"/>
                <a:gd name="T50" fmla="*/ 7 w 1222"/>
                <a:gd name="T51" fmla="*/ 1 h 52"/>
                <a:gd name="T52" fmla="*/ 6 w 1222"/>
                <a:gd name="T53" fmla="*/ 1 h 52"/>
                <a:gd name="T54" fmla="*/ 6 w 1222"/>
                <a:gd name="T55" fmla="*/ 1 h 52"/>
                <a:gd name="T56" fmla="*/ 6 w 1222"/>
                <a:gd name="T57" fmla="*/ 1 h 52"/>
                <a:gd name="T58" fmla="*/ 5 w 1222"/>
                <a:gd name="T59" fmla="*/ 1 h 52"/>
                <a:gd name="T60" fmla="*/ 5 w 1222"/>
                <a:gd name="T61" fmla="*/ 1 h 52"/>
                <a:gd name="T62" fmla="*/ 5 w 1222"/>
                <a:gd name="T63" fmla="*/ 1 h 52"/>
                <a:gd name="T64" fmla="*/ 4 w 1222"/>
                <a:gd name="T65" fmla="*/ 1 h 52"/>
                <a:gd name="T66" fmla="*/ 4 w 1222"/>
                <a:gd name="T67" fmla="*/ 1 h 52"/>
                <a:gd name="T68" fmla="*/ 3 w 1222"/>
                <a:gd name="T69" fmla="*/ 1 h 52"/>
                <a:gd name="T70" fmla="*/ 3 w 1222"/>
                <a:gd name="T71" fmla="*/ 1 h 52"/>
                <a:gd name="T72" fmla="*/ 2 w 1222"/>
                <a:gd name="T73" fmla="*/ 1 h 52"/>
                <a:gd name="T74" fmla="*/ 2 w 1222"/>
                <a:gd name="T75" fmla="*/ 1 h 52"/>
                <a:gd name="T76" fmla="*/ 1 w 1222"/>
                <a:gd name="T77" fmla="*/ 1 h 52"/>
                <a:gd name="T78" fmla="*/ 1 w 1222"/>
                <a:gd name="T79" fmla="*/ 1 h 52"/>
                <a:gd name="T80" fmla="*/ 1 w 1222"/>
                <a:gd name="T81" fmla="*/ 1 h 52"/>
                <a:gd name="T82" fmla="*/ 0 w 1222"/>
                <a:gd name="T83" fmla="*/ 0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2"/>
                <a:gd name="T127" fmla="*/ 0 h 52"/>
                <a:gd name="T128" fmla="*/ 1222 w 1222"/>
                <a:gd name="T129" fmla="*/ 52 h 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2" h="52">
                  <a:moveTo>
                    <a:pt x="1222" y="52"/>
                  </a:moveTo>
                  <a:lnTo>
                    <a:pt x="1222" y="52"/>
                  </a:lnTo>
                  <a:lnTo>
                    <a:pt x="1169" y="51"/>
                  </a:lnTo>
                  <a:moveTo>
                    <a:pt x="1116" y="51"/>
                  </a:moveTo>
                  <a:lnTo>
                    <a:pt x="1116" y="51"/>
                  </a:lnTo>
                  <a:lnTo>
                    <a:pt x="1063" y="50"/>
                  </a:lnTo>
                  <a:moveTo>
                    <a:pt x="1009" y="49"/>
                  </a:moveTo>
                  <a:lnTo>
                    <a:pt x="1009" y="49"/>
                  </a:lnTo>
                  <a:lnTo>
                    <a:pt x="956" y="48"/>
                  </a:lnTo>
                  <a:moveTo>
                    <a:pt x="903" y="47"/>
                  </a:moveTo>
                  <a:lnTo>
                    <a:pt x="903" y="47"/>
                  </a:lnTo>
                  <a:lnTo>
                    <a:pt x="850" y="46"/>
                  </a:lnTo>
                  <a:moveTo>
                    <a:pt x="797" y="45"/>
                  </a:moveTo>
                  <a:lnTo>
                    <a:pt x="797" y="45"/>
                  </a:lnTo>
                  <a:lnTo>
                    <a:pt x="743" y="43"/>
                  </a:lnTo>
                  <a:moveTo>
                    <a:pt x="690" y="42"/>
                  </a:moveTo>
                  <a:lnTo>
                    <a:pt x="690" y="42"/>
                  </a:lnTo>
                  <a:lnTo>
                    <a:pt x="637" y="40"/>
                  </a:lnTo>
                  <a:moveTo>
                    <a:pt x="584" y="39"/>
                  </a:moveTo>
                  <a:lnTo>
                    <a:pt x="584" y="39"/>
                  </a:lnTo>
                  <a:lnTo>
                    <a:pt x="535" y="37"/>
                  </a:lnTo>
                  <a:lnTo>
                    <a:pt x="531" y="37"/>
                  </a:lnTo>
                  <a:moveTo>
                    <a:pt x="477" y="34"/>
                  </a:moveTo>
                  <a:lnTo>
                    <a:pt x="477" y="34"/>
                  </a:lnTo>
                  <a:lnTo>
                    <a:pt x="449" y="33"/>
                  </a:lnTo>
                  <a:lnTo>
                    <a:pt x="424" y="32"/>
                  </a:lnTo>
                  <a:moveTo>
                    <a:pt x="371" y="30"/>
                  </a:moveTo>
                  <a:lnTo>
                    <a:pt x="371" y="30"/>
                  </a:lnTo>
                  <a:lnTo>
                    <a:pt x="367" y="29"/>
                  </a:lnTo>
                  <a:lnTo>
                    <a:pt x="318" y="27"/>
                  </a:lnTo>
                  <a:moveTo>
                    <a:pt x="265" y="23"/>
                  </a:moveTo>
                  <a:lnTo>
                    <a:pt x="265" y="23"/>
                  </a:lnTo>
                  <a:lnTo>
                    <a:pt x="215" y="20"/>
                  </a:lnTo>
                  <a:lnTo>
                    <a:pt x="212" y="20"/>
                  </a:lnTo>
                  <a:moveTo>
                    <a:pt x="159" y="16"/>
                  </a:moveTo>
                  <a:lnTo>
                    <a:pt x="159" y="16"/>
                  </a:lnTo>
                  <a:lnTo>
                    <a:pt x="147" y="15"/>
                  </a:lnTo>
                  <a:lnTo>
                    <a:pt x="106" y="11"/>
                  </a:lnTo>
                  <a:moveTo>
                    <a:pt x="53" y="6"/>
                  </a:moveTo>
                  <a:lnTo>
                    <a:pt x="53" y="6"/>
                  </a:lnTo>
                  <a:lnTo>
                    <a:pt x="25" y="3"/>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52" name="Freeform 14"/>
            <p:cNvSpPr>
              <a:spLocks noEditPoints="1"/>
            </p:cNvSpPr>
            <p:nvPr/>
          </p:nvSpPr>
          <p:spPr bwMode="auto">
            <a:xfrm>
              <a:off x="3550" y="837"/>
              <a:ext cx="151" cy="6"/>
            </a:xfrm>
            <a:custGeom>
              <a:avLst/>
              <a:gdLst>
                <a:gd name="T0" fmla="*/ 4 w 251"/>
                <a:gd name="T1" fmla="*/ 0 h 10"/>
                <a:gd name="T2" fmla="*/ 4 w 251"/>
                <a:gd name="T3" fmla="*/ 0 h 10"/>
                <a:gd name="T4" fmla="*/ 4 w 251"/>
                <a:gd name="T5" fmla="*/ 1 h 10"/>
                <a:gd name="T6" fmla="*/ 4 w 251"/>
                <a:gd name="T7" fmla="*/ 1 h 10"/>
                <a:gd name="T8" fmla="*/ 2 w 251"/>
                <a:gd name="T9" fmla="*/ 1 h 10"/>
                <a:gd name="T10" fmla="*/ 2 w 251"/>
                <a:gd name="T11" fmla="*/ 1 h 10"/>
                <a:gd name="T12" fmla="*/ 2 w 251"/>
                <a:gd name="T13" fmla="*/ 1 h 10"/>
                <a:gd name="T14" fmla="*/ 2 w 251"/>
                <a:gd name="T15" fmla="*/ 1 h 10"/>
                <a:gd name="T16" fmla="*/ 1 w 251"/>
                <a:gd name="T17" fmla="*/ 1 h 10"/>
                <a:gd name="T18" fmla="*/ 1 w 251"/>
                <a:gd name="T19" fmla="*/ 1 h 10"/>
                <a:gd name="T20" fmla="*/ 1 w 251"/>
                <a:gd name="T21" fmla="*/ 1 h 10"/>
                <a:gd name="T22" fmla="*/ 1 w 251"/>
                <a:gd name="T23" fmla="*/ 1 h 10"/>
                <a:gd name="T24" fmla="*/ 0 w 251"/>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1"/>
                <a:gd name="T40" fmla="*/ 0 h 10"/>
                <a:gd name="T41" fmla="*/ 251 w 25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1" h="10">
                  <a:moveTo>
                    <a:pt x="251" y="0"/>
                  </a:moveTo>
                  <a:lnTo>
                    <a:pt x="251" y="0"/>
                  </a:lnTo>
                  <a:lnTo>
                    <a:pt x="215" y="1"/>
                  </a:lnTo>
                  <a:lnTo>
                    <a:pt x="201" y="1"/>
                  </a:lnTo>
                  <a:moveTo>
                    <a:pt x="151" y="3"/>
                  </a:moveTo>
                  <a:lnTo>
                    <a:pt x="151" y="3"/>
                  </a:lnTo>
                  <a:lnTo>
                    <a:pt x="132" y="4"/>
                  </a:lnTo>
                  <a:lnTo>
                    <a:pt x="101" y="5"/>
                  </a:lnTo>
                  <a:moveTo>
                    <a:pt x="50" y="8"/>
                  </a:moveTo>
                  <a:lnTo>
                    <a:pt x="50" y="8"/>
                  </a:lnTo>
                  <a:lnTo>
                    <a:pt x="48" y="8"/>
                  </a:lnTo>
                  <a:lnTo>
                    <a:pt x="9" y="9"/>
                  </a:lnTo>
                  <a:lnTo>
                    <a:pt x="0" y="1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53" name="Freeform 15"/>
            <p:cNvSpPr>
              <a:spLocks noEditPoints="1"/>
            </p:cNvSpPr>
            <p:nvPr/>
          </p:nvSpPr>
          <p:spPr bwMode="auto">
            <a:xfrm>
              <a:off x="3369" y="844"/>
              <a:ext cx="90" cy="1"/>
            </a:xfrm>
            <a:custGeom>
              <a:avLst/>
              <a:gdLst>
                <a:gd name="T0" fmla="*/ 2 w 150"/>
                <a:gd name="T1" fmla="*/ 0 h 1"/>
                <a:gd name="T2" fmla="*/ 2 w 150"/>
                <a:gd name="T3" fmla="*/ 0 h 1"/>
                <a:gd name="T4" fmla="*/ 2 w 150"/>
                <a:gd name="T5" fmla="*/ 1 h 1"/>
                <a:gd name="T6" fmla="*/ 1 w 150"/>
                <a:gd name="T7" fmla="*/ 1 h 1"/>
                <a:gd name="T8" fmla="*/ 1 w 150"/>
                <a:gd name="T9" fmla="*/ 1 h 1"/>
                <a:gd name="T10" fmla="*/ 1 w 150"/>
                <a:gd name="T11" fmla="*/ 1 h 1"/>
                <a:gd name="T12" fmla="*/ 0 w 150"/>
                <a:gd name="T13" fmla="*/ 1 h 1"/>
                <a:gd name="T14" fmla="*/ 0 60000 65536"/>
                <a:gd name="T15" fmla="*/ 0 60000 65536"/>
                <a:gd name="T16" fmla="*/ 0 60000 65536"/>
                <a:gd name="T17" fmla="*/ 0 60000 65536"/>
                <a:gd name="T18" fmla="*/ 0 60000 65536"/>
                <a:gd name="T19" fmla="*/ 0 60000 65536"/>
                <a:gd name="T20" fmla="*/ 0 60000 65536"/>
                <a:gd name="T21" fmla="*/ 0 w 150"/>
                <a:gd name="T22" fmla="*/ 0 h 1"/>
                <a:gd name="T23" fmla="*/ 150 w 150"/>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
                  <a:moveTo>
                    <a:pt x="150" y="0"/>
                  </a:moveTo>
                  <a:lnTo>
                    <a:pt x="150" y="0"/>
                  </a:lnTo>
                  <a:lnTo>
                    <a:pt x="100" y="1"/>
                  </a:lnTo>
                  <a:moveTo>
                    <a:pt x="50" y="1"/>
                  </a:moveTo>
                  <a:lnTo>
                    <a:pt x="50" y="1"/>
                  </a:lnTo>
                  <a:lnTo>
                    <a:pt x="38"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54" name="Freeform 16"/>
            <p:cNvSpPr>
              <a:spLocks noEditPoints="1"/>
            </p:cNvSpPr>
            <p:nvPr/>
          </p:nvSpPr>
          <p:spPr bwMode="auto">
            <a:xfrm>
              <a:off x="2856" y="847"/>
              <a:ext cx="419" cy="30"/>
            </a:xfrm>
            <a:custGeom>
              <a:avLst/>
              <a:gdLst>
                <a:gd name="T0" fmla="*/ 12 w 697"/>
                <a:gd name="T1" fmla="*/ 0 h 50"/>
                <a:gd name="T2" fmla="*/ 12 w 697"/>
                <a:gd name="T3" fmla="*/ 0 h 50"/>
                <a:gd name="T4" fmla="*/ 11 w 697"/>
                <a:gd name="T5" fmla="*/ 1 h 50"/>
                <a:gd name="T6" fmla="*/ 11 w 697"/>
                <a:gd name="T7" fmla="*/ 1 h 50"/>
                <a:gd name="T8" fmla="*/ 10 w 697"/>
                <a:gd name="T9" fmla="*/ 1 h 50"/>
                <a:gd name="T10" fmla="*/ 10 w 697"/>
                <a:gd name="T11" fmla="*/ 1 h 50"/>
                <a:gd name="T12" fmla="*/ 10 w 697"/>
                <a:gd name="T13" fmla="*/ 1 h 50"/>
                <a:gd name="T14" fmla="*/ 9 w 697"/>
                <a:gd name="T15" fmla="*/ 1 h 50"/>
                <a:gd name="T16" fmla="*/ 8 w 697"/>
                <a:gd name="T17" fmla="*/ 1 h 50"/>
                <a:gd name="T18" fmla="*/ 8 w 697"/>
                <a:gd name="T19" fmla="*/ 1 h 50"/>
                <a:gd name="T20" fmla="*/ 8 w 697"/>
                <a:gd name="T21" fmla="*/ 1 h 50"/>
                <a:gd name="T22" fmla="*/ 7 w 697"/>
                <a:gd name="T23" fmla="*/ 1 h 50"/>
                <a:gd name="T24" fmla="*/ 6 w 697"/>
                <a:gd name="T25" fmla="*/ 1 h 50"/>
                <a:gd name="T26" fmla="*/ 6 w 697"/>
                <a:gd name="T27" fmla="*/ 1 h 50"/>
                <a:gd name="T28" fmla="*/ 5 w 697"/>
                <a:gd name="T29" fmla="*/ 1 h 50"/>
                <a:gd name="T30" fmla="*/ 5 w 697"/>
                <a:gd name="T31" fmla="*/ 1 h 50"/>
                <a:gd name="T32" fmla="*/ 5 w 697"/>
                <a:gd name="T33" fmla="*/ 1 h 50"/>
                <a:gd name="T34" fmla="*/ 5 w 697"/>
                <a:gd name="T35" fmla="*/ 1 h 50"/>
                <a:gd name="T36" fmla="*/ 4 w 697"/>
                <a:gd name="T37" fmla="*/ 1 h 50"/>
                <a:gd name="T38" fmla="*/ 4 w 697"/>
                <a:gd name="T39" fmla="*/ 1 h 50"/>
                <a:gd name="T40" fmla="*/ 3 w 697"/>
                <a:gd name="T41" fmla="*/ 1 h 50"/>
                <a:gd name="T42" fmla="*/ 3 w 697"/>
                <a:gd name="T43" fmla="*/ 1 h 50"/>
                <a:gd name="T44" fmla="*/ 2 w 697"/>
                <a:gd name="T45" fmla="*/ 1 h 50"/>
                <a:gd name="T46" fmla="*/ 2 w 697"/>
                <a:gd name="T47" fmla="*/ 1 h 50"/>
                <a:gd name="T48" fmla="*/ 1 w 697"/>
                <a:gd name="T49" fmla="*/ 1 h 50"/>
                <a:gd name="T50" fmla="*/ 1 w 697"/>
                <a:gd name="T51" fmla="*/ 1 h 50"/>
                <a:gd name="T52" fmla="*/ 1 w 697"/>
                <a:gd name="T53" fmla="*/ 1 h 50"/>
                <a:gd name="T54" fmla="*/ 1 w 697"/>
                <a:gd name="T55" fmla="*/ 1 h 50"/>
                <a:gd name="T56" fmla="*/ 0 w 697"/>
                <a:gd name="T57" fmla="*/ 1 h 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97"/>
                <a:gd name="T88" fmla="*/ 0 h 50"/>
                <a:gd name="T89" fmla="*/ 697 w 697"/>
                <a:gd name="T90" fmla="*/ 50 h 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97" h="50">
                  <a:moveTo>
                    <a:pt x="697" y="0"/>
                  </a:moveTo>
                  <a:lnTo>
                    <a:pt x="697" y="0"/>
                  </a:lnTo>
                  <a:lnTo>
                    <a:pt x="660" y="3"/>
                  </a:lnTo>
                  <a:lnTo>
                    <a:pt x="643" y="4"/>
                  </a:lnTo>
                  <a:moveTo>
                    <a:pt x="590" y="7"/>
                  </a:moveTo>
                  <a:lnTo>
                    <a:pt x="590" y="7"/>
                  </a:lnTo>
                  <a:lnTo>
                    <a:pt x="575" y="8"/>
                  </a:lnTo>
                  <a:lnTo>
                    <a:pt x="536" y="11"/>
                  </a:lnTo>
                  <a:moveTo>
                    <a:pt x="483" y="15"/>
                  </a:moveTo>
                  <a:lnTo>
                    <a:pt x="483" y="15"/>
                  </a:lnTo>
                  <a:lnTo>
                    <a:pt x="479" y="15"/>
                  </a:lnTo>
                  <a:lnTo>
                    <a:pt x="429" y="19"/>
                  </a:lnTo>
                  <a:moveTo>
                    <a:pt x="375" y="23"/>
                  </a:moveTo>
                  <a:lnTo>
                    <a:pt x="375" y="23"/>
                  </a:lnTo>
                  <a:lnTo>
                    <a:pt x="324" y="27"/>
                  </a:lnTo>
                  <a:lnTo>
                    <a:pt x="322" y="27"/>
                  </a:lnTo>
                  <a:moveTo>
                    <a:pt x="268" y="31"/>
                  </a:moveTo>
                  <a:lnTo>
                    <a:pt x="268" y="31"/>
                  </a:lnTo>
                  <a:lnTo>
                    <a:pt x="222" y="34"/>
                  </a:lnTo>
                  <a:lnTo>
                    <a:pt x="215" y="35"/>
                  </a:lnTo>
                  <a:moveTo>
                    <a:pt x="161" y="39"/>
                  </a:moveTo>
                  <a:lnTo>
                    <a:pt x="161" y="39"/>
                  </a:lnTo>
                  <a:lnTo>
                    <a:pt x="126" y="41"/>
                  </a:lnTo>
                  <a:lnTo>
                    <a:pt x="107" y="43"/>
                  </a:lnTo>
                  <a:moveTo>
                    <a:pt x="54" y="46"/>
                  </a:moveTo>
                  <a:lnTo>
                    <a:pt x="54" y="46"/>
                  </a:lnTo>
                  <a:lnTo>
                    <a:pt x="41" y="47"/>
                  </a:lnTo>
                  <a:lnTo>
                    <a:pt x="5" y="50"/>
                  </a:lnTo>
                  <a:lnTo>
                    <a:pt x="0" y="5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55" name="Freeform 17"/>
            <p:cNvSpPr>
              <a:spLocks noEditPoints="1"/>
            </p:cNvSpPr>
            <p:nvPr/>
          </p:nvSpPr>
          <p:spPr bwMode="auto">
            <a:xfrm>
              <a:off x="2358" y="840"/>
              <a:ext cx="404" cy="36"/>
            </a:xfrm>
            <a:custGeom>
              <a:avLst/>
              <a:gdLst>
                <a:gd name="T0" fmla="*/ 11 w 672"/>
                <a:gd name="T1" fmla="*/ 1 h 60"/>
                <a:gd name="T2" fmla="*/ 11 w 672"/>
                <a:gd name="T3" fmla="*/ 1 h 60"/>
                <a:gd name="T4" fmla="*/ 11 w 672"/>
                <a:gd name="T5" fmla="*/ 1 h 60"/>
                <a:gd name="T6" fmla="*/ 10 w 672"/>
                <a:gd name="T7" fmla="*/ 1 h 60"/>
                <a:gd name="T8" fmla="*/ 10 w 672"/>
                <a:gd name="T9" fmla="*/ 1 h 60"/>
                <a:gd name="T10" fmla="*/ 10 w 672"/>
                <a:gd name="T11" fmla="*/ 1 h 60"/>
                <a:gd name="T12" fmla="*/ 9 w 672"/>
                <a:gd name="T13" fmla="*/ 1 h 60"/>
                <a:gd name="T14" fmla="*/ 8 w 672"/>
                <a:gd name="T15" fmla="*/ 1 h 60"/>
                <a:gd name="T16" fmla="*/ 8 w 672"/>
                <a:gd name="T17" fmla="*/ 1 h 60"/>
                <a:gd name="T18" fmla="*/ 8 w 672"/>
                <a:gd name="T19" fmla="*/ 1 h 60"/>
                <a:gd name="T20" fmla="*/ 7 w 672"/>
                <a:gd name="T21" fmla="*/ 1 h 60"/>
                <a:gd name="T22" fmla="*/ 7 w 672"/>
                <a:gd name="T23" fmla="*/ 1 h 60"/>
                <a:gd name="T24" fmla="*/ 6 w 672"/>
                <a:gd name="T25" fmla="*/ 1 h 60"/>
                <a:gd name="T26" fmla="*/ 6 w 672"/>
                <a:gd name="T27" fmla="*/ 1 h 60"/>
                <a:gd name="T28" fmla="*/ 5 w 672"/>
                <a:gd name="T29" fmla="*/ 1 h 60"/>
                <a:gd name="T30" fmla="*/ 5 w 672"/>
                <a:gd name="T31" fmla="*/ 1 h 60"/>
                <a:gd name="T32" fmla="*/ 4 w 672"/>
                <a:gd name="T33" fmla="*/ 1 h 60"/>
                <a:gd name="T34" fmla="*/ 4 w 672"/>
                <a:gd name="T35" fmla="*/ 1 h 60"/>
                <a:gd name="T36" fmla="*/ 4 w 672"/>
                <a:gd name="T37" fmla="*/ 1 h 60"/>
                <a:gd name="T38" fmla="*/ 4 w 672"/>
                <a:gd name="T39" fmla="*/ 1 h 60"/>
                <a:gd name="T40" fmla="*/ 2 w 672"/>
                <a:gd name="T41" fmla="*/ 1 h 60"/>
                <a:gd name="T42" fmla="*/ 2 w 672"/>
                <a:gd name="T43" fmla="*/ 1 h 60"/>
                <a:gd name="T44" fmla="*/ 2 w 672"/>
                <a:gd name="T45" fmla="*/ 1 h 60"/>
                <a:gd name="T46" fmla="*/ 2 w 672"/>
                <a:gd name="T47" fmla="*/ 1 h 60"/>
                <a:gd name="T48" fmla="*/ 1 w 672"/>
                <a:gd name="T49" fmla="*/ 1 h 60"/>
                <a:gd name="T50" fmla="*/ 1 w 672"/>
                <a:gd name="T51" fmla="*/ 1 h 60"/>
                <a:gd name="T52" fmla="*/ 1 w 672"/>
                <a:gd name="T53" fmla="*/ 1 h 60"/>
                <a:gd name="T54" fmla="*/ 0 w 672"/>
                <a:gd name="T55" fmla="*/ 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2"/>
                <a:gd name="T85" fmla="*/ 0 h 60"/>
                <a:gd name="T86" fmla="*/ 672 w 67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2" h="60">
                  <a:moveTo>
                    <a:pt x="672" y="60"/>
                  </a:moveTo>
                  <a:lnTo>
                    <a:pt x="672" y="60"/>
                  </a:lnTo>
                  <a:lnTo>
                    <a:pt x="633" y="57"/>
                  </a:lnTo>
                  <a:lnTo>
                    <a:pt x="620" y="56"/>
                  </a:lnTo>
                  <a:moveTo>
                    <a:pt x="569" y="51"/>
                  </a:moveTo>
                  <a:lnTo>
                    <a:pt x="569" y="51"/>
                  </a:lnTo>
                  <a:lnTo>
                    <a:pt x="540" y="48"/>
                  </a:lnTo>
                  <a:lnTo>
                    <a:pt x="517" y="46"/>
                  </a:lnTo>
                  <a:moveTo>
                    <a:pt x="465" y="41"/>
                  </a:moveTo>
                  <a:lnTo>
                    <a:pt x="465" y="41"/>
                  </a:lnTo>
                  <a:lnTo>
                    <a:pt x="433" y="38"/>
                  </a:lnTo>
                  <a:lnTo>
                    <a:pt x="414" y="36"/>
                  </a:lnTo>
                  <a:moveTo>
                    <a:pt x="362" y="32"/>
                  </a:moveTo>
                  <a:lnTo>
                    <a:pt x="362" y="32"/>
                  </a:lnTo>
                  <a:lnTo>
                    <a:pt x="320" y="28"/>
                  </a:lnTo>
                  <a:lnTo>
                    <a:pt x="310" y="27"/>
                  </a:lnTo>
                  <a:moveTo>
                    <a:pt x="258" y="22"/>
                  </a:moveTo>
                  <a:lnTo>
                    <a:pt x="258" y="22"/>
                  </a:lnTo>
                  <a:lnTo>
                    <a:pt x="207" y="17"/>
                  </a:lnTo>
                  <a:moveTo>
                    <a:pt x="155" y="12"/>
                  </a:moveTo>
                  <a:lnTo>
                    <a:pt x="155" y="12"/>
                  </a:lnTo>
                  <a:lnTo>
                    <a:pt x="154" y="12"/>
                  </a:lnTo>
                  <a:lnTo>
                    <a:pt x="103" y="8"/>
                  </a:lnTo>
                  <a:moveTo>
                    <a:pt x="52" y="4"/>
                  </a:moveTo>
                  <a:lnTo>
                    <a:pt x="52" y="4"/>
                  </a:lnTo>
                  <a:lnTo>
                    <a:pt x="12"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56" name="Freeform 18"/>
            <p:cNvSpPr>
              <a:spLocks noEditPoints="1"/>
            </p:cNvSpPr>
            <p:nvPr/>
          </p:nvSpPr>
          <p:spPr bwMode="auto">
            <a:xfrm>
              <a:off x="2047" y="833"/>
              <a:ext cx="218" cy="5"/>
            </a:xfrm>
            <a:custGeom>
              <a:avLst/>
              <a:gdLst>
                <a:gd name="T0" fmla="*/ 6 w 362"/>
                <a:gd name="T1" fmla="*/ 1 h 8"/>
                <a:gd name="T2" fmla="*/ 6 w 362"/>
                <a:gd name="T3" fmla="*/ 1 h 8"/>
                <a:gd name="T4" fmla="*/ 5 w 362"/>
                <a:gd name="T5" fmla="*/ 1 h 8"/>
                <a:gd name="T6" fmla="*/ 5 w 362"/>
                <a:gd name="T7" fmla="*/ 1 h 8"/>
                <a:gd name="T8" fmla="*/ 4 w 362"/>
                <a:gd name="T9" fmla="*/ 1 h 8"/>
                <a:gd name="T10" fmla="*/ 4 w 362"/>
                <a:gd name="T11" fmla="*/ 1 h 8"/>
                <a:gd name="T12" fmla="*/ 4 w 362"/>
                <a:gd name="T13" fmla="*/ 1 h 8"/>
                <a:gd name="T14" fmla="*/ 4 w 362"/>
                <a:gd name="T15" fmla="*/ 1 h 8"/>
                <a:gd name="T16" fmla="*/ 2 w 362"/>
                <a:gd name="T17" fmla="*/ 1 h 8"/>
                <a:gd name="T18" fmla="*/ 2 w 362"/>
                <a:gd name="T19" fmla="*/ 1 h 8"/>
                <a:gd name="T20" fmla="*/ 2 w 362"/>
                <a:gd name="T21" fmla="*/ 1 h 8"/>
                <a:gd name="T22" fmla="*/ 2 w 362"/>
                <a:gd name="T23" fmla="*/ 1 h 8"/>
                <a:gd name="T24" fmla="*/ 1 w 362"/>
                <a:gd name="T25" fmla="*/ 1 h 8"/>
                <a:gd name="T26" fmla="*/ 1 w 362"/>
                <a:gd name="T27" fmla="*/ 1 h 8"/>
                <a:gd name="T28" fmla="*/ 1 w 362"/>
                <a:gd name="T29" fmla="*/ 0 h 8"/>
                <a:gd name="T30" fmla="*/ 0 w 362"/>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2"/>
                <a:gd name="T49" fmla="*/ 0 h 8"/>
                <a:gd name="T50" fmla="*/ 362 w 362"/>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2" h="8">
                  <a:moveTo>
                    <a:pt x="362" y="8"/>
                  </a:moveTo>
                  <a:lnTo>
                    <a:pt x="362" y="8"/>
                  </a:lnTo>
                  <a:lnTo>
                    <a:pt x="314" y="7"/>
                  </a:lnTo>
                  <a:lnTo>
                    <a:pt x="310" y="7"/>
                  </a:lnTo>
                  <a:moveTo>
                    <a:pt x="258" y="6"/>
                  </a:moveTo>
                  <a:lnTo>
                    <a:pt x="258" y="6"/>
                  </a:lnTo>
                  <a:lnTo>
                    <a:pt x="212" y="5"/>
                  </a:lnTo>
                  <a:lnTo>
                    <a:pt x="207" y="5"/>
                  </a:lnTo>
                  <a:moveTo>
                    <a:pt x="155" y="3"/>
                  </a:moveTo>
                  <a:lnTo>
                    <a:pt x="155" y="3"/>
                  </a:lnTo>
                  <a:lnTo>
                    <a:pt x="109" y="2"/>
                  </a:lnTo>
                  <a:lnTo>
                    <a:pt x="103" y="2"/>
                  </a:lnTo>
                  <a:moveTo>
                    <a:pt x="52" y="1"/>
                  </a:moveTo>
                  <a:lnTo>
                    <a:pt x="52" y="1"/>
                  </a:lnTo>
                  <a:lnTo>
                    <a:pt x="15" y="0"/>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57" name="Freeform 19"/>
            <p:cNvSpPr>
              <a:spLocks noEditPoints="1"/>
            </p:cNvSpPr>
            <p:nvPr/>
          </p:nvSpPr>
          <p:spPr bwMode="auto">
            <a:xfrm>
              <a:off x="1469" y="833"/>
              <a:ext cx="483" cy="15"/>
            </a:xfrm>
            <a:custGeom>
              <a:avLst/>
              <a:gdLst>
                <a:gd name="T0" fmla="*/ 14 w 804"/>
                <a:gd name="T1" fmla="*/ 0 h 26"/>
                <a:gd name="T2" fmla="*/ 14 w 804"/>
                <a:gd name="T3" fmla="*/ 0 h 26"/>
                <a:gd name="T4" fmla="*/ 13 w 804"/>
                <a:gd name="T5" fmla="*/ 1 h 26"/>
                <a:gd name="T6" fmla="*/ 13 w 804"/>
                <a:gd name="T7" fmla="*/ 1 h 26"/>
                <a:gd name="T8" fmla="*/ 12 w 804"/>
                <a:gd name="T9" fmla="*/ 1 h 26"/>
                <a:gd name="T10" fmla="*/ 12 w 804"/>
                <a:gd name="T11" fmla="*/ 1 h 26"/>
                <a:gd name="T12" fmla="*/ 11 w 804"/>
                <a:gd name="T13" fmla="*/ 1 h 26"/>
                <a:gd name="T14" fmla="*/ 11 w 804"/>
                <a:gd name="T15" fmla="*/ 1 h 26"/>
                <a:gd name="T16" fmla="*/ 10 w 804"/>
                <a:gd name="T17" fmla="*/ 1 h 26"/>
                <a:gd name="T18" fmla="*/ 10 w 804"/>
                <a:gd name="T19" fmla="*/ 1 h 26"/>
                <a:gd name="T20" fmla="*/ 10 w 804"/>
                <a:gd name="T21" fmla="*/ 1 h 26"/>
                <a:gd name="T22" fmla="*/ 9 w 804"/>
                <a:gd name="T23" fmla="*/ 1 h 26"/>
                <a:gd name="T24" fmla="*/ 8 w 804"/>
                <a:gd name="T25" fmla="*/ 1 h 26"/>
                <a:gd name="T26" fmla="*/ 8 w 804"/>
                <a:gd name="T27" fmla="*/ 1 h 26"/>
                <a:gd name="T28" fmla="*/ 8 w 804"/>
                <a:gd name="T29" fmla="*/ 1 h 26"/>
                <a:gd name="T30" fmla="*/ 7 w 804"/>
                <a:gd name="T31" fmla="*/ 1 h 26"/>
                <a:gd name="T32" fmla="*/ 6 w 804"/>
                <a:gd name="T33" fmla="*/ 1 h 26"/>
                <a:gd name="T34" fmla="*/ 6 w 804"/>
                <a:gd name="T35" fmla="*/ 1 h 26"/>
                <a:gd name="T36" fmla="*/ 5 w 804"/>
                <a:gd name="T37" fmla="*/ 1 h 26"/>
                <a:gd name="T38" fmla="*/ 5 w 804"/>
                <a:gd name="T39" fmla="*/ 1 h 26"/>
                <a:gd name="T40" fmla="*/ 5 w 804"/>
                <a:gd name="T41" fmla="*/ 1 h 26"/>
                <a:gd name="T42" fmla="*/ 5 w 804"/>
                <a:gd name="T43" fmla="*/ 1 h 26"/>
                <a:gd name="T44" fmla="*/ 5 w 804"/>
                <a:gd name="T45" fmla="*/ 1 h 26"/>
                <a:gd name="T46" fmla="*/ 4 w 804"/>
                <a:gd name="T47" fmla="*/ 1 h 26"/>
                <a:gd name="T48" fmla="*/ 3 w 804"/>
                <a:gd name="T49" fmla="*/ 1 h 26"/>
                <a:gd name="T50" fmla="*/ 3 w 804"/>
                <a:gd name="T51" fmla="*/ 1 h 26"/>
                <a:gd name="T52" fmla="*/ 2 w 804"/>
                <a:gd name="T53" fmla="*/ 1 h 26"/>
                <a:gd name="T54" fmla="*/ 2 w 804"/>
                <a:gd name="T55" fmla="*/ 1 h 26"/>
                <a:gd name="T56" fmla="*/ 1 w 804"/>
                <a:gd name="T57" fmla="*/ 1 h 26"/>
                <a:gd name="T58" fmla="*/ 1 w 804"/>
                <a:gd name="T59" fmla="*/ 1 h 26"/>
                <a:gd name="T60" fmla="*/ 1 w 804"/>
                <a:gd name="T61" fmla="*/ 1 h 26"/>
                <a:gd name="T62" fmla="*/ 0 w 804"/>
                <a:gd name="T63" fmla="*/ 1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4"/>
                <a:gd name="T97" fmla="*/ 0 h 26"/>
                <a:gd name="T98" fmla="*/ 804 w 804"/>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4" h="26">
                  <a:moveTo>
                    <a:pt x="804" y="0"/>
                  </a:moveTo>
                  <a:lnTo>
                    <a:pt x="804" y="0"/>
                  </a:lnTo>
                  <a:lnTo>
                    <a:pt x="762" y="1"/>
                  </a:lnTo>
                  <a:lnTo>
                    <a:pt x="750" y="2"/>
                  </a:lnTo>
                  <a:moveTo>
                    <a:pt x="697" y="3"/>
                  </a:moveTo>
                  <a:lnTo>
                    <a:pt x="697" y="3"/>
                  </a:lnTo>
                  <a:lnTo>
                    <a:pt x="666" y="4"/>
                  </a:lnTo>
                  <a:lnTo>
                    <a:pt x="643" y="5"/>
                  </a:lnTo>
                  <a:moveTo>
                    <a:pt x="590" y="7"/>
                  </a:moveTo>
                  <a:lnTo>
                    <a:pt x="590" y="7"/>
                  </a:lnTo>
                  <a:lnTo>
                    <a:pt x="557" y="8"/>
                  </a:lnTo>
                  <a:lnTo>
                    <a:pt x="536" y="9"/>
                  </a:lnTo>
                  <a:moveTo>
                    <a:pt x="482" y="10"/>
                  </a:moveTo>
                  <a:lnTo>
                    <a:pt x="482" y="10"/>
                  </a:lnTo>
                  <a:lnTo>
                    <a:pt x="441" y="12"/>
                  </a:lnTo>
                  <a:lnTo>
                    <a:pt x="429" y="12"/>
                  </a:lnTo>
                  <a:moveTo>
                    <a:pt x="375" y="14"/>
                  </a:moveTo>
                  <a:lnTo>
                    <a:pt x="375" y="14"/>
                  </a:lnTo>
                  <a:lnTo>
                    <a:pt x="322" y="16"/>
                  </a:lnTo>
                  <a:moveTo>
                    <a:pt x="268" y="18"/>
                  </a:moveTo>
                  <a:lnTo>
                    <a:pt x="268" y="18"/>
                  </a:lnTo>
                  <a:lnTo>
                    <a:pt x="264" y="18"/>
                  </a:lnTo>
                  <a:lnTo>
                    <a:pt x="214" y="20"/>
                  </a:lnTo>
                  <a:moveTo>
                    <a:pt x="161" y="22"/>
                  </a:moveTo>
                  <a:lnTo>
                    <a:pt x="161" y="22"/>
                  </a:lnTo>
                  <a:lnTo>
                    <a:pt x="153" y="22"/>
                  </a:lnTo>
                  <a:lnTo>
                    <a:pt x="107" y="23"/>
                  </a:lnTo>
                  <a:moveTo>
                    <a:pt x="54" y="25"/>
                  </a:moveTo>
                  <a:lnTo>
                    <a:pt x="54" y="25"/>
                  </a:lnTo>
                  <a:lnTo>
                    <a:pt x="11" y="26"/>
                  </a:lnTo>
                  <a:lnTo>
                    <a:pt x="0" y="2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58" name="Freeform 20"/>
            <p:cNvSpPr>
              <a:spLocks noEditPoints="1"/>
            </p:cNvSpPr>
            <p:nvPr/>
          </p:nvSpPr>
          <p:spPr bwMode="auto">
            <a:xfrm>
              <a:off x="1019" y="850"/>
              <a:ext cx="354" cy="10"/>
            </a:xfrm>
            <a:custGeom>
              <a:avLst/>
              <a:gdLst>
                <a:gd name="T0" fmla="*/ 10 w 588"/>
                <a:gd name="T1" fmla="*/ 0 h 17"/>
                <a:gd name="T2" fmla="*/ 10 w 588"/>
                <a:gd name="T3" fmla="*/ 0 h 17"/>
                <a:gd name="T4" fmla="*/ 10 w 588"/>
                <a:gd name="T5" fmla="*/ 1 h 17"/>
                <a:gd name="T6" fmla="*/ 9 w 588"/>
                <a:gd name="T7" fmla="*/ 1 h 17"/>
                <a:gd name="T8" fmla="*/ 8 w 588"/>
                <a:gd name="T9" fmla="*/ 1 h 17"/>
                <a:gd name="T10" fmla="*/ 8 w 588"/>
                <a:gd name="T11" fmla="*/ 1 h 17"/>
                <a:gd name="T12" fmla="*/ 8 w 588"/>
                <a:gd name="T13" fmla="*/ 1 h 17"/>
                <a:gd name="T14" fmla="*/ 7 w 588"/>
                <a:gd name="T15" fmla="*/ 1 h 17"/>
                <a:gd name="T16" fmla="*/ 7 w 588"/>
                <a:gd name="T17" fmla="*/ 1 h 17"/>
                <a:gd name="T18" fmla="*/ 7 w 588"/>
                <a:gd name="T19" fmla="*/ 1 h 17"/>
                <a:gd name="T20" fmla="*/ 6 w 588"/>
                <a:gd name="T21" fmla="*/ 1 h 17"/>
                <a:gd name="T22" fmla="*/ 5 w 588"/>
                <a:gd name="T23" fmla="*/ 1 h 17"/>
                <a:gd name="T24" fmla="*/ 5 w 588"/>
                <a:gd name="T25" fmla="*/ 1 h 17"/>
                <a:gd name="T26" fmla="*/ 5 w 588"/>
                <a:gd name="T27" fmla="*/ 1 h 17"/>
                <a:gd name="T28" fmla="*/ 4 w 588"/>
                <a:gd name="T29" fmla="*/ 1 h 17"/>
                <a:gd name="T30" fmla="*/ 4 w 588"/>
                <a:gd name="T31" fmla="*/ 1 h 17"/>
                <a:gd name="T32" fmla="*/ 3 w 588"/>
                <a:gd name="T33" fmla="*/ 1 h 17"/>
                <a:gd name="T34" fmla="*/ 3 w 588"/>
                <a:gd name="T35" fmla="*/ 1 h 17"/>
                <a:gd name="T36" fmla="*/ 2 w 588"/>
                <a:gd name="T37" fmla="*/ 1 h 17"/>
                <a:gd name="T38" fmla="*/ 2 w 588"/>
                <a:gd name="T39" fmla="*/ 1 h 17"/>
                <a:gd name="T40" fmla="*/ 1 w 588"/>
                <a:gd name="T41" fmla="*/ 1 h 17"/>
                <a:gd name="T42" fmla="*/ 1 w 588"/>
                <a:gd name="T43" fmla="*/ 1 h 17"/>
                <a:gd name="T44" fmla="*/ 1 w 588"/>
                <a:gd name="T45" fmla="*/ 1 h 17"/>
                <a:gd name="T46" fmla="*/ 0 w 588"/>
                <a:gd name="T47" fmla="*/ 1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8"/>
                <a:gd name="T73" fmla="*/ 0 h 17"/>
                <a:gd name="T74" fmla="*/ 588 w 588"/>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8" h="17">
                  <a:moveTo>
                    <a:pt x="588" y="0"/>
                  </a:moveTo>
                  <a:lnTo>
                    <a:pt x="588" y="0"/>
                  </a:lnTo>
                  <a:lnTo>
                    <a:pt x="546" y="1"/>
                  </a:lnTo>
                  <a:lnTo>
                    <a:pt x="535" y="2"/>
                  </a:lnTo>
                  <a:moveTo>
                    <a:pt x="481" y="4"/>
                  </a:moveTo>
                  <a:lnTo>
                    <a:pt x="481" y="4"/>
                  </a:lnTo>
                  <a:lnTo>
                    <a:pt x="448" y="5"/>
                  </a:lnTo>
                  <a:lnTo>
                    <a:pt x="428" y="5"/>
                  </a:lnTo>
                  <a:moveTo>
                    <a:pt x="375" y="7"/>
                  </a:moveTo>
                  <a:lnTo>
                    <a:pt x="375" y="7"/>
                  </a:lnTo>
                  <a:lnTo>
                    <a:pt x="336" y="9"/>
                  </a:lnTo>
                  <a:lnTo>
                    <a:pt x="321" y="9"/>
                  </a:lnTo>
                  <a:moveTo>
                    <a:pt x="268" y="11"/>
                  </a:moveTo>
                  <a:lnTo>
                    <a:pt x="268" y="11"/>
                  </a:lnTo>
                  <a:lnTo>
                    <a:pt x="216" y="12"/>
                  </a:lnTo>
                  <a:lnTo>
                    <a:pt x="214" y="12"/>
                  </a:lnTo>
                  <a:moveTo>
                    <a:pt x="161" y="14"/>
                  </a:moveTo>
                  <a:lnTo>
                    <a:pt x="161" y="14"/>
                  </a:lnTo>
                  <a:lnTo>
                    <a:pt x="155" y="14"/>
                  </a:lnTo>
                  <a:lnTo>
                    <a:pt x="107" y="15"/>
                  </a:lnTo>
                  <a:moveTo>
                    <a:pt x="54" y="16"/>
                  </a:moveTo>
                  <a:lnTo>
                    <a:pt x="54" y="16"/>
                  </a:lnTo>
                  <a:lnTo>
                    <a:pt x="33" y="16"/>
                  </a:lnTo>
                  <a:lnTo>
                    <a:pt x="0" y="17"/>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59" name="Freeform 21"/>
            <p:cNvSpPr>
              <a:spLocks noEditPoints="1"/>
            </p:cNvSpPr>
            <p:nvPr/>
          </p:nvSpPr>
          <p:spPr bwMode="auto">
            <a:xfrm>
              <a:off x="545" y="861"/>
              <a:ext cx="375" cy="14"/>
            </a:xfrm>
            <a:custGeom>
              <a:avLst/>
              <a:gdLst>
                <a:gd name="T0" fmla="*/ 10 w 624"/>
                <a:gd name="T1" fmla="*/ 0 h 24"/>
                <a:gd name="T2" fmla="*/ 10 w 624"/>
                <a:gd name="T3" fmla="*/ 0 h 24"/>
                <a:gd name="T4" fmla="*/ 10 w 624"/>
                <a:gd name="T5" fmla="*/ 1 h 24"/>
                <a:gd name="T6" fmla="*/ 8 w 624"/>
                <a:gd name="T7" fmla="*/ 1 h 24"/>
                <a:gd name="T8" fmla="*/ 8 w 624"/>
                <a:gd name="T9" fmla="*/ 1 h 24"/>
                <a:gd name="T10" fmla="*/ 8 w 624"/>
                <a:gd name="T11" fmla="*/ 1 h 24"/>
                <a:gd name="T12" fmla="*/ 8 w 624"/>
                <a:gd name="T13" fmla="*/ 1 h 24"/>
                <a:gd name="T14" fmla="*/ 7 w 624"/>
                <a:gd name="T15" fmla="*/ 1 h 24"/>
                <a:gd name="T16" fmla="*/ 7 w 624"/>
                <a:gd name="T17" fmla="*/ 1 h 24"/>
                <a:gd name="T18" fmla="*/ 7 w 624"/>
                <a:gd name="T19" fmla="*/ 1 h 24"/>
                <a:gd name="T20" fmla="*/ 6 w 624"/>
                <a:gd name="T21" fmla="*/ 1 h 24"/>
                <a:gd name="T22" fmla="*/ 5 w 624"/>
                <a:gd name="T23" fmla="*/ 1 h 24"/>
                <a:gd name="T24" fmla="*/ 5 w 624"/>
                <a:gd name="T25" fmla="*/ 1 h 24"/>
                <a:gd name="T26" fmla="*/ 5 w 624"/>
                <a:gd name="T27" fmla="*/ 1 h 24"/>
                <a:gd name="T28" fmla="*/ 4 w 624"/>
                <a:gd name="T29" fmla="*/ 1 h 24"/>
                <a:gd name="T30" fmla="*/ 3 w 624"/>
                <a:gd name="T31" fmla="*/ 1 h 24"/>
                <a:gd name="T32" fmla="*/ 3 w 624"/>
                <a:gd name="T33" fmla="*/ 1 h 24"/>
                <a:gd name="T34" fmla="*/ 2 w 624"/>
                <a:gd name="T35" fmla="*/ 1 h 24"/>
                <a:gd name="T36" fmla="*/ 2 w 624"/>
                <a:gd name="T37" fmla="*/ 1 h 24"/>
                <a:gd name="T38" fmla="*/ 1 w 624"/>
                <a:gd name="T39" fmla="*/ 1 h 24"/>
                <a:gd name="T40" fmla="*/ 1 w 624"/>
                <a:gd name="T41" fmla="*/ 1 h 24"/>
                <a:gd name="T42" fmla="*/ 1 w 624"/>
                <a:gd name="T43" fmla="*/ 1 h 24"/>
                <a:gd name="T44" fmla="*/ 1 w 624"/>
                <a:gd name="T45" fmla="*/ 1 h 24"/>
                <a:gd name="T46" fmla="*/ 0 w 624"/>
                <a:gd name="T47" fmla="*/ 1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4"/>
                <a:gd name="T73" fmla="*/ 0 h 24"/>
                <a:gd name="T74" fmla="*/ 624 w 624"/>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4" h="24">
                  <a:moveTo>
                    <a:pt x="624" y="0"/>
                  </a:moveTo>
                  <a:lnTo>
                    <a:pt x="624" y="0"/>
                  </a:lnTo>
                  <a:lnTo>
                    <a:pt x="567" y="1"/>
                  </a:lnTo>
                  <a:moveTo>
                    <a:pt x="511" y="3"/>
                  </a:moveTo>
                  <a:lnTo>
                    <a:pt x="511" y="3"/>
                  </a:lnTo>
                  <a:lnTo>
                    <a:pt x="507" y="3"/>
                  </a:lnTo>
                  <a:lnTo>
                    <a:pt x="454" y="5"/>
                  </a:lnTo>
                  <a:moveTo>
                    <a:pt x="397" y="7"/>
                  </a:moveTo>
                  <a:lnTo>
                    <a:pt x="397" y="7"/>
                  </a:lnTo>
                  <a:lnTo>
                    <a:pt x="385" y="7"/>
                  </a:lnTo>
                  <a:lnTo>
                    <a:pt x="341" y="9"/>
                  </a:lnTo>
                  <a:moveTo>
                    <a:pt x="284" y="11"/>
                  </a:moveTo>
                  <a:lnTo>
                    <a:pt x="284" y="11"/>
                  </a:lnTo>
                  <a:lnTo>
                    <a:pt x="265" y="12"/>
                  </a:lnTo>
                  <a:lnTo>
                    <a:pt x="227" y="14"/>
                  </a:lnTo>
                  <a:moveTo>
                    <a:pt x="170" y="16"/>
                  </a:moveTo>
                  <a:lnTo>
                    <a:pt x="170" y="16"/>
                  </a:lnTo>
                  <a:lnTo>
                    <a:pt x="153" y="17"/>
                  </a:lnTo>
                  <a:lnTo>
                    <a:pt x="114" y="19"/>
                  </a:lnTo>
                  <a:moveTo>
                    <a:pt x="57" y="21"/>
                  </a:moveTo>
                  <a:lnTo>
                    <a:pt x="57" y="21"/>
                  </a:lnTo>
                  <a:lnTo>
                    <a:pt x="53" y="21"/>
                  </a:lnTo>
                  <a:lnTo>
                    <a:pt x="10" y="23"/>
                  </a:lnTo>
                  <a:lnTo>
                    <a:pt x="0" y="24"/>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60" name="Freeform 22"/>
            <p:cNvSpPr>
              <a:spLocks noEditPoints="1"/>
            </p:cNvSpPr>
            <p:nvPr/>
          </p:nvSpPr>
          <p:spPr bwMode="auto">
            <a:xfrm>
              <a:off x="215" y="874"/>
              <a:ext cx="230" cy="2"/>
            </a:xfrm>
            <a:custGeom>
              <a:avLst/>
              <a:gdLst>
                <a:gd name="T0" fmla="*/ 7 w 383"/>
                <a:gd name="T1" fmla="*/ 1 h 3"/>
                <a:gd name="T2" fmla="*/ 7 w 383"/>
                <a:gd name="T3" fmla="*/ 1 h 3"/>
                <a:gd name="T4" fmla="*/ 6 w 383"/>
                <a:gd name="T5" fmla="*/ 1 h 3"/>
                <a:gd name="T6" fmla="*/ 6 w 383"/>
                <a:gd name="T7" fmla="*/ 1 h 3"/>
                <a:gd name="T8" fmla="*/ 5 w 383"/>
                <a:gd name="T9" fmla="*/ 1 h 3"/>
                <a:gd name="T10" fmla="*/ 5 w 383"/>
                <a:gd name="T11" fmla="*/ 1 h 3"/>
                <a:gd name="T12" fmla="*/ 4 w 383"/>
                <a:gd name="T13" fmla="*/ 1 h 3"/>
                <a:gd name="T14" fmla="*/ 4 w 383"/>
                <a:gd name="T15" fmla="*/ 1 h 3"/>
                <a:gd name="T16" fmla="*/ 3 w 383"/>
                <a:gd name="T17" fmla="*/ 1 h 3"/>
                <a:gd name="T18" fmla="*/ 3 w 383"/>
                <a:gd name="T19" fmla="*/ 1 h 3"/>
                <a:gd name="T20" fmla="*/ 2 w 383"/>
                <a:gd name="T21" fmla="*/ 1 h 3"/>
                <a:gd name="T22" fmla="*/ 2 w 383"/>
                <a:gd name="T23" fmla="*/ 1 h 3"/>
                <a:gd name="T24" fmla="*/ 1 w 383"/>
                <a:gd name="T25" fmla="*/ 1 h 3"/>
                <a:gd name="T26" fmla="*/ 1 w 383"/>
                <a:gd name="T27" fmla="*/ 1 h 3"/>
                <a:gd name="T28" fmla="*/ 1 w 383"/>
                <a:gd name="T29" fmla="*/ 1 h 3"/>
                <a:gd name="T30" fmla="*/ 1 w 383"/>
                <a:gd name="T31" fmla="*/ 1 h 3"/>
                <a:gd name="T32" fmla="*/ 0 w 383"/>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3"/>
                <a:gd name="T52" fmla="*/ 0 h 3"/>
                <a:gd name="T53" fmla="*/ 383 w 383"/>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3" h="3">
                  <a:moveTo>
                    <a:pt x="383" y="3"/>
                  </a:moveTo>
                  <a:lnTo>
                    <a:pt x="383" y="3"/>
                  </a:lnTo>
                  <a:lnTo>
                    <a:pt x="341" y="3"/>
                  </a:lnTo>
                  <a:lnTo>
                    <a:pt x="328" y="3"/>
                  </a:lnTo>
                  <a:moveTo>
                    <a:pt x="274" y="3"/>
                  </a:moveTo>
                  <a:lnTo>
                    <a:pt x="274" y="3"/>
                  </a:lnTo>
                  <a:lnTo>
                    <a:pt x="246" y="2"/>
                  </a:lnTo>
                  <a:lnTo>
                    <a:pt x="219" y="2"/>
                  </a:lnTo>
                  <a:moveTo>
                    <a:pt x="164" y="2"/>
                  </a:moveTo>
                  <a:lnTo>
                    <a:pt x="164" y="2"/>
                  </a:lnTo>
                  <a:lnTo>
                    <a:pt x="147" y="2"/>
                  </a:lnTo>
                  <a:lnTo>
                    <a:pt x="109" y="1"/>
                  </a:lnTo>
                  <a:moveTo>
                    <a:pt x="54" y="1"/>
                  </a:moveTo>
                  <a:lnTo>
                    <a:pt x="54" y="1"/>
                  </a:lnTo>
                  <a:lnTo>
                    <a:pt x="52" y="1"/>
                  </a:lnTo>
                  <a:lnTo>
                    <a:pt x="10"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61" name="Freeform 23"/>
            <p:cNvSpPr>
              <a:spLocks/>
            </p:cNvSpPr>
            <p:nvPr/>
          </p:nvSpPr>
          <p:spPr bwMode="auto">
            <a:xfrm>
              <a:off x="68" y="874"/>
              <a:ext cx="40" cy="1"/>
            </a:xfrm>
            <a:custGeom>
              <a:avLst/>
              <a:gdLst>
                <a:gd name="T0" fmla="*/ 1 w 65"/>
                <a:gd name="T1" fmla="*/ 0 h 1"/>
                <a:gd name="T2" fmla="*/ 1 w 65"/>
                <a:gd name="T3" fmla="*/ 0 h 1"/>
                <a:gd name="T4" fmla="*/ 1 w 65"/>
                <a:gd name="T5" fmla="*/ 1 h 1"/>
                <a:gd name="T6" fmla="*/ 0 w 65"/>
                <a:gd name="T7" fmla="*/ 1 h 1"/>
                <a:gd name="T8" fmla="*/ 0 60000 65536"/>
                <a:gd name="T9" fmla="*/ 0 60000 65536"/>
                <a:gd name="T10" fmla="*/ 0 60000 65536"/>
                <a:gd name="T11" fmla="*/ 0 60000 65536"/>
                <a:gd name="T12" fmla="*/ 0 w 65"/>
                <a:gd name="T13" fmla="*/ 0 h 1"/>
                <a:gd name="T14" fmla="*/ 65 w 65"/>
                <a:gd name="T15" fmla="*/ 1 h 1"/>
              </a:gdLst>
              <a:ahLst/>
              <a:cxnLst>
                <a:cxn ang="T8">
                  <a:pos x="T0" y="T1"/>
                </a:cxn>
                <a:cxn ang="T9">
                  <a:pos x="T2" y="T3"/>
                </a:cxn>
                <a:cxn ang="T10">
                  <a:pos x="T4" y="T5"/>
                </a:cxn>
                <a:cxn ang="T11">
                  <a:pos x="T6" y="T7"/>
                </a:cxn>
              </a:cxnLst>
              <a:rect l="T12" t="T13" r="T14" b="T15"/>
              <a:pathLst>
                <a:path w="65" h="1">
                  <a:moveTo>
                    <a:pt x="65" y="0"/>
                  </a:moveTo>
                  <a:lnTo>
                    <a:pt x="65" y="0"/>
                  </a:lnTo>
                  <a:lnTo>
                    <a:pt x="14"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62" name="Freeform 24"/>
            <p:cNvSpPr>
              <a:spLocks noEditPoints="1"/>
            </p:cNvSpPr>
            <p:nvPr/>
          </p:nvSpPr>
          <p:spPr bwMode="auto">
            <a:xfrm>
              <a:off x="10" y="832"/>
              <a:ext cx="5926" cy="65"/>
            </a:xfrm>
            <a:custGeom>
              <a:avLst/>
              <a:gdLst>
                <a:gd name="T0" fmla="*/ 168 w 9865"/>
                <a:gd name="T1" fmla="*/ 1 h 108"/>
                <a:gd name="T2" fmla="*/ 168 w 9865"/>
                <a:gd name="T3" fmla="*/ 1 h 108"/>
                <a:gd name="T4" fmla="*/ 167 w 9865"/>
                <a:gd name="T5" fmla="*/ 1 h 108"/>
                <a:gd name="T6" fmla="*/ 146 w 9865"/>
                <a:gd name="T7" fmla="*/ 2 h 108"/>
                <a:gd name="T8" fmla="*/ 146 w 9865"/>
                <a:gd name="T9" fmla="*/ 2 h 108"/>
                <a:gd name="T10" fmla="*/ 146 w 9865"/>
                <a:gd name="T11" fmla="*/ 2 h 108"/>
                <a:gd name="T12" fmla="*/ 145 w 9865"/>
                <a:gd name="T13" fmla="*/ 2 h 108"/>
                <a:gd name="T14" fmla="*/ 130 w 9865"/>
                <a:gd name="T15" fmla="*/ 1 h 108"/>
                <a:gd name="T16" fmla="*/ 130 w 9865"/>
                <a:gd name="T17" fmla="*/ 1 h 108"/>
                <a:gd name="T18" fmla="*/ 129 w 9865"/>
                <a:gd name="T19" fmla="*/ 1 h 108"/>
                <a:gd name="T20" fmla="*/ 129 w 9865"/>
                <a:gd name="T21" fmla="*/ 1 h 108"/>
                <a:gd name="T22" fmla="*/ 106 w 9865"/>
                <a:gd name="T23" fmla="*/ 1 h 108"/>
                <a:gd name="T24" fmla="*/ 106 w 9865"/>
                <a:gd name="T25" fmla="*/ 1 h 108"/>
                <a:gd name="T26" fmla="*/ 106 w 9865"/>
                <a:gd name="T27" fmla="*/ 1 h 108"/>
                <a:gd name="T28" fmla="*/ 105 w 9865"/>
                <a:gd name="T29" fmla="*/ 1 h 108"/>
                <a:gd name="T30" fmla="*/ 99 w 9865"/>
                <a:gd name="T31" fmla="*/ 1 h 108"/>
                <a:gd name="T32" fmla="*/ 99 w 9865"/>
                <a:gd name="T33" fmla="*/ 1 h 108"/>
                <a:gd name="T34" fmla="*/ 99 w 9865"/>
                <a:gd name="T35" fmla="*/ 1 h 108"/>
                <a:gd name="T36" fmla="*/ 98 w 9865"/>
                <a:gd name="T37" fmla="*/ 1 h 108"/>
                <a:gd name="T38" fmla="*/ 94 w 9865"/>
                <a:gd name="T39" fmla="*/ 1 h 108"/>
                <a:gd name="T40" fmla="*/ 94 w 9865"/>
                <a:gd name="T41" fmla="*/ 1 h 108"/>
                <a:gd name="T42" fmla="*/ 94 w 9865"/>
                <a:gd name="T43" fmla="*/ 1 h 108"/>
                <a:gd name="T44" fmla="*/ 93 w 9865"/>
                <a:gd name="T45" fmla="*/ 1 h 108"/>
                <a:gd name="T46" fmla="*/ 79 w 9865"/>
                <a:gd name="T47" fmla="*/ 1 h 108"/>
                <a:gd name="T48" fmla="*/ 79 w 9865"/>
                <a:gd name="T49" fmla="*/ 1 h 108"/>
                <a:gd name="T50" fmla="*/ 79 w 9865"/>
                <a:gd name="T51" fmla="*/ 1 h 108"/>
                <a:gd name="T52" fmla="*/ 78 w 9865"/>
                <a:gd name="T53" fmla="*/ 1 h 108"/>
                <a:gd name="T54" fmla="*/ 65 w 9865"/>
                <a:gd name="T55" fmla="*/ 1 h 108"/>
                <a:gd name="T56" fmla="*/ 65 w 9865"/>
                <a:gd name="T57" fmla="*/ 1 h 108"/>
                <a:gd name="T58" fmla="*/ 65 w 9865"/>
                <a:gd name="T59" fmla="*/ 1 h 108"/>
                <a:gd name="T60" fmla="*/ 65 w 9865"/>
                <a:gd name="T61" fmla="*/ 1 h 108"/>
                <a:gd name="T62" fmla="*/ 56 w 9865"/>
                <a:gd name="T63" fmla="*/ 0 h 108"/>
                <a:gd name="T64" fmla="*/ 56 w 9865"/>
                <a:gd name="T65" fmla="*/ 0 h 108"/>
                <a:gd name="T66" fmla="*/ 56 w 9865"/>
                <a:gd name="T67" fmla="*/ 0 h 108"/>
                <a:gd name="T68" fmla="*/ 56 w 9865"/>
                <a:gd name="T69" fmla="*/ 0 h 108"/>
                <a:gd name="T70" fmla="*/ 40 w 9865"/>
                <a:gd name="T71" fmla="*/ 1 h 108"/>
                <a:gd name="T72" fmla="*/ 40 w 9865"/>
                <a:gd name="T73" fmla="*/ 1 h 108"/>
                <a:gd name="T74" fmla="*/ 40 w 9865"/>
                <a:gd name="T75" fmla="*/ 1 h 108"/>
                <a:gd name="T76" fmla="*/ 39 w 9865"/>
                <a:gd name="T77" fmla="*/ 1 h 108"/>
                <a:gd name="T78" fmla="*/ 28 w 9865"/>
                <a:gd name="T79" fmla="*/ 1 h 108"/>
                <a:gd name="T80" fmla="*/ 28 w 9865"/>
                <a:gd name="T81" fmla="*/ 1 h 108"/>
                <a:gd name="T82" fmla="*/ 27 w 9865"/>
                <a:gd name="T83" fmla="*/ 1 h 108"/>
                <a:gd name="T84" fmla="*/ 26 w 9865"/>
                <a:gd name="T85" fmla="*/ 1 h 108"/>
                <a:gd name="T86" fmla="*/ 14 w 9865"/>
                <a:gd name="T87" fmla="*/ 1 h 108"/>
                <a:gd name="T88" fmla="*/ 14 w 9865"/>
                <a:gd name="T89" fmla="*/ 1 h 108"/>
                <a:gd name="T90" fmla="*/ 14 w 9865"/>
                <a:gd name="T91" fmla="*/ 1 h 108"/>
                <a:gd name="T92" fmla="*/ 13 w 9865"/>
                <a:gd name="T93" fmla="*/ 1 h 108"/>
                <a:gd name="T94" fmla="*/ 5 w 9865"/>
                <a:gd name="T95" fmla="*/ 1 h 108"/>
                <a:gd name="T96" fmla="*/ 5 w 9865"/>
                <a:gd name="T97" fmla="*/ 1 h 108"/>
                <a:gd name="T98" fmla="*/ 4 w 9865"/>
                <a:gd name="T99" fmla="*/ 1 h 108"/>
                <a:gd name="T100" fmla="*/ 4 w 9865"/>
                <a:gd name="T101" fmla="*/ 1 h 108"/>
                <a:gd name="T102" fmla="*/ 1 w 9865"/>
                <a:gd name="T103" fmla="*/ 1 h 108"/>
                <a:gd name="T104" fmla="*/ 1 w 9865"/>
                <a:gd name="T105" fmla="*/ 1 h 108"/>
                <a:gd name="T106" fmla="*/ 0 w 9865"/>
                <a:gd name="T107" fmla="*/ 1 h 1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65"/>
                <a:gd name="T163" fmla="*/ 0 h 108"/>
                <a:gd name="T164" fmla="*/ 9865 w 9865"/>
                <a:gd name="T165" fmla="*/ 108 h 1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65" h="108">
                  <a:moveTo>
                    <a:pt x="9865" y="43"/>
                  </a:moveTo>
                  <a:lnTo>
                    <a:pt x="9865" y="43"/>
                  </a:lnTo>
                  <a:cubicBezTo>
                    <a:pt x="9862" y="43"/>
                    <a:pt x="9853" y="45"/>
                    <a:pt x="9839" y="46"/>
                  </a:cubicBezTo>
                  <a:moveTo>
                    <a:pt x="8615" y="108"/>
                  </a:moveTo>
                  <a:lnTo>
                    <a:pt x="8615" y="108"/>
                  </a:lnTo>
                  <a:cubicBezTo>
                    <a:pt x="8606" y="108"/>
                    <a:pt x="8597" y="108"/>
                    <a:pt x="8588" y="108"/>
                  </a:cubicBezTo>
                  <a:cubicBezTo>
                    <a:pt x="8579" y="108"/>
                    <a:pt x="8570" y="108"/>
                    <a:pt x="8561" y="108"/>
                  </a:cubicBezTo>
                  <a:moveTo>
                    <a:pt x="7628" y="74"/>
                  </a:moveTo>
                  <a:lnTo>
                    <a:pt x="7628" y="74"/>
                  </a:lnTo>
                  <a:cubicBezTo>
                    <a:pt x="7619" y="74"/>
                    <a:pt x="7609" y="74"/>
                    <a:pt x="7600" y="73"/>
                  </a:cubicBezTo>
                  <a:cubicBezTo>
                    <a:pt x="7591" y="73"/>
                    <a:pt x="7582" y="73"/>
                    <a:pt x="7574" y="73"/>
                  </a:cubicBezTo>
                  <a:moveTo>
                    <a:pt x="6245" y="14"/>
                  </a:moveTo>
                  <a:lnTo>
                    <a:pt x="6245" y="14"/>
                  </a:lnTo>
                  <a:cubicBezTo>
                    <a:pt x="6236" y="13"/>
                    <a:pt x="6227" y="11"/>
                    <a:pt x="6219" y="10"/>
                  </a:cubicBezTo>
                  <a:cubicBezTo>
                    <a:pt x="6214" y="9"/>
                    <a:pt x="6205" y="8"/>
                    <a:pt x="6194" y="8"/>
                  </a:cubicBezTo>
                  <a:moveTo>
                    <a:pt x="5842" y="20"/>
                  </a:moveTo>
                  <a:lnTo>
                    <a:pt x="5842" y="20"/>
                  </a:lnTo>
                  <a:cubicBezTo>
                    <a:pt x="5832" y="20"/>
                    <a:pt x="5823" y="20"/>
                    <a:pt x="5817" y="20"/>
                  </a:cubicBezTo>
                  <a:cubicBezTo>
                    <a:pt x="5809" y="20"/>
                    <a:pt x="5801" y="20"/>
                    <a:pt x="5792" y="20"/>
                  </a:cubicBezTo>
                  <a:moveTo>
                    <a:pt x="5541" y="21"/>
                  </a:moveTo>
                  <a:lnTo>
                    <a:pt x="5541" y="21"/>
                  </a:lnTo>
                  <a:cubicBezTo>
                    <a:pt x="5532" y="21"/>
                    <a:pt x="5524" y="21"/>
                    <a:pt x="5515" y="21"/>
                  </a:cubicBezTo>
                  <a:cubicBezTo>
                    <a:pt x="5508" y="21"/>
                    <a:pt x="5499" y="22"/>
                    <a:pt x="5489" y="22"/>
                  </a:cubicBezTo>
                  <a:moveTo>
                    <a:pt x="4685" y="77"/>
                  </a:moveTo>
                  <a:lnTo>
                    <a:pt x="4685" y="77"/>
                  </a:lnTo>
                  <a:cubicBezTo>
                    <a:pt x="4673" y="77"/>
                    <a:pt x="4664" y="78"/>
                    <a:pt x="4658" y="78"/>
                  </a:cubicBezTo>
                  <a:cubicBezTo>
                    <a:pt x="4651" y="78"/>
                    <a:pt x="4643" y="77"/>
                    <a:pt x="4632" y="77"/>
                  </a:cubicBezTo>
                  <a:moveTo>
                    <a:pt x="3856" y="10"/>
                  </a:moveTo>
                  <a:lnTo>
                    <a:pt x="3856" y="10"/>
                  </a:lnTo>
                  <a:cubicBezTo>
                    <a:pt x="3846" y="10"/>
                    <a:pt x="3837" y="10"/>
                    <a:pt x="3830" y="10"/>
                  </a:cubicBezTo>
                  <a:cubicBezTo>
                    <a:pt x="3822" y="10"/>
                    <a:pt x="3813" y="10"/>
                    <a:pt x="3804" y="9"/>
                  </a:cubicBezTo>
                  <a:moveTo>
                    <a:pt x="3339" y="0"/>
                  </a:moveTo>
                  <a:lnTo>
                    <a:pt x="3339" y="0"/>
                  </a:lnTo>
                  <a:cubicBezTo>
                    <a:pt x="3330" y="0"/>
                    <a:pt x="3321" y="0"/>
                    <a:pt x="3313" y="0"/>
                  </a:cubicBezTo>
                  <a:cubicBezTo>
                    <a:pt x="3306" y="0"/>
                    <a:pt x="3297" y="0"/>
                    <a:pt x="3287" y="0"/>
                  </a:cubicBezTo>
                  <a:moveTo>
                    <a:pt x="2375" y="28"/>
                  </a:moveTo>
                  <a:lnTo>
                    <a:pt x="2375" y="28"/>
                  </a:lnTo>
                  <a:cubicBezTo>
                    <a:pt x="2365" y="28"/>
                    <a:pt x="2356" y="28"/>
                    <a:pt x="2348" y="28"/>
                  </a:cubicBezTo>
                  <a:cubicBezTo>
                    <a:pt x="2341" y="28"/>
                    <a:pt x="2332" y="29"/>
                    <a:pt x="2322" y="29"/>
                  </a:cubicBezTo>
                  <a:moveTo>
                    <a:pt x="1627" y="47"/>
                  </a:moveTo>
                  <a:lnTo>
                    <a:pt x="1627" y="47"/>
                  </a:lnTo>
                  <a:cubicBezTo>
                    <a:pt x="1618" y="47"/>
                    <a:pt x="1609" y="47"/>
                    <a:pt x="1600" y="47"/>
                  </a:cubicBezTo>
                  <a:cubicBezTo>
                    <a:pt x="1591" y="47"/>
                    <a:pt x="1581" y="47"/>
                    <a:pt x="1572" y="47"/>
                  </a:cubicBezTo>
                  <a:moveTo>
                    <a:pt x="835" y="73"/>
                  </a:moveTo>
                  <a:lnTo>
                    <a:pt x="835" y="73"/>
                  </a:lnTo>
                  <a:cubicBezTo>
                    <a:pt x="824" y="74"/>
                    <a:pt x="814" y="74"/>
                    <a:pt x="806" y="74"/>
                  </a:cubicBezTo>
                  <a:cubicBezTo>
                    <a:pt x="798" y="74"/>
                    <a:pt x="789" y="74"/>
                    <a:pt x="779" y="74"/>
                  </a:cubicBezTo>
                  <a:moveTo>
                    <a:pt x="286" y="70"/>
                  </a:moveTo>
                  <a:lnTo>
                    <a:pt x="286" y="70"/>
                  </a:lnTo>
                  <a:cubicBezTo>
                    <a:pt x="275" y="70"/>
                    <a:pt x="266" y="70"/>
                    <a:pt x="258" y="70"/>
                  </a:cubicBezTo>
                  <a:cubicBezTo>
                    <a:pt x="248" y="70"/>
                    <a:pt x="238" y="70"/>
                    <a:pt x="226" y="70"/>
                  </a:cubicBezTo>
                  <a:moveTo>
                    <a:pt x="33" y="72"/>
                  </a:moveTo>
                  <a:lnTo>
                    <a:pt x="33" y="72"/>
                  </a:lnTo>
                  <a:cubicBezTo>
                    <a:pt x="13" y="72"/>
                    <a:pt x="0" y="72"/>
                    <a:pt x="0" y="72"/>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0263" name="Freeform 25"/>
            <p:cNvSpPr>
              <a:spLocks/>
            </p:cNvSpPr>
            <p:nvPr/>
          </p:nvSpPr>
          <p:spPr bwMode="auto">
            <a:xfrm>
              <a:off x="3841" y="3994"/>
              <a:ext cx="1339" cy="14"/>
            </a:xfrm>
            <a:custGeom>
              <a:avLst/>
              <a:gdLst>
                <a:gd name="T0" fmla="*/ 38 w 2229"/>
                <a:gd name="T1" fmla="*/ 1 h 23"/>
                <a:gd name="T2" fmla="*/ 38 w 2229"/>
                <a:gd name="T3" fmla="*/ 1 h 23"/>
                <a:gd name="T4" fmla="*/ 37 w 2229"/>
                <a:gd name="T5" fmla="*/ 0 h 23"/>
                <a:gd name="T6" fmla="*/ 1 w 2229"/>
                <a:gd name="T7" fmla="*/ 1 h 23"/>
                <a:gd name="T8" fmla="*/ 0 w 2229"/>
                <a:gd name="T9" fmla="*/ 1 h 23"/>
                <a:gd name="T10" fmla="*/ 35 w 2229"/>
                <a:gd name="T11" fmla="*/ 1 h 23"/>
                <a:gd name="T12" fmla="*/ 0 60000 65536"/>
                <a:gd name="T13" fmla="*/ 0 60000 65536"/>
                <a:gd name="T14" fmla="*/ 0 60000 65536"/>
                <a:gd name="T15" fmla="*/ 0 60000 65536"/>
                <a:gd name="T16" fmla="*/ 0 60000 65536"/>
                <a:gd name="T17" fmla="*/ 0 60000 65536"/>
                <a:gd name="T18" fmla="*/ 0 w 2229"/>
                <a:gd name="T19" fmla="*/ 0 h 23"/>
                <a:gd name="T20" fmla="*/ 2229 w 22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229" h="23">
                  <a:moveTo>
                    <a:pt x="2229" y="9"/>
                  </a:moveTo>
                  <a:lnTo>
                    <a:pt x="2229" y="9"/>
                  </a:lnTo>
                  <a:lnTo>
                    <a:pt x="2153" y="0"/>
                  </a:lnTo>
                  <a:lnTo>
                    <a:pt x="17" y="23"/>
                  </a:lnTo>
                  <a:lnTo>
                    <a:pt x="0" y="14"/>
                  </a:lnTo>
                  <a:lnTo>
                    <a:pt x="2108" y="13"/>
                  </a:lnTo>
                </a:path>
              </a:pathLst>
            </a:custGeom>
            <a:solidFill>
              <a:srgbClr val="000000"/>
            </a:solidFill>
            <a:ln w="0">
              <a:solidFill>
                <a:srgbClr val="000000"/>
              </a:solidFill>
              <a:prstDash val="solid"/>
              <a:round/>
              <a:headEnd/>
              <a:tailEnd/>
            </a:ln>
          </p:spPr>
          <p:txBody>
            <a:bodyPr/>
            <a:lstStyle/>
            <a:p>
              <a:endParaRPr lang="en-GB"/>
            </a:p>
          </p:txBody>
        </p:sp>
        <p:sp>
          <p:nvSpPr>
            <p:cNvPr id="10264" name="Freeform 26"/>
            <p:cNvSpPr>
              <a:spLocks/>
            </p:cNvSpPr>
            <p:nvPr/>
          </p:nvSpPr>
          <p:spPr bwMode="auto">
            <a:xfrm>
              <a:off x="864" y="299"/>
              <a:ext cx="2001" cy="8"/>
            </a:xfrm>
            <a:custGeom>
              <a:avLst/>
              <a:gdLst>
                <a:gd name="T0" fmla="*/ 10 w 3331"/>
                <a:gd name="T1" fmla="*/ 1 h 13"/>
                <a:gd name="T2" fmla="*/ 10 w 3331"/>
                <a:gd name="T3" fmla="*/ 1 h 13"/>
                <a:gd name="T4" fmla="*/ 10 w 3331"/>
                <a:gd name="T5" fmla="*/ 1 h 13"/>
                <a:gd name="T6" fmla="*/ 0 w 3331"/>
                <a:gd name="T7" fmla="*/ 1 h 13"/>
                <a:gd name="T8" fmla="*/ 0 w 3331"/>
                <a:gd name="T9" fmla="*/ 1 h 13"/>
                <a:gd name="T10" fmla="*/ 10 w 3331"/>
                <a:gd name="T11" fmla="*/ 0 h 13"/>
                <a:gd name="T12" fmla="*/ 15 w 3331"/>
                <a:gd name="T13" fmla="*/ 1 h 13"/>
                <a:gd name="T14" fmla="*/ 23 w 3331"/>
                <a:gd name="T15" fmla="*/ 1 h 13"/>
                <a:gd name="T16" fmla="*/ 39 w 3331"/>
                <a:gd name="T17" fmla="*/ 1 h 13"/>
                <a:gd name="T18" fmla="*/ 44 w 3331"/>
                <a:gd name="T19" fmla="*/ 1 h 13"/>
                <a:gd name="T20" fmla="*/ 46 w 3331"/>
                <a:gd name="T21" fmla="*/ 1 h 13"/>
                <a:gd name="T22" fmla="*/ 53 w 3331"/>
                <a:gd name="T23" fmla="*/ 1 h 13"/>
                <a:gd name="T24" fmla="*/ 53 w 3331"/>
                <a:gd name="T25" fmla="*/ 1 h 13"/>
                <a:gd name="T26" fmla="*/ 56 w 3331"/>
                <a:gd name="T27" fmla="*/ 1 h 13"/>
                <a:gd name="T28" fmla="*/ 56 w 3331"/>
                <a:gd name="T29" fmla="*/ 1 h 13"/>
                <a:gd name="T30" fmla="*/ 53 w 3331"/>
                <a:gd name="T31" fmla="*/ 1 h 13"/>
                <a:gd name="T32" fmla="*/ 19 w 3331"/>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31"/>
                <a:gd name="T52" fmla="*/ 0 h 13"/>
                <a:gd name="T53" fmla="*/ 3331 w 3331"/>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31" h="13">
                  <a:moveTo>
                    <a:pt x="631" y="9"/>
                  </a:moveTo>
                  <a:lnTo>
                    <a:pt x="631" y="9"/>
                  </a:lnTo>
                  <a:lnTo>
                    <a:pt x="553" y="9"/>
                  </a:lnTo>
                  <a:lnTo>
                    <a:pt x="0" y="12"/>
                  </a:lnTo>
                  <a:lnTo>
                    <a:pt x="0" y="6"/>
                  </a:lnTo>
                  <a:lnTo>
                    <a:pt x="631" y="0"/>
                  </a:lnTo>
                  <a:lnTo>
                    <a:pt x="893" y="4"/>
                  </a:lnTo>
                  <a:lnTo>
                    <a:pt x="1399" y="13"/>
                  </a:lnTo>
                  <a:lnTo>
                    <a:pt x="2299" y="13"/>
                  </a:lnTo>
                  <a:lnTo>
                    <a:pt x="2566" y="7"/>
                  </a:lnTo>
                  <a:lnTo>
                    <a:pt x="2736" y="8"/>
                  </a:lnTo>
                  <a:lnTo>
                    <a:pt x="3119" y="13"/>
                  </a:lnTo>
                  <a:lnTo>
                    <a:pt x="3136" y="8"/>
                  </a:lnTo>
                  <a:lnTo>
                    <a:pt x="3331" y="7"/>
                  </a:lnTo>
                  <a:lnTo>
                    <a:pt x="3280" y="3"/>
                  </a:lnTo>
                  <a:lnTo>
                    <a:pt x="3128" y="4"/>
                  </a:lnTo>
                  <a:cubicBezTo>
                    <a:pt x="2450" y="4"/>
                    <a:pt x="1774" y="5"/>
                    <a:pt x="1096" y="0"/>
                  </a:cubicBezTo>
                </a:path>
              </a:pathLst>
            </a:custGeom>
            <a:solidFill>
              <a:srgbClr val="000000"/>
            </a:solidFill>
            <a:ln w="0">
              <a:solidFill>
                <a:srgbClr val="000000"/>
              </a:solidFill>
              <a:prstDash val="solid"/>
              <a:round/>
              <a:headEnd/>
              <a:tailEnd/>
            </a:ln>
          </p:spPr>
          <p:txBody>
            <a:bodyPr/>
            <a:lstStyle/>
            <a:p>
              <a:endParaRPr lang="en-GB"/>
            </a:p>
          </p:txBody>
        </p:sp>
        <p:sp>
          <p:nvSpPr>
            <p:cNvPr id="10265" name="Freeform 27"/>
            <p:cNvSpPr>
              <a:spLocks/>
            </p:cNvSpPr>
            <p:nvPr/>
          </p:nvSpPr>
          <p:spPr bwMode="auto">
            <a:xfrm>
              <a:off x="232" y="483"/>
              <a:ext cx="3598" cy="3527"/>
            </a:xfrm>
            <a:custGeom>
              <a:avLst/>
              <a:gdLst>
                <a:gd name="T0" fmla="*/ 1 w 5989"/>
                <a:gd name="T1" fmla="*/ 5 h 5859"/>
                <a:gd name="T2" fmla="*/ 1 w 5989"/>
                <a:gd name="T3" fmla="*/ 5 h 5859"/>
                <a:gd name="T4" fmla="*/ 1 w 5989"/>
                <a:gd name="T5" fmla="*/ 26 h 5859"/>
                <a:gd name="T6" fmla="*/ 1 w 5989"/>
                <a:gd name="T7" fmla="*/ 23 h 5859"/>
                <a:gd name="T8" fmla="*/ 1 w 5989"/>
                <a:gd name="T9" fmla="*/ 32 h 5859"/>
                <a:gd name="T10" fmla="*/ 1 w 5989"/>
                <a:gd name="T11" fmla="*/ 41 h 5859"/>
                <a:gd name="T12" fmla="*/ 1 w 5989"/>
                <a:gd name="T13" fmla="*/ 49 h 5859"/>
                <a:gd name="T14" fmla="*/ 1 w 5989"/>
                <a:gd name="T15" fmla="*/ 58 h 5859"/>
                <a:gd name="T16" fmla="*/ 1 w 5989"/>
                <a:gd name="T17" fmla="*/ 76 h 5859"/>
                <a:gd name="T18" fmla="*/ 1 w 5989"/>
                <a:gd name="T19" fmla="*/ 82 h 5859"/>
                <a:gd name="T20" fmla="*/ 1 w 5989"/>
                <a:gd name="T21" fmla="*/ 91 h 5859"/>
                <a:gd name="T22" fmla="*/ 1 w 5989"/>
                <a:gd name="T23" fmla="*/ 96 h 5859"/>
                <a:gd name="T24" fmla="*/ 1 w 5989"/>
                <a:gd name="T25" fmla="*/ 98 h 5859"/>
                <a:gd name="T26" fmla="*/ 1 w 5989"/>
                <a:gd name="T27" fmla="*/ 101 h 5859"/>
                <a:gd name="T28" fmla="*/ 6 w 5989"/>
                <a:gd name="T29" fmla="*/ 101 h 5859"/>
                <a:gd name="T30" fmla="*/ 7 w 5989"/>
                <a:gd name="T31" fmla="*/ 101 h 5859"/>
                <a:gd name="T32" fmla="*/ 8 w 5989"/>
                <a:gd name="T33" fmla="*/ 101 h 5859"/>
                <a:gd name="T34" fmla="*/ 35 w 5989"/>
                <a:gd name="T35" fmla="*/ 101 h 5859"/>
                <a:gd name="T36" fmla="*/ 40 w 5989"/>
                <a:gd name="T37" fmla="*/ 101 h 5859"/>
                <a:gd name="T38" fmla="*/ 47 w 5989"/>
                <a:gd name="T39" fmla="*/ 101 h 5859"/>
                <a:gd name="T40" fmla="*/ 56 w 5989"/>
                <a:gd name="T41" fmla="*/ 101 h 5859"/>
                <a:gd name="T42" fmla="*/ 56 w 5989"/>
                <a:gd name="T43" fmla="*/ 101 h 5859"/>
                <a:gd name="T44" fmla="*/ 87 w 5989"/>
                <a:gd name="T45" fmla="*/ 101 h 5859"/>
                <a:gd name="T46" fmla="*/ 94 w 5989"/>
                <a:gd name="T47" fmla="*/ 101 h 5859"/>
                <a:gd name="T48" fmla="*/ 101 w 5989"/>
                <a:gd name="T49" fmla="*/ 101 h 5859"/>
                <a:gd name="T50" fmla="*/ 101 w 5989"/>
                <a:gd name="T51" fmla="*/ 101 h 5859"/>
                <a:gd name="T52" fmla="*/ 102 w 5989"/>
                <a:gd name="T53" fmla="*/ 101 h 5859"/>
                <a:gd name="T54" fmla="*/ 102 w 5989"/>
                <a:gd name="T55" fmla="*/ 101 h 5859"/>
                <a:gd name="T56" fmla="*/ 94 w 5989"/>
                <a:gd name="T57" fmla="*/ 101 h 5859"/>
                <a:gd name="T58" fmla="*/ 87 w 5989"/>
                <a:gd name="T59" fmla="*/ 101 h 5859"/>
                <a:gd name="T60" fmla="*/ 72 w 5989"/>
                <a:gd name="T61" fmla="*/ 101 h 5859"/>
                <a:gd name="T62" fmla="*/ 41 w 5989"/>
                <a:gd name="T63" fmla="*/ 101 h 5859"/>
                <a:gd name="T64" fmla="*/ 34 w 5989"/>
                <a:gd name="T65" fmla="*/ 101 h 5859"/>
                <a:gd name="T66" fmla="*/ 34 w 5989"/>
                <a:gd name="T67" fmla="*/ 101 h 5859"/>
                <a:gd name="T68" fmla="*/ 24 w 5989"/>
                <a:gd name="T69" fmla="*/ 101 h 5859"/>
                <a:gd name="T70" fmla="*/ 17 w 5989"/>
                <a:gd name="T71" fmla="*/ 101 h 5859"/>
                <a:gd name="T72" fmla="*/ 1 w 5989"/>
                <a:gd name="T73" fmla="*/ 101 h 5859"/>
                <a:gd name="T74" fmla="*/ 1 w 5989"/>
                <a:gd name="T75" fmla="*/ 98 h 5859"/>
                <a:gd name="T76" fmla="*/ 1 w 5989"/>
                <a:gd name="T77" fmla="*/ 95 h 5859"/>
                <a:gd name="T78" fmla="*/ 1 w 5989"/>
                <a:gd name="T79" fmla="*/ 86 h 5859"/>
                <a:gd name="T80" fmla="*/ 1 w 5989"/>
                <a:gd name="T81" fmla="*/ 77 h 5859"/>
                <a:gd name="T82" fmla="*/ 1 w 5989"/>
                <a:gd name="T83" fmla="*/ 69 h 5859"/>
                <a:gd name="T84" fmla="*/ 1 w 5989"/>
                <a:gd name="T85" fmla="*/ 62 h 5859"/>
                <a:gd name="T86" fmla="*/ 1 w 5989"/>
                <a:gd name="T87" fmla="*/ 52 h 5859"/>
                <a:gd name="T88" fmla="*/ 1 w 5989"/>
                <a:gd name="T89" fmla="*/ 42 h 5859"/>
                <a:gd name="T90" fmla="*/ 1 w 5989"/>
                <a:gd name="T91" fmla="*/ 29 h 5859"/>
                <a:gd name="T92" fmla="*/ 1 w 5989"/>
                <a:gd name="T93" fmla="*/ 26 h 5859"/>
                <a:gd name="T94" fmla="*/ 1 w 5989"/>
                <a:gd name="T95" fmla="*/ 9 h 5859"/>
                <a:gd name="T96" fmla="*/ 1 w 5989"/>
                <a:gd name="T97" fmla="*/ 1 h 5859"/>
                <a:gd name="T98" fmla="*/ 1 w 5989"/>
                <a:gd name="T99" fmla="*/ 1 h 5859"/>
                <a:gd name="T100" fmla="*/ 1 w 5989"/>
                <a:gd name="T101" fmla="*/ 0 h 5859"/>
                <a:gd name="T102" fmla="*/ 1 w 5989"/>
                <a:gd name="T103" fmla="*/ 1 h 5859"/>
                <a:gd name="T104" fmla="*/ 1 w 5989"/>
                <a:gd name="T105" fmla="*/ 1 h 5859"/>
                <a:gd name="T106" fmla="*/ 1 w 5989"/>
                <a:gd name="T107" fmla="*/ 4 h 5859"/>
                <a:gd name="T108" fmla="*/ 1 w 5989"/>
                <a:gd name="T109" fmla="*/ 5 h 58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89"/>
                <a:gd name="T166" fmla="*/ 0 h 5859"/>
                <a:gd name="T167" fmla="*/ 5989 w 5989"/>
                <a:gd name="T168" fmla="*/ 5859 h 58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89" h="5859">
                  <a:moveTo>
                    <a:pt x="58" y="286"/>
                  </a:moveTo>
                  <a:lnTo>
                    <a:pt x="58" y="286"/>
                  </a:lnTo>
                  <a:cubicBezTo>
                    <a:pt x="81" y="892"/>
                    <a:pt x="37" y="906"/>
                    <a:pt x="37" y="1511"/>
                  </a:cubicBezTo>
                  <a:lnTo>
                    <a:pt x="37" y="1358"/>
                  </a:lnTo>
                  <a:cubicBezTo>
                    <a:pt x="37" y="1527"/>
                    <a:pt x="57" y="1690"/>
                    <a:pt x="64" y="1858"/>
                  </a:cubicBezTo>
                  <a:cubicBezTo>
                    <a:pt x="71" y="2025"/>
                    <a:pt x="61" y="2203"/>
                    <a:pt x="55" y="2371"/>
                  </a:cubicBezTo>
                  <a:cubicBezTo>
                    <a:pt x="50" y="2538"/>
                    <a:pt x="29" y="2704"/>
                    <a:pt x="28" y="2871"/>
                  </a:cubicBezTo>
                  <a:cubicBezTo>
                    <a:pt x="27" y="3041"/>
                    <a:pt x="52" y="3207"/>
                    <a:pt x="55" y="3376"/>
                  </a:cubicBezTo>
                  <a:cubicBezTo>
                    <a:pt x="60" y="3714"/>
                    <a:pt x="72" y="4055"/>
                    <a:pt x="46" y="4393"/>
                  </a:cubicBezTo>
                  <a:cubicBezTo>
                    <a:pt x="34" y="4560"/>
                    <a:pt x="78" y="4599"/>
                    <a:pt x="62" y="4769"/>
                  </a:cubicBezTo>
                  <a:cubicBezTo>
                    <a:pt x="47" y="4938"/>
                    <a:pt x="73" y="5104"/>
                    <a:pt x="73" y="5274"/>
                  </a:cubicBezTo>
                  <a:lnTo>
                    <a:pt x="80" y="5542"/>
                  </a:lnTo>
                  <a:cubicBezTo>
                    <a:pt x="80" y="5642"/>
                    <a:pt x="82" y="5596"/>
                    <a:pt x="82" y="5653"/>
                  </a:cubicBezTo>
                  <a:cubicBezTo>
                    <a:pt x="75" y="5699"/>
                    <a:pt x="78" y="5774"/>
                    <a:pt x="81" y="5827"/>
                  </a:cubicBezTo>
                  <a:lnTo>
                    <a:pt x="340" y="5833"/>
                  </a:lnTo>
                  <a:lnTo>
                    <a:pt x="438" y="5833"/>
                  </a:lnTo>
                  <a:lnTo>
                    <a:pt x="439" y="5834"/>
                  </a:lnTo>
                  <a:lnTo>
                    <a:pt x="2059" y="5851"/>
                  </a:lnTo>
                  <a:lnTo>
                    <a:pt x="2398" y="5852"/>
                  </a:lnTo>
                  <a:lnTo>
                    <a:pt x="2772" y="5846"/>
                  </a:lnTo>
                  <a:lnTo>
                    <a:pt x="3307" y="5846"/>
                  </a:lnTo>
                  <a:lnTo>
                    <a:pt x="3316" y="5852"/>
                  </a:lnTo>
                  <a:lnTo>
                    <a:pt x="5062" y="5833"/>
                  </a:lnTo>
                  <a:lnTo>
                    <a:pt x="5526" y="5831"/>
                  </a:lnTo>
                  <a:lnTo>
                    <a:pt x="5944" y="5842"/>
                  </a:lnTo>
                  <a:lnTo>
                    <a:pt x="5951" y="5847"/>
                  </a:lnTo>
                  <a:lnTo>
                    <a:pt x="5981" y="5846"/>
                  </a:lnTo>
                  <a:lnTo>
                    <a:pt x="5989" y="5851"/>
                  </a:lnTo>
                  <a:cubicBezTo>
                    <a:pt x="5854" y="5851"/>
                    <a:pt x="5706" y="5842"/>
                    <a:pt x="5561" y="5842"/>
                  </a:cubicBezTo>
                  <a:cubicBezTo>
                    <a:pt x="5418" y="5842"/>
                    <a:pt x="5266" y="5843"/>
                    <a:pt x="5125" y="5842"/>
                  </a:cubicBezTo>
                  <a:cubicBezTo>
                    <a:pt x="4827" y="5841"/>
                    <a:pt x="4534" y="5851"/>
                    <a:pt x="4233" y="5851"/>
                  </a:cubicBezTo>
                  <a:cubicBezTo>
                    <a:pt x="3640" y="5850"/>
                    <a:pt x="3036" y="5859"/>
                    <a:pt x="2442" y="5859"/>
                  </a:cubicBezTo>
                  <a:lnTo>
                    <a:pt x="1988" y="5859"/>
                  </a:lnTo>
                  <a:lnTo>
                    <a:pt x="1979" y="5859"/>
                  </a:lnTo>
                  <a:cubicBezTo>
                    <a:pt x="1818" y="5859"/>
                    <a:pt x="1564" y="5859"/>
                    <a:pt x="1405" y="5855"/>
                  </a:cubicBezTo>
                  <a:cubicBezTo>
                    <a:pt x="1261" y="5852"/>
                    <a:pt x="1184" y="5852"/>
                    <a:pt x="1054" y="5844"/>
                  </a:cubicBezTo>
                  <a:cubicBezTo>
                    <a:pt x="754" y="5825"/>
                    <a:pt x="380" y="5840"/>
                    <a:pt x="66" y="5840"/>
                  </a:cubicBezTo>
                  <a:cubicBezTo>
                    <a:pt x="67" y="5744"/>
                    <a:pt x="70" y="5755"/>
                    <a:pt x="71" y="5670"/>
                  </a:cubicBezTo>
                  <a:cubicBezTo>
                    <a:pt x="71" y="5670"/>
                    <a:pt x="70" y="5587"/>
                    <a:pt x="65" y="5490"/>
                  </a:cubicBezTo>
                  <a:cubicBezTo>
                    <a:pt x="55" y="5306"/>
                    <a:pt x="69" y="5179"/>
                    <a:pt x="42" y="4997"/>
                  </a:cubicBezTo>
                  <a:cubicBezTo>
                    <a:pt x="16" y="4823"/>
                    <a:pt x="66" y="4630"/>
                    <a:pt x="37" y="4449"/>
                  </a:cubicBezTo>
                  <a:cubicBezTo>
                    <a:pt x="10" y="4274"/>
                    <a:pt x="46" y="4200"/>
                    <a:pt x="46" y="4019"/>
                  </a:cubicBezTo>
                  <a:lnTo>
                    <a:pt x="46" y="3589"/>
                  </a:lnTo>
                  <a:cubicBezTo>
                    <a:pt x="46" y="3391"/>
                    <a:pt x="23" y="3202"/>
                    <a:pt x="12" y="3005"/>
                  </a:cubicBezTo>
                  <a:cubicBezTo>
                    <a:pt x="0" y="2808"/>
                    <a:pt x="22" y="2611"/>
                    <a:pt x="35" y="2414"/>
                  </a:cubicBezTo>
                  <a:cubicBezTo>
                    <a:pt x="62" y="2018"/>
                    <a:pt x="19" y="2085"/>
                    <a:pt x="19" y="1690"/>
                  </a:cubicBezTo>
                  <a:lnTo>
                    <a:pt x="19" y="1494"/>
                  </a:lnTo>
                  <a:cubicBezTo>
                    <a:pt x="19" y="1169"/>
                    <a:pt x="51" y="845"/>
                    <a:pt x="55" y="520"/>
                  </a:cubicBezTo>
                  <a:cubicBezTo>
                    <a:pt x="57" y="356"/>
                    <a:pt x="26" y="174"/>
                    <a:pt x="46" y="9"/>
                  </a:cubicBezTo>
                  <a:cubicBezTo>
                    <a:pt x="48" y="8"/>
                    <a:pt x="45" y="2"/>
                    <a:pt x="48" y="1"/>
                  </a:cubicBezTo>
                  <a:cubicBezTo>
                    <a:pt x="51" y="0"/>
                    <a:pt x="48" y="1"/>
                    <a:pt x="51" y="0"/>
                  </a:cubicBezTo>
                  <a:lnTo>
                    <a:pt x="51" y="14"/>
                  </a:lnTo>
                  <a:cubicBezTo>
                    <a:pt x="48" y="18"/>
                    <a:pt x="50" y="31"/>
                    <a:pt x="50" y="41"/>
                  </a:cubicBezTo>
                  <a:cubicBezTo>
                    <a:pt x="47" y="77"/>
                    <a:pt x="44" y="124"/>
                    <a:pt x="55" y="237"/>
                  </a:cubicBezTo>
                  <a:lnTo>
                    <a:pt x="58" y="286"/>
                  </a:lnTo>
                  <a:close/>
                </a:path>
              </a:pathLst>
            </a:custGeom>
            <a:solidFill>
              <a:srgbClr val="000000"/>
            </a:solidFill>
            <a:ln w="0">
              <a:solidFill>
                <a:srgbClr val="000000"/>
              </a:solidFill>
              <a:prstDash val="solid"/>
              <a:round/>
              <a:headEnd/>
              <a:tailEnd/>
            </a:ln>
          </p:spPr>
          <p:txBody>
            <a:bodyPr/>
            <a:lstStyle/>
            <a:p>
              <a:endParaRPr lang="en-GB"/>
            </a:p>
          </p:txBody>
        </p:sp>
        <p:sp>
          <p:nvSpPr>
            <p:cNvPr id="10266" name="Freeform 28"/>
            <p:cNvSpPr>
              <a:spLocks/>
            </p:cNvSpPr>
            <p:nvPr/>
          </p:nvSpPr>
          <p:spPr bwMode="auto">
            <a:xfrm>
              <a:off x="2855" y="289"/>
              <a:ext cx="2729" cy="3549"/>
            </a:xfrm>
            <a:custGeom>
              <a:avLst/>
              <a:gdLst>
                <a:gd name="T0" fmla="*/ 75 w 4542"/>
                <a:gd name="T1" fmla="*/ 102 h 5895"/>
                <a:gd name="T2" fmla="*/ 75 w 4542"/>
                <a:gd name="T3" fmla="*/ 102 h 5895"/>
                <a:gd name="T4" fmla="*/ 75 w 4542"/>
                <a:gd name="T5" fmla="*/ 99 h 5895"/>
                <a:gd name="T6" fmla="*/ 75 w 4542"/>
                <a:gd name="T7" fmla="*/ 93 h 5895"/>
                <a:gd name="T8" fmla="*/ 75 w 4542"/>
                <a:gd name="T9" fmla="*/ 83 h 5895"/>
                <a:gd name="T10" fmla="*/ 75 w 4542"/>
                <a:gd name="T11" fmla="*/ 71 h 5895"/>
                <a:gd name="T12" fmla="*/ 75 w 4542"/>
                <a:gd name="T13" fmla="*/ 59 h 5895"/>
                <a:gd name="T14" fmla="*/ 75 w 4542"/>
                <a:gd name="T15" fmla="*/ 52 h 5895"/>
                <a:gd name="T16" fmla="*/ 75 w 4542"/>
                <a:gd name="T17" fmla="*/ 47 h 5895"/>
                <a:gd name="T18" fmla="*/ 75 w 4542"/>
                <a:gd name="T19" fmla="*/ 41 h 5895"/>
                <a:gd name="T20" fmla="*/ 75 w 4542"/>
                <a:gd name="T21" fmla="*/ 35 h 5895"/>
                <a:gd name="T22" fmla="*/ 75 w 4542"/>
                <a:gd name="T23" fmla="*/ 31 h 5895"/>
                <a:gd name="T24" fmla="*/ 75 w 4542"/>
                <a:gd name="T25" fmla="*/ 20 h 5895"/>
                <a:gd name="T26" fmla="*/ 75 w 4542"/>
                <a:gd name="T27" fmla="*/ 4 h 5895"/>
                <a:gd name="T28" fmla="*/ 75 w 4542"/>
                <a:gd name="T29" fmla="*/ 2 h 5895"/>
                <a:gd name="T30" fmla="*/ 75 w 4542"/>
                <a:gd name="T31" fmla="*/ 1 h 5895"/>
                <a:gd name="T32" fmla="*/ 69 w 4542"/>
                <a:gd name="T33" fmla="*/ 1 h 5895"/>
                <a:gd name="T34" fmla="*/ 71 w 4542"/>
                <a:gd name="T35" fmla="*/ 1 h 5895"/>
                <a:gd name="T36" fmla="*/ 34 w 4542"/>
                <a:gd name="T37" fmla="*/ 1 h 5895"/>
                <a:gd name="T38" fmla="*/ 1 w 4542"/>
                <a:gd name="T39" fmla="*/ 1 h 5895"/>
                <a:gd name="T40" fmla="*/ 1 w 4542"/>
                <a:gd name="T41" fmla="*/ 1 h 5895"/>
                <a:gd name="T42" fmla="*/ 1 w 4542"/>
                <a:gd name="T43" fmla="*/ 1 h 5895"/>
                <a:gd name="T44" fmla="*/ 0 w 4542"/>
                <a:gd name="T45" fmla="*/ 1 h 5895"/>
                <a:gd name="T46" fmla="*/ 24 w 4542"/>
                <a:gd name="T47" fmla="*/ 1 h 5895"/>
                <a:gd name="T48" fmla="*/ 44 w 4542"/>
                <a:gd name="T49" fmla="*/ 1 h 5895"/>
                <a:gd name="T50" fmla="*/ 74 w 4542"/>
                <a:gd name="T51" fmla="*/ 1 h 5895"/>
                <a:gd name="T52" fmla="*/ 75 w 4542"/>
                <a:gd name="T53" fmla="*/ 17 h 5895"/>
                <a:gd name="T54" fmla="*/ 74 w 4542"/>
                <a:gd name="T55" fmla="*/ 33 h 5895"/>
                <a:gd name="T56" fmla="*/ 74 w 4542"/>
                <a:gd name="T57" fmla="*/ 36 h 5895"/>
                <a:gd name="T58" fmla="*/ 74 w 4542"/>
                <a:gd name="T59" fmla="*/ 42 h 5895"/>
                <a:gd name="T60" fmla="*/ 74 w 4542"/>
                <a:gd name="T61" fmla="*/ 47 h 5895"/>
                <a:gd name="T62" fmla="*/ 75 w 4542"/>
                <a:gd name="T63" fmla="*/ 52 h 5895"/>
                <a:gd name="T64" fmla="*/ 75 w 4542"/>
                <a:gd name="T65" fmla="*/ 58 h 5895"/>
                <a:gd name="T66" fmla="*/ 75 w 4542"/>
                <a:gd name="T67" fmla="*/ 69 h 5895"/>
                <a:gd name="T68" fmla="*/ 75 w 4542"/>
                <a:gd name="T69" fmla="*/ 79 h 5895"/>
                <a:gd name="T70" fmla="*/ 74 w 4542"/>
                <a:gd name="T71" fmla="*/ 88 h 5895"/>
                <a:gd name="T72" fmla="*/ 75 w 4542"/>
                <a:gd name="T73" fmla="*/ 98 h 5895"/>
                <a:gd name="T74" fmla="*/ 75 w 4542"/>
                <a:gd name="T75" fmla="*/ 101 h 58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42"/>
                <a:gd name="T115" fmla="*/ 0 h 5895"/>
                <a:gd name="T116" fmla="*/ 4542 w 4542"/>
                <a:gd name="T117" fmla="*/ 5895 h 58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42" h="5895">
                  <a:moveTo>
                    <a:pt x="4387" y="5884"/>
                  </a:moveTo>
                  <a:lnTo>
                    <a:pt x="4387" y="5884"/>
                  </a:lnTo>
                  <a:cubicBezTo>
                    <a:pt x="4377" y="5895"/>
                    <a:pt x="4380" y="5877"/>
                    <a:pt x="4390" y="5750"/>
                  </a:cubicBezTo>
                  <a:cubicBezTo>
                    <a:pt x="4413" y="5638"/>
                    <a:pt x="4393" y="5510"/>
                    <a:pt x="4388" y="5396"/>
                  </a:cubicBezTo>
                  <a:cubicBezTo>
                    <a:pt x="4377" y="5163"/>
                    <a:pt x="4383" y="5055"/>
                    <a:pt x="4400" y="4822"/>
                  </a:cubicBezTo>
                  <a:cubicBezTo>
                    <a:pt x="4418" y="4589"/>
                    <a:pt x="4395" y="4354"/>
                    <a:pt x="4396" y="4120"/>
                  </a:cubicBezTo>
                  <a:cubicBezTo>
                    <a:pt x="4397" y="3881"/>
                    <a:pt x="4416" y="3646"/>
                    <a:pt x="4414" y="3407"/>
                  </a:cubicBezTo>
                  <a:cubicBezTo>
                    <a:pt x="4412" y="3287"/>
                    <a:pt x="4413" y="3170"/>
                    <a:pt x="4404" y="3050"/>
                  </a:cubicBezTo>
                  <a:cubicBezTo>
                    <a:pt x="4395" y="2939"/>
                    <a:pt x="4387" y="2824"/>
                    <a:pt x="4385" y="2715"/>
                  </a:cubicBezTo>
                  <a:cubicBezTo>
                    <a:pt x="4383" y="2601"/>
                    <a:pt x="4388" y="2485"/>
                    <a:pt x="4387" y="2367"/>
                  </a:cubicBezTo>
                  <a:cubicBezTo>
                    <a:pt x="4387" y="2247"/>
                    <a:pt x="4390" y="2127"/>
                    <a:pt x="4384" y="2008"/>
                  </a:cubicBezTo>
                  <a:cubicBezTo>
                    <a:pt x="4373" y="1772"/>
                    <a:pt x="4396" y="1996"/>
                    <a:pt x="4396" y="1759"/>
                  </a:cubicBezTo>
                  <a:lnTo>
                    <a:pt x="4396" y="1159"/>
                  </a:lnTo>
                  <a:cubicBezTo>
                    <a:pt x="4396" y="846"/>
                    <a:pt x="4396" y="531"/>
                    <a:pt x="4389" y="218"/>
                  </a:cubicBezTo>
                  <a:cubicBezTo>
                    <a:pt x="4392" y="156"/>
                    <a:pt x="4388" y="137"/>
                    <a:pt x="4396" y="106"/>
                  </a:cubicBezTo>
                  <a:cubicBezTo>
                    <a:pt x="4400" y="86"/>
                    <a:pt x="4390" y="54"/>
                    <a:pt x="4390" y="43"/>
                  </a:cubicBezTo>
                  <a:cubicBezTo>
                    <a:pt x="4391" y="0"/>
                    <a:pt x="4364" y="13"/>
                    <a:pt x="4089" y="15"/>
                  </a:cubicBezTo>
                  <a:cubicBezTo>
                    <a:pt x="3763" y="12"/>
                    <a:pt x="4542" y="16"/>
                    <a:pt x="4216" y="16"/>
                  </a:cubicBezTo>
                  <a:cubicBezTo>
                    <a:pt x="3562" y="16"/>
                    <a:pt x="2676" y="7"/>
                    <a:pt x="2021" y="8"/>
                  </a:cubicBezTo>
                  <a:cubicBezTo>
                    <a:pt x="1367" y="8"/>
                    <a:pt x="716" y="16"/>
                    <a:pt x="62" y="16"/>
                  </a:cubicBezTo>
                  <a:lnTo>
                    <a:pt x="45" y="21"/>
                  </a:lnTo>
                  <a:lnTo>
                    <a:pt x="18" y="20"/>
                  </a:lnTo>
                  <a:lnTo>
                    <a:pt x="0" y="24"/>
                  </a:lnTo>
                  <a:lnTo>
                    <a:pt x="1425" y="17"/>
                  </a:lnTo>
                  <a:lnTo>
                    <a:pt x="2581" y="16"/>
                  </a:lnTo>
                  <a:lnTo>
                    <a:pt x="4362" y="27"/>
                  </a:lnTo>
                  <a:lnTo>
                    <a:pt x="4380" y="1033"/>
                  </a:lnTo>
                  <a:lnTo>
                    <a:pt x="4378" y="1899"/>
                  </a:lnTo>
                  <a:cubicBezTo>
                    <a:pt x="4378" y="2114"/>
                    <a:pt x="4367" y="1868"/>
                    <a:pt x="4369" y="2085"/>
                  </a:cubicBezTo>
                  <a:cubicBezTo>
                    <a:pt x="4370" y="2189"/>
                    <a:pt x="4382" y="2299"/>
                    <a:pt x="4371" y="2403"/>
                  </a:cubicBezTo>
                  <a:cubicBezTo>
                    <a:pt x="4361" y="2502"/>
                    <a:pt x="4373" y="2617"/>
                    <a:pt x="4371" y="2716"/>
                  </a:cubicBezTo>
                  <a:cubicBezTo>
                    <a:pt x="4370" y="2816"/>
                    <a:pt x="4381" y="2917"/>
                    <a:pt x="4389" y="3018"/>
                  </a:cubicBezTo>
                  <a:cubicBezTo>
                    <a:pt x="4398" y="3127"/>
                    <a:pt x="4396" y="3233"/>
                    <a:pt x="4396" y="3341"/>
                  </a:cubicBezTo>
                  <a:cubicBezTo>
                    <a:pt x="4396" y="3555"/>
                    <a:pt x="4401" y="3762"/>
                    <a:pt x="4380" y="3977"/>
                  </a:cubicBezTo>
                  <a:cubicBezTo>
                    <a:pt x="4360" y="4177"/>
                    <a:pt x="4386" y="4420"/>
                    <a:pt x="4396" y="4624"/>
                  </a:cubicBezTo>
                  <a:cubicBezTo>
                    <a:pt x="4407" y="4832"/>
                    <a:pt x="4369" y="4919"/>
                    <a:pt x="4369" y="5131"/>
                  </a:cubicBezTo>
                  <a:cubicBezTo>
                    <a:pt x="4369" y="5331"/>
                    <a:pt x="4438" y="5462"/>
                    <a:pt x="4394" y="5657"/>
                  </a:cubicBezTo>
                  <a:cubicBezTo>
                    <a:pt x="4394" y="5657"/>
                    <a:pt x="4390" y="5664"/>
                    <a:pt x="4380" y="5863"/>
                  </a:cubicBezTo>
                </a:path>
              </a:pathLst>
            </a:custGeom>
            <a:solidFill>
              <a:srgbClr val="000000"/>
            </a:solidFill>
            <a:ln w="0">
              <a:solidFill>
                <a:srgbClr val="000000"/>
              </a:solidFill>
              <a:prstDash val="solid"/>
              <a:round/>
              <a:headEnd/>
              <a:tailEnd/>
            </a:ln>
          </p:spPr>
          <p:txBody>
            <a:bodyPr/>
            <a:lstStyle/>
            <a:p>
              <a:endParaRPr lang="en-GB"/>
            </a:p>
          </p:txBody>
        </p:sp>
        <p:sp>
          <p:nvSpPr>
            <p:cNvPr id="10267" name="Freeform 29"/>
            <p:cNvSpPr>
              <a:spLocks/>
            </p:cNvSpPr>
            <p:nvPr/>
          </p:nvSpPr>
          <p:spPr bwMode="auto">
            <a:xfrm>
              <a:off x="257" y="232"/>
              <a:ext cx="186" cy="205"/>
            </a:xfrm>
            <a:custGeom>
              <a:avLst/>
              <a:gdLst>
                <a:gd name="T0" fmla="*/ 1 w 310"/>
                <a:gd name="T1" fmla="*/ 0 h 340"/>
                <a:gd name="T2" fmla="*/ 1 w 310"/>
                <a:gd name="T3" fmla="*/ 0 h 340"/>
                <a:gd name="T4" fmla="*/ 1 w 310"/>
                <a:gd name="T5" fmla="*/ 2 h 340"/>
                <a:gd name="T6" fmla="*/ 2 w 310"/>
                <a:gd name="T7" fmla="*/ 1 h 340"/>
                <a:gd name="T8" fmla="*/ 3 w 310"/>
                <a:gd name="T9" fmla="*/ 3 h 340"/>
                <a:gd name="T10" fmla="*/ 4 w 310"/>
                <a:gd name="T11" fmla="*/ 1 h 340"/>
                <a:gd name="T12" fmla="*/ 4 w 310"/>
                <a:gd name="T13" fmla="*/ 3 h 340"/>
                <a:gd name="T14" fmla="*/ 5 w 310"/>
                <a:gd name="T15" fmla="*/ 1 h 340"/>
                <a:gd name="T16" fmla="*/ 5 w 310"/>
                <a:gd name="T17" fmla="*/ 3 h 340"/>
                <a:gd name="T18" fmla="*/ 5 w 310"/>
                <a:gd name="T19" fmla="*/ 5 h 340"/>
                <a:gd name="T20" fmla="*/ 5 w 310"/>
                <a:gd name="T21" fmla="*/ 6 h 340"/>
                <a:gd name="T22" fmla="*/ 5 w 310"/>
                <a:gd name="T23" fmla="*/ 6 h 340"/>
                <a:gd name="T24" fmla="*/ 5 w 310"/>
                <a:gd name="T25" fmla="*/ 2 h 340"/>
                <a:gd name="T26" fmla="*/ 4 w 310"/>
                <a:gd name="T27" fmla="*/ 4 h 340"/>
                <a:gd name="T28" fmla="*/ 4 w 310"/>
                <a:gd name="T29" fmla="*/ 2 h 340"/>
                <a:gd name="T30" fmla="*/ 3 w 310"/>
                <a:gd name="T31" fmla="*/ 4 h 340"/>
                <a:gd name="T32" fmla="*/ 2 w 310"/>
                <a:gd name="T33" fmla="*/ 1 h 340"/>
                <a:gd name="T34" fmla="*/ 1 w 310"/>
                <a:gd name="T35" fmla="*/ 3 h 340"/>
                <a:gd name="T36" fmla="*/ 1 w 310"/>
                <a:gd name="T37" fmla="*/ 1 h 340"/>
                <a:gd name="T38" fmla="*/ 1 w 310"/>
                <a:gd name="T39" fmla="*/ 3 h 340"/>
                <a:gd name="T40" fmla="*/ 1 w 310"/>
                <a:gd name="T41" fmla="*/ 4 h 340"/>
                <a:gd name="T42" fmla="*/ 1 w 310"/>
                <a:gd name="T43" fmla="*/ 1 h 340"/>
                <a:gd name="T44" fmla="*/ 1 w 310"/>
                <a:gd name="T45" fmla="*/ 2 h 340"/>
                <a:gd name="T46" fmla="*/ 1 w 310"/>
                <a:gd name="T47" fmla="*/ 0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0"/>
                <a:gd name="T73" fmla="*/ 0 h 340"/>
                <a:gd name="T74" fmla="*/ 310 w 310"/>
                <a:gd name="T75" fmla="*/ 340 h 3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0" h="340">
                  <a:moveTo>
                    <a:pt x="57" y="0"/>
                  </a:moveTo>
                  <a:lnTo>
                    <a:pt x="57" y="0"/>
                  </a:lnTo>
                  <a:cubicBezTo>
                    <a:pt x="91" y="22"/>
                    <a:pt x="78" y="90"/>
                    <a:pt x="90" y="135"/>
                  </a:cubicBezTo>
                  <a:cubicBezTo>
                    <a:pt x="99" y="99"/>
                    <a:pt x="108" y="63"/>
                    <a:pt x="122" y="33"/>
                  </a:cubicBezTo>
                  <a:cubicBezTo>
                    <a:pt x="157" y="56"/>
                    <a:pt x="157" y="113"/>
                    <a:pt x="163" y="164"/>
                  </a:cubicBezTo>
                  <a:cubicBezTo>
                    <a:pt x="181" y="140"/>
                    <a:pt x="186" y="102"/>
                    <a:pt x="207" y="80"/>
                  </a:cubicBezTo>
                  <a:cubicBezTo>
                    <a:pt x="232" y="104"/>
                    <a:pt x="217" y="155"/>
                    <a:pt x="229" y="190"/>
                  </a:cubicBezTo>
                  <a:cubicBezTo>
                    <a:pt x="248" y="157"/>
                    <a:pt x="254" y="110"/>
                    <a:pt x="276" y="80"/>
                  </a:cubicBezTo>
                  <a:cubicBezTo>
                    <a:pt x="293" y="100"/>
                    <a:pt x="285" y="135"/>
                    <a:pt x="283" y="164"/>
                  </a:cubicBezTo>
                  <a:cubicBezTo>
                    <a:pt x="282" y="200"/>
                    <a:pt x="292" y="242"/>
                    <a:pt x="294" y="278"/>
                  </a:cubicBezTo>
                  <a:cubicBezTo>
                    <a:pt x="296" y="297"/>
                    <a:pt x="310" y="329"/>
                    <a:pt x="283" y="340"/>
                  </a:cubicBezTo>
                  <a:cubicBezTo>
                    <a:pt x="285" y="334"/>
                    <a:pt x="281" y="333"/>
                    <a:pt x="276" y="333"/>
                  </a:cubicBezTo>
                  <a:cubicBezTo>
                    <a:pt x="293" y="281"/>
                    <a:pt x="267" y="188"/>
                    <a:pt x="269" y="117"/>
                  </a:cubicBezTo>
                  <a:cubicBezTo>
                    <a:pt x="253" y="150"/>
                    <a:pt x="250" y="196"/>
                    <a:pt x="225" y="219"/>
                  </a:cubicBezTo>
                  <a:cubicBezTo>
                    <a:pt x="204" y="188"/>
                    <a:pt x="216" y="148"/>
                    <a:pt x="207" y="106"/>
                  </a:cubicBezTo>
                  <a:cubicBezTo>
                    <a:pt x="182" y="130"/>
                    <a:pt x="184" y="181"/>
                    <a:pt x="163" y="208"/>
                  </a:cubicBezTo>
                  <a:cubicBezTo>
                    <a:pt x="142" y="167"/>
                    <a:pt x="153" y="94"/>
                    <a:pt x="126" y="58"/>
                  </a:cubicBezTo>
                  <a:cubicBezTo>
                    <a:pt x="101" y="89"/>
                    <a:pt x="113" y="158"/>
                    <a:pt x="86" y="186"/>
                  </a:cubicBezTo>
                  <a:cubicBezTo>
                    <a:pt x="77" y="142"/>
                    <a:pt x="73" y="82"/>
                    <a:pt x="64" y="29"/>
                  </a:cubicBezTo>
                  <a:cubicBezTo>
                    <a:pt x="43" y="56"/>
                    <a:pt x="37" y="112"/>
                    <a:pt x="31" y="157"/>
                  </a:cubicBezTo>
                  <a:cubicBezTo>
                    <a:pt x="29" y="172"/>
                    <a:pt x="40" y="198"/>
                    <a:pt x="16" y="201"/>
                  </a:cubicBezTo>
                  <a:cubicBezTo>
                    <a:pt x="9" y="156"/>
                    <a:pt x="0" y="93"/>
                    <a:pt x="5" y="47"/>
                  </a:cubicBezTo>
                  <a:cubicBezTo>
                    <a:pt x="25" y="78"/>
                    <a:pt x="4" y="117"/>
                    <a:pt x="20" y="146"/>
                  </a:cubicBezTo>
                  <a:cubicBezTo>
                    <a:pt x="31" y="96"/>
                    <a:pt x="41" y="45"/>
                    <a:pt x="57" y="0"/>
                  </a:cubicBezTo>
                  <a:close/>
                </a:path>
              </a:pathLst>
            </a:custGeom>
            <a:solidFill>
              <a:srgbClr val="000000"/>
            </a:solidFill>
            <a:ln w="0">
              <a:solidFill>
                <a:srgbClr val="000000"/>
              </a:solidFill>
              <a:prstDash val="solid"/>
              <a:round/>
              <a:headEnd/>
              <a:tailEnd/>
            </a:ln>
          </p:spPr>
          <p:txBody>
            <a:bodyPr/>
            <a:lstStyle/>
            <a:p>
              <a:endParaRPr lang="en-GB"/>
            </a:p>
          </p:txBody>
        </p:sp>
        <p:sp>
          <p:nvSpPr>
            <p:cNvPr id="10268" name="Freeform 30"/>
            <p:cNvSpPr>
              <a:spLocks/>
            </p:cNvSpPr>
            <p:nvPr/>
          </p:nvSpPr>
          <p:spPr bwMode="auto">
            <a:xfrm>
              <a:off x="441" y="187"/>
              <a:ext cx="88" cy="170"/>
            </a:xfrm>
            <a:custGeom>
              <a:avLst/>
              <a:gdLst>
                <a:gd name="T0" fmla="*/ 2 w 146"/>
                <a:gd name="T1" fmla="*/ 2 h 282"/>
                <a:gd name="T2" fmla="*/ 2 w 146"/>
                <a:gd name="T3" fmla="*/ 2 h 282"/>
                <a:gd name="T4" fmla="*/ 1 w 146"/>
                <a:gd name="T5" fmla="*/ 1 h 282"/>
                <a:gd name="T6" fmla="*/ 1 w 146"/>
                <a:gd name="T7" fmla="*/ 5 h 282"/>
                <a:gd name="T8" fmla="*/ 2 w 146"/>
                <a:gd name="T9" fmla="*/ 2 h 282"/>
                <a:gd name="T10" fmla="*/ 2 w 146"/>
                <a:gd name="T11" fmla="*/ 5 h 282"/>
                <a:gd name="T12" fmla="*/ 2 w 146"/>
                <a:gd name="T13" fmla="*/ 5 h 282"/>
                <a:gd name="T14" fmla="*/ 2 w 146"/>
                <a:gd name="T15" fmla="*/ 3 h 282"/>
                <a:gd name="T16" fmla="*/ 1 w 146"/>
                <a:gd name="T17" fmla="*/ 5 h 282"/>
                <a:gd name="T18" fmla="*/ 2 w 146"/>
                <a:gd name="T19" fmla="*/ 2 h 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282"/>
                <a:gd name="T32" fmla="*/ 146 w 146"/>
                <a:gd name="T33" fmla="*/ 282 h 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282">
                  <a:moveTo>
                    <a:pt x="113" y="103"/>
                  </a:moveTo>
                  <a:lnTo>
                    <a:pt x="113" y="103"/>
                  </a:lnTo>
                  <a:cubicBezTo>
                    <a:pt x="96" y="103"/>
                    <a:pt x="100" y="82"/>
                    <a:pt x="80" y="85"/>
                  </a:cubicBezTo>
                  <a:cubicBezTo>
                    <a:pt x="41" y="124"/>
                    <a:pt x="24" y="197"/>
                    <a:pt x="32" y="264"/>
                  </a:cubicBezTo>
                  <a:cubicBezTo>
                    <a:pt x="73" y="237"/>
                    <a:pt x="80" y="178"/>
                    <a:pt x="127" y="158"/>
                  </a:cubicBezTo>
                  <a:cubicBezTo>
                    <a:pt x="144" y="189"/>
                    <a:pt x="124" y="248"/>
                    <a:pt x="146" y="268"/>
                  </a:cubicBezTo>
                  <a:cubicBezTo>
                    <a:pt x="138" y="270"/>
                    <a:pt x="135" y="277"/>
                    <a:pt x="124" y="275"/>
                  </a:cubicBezTo>
                  <a:cubicBezTo>
                    <a:pt x="121" y="237"/>
                    <a:pt x="123" y="219"/>
                    <a:pt x="120" y="180"/>
                  </a:cubicBezTo>
                  <a:cubicBezTo>
                    <a:pt x="75" y="201"/>
                    <a:pt x="76" y="267"/>
                    <a:pt x="25" y="282"/>
                  </a:cubicBezTo>
                  <a:cubicBezTo>
                    <a:pt x="0" y="219"/>
                    <a:pt x="47" y="0"/>
                    <a:pt x="113" y="103"/>
                  </a:cubicBezTo>
                  <a:close/>
                </a:path>
              </a:pathLst>
            </a:custGeom>
            <a:solidFill>
              <a:srgbClr val="000000"/>
            </a:solidFill>
            <a:ln w="0">
              <a:solidFill>
                <a:srgbClr val="000000"/>
              </a:solidFill>
              <a:prstDash val="solid"/>
              <a:round/>
              <a:headEnd/>
              <a:tailEnd/>
            </a:ln>
          </p:spPr>
          <p:txBody>
            <a:bodyPr/>
            <a:lstStyle/>
            <a:p>
              <a:endParaRPr lang="en-GB"/>
            </a:p>
          </p:txBody>
        </p:sp>
        <p:sp>
          <p:nvSpPr>
            <p:cNvPr id="10269" name="Freeform 31"/>
            <p:cNvSpPr>
              <a:spLocks noEditPoints="1"/>
            </p:cNvSpPr>
            <p:nvPr/>
          </p:nvSpPr>
          <p:spPr bwMode="auto">
            <a:xfrm>
              <a:off x="531" y="273"/>
              <a:ext cx="240" cy="88"/>
            </a:xfrm>
            <a:custGeom>
              <a:avLst/>
              <a:gdLst>
                <a:gd name="T0" fmla="*/ 6 w 400"/>
                <a:gd name="T1" fmla="*/ 1 h 146"/>
                <a:gd name="T2" fmla="*/ 6 w 400"/>
                <a:gd name="T3" fmla="*/ 1 h 146"/>
                <a:gd name="T4" fmla="*/ 6 w 400"/>
                <a:gd name="T5" fmla="*/ 1 h 146"/>
                <a:gd name="T6" fmla="*/ 6 w 400"/>
                <a:gd name="T7" fmla="*/ 1 h 146"/>
                <a:gd name="T8" fmla="*/ 1 w 400"/>
                <a:gd name="T9" fmla="*/ 2 h 146"/>
                <a:gd name="T10" fmla="*/ 1 w 400"/>
                <a:gd name="T11" fmla="*/ 2 h 146"/>
                <a:gd name="T12" fmla="*/ 1 w 400"/>
                <a:gd name="T13" fmla="*/ 1 h 146"/>
                <a:gd name="T14" fmla="*/ 1 w 400"/>
                <a:gd name="T15" fmla="*/ 2 h 146"/>
                <a:gd name="T16" fmla="*/ 6 w 400"/>
                <a:gd name="T17" fmla="*/ 0 h 146"/>
                <a:gd name="T18" fmla="*/ 6 w 400"/>
                <a:gd name="T19" fmla="*/ 0 h 146"/>
                <a:gd name="T20" fmla="*/ 6 w 400"/>
                <a:gd name="T21" fmla="*/ 2 h 146"/>
                <a:gd name="T22" fmla="*/ 7 w 400"/>
                <a:gd name="T23" fmla="*/ 2 h 146"/>
                <a:gd name="T24" fmla="*/ 5 w 400"/>
                <a:gd name="T25" fmla="*/ 2 h 146"/>
                <a:gd name="T26" fmla="*/ 5 w 400"/>
                <a:gd name="T27" fmla="*/ 2 h 146"/>
                <a:gd name="T28" fmla="*/ 5 w 400"/>
                <a:gd name="T29" fmla="*/ 1 h 146"/>
                <a:gd name="T30" fmla="*/ 4 w 400"/>
                <a:gd name="T31" fmla="*/ 2 h 146"/>
                <a:gd name="T32" fmla="*/ 4 w 400"/>
                <a:gd name="T33" fmla="*/ 1 h 146"/>
                <a:gd name="T34" fmla="*/ 2 w 400"/>
                <a:gd name="T35" fmla="*/ 2 h 146"/>
                <a:gd name="T36" fmla="*/ 2 w 400"/>
                <a:gd name="T37" fmla="*/ 1 h 146"/>
                <a:gd name="T38" fmla="*/ 1 w 400"/>
                <a:gd name="T39" fmla="*/ 2 h 146"/>
                <a:gd name="T40" fmla="*/ 1 w 400"/>
                <a:gd name="T41" fmla="*/ 1 h 146"/>
                <a:gd name="T42" fmla="*/ 1 w 400"/>
                <a:gd name="T43" fmla="*/ 2 h 146"/>
                <a:gd name="T44" fmla="*/ 1 w 400"/>
                <a:gd name="T45" fmla="*/ 1 h 146"/>
                <a:gd name="T46" fmla="*/ 1 w 400"/>
                <a:gd name="T47" fmla="*/ 1 h 146"/>
                <a:gd name="T48" fmla="*/ 1 w 400"/>
                <a:gd name="T49" fmla="*/ 1 h 146"/>
                <a:gd name="T50" fmla="*/ 1 w 400"/>
                <a:gd name="T51" fmla="*/ 2 h 146"/>
                <a:gd name="T52" fmla="*/ 2 w 400"/>
                <a:gd name="T53" fmla="*/ 1 h 146"/>
                <a:gd name="T54" fmla="*/ 3 w 400"/>
                <a:gd name="T55" fmla="*/ 2 h 146"/>
                <a:gd name="T56" fmla="*/ 4 w 400"/>
                <a:gd name="T57" fmla="*/ 1 h 146"/>
                <a:gd name="T58" fmla="*/ 4 w 400"/>
                <a:gd name="T59" fmla="*/ 1 h 146"/>
                <a:gd name="T60" fmla="*/ 5 w 400"/>
                <a:gd name="T61" fmla="*/ 1 h 146"/>
                <a:gd name="T62" fmla="*/ 5 w 400"/>
                <a:gd name="T63" fmla="*/ 2 h 146"/>
                <a:gd name="T64" fmla="*/ 6 w 400"/>
                <a:gd name="T65" fmla="*/ 0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0"/>
                <a:gd name="T100" fmla="*/ 0 h 146"/>
                <a:gd name="T101" fmla="*/ 400 w 400"/>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0" h="146">
                  <a:moveTo>
                    <a:pt x="358" y="37"/>
                  </a:moveTo>
                  <a:lnTo>
                    <a:pt x="358" y="37"/>
                  </a:lnTo>
                  <a:cubicBezTo>
                    <a:pt x="352" y="46"/>
                    <a:pt x="341" y="52"/>
                    <a:pt x="340" y="66"/>
                  </a:cubicBezTo>
                  <a:cubicBezTo>
                    <a:pt x="352" y="63"/>
                    <a:pt x="353" y="48"/>
                    <a:pt x="358" y="37"/>
                  </a:cubicBezTo>
                  <a:close/>
                  <a:moveTo>
                    <a:pt x="21" y="114"/>
                  </a:moveTo>
                  <a:lnTo>
                    <a:pt x="21" y="114"/>
                  </a:lnTo>
                  <a:cubicBezTo>
                    <a:pt x="36" y="88"/>
                    <a:pt x="55" y="67"/>
                    <a:pt x="65" y="37"/>
                  </a:cubicBezTo>
                  <a:cubicBezTo>
                    <a:pt x="30" y="2"/>
                    <a:pt x="11" y="80"/>
                    <a:pt x="21" y="114"/>
                  </a:cubicBezTo>
                  <a:close/>
                  <a:moveTo>
                    <a:pt x="376" y="0"/>
                  </a:moveTo>
                  <a:lnTo>
                    <a:pt x="376" y="0"/>
                  </a:lnTo>
                  <a:cubicBezTo>
                    <a:pt x="392" y="38"/>
                    <a:pt x="344" y="72"/>
                    <a:pt x="332" y="106"/>
                  </a:cubicBezTo>
                  <a:cubicBezTo>
                    <a:pt x="338" y="133"/>
                    <a:pt x="384" y="118"/>
                    <a:pt x="398" y="110"/>
                  </a:cubicBezTo>
                  <a:cubicBezTo>
                    <a:pt x="400" y="146"/>
                    <a:pt x="328" y="144"/>
                    <a:pt x="318" y="117"/>
                  </a:cubicBezTo>
                  <a:cubicBezTo>
                    <a:pt x="304" y="122"/>
                    <a:pt x="297" y="133"/>
                    <a:pt x="277" y="132"/>
                  </a:cubicBezTo>
                  <a:cubicBezTo>
                    <a:pt x="266" y="108"/>
                    <a:pt x="276" y="71"/>
                    <a:pt x="270" y="33"/>
                  </a:cubicBezTo>
                  <a:cubicBezTo>
                    <a:pt x="239" y="56"/>
                    <a:pt x="241" y="111"/>
                    <a:pt x="204" y="128"/>
                  </a:cubicBezTo>
                  <a:cubicBezTo>
                    <a:pt x="201" y="110"/>
                    <a:pt x="207" y="64"/>
                    <a:pt x="204" y="48"/>
                  </a:cubicBezTo>
                  <a:cubicBezTo>
                    <a:pt x="183" y="75"/>
                    <a:pt x="182" y="123"/>
                    <a:pt x="153" y="143"/>
                  </a:cubicBezTo>
                  <a:cubicBezTo>
                    <a:pt x="148" y="112"/>
                    <a:pt x="149" y="71"/>
                    <a:pt x="153" y="44"/>
                  </a:cubicBezTo>
                  <a:cubicBezTo>
                    <a:pt x="115" y="58"/>
                    <a:pt x="112" y="127"/>
                    <a:pt x="73" y="128"/>
                  </a:cubicBezTo>
                  <a:cubicBezTo>
                    <a:pt x="74" y="104"/>
                    <a:pt x="78" y="83"/>
                    <a:pt x="76" y="55"/>
                  </a:cubicBezTo>
                  <a:cubicBezTo>
                    <a:pt x="50" y="64"/>
                    <a:pt x="48" y="129"/>
                    <a:pt x="7" y="136"/>
                  </a:cubicBezTo>
                  <a:cubicBezTo>
                    <a:pt x="0" y="92"/>
                    <a:pt x="9" y="40"/>
                    <a:pt x="32" y="15"/>
                  </a:cubicBezTo>
                  <a:cubicBezTo>
                    <a:pt x="50" y="15"/>
                    <a:pt x="68" y="13"/>
                    <a:pt x="69" y="29"/>
                  </a:cubicBezTo>
                  <a:cubicBezTo>
                    <a:pt x="82" y="32"/>
                    <a:pt x="81" y="12"/>
                    <a:pt x="91" y="22"/>
                  </a:cubicBezTo>
                  <a:cubicBezTo>
                    <a:pt x="91" y="57"/>
                    <a:pt x="86" y="65"/>
                    <a:pt x="87" y="103"/>
                  </a:cubicBezTo>
                  <a:cubicBezTo>
                    <a:pt x="112" y="76"/>
                    <a:pt x="126" y="39"/>
                    <a:pt x="157" y="18"/>
                  </a:cubicBezTo>
                  <a:cubicBezTo>
                    <a:pt x="171" y="33"/>
                    <a:pt x="161" y="73"/>
                    <a:pt x="164" y="99"/>
                  </a:cubicBezTo>
                  <a:cubicBezTo>
                    <a:pt x="186" y="75"/>
                    <a:pt x="187" y="31"/>
                    <a:pt x="219" y="18"/>
                  </a:cubicBezTo>
                  <a:cubicBezTo>
                    <a:pt x="220" y="52"/>
                    <a:pt x="218" y="68"/>
                    <a:pt x="215" y="92"/>
                  </a:cubicBezTo>
                  <a:cubicBezTo>
                    <a:pt x="242" y="70"/>
                    <a:pt x="244" y="22"/>
                    <a:pt x="281" y="11"/>
                  </a:cubicBezTo>
                  <a:cubicBezTo>
                    <a:pt x="290" y="40"/>
                    <a:pt x="279" y="89"/>
                    <a:pt x="288" y="117"/>
                  </a:cubicBezTo>
                  <a:cubicBezTo>
                    <a:pt x="337" y="97"/>
                    <a:pt x="323" y="15"/>
                    <a:pt x="376" y="0"/>
                  </a:cubicBezTo>
                  <a:close/>
                </a:path>
              </a:pathLst>
            </a:custGeom>
            <a:solidFill>
              <a:srgbClr val="000000"/>
            </a:solidFill>
            <a:ln w="0">
              <a:solidFill>
                <a:srgbClr val="000000"/>
              </a:solidFill>
              <a:prstDash val="solid"/>
              <a:round/>
              <a:headEnd/>
              <a:tailEnd/>
            </a:ln>
          </p:spPr>
          <p:txBody>
            <a:bodyPr/>
            <a:lstStyle/>
            <a:p>
              <a:endParaRPr lang="en-GB"/>
            </a:p>
          </p:txBody>
        </p:sp>
        <p:sp>
          <p:nvSpPr>
            <p:cNvPr id="10270" name="Freeform 32"/>
            <p:cNvSpPr>
              <a:spLocks/>
            </p:cNvSpPr>
            <p:nvPr/>
          </p:nvSpPr>
          <p:spPr bwMode="auto">
            <a:xfrm>
              <a:off x="5370" y="4068"/>
              <a:ext cx="26" cy="49"/>
            </a:xfrm>
            <a:custGeom>
              <a:avLst/>
              <a:gdLst>
                <a:gd name="T0" fmla="*/ 0 w 44"/>
                <a:gd name="T1" fmla="*/ 1 h 81"/>
                <a:gd name="T2" fmla="*/ 0 w 44"/>
                <a:gd name="T3" fmla="*/ 1 h 81"/>
                <a:gd name="T4" fmla="*/ 0 w 44"/>
                <a:gd name="T5" fmla="*/ 0 h 81"/>
                <a:gd name="T6" fmla="*/ 1 w 44"/>
                <a:gd name="T7" fmla="*/ 0 h 81"/>
                <a:gd name="T8" fmla="*/ 1 w 44"/>
                <a:gd name="T9" fmla="*/ 1 h 81"/>
                <a:gd name="T10" fmla="*/ 1 w 44"/>
                <a:gd name="T11" fmla="*/ 1 h 81"/>
                <a:gd name="T12" fmla="*/ 1 w 44"/>
                <a:gd name="T13" fmla="*/ 1 h 81"/>
                <a:gd name="T14" fmla="*/ 1 w 44"/>
                <a:gd name="T15" fmla="*/ 1 h 81"/>
                <a:gd name="T16" fmla="*/ 1 w 44"/>
                <a:gd name="T17" fmla="*/ 1 h 81"/>
                <a:gd name="T18" fmla="*/ 1 w 44"/>
                <a:gd name="T19" fmla="*/ 1 h 81"/>
                <a:gd name="T20" fmla="*/ 1 w 44"/>
                <a:gd name="T21" fmla="*/ 1 h 81"/>
                <a:gd name="T22" fmla="*/ 1 w 44"/>
                <a:gd name="T23" fmla="*/ 1 h 81"/>
                <a:gd name="T24" fmla="*/ 1 w 44"/>
                <a:gd name="T25" fmla="*/ 1 h 81"/>
                <a:gd name="T26" fmla="*/ 0 w 4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81"/>
                <a:gd name="T44" fmla="*/ 44 w 4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81">
                  <a:moveTo>
                    <a:pt x="0" y="81"/>
                  </a:moveTo>
                  <a:lnTo>
                    <a:pt x="0" y="81"/>
                  </a:lnTo>
                  <a:lnTo>
                    <a:pt x="0" y="0"/>
                  </a:lnTo>
                  <a:lnTo>
                    <a:pt x="44" y="0"/>
                  </a:lnTo>
                  <a:lnTo>
                    <a:pt x="44" y="18"/>
                  </a:lnTo>
                  <a:lnTo>
                    <a:pt x="20" y="18"/>
                  </a:lnTo>
                  <a:lnTo>
                    <a:pt x="20" y="31"/>
                  </a:lnTo>
                  <a:lnTo>
                    <a:pt x="44" y="31"/>
                  </a:lnTo>
                  <a:lnTo>
                    <a:pt x="44" y="49"/>
                  </a:lnTo>
                  <a:lnTo>
                    <a:pt x="20" y="49"/>
                  </a:lnTo>
                  <a:lnTo>
                    <a:pt x="20" y="63"/>
                  </a:lnTo>
                  <a:lnTo>
                    <a:pt x="44" y="63"/>
                  </a:lnTo>
                  <a:lnTo>
                    <a:pt x="44" y="81"/>
                  </a:lnTo>
                  <a:lnTo>
                    <a:pt x="0" y="81"/>
                  </a:lnTo>
                  <a:close/>
                </a:path>
              </a:pathLst>
            </a:custGeom>
            <a:solidFill>
              <a:srgbClr val="B42E34"/>
            </a:solidFill>
            <a:ln w="0">
              <a:solidFill>
                <a:srgbClr val="000000"/>
              </a:solidFill>
              <a:prstDash val="solid"/>
              <a:round/>
              <a:headEnd/>
              <a:tailEnd/>
            </a:ln>
          </p:spPr>
          <p:txBody>
            <a:bodyPr/>
            <a:lstStyle/>
            <a:p>
              <a:endParaRPr lang="en-GB"/>
            </a:p>
          </p:txBody>
        </p:sp>
        <p:sp>
          <p:nvSpPr>
            <p:cNvPr id="10271" name="Freeform 33"/>
            <p:cNvSpPr>
              <a:spLocks/>
            </p:cNvSpPr>
            <p:nvPr/>
          </p:nvSpPr>
          <p:spPr bwMode="auto">
            <a:xfrm>
              <a:off x="5404" y="4079"/>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1" y="3"/>
                    <a:pt x="26" y="0"/>
                    <a:pt x="34" y="0"/>
                  </a:cubicBezTo>
                  <a:cubicBezTo>
                    <a:pt x="47" y="0"/>
                    <a:pt x="55" y="8"/>
                    <a:pt x="55" y="22"/>
                  </a:cubicBezTo>
                  <a:lnTo>
                    <a:pt x="55" y="62"/>
                  </a:lnTo>
                  <a:lnTo>
                    <a:pt x="37" y="62"/>
                  </a:lnTo>
                  <a:lnTo>
                    <a:pt x="37" y="29"/>
                  </a:lnTo>
                  <a:cubicBezTo>
                    <a:pt x="37" y="20"/>
                    <a:pt x="35" y="17"/>
                    <a:pt x="28" y="17"/>
                  </a:cubicBezTo>
                  <a:cubicBezTo>
                    <a:pt x="21" y="17"/>
                    <a:pt x="18" y="21"/>
                    <a:pt x="18" y="29"/>
                  </a:cubicBezTo>
                  <a:lnTo>
                    <a:pt x="18"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10272" name="Freeform 34"/>
            <p:cNvSpPr>
              <a:spLocks noEditPoints="1"/>
            </p:cNvSpPr>
            <p:nvPr/>
          </p:nvSpPr>
          <p:spPr bwMode="auto">
            <a:xfrm>
              <a:off x="5443" y="4079"/>
              <a:ext cx="38" cy="53"/>
            </a:xfrm>
            <a:custGeom>
              <a:avLst/>
              <a:gdLst>
                <a:gd name="T0" fmla="*/ 1 w 62"/>
                <a:gd name="T1" fmla="*/ 1 h 88"/>
                <a:gd name="T2" fmla="*/ 1 w 62"/>
                <a:gd name="T3" fmla="*/ 1 h 88"/>
                <a:gd name="T4" fmla="*/ 0 w 62"/>
                <a:gd name="T5" fmla="*/ 1 h 88"/>
                <a:gd name="T6" fmla="*/ 1 w 62"/>
                <a:gd name="T7" fmla="*/ 1 h 88"/>
                <a:gd name="T8" fmla="*/ 1 w 62"/>
                <a:gd name="T9" fmla="*/ 0 h 88"/>
                <a:gd name="T10" fmla="*/ 1 w 62"/>
                <a:gd name="T11" fmla="*/ 1 h 88"/>
                <a:gd name="T12" fmla="*/ 1 w 62"/>
                <a:gd name="T13" fmla="*/ 1 h 88"/>
                <a:gd name="T14" fmla="*/ 1 w 62"/>
                <a:gd name="T15" fmla="*/ 1 h 88"/>
                <a:gd name="T16" fmla="*/ 1 w 62"/>
                <a:gd name="T17" fmla="*/ 1 h 88"/>
                <a:gd name="T18" fmla="*/ 1 w 62"/>
                <a:gd name="T19" fmla="*/ 1 h 88"/>
                <a:gd name="T20" fmla="*/ 1 w 62"/>
                <a:gd name="T21" fmla="*/ 1 h 88"/>
                <a:gd name="T22" fmla="*/ 1 w 62"/>
                <a:gd name="T23" fmla="*/ 1 h 88"/>
                <a:gd name="T24" fmla="*/ 1 w 62"/>
                <a:gd name="T25" fmla="*/ 1 h 88"/>
                <a:gd name="T26" fmla="*/ 1 w 62"/>
                <a:gd name="T27" fmla="*/ 1 h 88"/>
                <a:gd name="T28" fmla="*/ 1 w 62"/>
                <a:gd name="T29" fmla="*/ 1 h 88"/>
                <a:gd name="T30" fmla="*/ 1 w 62"/>
                <a:gd name="T31" fmla="*/ 1 h 88"/>
                <a:gd name="T32" fmla="*/ 1 w 62"/>
                <a:gd name="T33" fmla="*/ 1 h 88"/>
                <a:gd name="T34" fmla="*/ 1 w 62"/>
                <a:gd name="T35" fmla="*/ 1 h 88"/>
                <a:gd name="T36" fmla="*/ 1 w 62"/>
                <a:gd name="T37" fmla="*/ 1 h 88"/>
                <a:gd name="T38" fmla="*/ 1 w 62"/>
                <a:gd name="T39" fmla="*/ 1 h 88"/>
                <a:gd name="T40" fmla="*/ 1 w 62"/>
                <a:gd name="T41" fmla="*/ 1 h 88"/>
                <a:gd name="T42" fmla="*/ 1 w 62"/>
                <a:gd name="T43" fmla="*/ 1 h 88"/>
                <a:gd name="T44" fmla="*/ 1 w 62"/>
                <a:gd name="T45" fmla="*/ 1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
                <a:gd name="T70" fmla="*/ 0 h 88"/>
                <a:gd name="T71" fmla="*/ 62 w 62"/>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 h="88">
                  <a:moveTo>
                    <a:pt x="28" y="62"/>
                  </a:moveTo>
                  <a:lnTo>
                    <a:pt x="28" y="62"/>
                  </a:lnTo>
                  <a:cubicBezTo>
                    <a:pt x="12" y="62"/>
                    <a:pt x="0" y="49"/>
                    <a:pt x="0" y="31"/>
                  </a:cubicBezTo>
                  <a:cubicBezTo>
                    <a:pt x="0" y="22"/>
                    <a:pt x="3" y="15"/>
                    <a:pt x="9" y="9"/>
                  </a:cubicBezTo>
                  <a:cubicBezTo>
                    <a:pt x="15" y="3"/>
                    <a:pt x="21" y="0"/>
                    <a:pt x="29" y="0"/>
                  </a:cubicBezTo>
                  <a:cubicBezTo>
                    <a:pt x="36" y="0"/>
                    <a:pt x="41" y="3"/>
                    <a:pt x="45" y="8"/>
                  </a:cubicBezTo>
                  <a:lnTo>
                    <a:pt x="45" y="1"/>
                  </a:lnTo>
                  <a:lnTo>
                    <a:pt x="62" y="1"/>
                  </a:lnTo>
                  <a:lnTo>
                    <a:pt x="62" y="56"/>
                  </a:lnTo>
                  <a:cubicBezTo>
                    <a:pt x="62" y="64"/>
                    <a:pt x="62" y="70"/>
                    <a:pt x="57" y="76"/>
                  </a:cubicBezTo>
                  <a:cubicBezTo>
                    <a:pt x="52" y="84"/>
                    <a:pt x="43" y="88"/>
                    <a:pt x="32" y="88"/>
                  </a:cubicBezTo>
                  <a:cubicBezTo>
                    <a:pt x="16" y="88"/>
                    <a:pt x="5" y="79"/>
                    <a:pt x="2" y="67"/>
                  </a:cubicBezTo>
                  <a:lnTo>
                    <a:pt x="22" y="67"/>
                  </a:lnTo>
                  <a:cubicBezTo>
                    <a:pt x="23" y="71"/>
                    <a:pt x="27" y="73"/>
                    <a:pt x="32" y="73"/>
                  </a:cubicBezTo>
                  <a:cubicBezTo>
                    <a:pt x="40" y="73"/>
                    <a:pt x="45" y="68"/>
                    <a:pt x="45" y="59"/>
                  </a:cubicBezTo>
                  <a:cubicBezTo>
                    <a:pt x="45" y="58"/>
                    <a:pt x="45" y="57"/>
                    <a:pt x="45" y="56"/>
                  </a:cubicBezTo>
                  <a:cubicBezTo>
                    <a:pt x="40" y="60"/>
                    <a:pt x="35" y="62"/>
                    <a:pt x="28" y="62"/>
                  </a:cubicBezTo>
                  <a:close/>
                  <a:moveTo>
                    <a:pt x="31" y="46"/>
                  </a:moveTo>
                  <a:lnTo>
                    <a:pt x="31" y="46"/>
                  </a:lnTo>
                  <a:cubicBezTo>
                    <a:pt x="39" y="46"/>
                    <a:pt x="46" y="40"/>
                    <a:pt x="46" y="31"/>
                  </a:cubicBezTo>
                  <a:cubicBezTo>
                    <a:pt x="46" y="22"/>
                    <a:pt x="39" y="16"/>
                    <a:pt x="32" y="16"/>
                  </a:cubicBezTo>
                  <a:cubicBezTo>
                    <a:pt x="23" y="16"/>
                    <a:pt x="17" y="23"/>
                    <a:pt x="17" y="31"/>
                  </a:cubicBezTo>
                  <a:cubicBezTo>
                    <a:pt x="17" y="40"/>
                    <a:pt x="23" y="46"/>
                    <a:pt x="31" y="46"/>
                  </a:cubicBezTo>
                  <a:close/>
                </a:path>
              </a:pathLst>
            </a:custGeom>
            <a:solidFill>
              <a:srgbClr val="B42E34"/>
            </a:solidFill>
            <a:ln w="0">
              <a:solidFill>
                <a:srgbClr val="000000"/>
              </a:solidFill>
              <a:prstDash val="solid"/>
              <a:round/>
              <a:headEnd/>
              <a:tailEnd/>
            </a:ln>
          </p:spPr>
          <p:txBody>
            <a:bodyPr/>
            <a:lstStyle/>
            <a:p>
              <a:endParaRPr lang="en-GB"/>
            </a:p>
          </p:txBody>
        </p:sp>
        <p:sp>
          <p:nvSpPr>
            <p:cNvPr id="10273" name="Freeform 35"/>
            <p:cNvSpPr>
              <a:spLocks/>
            </p:cNvSpPr>
            <p:nvPr/>
          </p:nvSpPr>
          <p:spPr bwMode="auto">
            <a:xfrm>
              <a:off x="5488" y="4068"/>
              <a:ext cx="11" cy="49"/>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10274" name="Freeform 36"/>
            <p:cNvSpPr>
              <a:spLocks noEditPoints="1"/>
            </p:cNvSpPr>
            <p:nvPr/>
          </p:nvSpPr>
          <p:spPr bwMode="auto">
            <a:xfrm>
              <a:off x="5505" y="4079"/>
              <a:ext cx="39" cy="38"/>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8" y="55"/>
                  </a:moveTo>
                  <a:lnTo>
                    <a:pt x="48" y="55"/>
                  </a:lnTo>
                  <a:cubicBezTo>
                    <a:pt x="42" y="60"/>
                    <a:pt x="37" y="62"/>
                    <a:pt x="30" y="62"/>
                  </a:cubicBezTo>
                  <a:cubicBezTo>
                    <a:pt x="22" y="62"/>
                    <a:pt x="16" y="60"/>
                    <a:pt x="11" y="55"/>
                  </a:cubicBezTo>
                  <a:cubicBezTo>
                    <a:pt x="4" y="49"/>
                    <a:pt x="0" y="41"/>
                    <a:pt x="0" y="31"/>
                  </a:cubicBezTo>
                  <a:cubicBezTo>
                    <a:pt x="0" y="22"/>
                    <a:pt x="3" y="15"/>
                    <a:pt x="10" y="8"/>
                  </a:cubicBezTo>
                  <a:cubicBezTo>
                    <a:pt x="15" y="3"/>
                    <a:pt x="22" y="0"/>
                    <a:pt x="30" y="0"/>
                  </a:cubicBezTo>
                  <a:cubicBezTo>
                    <a:pt x="37" y="0"/>
                    <a:pt x="43" y="3"/>
                    <a:pt x="47" y="8"/>
                  </a:cubicBezTo>
                  <a:lnTo>
                    <a:pt x="47" y="1"/>
                  </a:lnTo>
                  <a:lnTo>
                    <a:pt x="65" y="1"/>
                  </a:lnTo>
                  <a:lnTo>
                    <a:pt x="65" y="62"/>
                  </a:lnTo>
                  <a:lnTo>
                    <a:pt x="48" y="62"/>
                  </a:lnTo>
                  <a:lnTo>
                    <a:pt x="48" y="55"/>
                  </a:lnTo>
                  <a:close/>
                  <a:moveTo>
                    <a:pt x="34" y="46"/>
                  </a:moveTo>
                  <a:lnTo>
                    <a:pt x="34" y="46"/>
                  </a:lnTo>
                  <a:cubicBezTo>
                    <a:pt x="41" y="46"/>
                    <a:pt x="48" y="40"/>
                    <a:pt x="48" y="31"/>
                  </a:cubicBezTo>
                  <a:cubicBezTo>
                    <a:pt x="48" y="22"/>
                    <a:pt x="41" y="16"/>
                    <a:pt x="33" y="16"/>
                  </a:cubicBezTo>
                  <a:cubicBezTo>
                    <a:pt x="24" y="16"/>
                    <a:pt x="18" y="23"/>
                    <a:pt x="18" y="31"/>
                  </a:cubicBezTo>
                  <a:cubicBezTo>
                    <a:pt x="18" y="40"/>
                    <a:pt x="24" y="46"/>
                    <a:pt x="34" y="46"/>
                  </a:cubicBezTo>
                  <a:close/>
                </a:path>
              </a:pathLst>
            </a:custGeom>
            <a:solidFill>
              <a:srgbClr val="B42E34"/>
            </a:solidFill>
            <a:ln w="0">
              <a:solidFill>
                <a:srgbClr val="000000"/>
              </a:solidFill>
              <a:prstDash val="solid"/>
              <a:round/>
              <a:headEnd/>
              <a:tailEnd/>
            </a:ln>
          </p:spPr>
          <p:txBody>
            <a:bodyPr/>
            <a:lstStyle/>
            <a:p>
              <a:endParaRPr lang="en-GB"/>
            </a:p>
          </p:txBody>
        </p:sp>
        <p:sp>
          <p:nvSpPr>
            <p:cNvPr id="10275" name="Freeform 37"/>
            <p:cNvSpPr>
              <a:spLocks/>
            </p:cNvSpPr>
            <p:nvPr/>
          </p:nvSpPr>
          <p:spPr bwMode="auto">
            <a:xfrm>
              <a:off x="5551" y="4079"/>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6"/>
                    <a:pt x="28" y="16"/>
                  </a:cubicBezTo>
                  <a:cubicBezTo>
                    <a:pt x="21" y="16"/>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10276" name="Freeform 38"/>
            <p:cNvSpPr>
              <a:spLocks noEditPoints="1"/>
            </p:cNvSpPr>
            <p:nvPr/>
          </p:nvSpPr>
          <p:spPr bwMode="auto">
            <a:xfrm>
              <a:off x="5589" y="4068"/>
              <a:ext cx="39" cy="49"/>
            </a:xfrm>
            <a:custGeom>
              <a:avLst/>
              <a:gdLst>
                <a:gd name="T0" fmla="*/ 1 w 65"/>
                <a:gd name="T1" fmla="*/ 1 h 81"/>
                <a:gd name="T2" fmla="*/ 1 w 65"/>
                <a:gd name="T3" fmla="*/ 1 h 81"/>
                <a:gd name="T4" fmla="*/ 1 w 65"/>
                <a:gd name="T5" fmla="*/ 1 h 81"/>
                <a:gd name="T6" fmla="*/ 1 w 65"/>
                <a:gd name="T7" fmla="*/ 1 h 81"/>
                <a:gd name="T8" fmla="*/ 0 w 65"/>
                <a:gd name="T9" fmla="*/ 1 h 81"/>
                <a:gd name="T10" fmla="*/ 1 w 65"/>
                <a:gd name="T11" fmla="*/ 1 h 81"/>
                <a:gd name="T12" fmla="*/ 1 w 65"/>
                <a:gd name="T13" fmla="*/ 1 h 81"/>
                <a:gd name="T14" fmla="*/ 1 w 65"/>
                <a:gd name="T15" fmla="*/ 1 h 81"/>
                <a:gd name="T16" fmla="*/ 1 w 65"/>
                <a:gd name="T17" fmla="*/ 0 h 81"/>
                <a:gd name="T18" fmla="*/ 1 w 65"/>
                <a:gd name="T19" fmla="*/ 0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48" y="74"/>
                  </a:moveTo>
                  <a:lnTo>
                    <a:pt x="48" y="74"/>
                  </a:lnTo>
                  <a:cubicBezTo>
                    <a:pt x="42" y="79"/>
                    <a:pt x="37" y="81"/>
                    <a:pt x="30" y="81"/>
                  </a:cubicBezTo>
                  <a:cubicBezTo>
                    <a:pt x="22" y="81"/>
                    <a:pt x="16" y="79"/>
                    <a:pt x="11" y="74"/>
                  </a:cubicBezTo>
                  <a:cubicBezTo>
                    <a:pt x="4" y="68"/>
                    <a:pt x="0" y="60"/>
                    <a:pt x="0" y="50"/>
                  </a:cubicBezTo>
                  <a:cubicBezTo>
                    <a:pt x="0" y="41"/>
                    <a:pt x="3" y="33"/>
                    <a:pt x="10" y="27"/>
                  </a:cubicBezTo>
                  <a:cubicBezTo>
                    <a:pt x="15" y="22"/>
                    <a:pt x="22" y="19"/>
                    <a:pt x="30" y="19"/>
                  </a:cubicBezTo>
                  <a:cubicBezTo>
                    <a:pt x="37" y="19"/>
                    <a:pt x="43" y="21"/>
                    <a:pt x="47" y="27"/>
                  </a:cubicBezTo>
                  <a:lnTo>
                    <a:pt x="47" y="0"/>
                  </a:lnTo>
                  <a:lnTo>
                    <a:pt x="65" y="0"/>
                  </a:lnTo>
                  <a:lnTo>
                    <a:pt x="65" y="81"/>
                  </a:lnTo>
                  <a:lnTo>
                    <a:pt x="48" y="81"/>
                  </a:lnTo>
                  <a:lnTo>
                    <a:pt x="48" y="74"/>
                  </a:lnTo>
                  <a:close/>
                  <a:moveTo>
                    <a:pt x="34" y="65"/>
                  </a:moveTo>
                  <a:lnTo>
                    <a:pt x="34" y="65"/>
                  </a:lnTo>
                  <a:cubicBezTo>
                    <a:pt x="41" y="65"/>
                    <a:pt x="48" y="58"/>
                    <a:pt x="48" y="50"/>
                  </a:cubicBezTo>
                  <a:cubicBezTo>
                    <a:pt x="48" y="41"/>
                    <a:pt x="41" y="35"/>
                    <a:pt x="33" y="35"/>
                  </a:cubicBezTo>
                  <a:cubicBezTo>
                    <a:pt x="24" y="35"/>
                    <a:pt x="18" y="42"/>
                    <a:pt x="18" y="50"/>
                  </a:cubicBezTo>
                  <a:cubicBezTo>
                    <a:pt x="18" y="58"/>
                    <a:pt x="24" y="65"/>
                    <a:pt x="34" y="65"/>
                  </a:cubicBezTo>
                  <a:close/>
                </a:path>
              </a:pathLst>
            </a:custGeom>
            <a:solidFill>
              <a:srgbClr val="B42E34"/>
            </a:solidFill>
            <a:ln w="0">
              <a:solidFill>
                <a:srgbClr val="000000"/>
              </a:solidFill>
              <a:prstDash val="solid"/>
              <a:round/>
              <a:headEnd/>
              <a:tailEnd/>
            </a:ln>
          </p:spPr>
          <p:txBody>
            <a:bodyPr/>
            <a:lstStyle/>
            <a:p>
              <a:endParaRPr lang="en-GB"/>
            </a:p>
          </p:txBody>
        </p:sp>
        <p:sp>
          <p:nvSpPr>
            <p:cNvPr id="10277" name="Freeform 39"/>
            <p:cNvSpPr>
              <a:spLocks/>
            </p:cNvSpPr>
            <p:nvPr/>
          </p:nvSpPr>
          <p:spPr bwMode="auto">
            <a:xfrm>
              <a:off x="5404" y="4136"/>
              <a:ext cx="33" cy="37"/>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7"/>
                    <a:pt x="28" y="17"/>
                  </a:cubicBezTo>
                  <a:cubicBezTo>
                    <a:pt x="21" y="17"/>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10278" name="Freeform 40"/>
            <p:cNvSpPr>
              <a:spLocks noEditPoints="1"/>
            </p:cNvSpPr>
            <p:nvPr/>
          </p:nvSpPr>
          <p:spPr bwMode="auto">
            <a:xfrm>
              <a:off x="5443" y="4135"/>
              <a:ext cx="38" cy="39"/>
            </a:xfrm>
            <a:custGeom>
              <a:avLst/>
              <a:gdLst>
                <a:gd name="T0" fmla="*/ 1 w 64"/>
                <a:gd name="T1" fmla="*/ 1 h 64"/>
                <a:gd name="T2" fmla="*/ 1 w 64"/>
                <a:gd name="T3" fmla="*/ 1 h 64"/>
                <a:gd name="T4" fmla="*/ 1 w 64"/>
                <a:gd name="T5" fmla="*/ 1 h 64"/>
                <a:gd name="T6" fmla="*/ 1 w 64"/>
                <a:gd name="T7" fmla="*/ 1 h 64"/>
                <a:gd name="T8" fmla="*/ 0 w 64"/>
                <a:gd name="T9" fmla="*/ 1 h 64"/>
                <a:gd name="T10" fmla="*/ 1 w 64"/>
                <a:gd name="T11" fmla="*/ 1 h 64"/>
                <a:gd name="T12" fmla="*/ 1 w 64"/>
                <a:gd name="T13" fmla="*/ 0 h 64"/>
                <a:gd name="T14" fmla="*/ 1 w 64"/>
                <a:gd name="T15" fmla="*/ 1 h 64"/>
                <a:gd name="T16" fmla="*/ 1 w 64"/>
                <a:gd name="T17" fmla="*/ 1 h 64"/>
                <a:gd name="T18" fmla="*/ 1 w 64"/>
                <a:gd name="T19" fmla="*/ 1 h 64"/>
                <a:gd name="T20" fmla="*/ 1 w 64"/>
                <a:gd name="T21" fmla="*/ 1 h 64"/>
                <a:gd name="T22" fmla="*/ 1 w 64"/>
                <a:gd name="T23" fmla="*/ 1 h 64"/>
                <a:gd name="T24" fmla="*/ 1 w 64"/>
                <a:gd name="T25" fmla="*/ 1 h 64"/>
                <a:gd name="T26" fmla="*/ 1 w 64"/>
                <a:gd name="T27" fmla="*/ 1 h 64"/>
                <a:gd name="T28" fmla="*/ 1 w 64"/>
                <a:gd name="T29" fmla="*/ 1 h 64"/>
                <a:gd name="T30" fmla="*/ 1 w 64"/>
                <a:gd name="T31" fmla="*/ 1 h 64"/>
                <a:gd name="T32" fmla="*/ 1 w 64"/>
                <a:gd name="T33" fmla="*/ 1 h 64"/>
                <a:gd name="T34" fmla="*/ 1 w 64"/>
                <a:gd name="T35" fmla="*/ 1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64"/>
                <a:gd name="T56" fmla="*/ 64 w 64"/>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64">
                  <a:moveTo>
                    <a:pt x="61" y="45"/>
                  </a:moveTo>
                  <a:lnTo>
                    <a:pt x="61" y="45"/>
                  </a:lnTo>
                  <a:cubicBezTo>
                    <a:pt x="55" y="58"/>
                    <a:pt x="45" y="64"/>
                    <a:pt x="32" y="64"/>
                  </a:cubicBezTo>
                  <a:cubicBezTo>
                    <a:pt x="22" y="64"/>
                    <a:pt x="15" y="61"/>
                    <a:pt x="9" y="55"/>
                  </a:cubicBezTo>
                  <a:cubicBezTo>
                    <a:pt x="3" y="48"/>
                    <a:pt x="0" y="41"/>
                    <a:pt x="0" y="32"/>
                  </a:cubicBezTo>
                  <a:cubicBezTo>
                    <a:pt x="0" y="24"/>
                    <a:pt x="3" y="16"/>
                    <a:pt x="9" y="10"/>
                  </a:cubicBezTo>
                  <a:cubicBezTo>
                    <a:pt x="15" y="4"/>
                    <a:pt x="23" y="0"/>
                    <a:pt x="31" y="0"/>
                  </a:cubicBezTo>
                  <a:cubicBezTo>
                    <a:pt x="51" y="0"/>
                    <a:pt x="64" y="14"/>
                    <a:pt x="64" y="37"/>
                  </a:cubicBezTo>
                  <a:lnTo>
                    <a:pt x="64" y="39"/>
                  </a:lnTo>
                  <a:lnTo>
                    <a:pt x="18" y="39"/>
                  </a:lnTo>
                  <a:cubicBezTo>
                    <a:pt x="20" y="45"/>
                    <a:pt x="24" y="49"/>
                    <a:pt x="32" y="49"/>
                  </a:cubicBezTo>
                  <a:cubicBezTo>
                    <a:pt x="36" y="49"/>
                    <a:pt x="39" y="48"/>
                    <a:pt x="41" y="45"/>
                  </a:cubicBezTo>
                  <a:lnTo>
                    <a:pt x="61" y="45"/>
                  </a:lnTo>
                  <a:close/>
                  <a:moveTo>
                    <a:pt x="46" y="26"/>
                  </a:moveTo>
                  <a:lnTo>
                    <a:pt x="46" y="26"/>
                  </a:lnTo>
                  <a:cubicBezTo>
                    <a:pt x="44" y="20"/>
                    <a:pt x="39" y="16"/>
                    <a:pt x="32" y="16"/>
                  </a:cubicBezTo>
                  <a:cubicBezTo>
                    <a:pt x="24" y="16"/>
                    <a:pt x="19" y="20"/>
                    <a:pt x="18" y="26"/>
                  </a:cubicBezTo>
                  <a:lnTo>
                    <a:pt x="46" y="26"/>
                  </a:lnTo>
                  <a:close/>
                </a:path>
              </a:pathLst>
            </a:custGeom>
            <a:solidFill>
              <a:srgbClr val="B42E34"/>
            </a:solidFill>
            <a:ln w="0">
              <a:solidFill>
                <a:srgbClr val="000000"/>
              </a:solidFill>
              <a:prstDash val="solid"/>
              <a:round/>
              <a:headEnd/>
              <a:tailEnd/>
            </a:ln>
          </p:spPr>
          <p:txBody>
            <a:bodyPr/>
            <a:lstStyle/>
            <a:p>
              <a:endParaRPr lang="en-GB"/>
            </a:p>
          </p:txBody>
        </p:sp>
        <p:sp>
          <p:nvSpPr>
            <p:cNvPr id="10279" name="Freeform 41"/>
            <p:cNvSpPr>
              <a:spLocks/>
            </p:cNvSpPr>
            <p:nvPr/>
          </p:nvSpPr>
          <p:spPr bwMode="auto">
            <a:xfrm>
              <a:off x="5484" y="4125"/>
              <a:ext cx="20" cy="48"/>
            </a:xfrm>
            <a:custGeom>
              <a:avLst/>
              <a:gdLst>
                <a:gd name="T0" fmla="*/ 0 w 34"/>
                <a:gd name="T1" fmla="*/ 1 h 81"/>
                <a:gd name="T2" fmla="*/ 0 w 34"/>
                <a:gd name="T3" fmla="*/ 1 h 81"/>
                <a:gd name="T4" fmla="*/ 0 w 34"/>
                <a:gd name="T5" fmla="*/ 1 h 81"/>
                <a:gd name="T6" fmla="*/ 1 w 34"/>
                <a:gd name="T7" fmla="*/ 1 h 81"/>
                <a:gd name="T8" fmla="*/ 1 w 34"/>
                <a:gd name="T9" fmla="*/ 0 h 81"/>
                <a:gd name="T10" fmla="*/ 1 w 34"/>
                <a:gd name="T11" fmla="*/ 0 h 81"/>
                <a:gd name="T12" fmla="*/ 1 w 34"/>
                <a:gd name="T13" fmla="*/ 1 h 81"/>
                <a:gd name="T14" fmla="*/ 1 w 34"/>
                <a:gd name="T15" fmla="*/ 1 h 81"/>
                <a:gd name="T16" fmla="*/ 1 w 34"/>
                <a:gd name="T17" fmla="*/ 1 h 81"/>
                <a:gd name="T18" fmla="*/ 1 w 34"/>
                <a:gd name="T19" fmla="*/ 1 h 81"/>
                <a:gd name="T20" fmla="*/ 1 w 34"/>
                <a:gd name="T21" fmla="*/ 1 h 81"/>
                <a:gd name="T22" fmla="*/ 1 w 34"/>
                <a:gd name="T23" fmla="*/ 1 h 81"/>
                <a:gd name="T24" fmla="*/ 1 w 34"/>
                <a:gd name="T25" fmla="*/ 1 h 81"/>
                <a:gd name="T26" fmla="*/ 0 w 3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81"/>
                <a:gd name="T44" fmla="*/ 34 w 3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81">
                  <a:moveTo>
                    <a:pt x="0" y="33"/>
                  </a:moveTo>
                  <a:lnTo>
                    <a:pt x="0" y="33"/>
                  </a:lnTo>
                  <a:lnTo>
                    <a:pt x="0" y="20"/>
                  </a:lnTo>
                  <a:lnTo>
                    <a:pt x="8" y="20"/>
                  </a:lnTo>
                  <a:lnTo>
                    <a:pt x="8" y="0"/>
                  </a:lnTo>
                  <a:lnTo>
                    <a:pt x="26" y="0"/>
                  </a:lnTo>
                  <a:lnTo>
                    <a:pt x="26" y="20"/>
                  </a:lnTo>
                  <a:lnTo>
                    <a:pt x="34" y="20"/>
                  </a:lnTo>
                  <a:lnTo>
                    <a:pt x="34" y="33"/>
                  </a:lnTo>
                  <a:lnTo>
                    <a:pt x="26" y="33"/>
                  </a:lnTo>
                  <a:lnTo>
                    <a:pt x="26" y="81"/>
                  </a:lnTo>
                  <a:lnTo>
                    <a:pt x="8" y="81"/>
                  </a:lnTo>
                  <a:lnTo>
                    <a:pt x="8" y="33"/>
                  </a:lnTo>
                  <a:lnTo>
                    <a:pt x="0" y="33"/>
                  </a:lnTo>
                  <a:close/>
                </a:path>
              </a:pathLst>
            </a:custGeom>
            <a:solidFill>
              <a:srgbClr val="B42E34"/>
            </a:solidFill>
            <a:ln w="0">
              <a:solidFill>
                <a:srgbClr val="000000"/>
              </a:solidFill>
              <a:prstDash val="solid"/>
              <a:round/>
              <a:headEnd/>
              <a:tailEnd/>
            </a:ln>
          </p:spPr>
          <p:txBody>
            <a:bodyPr/>
            <a:lstStyle/>
            <a:p>
              <a:endParaRPr lang="en-GB"/>
            </a:p>
          </p:txBody>
        </p:sp>
        <p:sp>
          <p:nvSpPr>
            <p:cNvPr id="10280" name="Freeform 42"/>
            <p:cNvSpPr>
              <a:spLocks noEditPoints="1"/>
            </p:cNvSpPr>
            <p:nvPr/>
          </p:nvSpPr>
          <p:spPr bwMode="auto">
            <a:xfrm>
              <a:off x="5507" y="4125"/>
              <a:ext cx="39" cy="48"/>
            </a:xfrm>
            <a:custGeom>
              <a:avLst/>
              <a:gdLst>
                <a:gd name="T0" fmla="*/ 1 w 65"/>
                <a:gd name="T1" fmla="*/ 1 h 81"/>
                <a:gd name="T2" fmla="*/ 1 w 65"/>
                <a:gd name="T3" fmla="*/ 1 h 81"/>
                <a:gd name="T4" fmla="*/ 0 w 65"/>
                <a:gd name="T5" fmla="*/ 1 h 81"/>
                <a:gd name="T6" fmla="*/ 0 w 65"/>
                <a:gd name="T7" fmla="*/ 0 h 81"/>
                <a:gd name="T8" fmla="*/ 1 w 65"/>
                <a:gd name="T9" fmla="*/ 0 h 81"/>
                <a:gd name="T10" fmla="*/ 1 w 65"/>
                <a:gd name="T11" fmla="*/ 1 h 81"/>
                <a:gd name="T12" fmla="*/ 1 w 65"/>
                <a:gd name="T13" fmla="*/ 1 h 81"/>
                <a:gd name="T14" fmla="*/ 1 w 65"/>
                <a:gd name="T15" fmla="*/ 1 h 81"/>
                <a:gd name="T16" fmla="*/ 1 w 65"/>
                <a:gd name="T17" fmla="*/ 1 h 81"/>
                <a:gd name="T18" fmla="*/ 1 w 65"/>
                <a:gd name="T19" fmla="*/ 1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17" y="81"/>
                  </a:moveTo>
                  <a:lnTo>
                    <a:pt x="17" y="81"/>
                  </a:lnTo>
                  <a:lnTo>
                    <a:pt x="0" y="81"/>
                  </a:lnTo>
                  <a:lnTo>
                    <a:pt x="0" y="0"/>
                  </a:lnTo>
                  <a:lnTo>
                    <a:pt x="18" y="0"/>
                  </a:lnTo>
                  <a:lnTo>
                    <a:pt x="18" y="27"/>
                  </a:lnTo>
                  <a:cubicBezTo>
                    <a:pt x="22" y="22"/>
                    <a:pt x="27" y="19"/>
                    <a:pt x="35" y="19"/>
                  </a:cubicBezTo>
                  <a:cubicBezTo>
                    <a:pt x="43" y="19"/>
                    <a:pt x="50" y="22"/>
                    <a:pt x="55" y="27"/>
                  </a:cubicBezTo>
                  <a:cubicBezTo>
                    <a:pt x="62" y="34"/>
                    <a:pt x="65" y="41"/>
                    <a:pt x="65" y="50"/>
                  </a:cubicBezTo>
                  <a:cubicBezTo>
                    <a:pt x="65" y="60"/>
                    <a:pt x="61" y="68"/>
                    <a:pt x="54" y="74"/>
                  </a:cubicBezTo>
                  <a:cubicBezTo>
                    <a:pt x="49" y="79"/>
                    <a:pt x="43" y="81"/>
                    <a:pt x="35" y="81"/>
                  </a:cubicBezTo>
                  <a:cubicBezTo>
                    <a:pt x="28" y="81"/>
                    <a:pt x="23" y="79"/>
                    <a:pt x="17" y="74"/>
                  </a:cubicBezTo>
                  <a:lnTo>
                    <a:pt x="17" y="81"/>
                  </a:lnTo>
                  <a:close/>
                  <a:moveTo>
                    <a:pt x="31" y="65"/>
                  </a:moveTo>
                  <a:lnTo>
                    <a:pt x="31" y="65"/>
                  </a:lnTo>
                  <a:cubicBezTo>
                    <a:pt x="41" y="65"/>
                    <a:pt x="47" y="58"/>
                    <a:pt x="47" y="50"/>
                  </a:cubicBezTo>
                  <a:cubicBezTo>
                    <a:pt x="47" y="42"/>
                    <a:pt x="40" y="35"/>
                    <a:pt x="32" y="35"/>
                  </a:cubicBezTo>
                  <a:cubicBezTo>
                    <a:pt x="24" y="35"/>
                    <a:pt x="17" y="41"/>
                    <a:pt x="17" y="50"/>
                  </a:cubicBezTo>
                  <a:cubicBezTo>
                    <a:pt x="17" y="59"/>
                    <a:pt x="24" y="65"/>
                    <a:pt x="31" y="65"/>
                  </a:cubicBezTo>
                  <a:close/>
                </a:path>
              </a:pathLst>
            </a:custGeom>
            <a:solidFill>
              <a:srgbClr val="B42E34"/>
            </a:solidFill>
            <a:ln w="0">
              <a:solidFill>
                <a:srgbClr val="000000"/>
              </a:solidFill>
              <a:prstDash val="solid"/>
              <a:round/>
              <a:headEnd/>
              <a:tailEnd/>
            </a:ln>
          </p:spPr>
          <p:txBody>
            <a:bodyPr/>
            <a:lstStyle/>
            <a:p>
              <a:endParaRPr lang="en-GB"/>
            </a:p>
          </p:txBody>
        </p:sp>
        <p:sp>
          <p:nvSpPr>
            <p:cNvPr id="10281" name="Freeform 43"/>
            <p:cNvSpPr>
              <a:spLocks noEditPoints="1"/>
            </p:cNvSpPr>
            <p:nvPr/>
          </p:nvSpPr>
          <p:spPr bwMode="auto">
            <a:xfrm>
              <a:off x="5550" y="4136"/>
              <a:ext cx="39" cy="37"/>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7" y="55"/>
                  </a:moveTo>
                  <a:lnTo>
                    <a:pt x="47" y="55"/>
                  </a:lnTo>
                  <a:cubicBezTo>
                    <a:pt x="42" y="60"/>
                    <a:pt x="37" y="62"/>
                    <a:pt x="29" y="62"/>
                  </a:cubicBezTo>
                  <a:cubicBezTo>
                    <a:pt x="22" y="62"/>
                    <a:pt x="16" y="60"/>
                    <a:pt x="10" y="55"/>
                  </a:cubicBezTo>
                  <a:cubicBezTo>
                    <a:pt x="3" y="49"/>
                    <a:pt x="0" y="41"/>
                    <a:pt x="0" y="31"/>
                  </a:cubicBezTo>
                  <a:cubicBezTo>
                    <a:pt x="0" y="22"/>
                    <a:pt x="3" y="14"/>
                    <a:pt x="9" y="8"/>
                  </a:cubicBezTo>
                  <a:cubicBezTo>
                    <a:pt x="15" y="3"/>
                    <a:pt x="22" y="0"/>
                    <a:pt x="30" y="0"/>
                  </a:cubicBezTo>
                  <a:cubicBezTo>
                    <a:pt x="37" y="0"/>
                    <a:pt x="43" y="2"/>
                    <a:pt x="47" y="8"/>
                  </a:cubicBezTo>
                  <a:lnTo>
                    <a:pt x="47" y="1"/>
                  </a:lnTo>
                  <a:lnTo>
                    <a:pt x="65" y="1"/>
                  </a:lnTo>
                  <a:lnTo>
                    <a:pt x="65" y="62"/>
                  </a:lnTo>
                  <a:lnTo>
                    <a:pt x="47" y="62"/>
                  </a:lnTo>
                  <a:lnTo>
                    <a:pt x="47" y="55"/>
                  </a:lnTo>
                  <a:close/>
                  <a:moveTo>
                    <a:pt x="33" y="46"/>
                  </a:moveTo>
                  <a:lnTo>
                    <a:pt x="33" y="46"/>
                  </a:lnTo>
                  <a:cubicBezTo>
                    <a:pt x="41" y="46"/>
                    <a:pt x="47" y="39"/>
                    <a:pt x="47" y="31"/>
                  </a:cubicBezTo>
                  <a:cubicBezTo>
                    <a:pt x="47" y="22"/>
                    <a:pt x="41" y="16"/>
                    <a:pt x="33" y="16"/>
                  </a:cubicBezTo>
                  <a:cubicBezTo>
                    <a:pt x="24" y="16"/>
                    <a:pt x="18" y="23"/>
                    <a:pt x="18" y="31"/>
                  </a:cubicBezTo>
                  <a:cubicBezTo>
                    <a:pt x="18" y="39"/>
                    <a:pt x="24" y="46"/>
                    <a:pt x="33" y="46"/>
                  </a:cubicBezTo>
                  <a:close/>
                </a:path>
              </a:pathLst>
            </a:custGeom>
            <a:solidFill>
              <a:srgbClr val="B42E34"/>
            </a:solidFill>
            <a:ln w="0">
              <a:solidFill>
                <a:srgbClr val="000000"/>
              </a:solidFill>
              <a:prstDash val="solid"/>
              <a:round/>
              <a:headEnd/>
              <a:tailEnd/>
            </a:ln>
          </p:spPr>
          <p:txBody>
            <a:bodyPr/>
            <a:lstStyle/>
            <a:p>
              <a:endParaRPr lang="en-GB"/>
            </a:p>
          </p:txBody>
        </p:sp>
        <p:sp>
          <p:nvSpPr>
            <p:cNvPr id="10282" name="Freeform 44"/>
            <p:cNvSpPr>
              <a:spLocks/>
            </p:cNvSpPr>
            <p:nvPr/>
          </p:nvSpPr>
          <p:spPr bwMode="auto">
            <a:xfrm>
              <a:off x="5597" y="4125"/>
              <a:ext cx="11" cy="48"/>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10283" name="Freeform 45"/>
            <p:cNvSpPr>
              <a:spLocks/>
            </p:cNvSpPr>
            <p:nvPr/>
          </p:nvSpPr>
          <p:spPr bwMode="auto">
            <a:xfrm>
              <a:off x="5617" y="4125"/>
              <a:ext cx="11" cy="48"/>
            </a:xfrm>
            <a:custGeom>
              <a:avLst/>
              <a:gdLst>
                <a:gd name="T0" fmla="*/ 1 w 18"/>
                <a:gd name="T1" fmla="*/ 0 h 81"/>
                <a:gd name="T2" fmla="*/ 1 w 18"/>
                <a:gd name="T3" fmla="*/ 0 h 81"/>
                <a:gd name="T4" fmla="*/ 1 w 18"/>
                <a:gd name="T5" fmla="*/ 1 h 81"/>
                <a:gd name="T6" fmla="*/ 1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1"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10284" name="Freeform 46"/>
            <p:cNvSpPr>
              <a:spLocks/>
            </p:cNvSpPr>
            <p:nvPr/>
          </p:nvSpPr>
          <p:spPr bwMode="auto">
            <a:xfrm>
              <a:off x="5259" y="3975"/>
              <a:ext cx="202" cy="72"/>
            </a:xfrm>
            <a:custGeom>
              <a:avLst/>
              <a:gdLst>
                <a:gd name="T0" fmla="*/ 1 w 336"/>
                <a:gd name="T1" fmla="*/ 1 h 120"/>
                <a:gd name="T2" fmla="*/ 1 w 336"/>
                <a:gd name="T3" fmla="*/ 1 h 120"/>
                <a:gd name="T4" fmla="*/ 1 w 336"/>
                <a:gd name="T5" fmla="*/ 1 h 120"/>
                <a:gd name="T6" fmla="*/ 5 w 336"/>
                <a:gd name="T7" fmla="*/ 2 h 120"/>
                <a:gd name="T8" fmla="*/ 6 w 336"/>
                <a:gd name="T9" fmla="*/ 2 h 120"/>
                <a:gd name="T10" fmla="*/ 5 w 336"/>
                <a:gd name="T11" fmla="*/ 2 h 120"/>
                <a:gd name="T12" fmla="*/ 0 w 336"/>
                <a:gd name="T13" fmla="*/ 1 h 120"/>
                <a:gd name="T14" fmla="*/ 1 w 336"/>
                <a:gd name="T15" fmla="*/ 0 h 120"/>
                <a:gd name="T16" fmla="*/ 1 w 336"/>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6"/>
                <a:gd name="T28" fmla="*/ 0 h 120"/>
                <a:gd name="T29" fmla="*/ 336 w 33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6" h="120">
                  <a:moveTo>
                    <a:pt x="66" y="24"/>
                  </a:moveTo>
                  <a:lnTo>
                    <a:pt x="66" y="24"/>
                  </a:lnTo>
                  <a:cubicBezTo>
                    <a:pt x="56" y="31"/>
                    <a:pt x="50" y="39"/>
                    <a:pt x="50" y="48"/>
                  </a:cubicBezTo>
                  <a:cubicBezTo>
                    <a:pt x="50" y="86"/>
                    <a:pt x="170" y="117"/>
                    <a:pt x="322" y="119"/>
                  </a:cubicBezTo>
                  <a:cubicBezTo>
                    <a:pt x="326" y="119"/>
                    <a:pt x="331" y="119"/>
                    <a:pt x="336" y="119"/>
                  </a:cubicBezTo>
                  <a:lnTo>
                    <a:pt x="300" y="119"/>
                  </a:lnTo>
                  <a:cubicBezTo>
                    <a:pt x="134" y="120"/>
                    <a:pt x="0" y="86"/>
                    <a:pt x="0" y="44"/>
                  </a:cubicBezTo>
                  <a:cubicBezTo>
                    <a:pt x="0" y="28"/>
                    <a:pt x="19" y="13"/>
                    <a:pt x="52" y="0"/>
                  </a:cubicBezTo>
                  <a:lnTo>
                    <a:pt x="66" y="24"/>
                  </a:lnTo>
                  <a:close/>
                </a:path>
              </a:pathLst>
            </a:custGeom>
            <a:solidFill>
              <a:srgbClr val="B42E34"/>
            </a:solidFill>
            <a:ln w="0">
              <a:solidFill>
                <a:srgbClr val="000000"/>
              </a:solidFill>
              <a:prstDash val="solid"/>
              <a:round/>
              <a:headEnd/>
              <a:tailEnd/>
            </a:ln>
          </p:spPr>
          <p:txBody>
            <a:bodyPr/>
            <a:lstStyle/>
            <a:p>
              <a:endParaRPr lang="en-GB"/>
            </a:p>
          </p:txBody>
        </p:sp>
        <p:sp>
          <p:nvSpPr>
            <p:cNvPr id="10285" name="Freeform 47"/>
            <p:cNvSpPr>
              <a:spLocks/>
            </p:cNvSpPr>
            <p:nvPr/>
          </p:nvSpPr>
          <p:spPr bwMode="auto">
            <a:xfrm>
              <a:off x="5485" y="3956"/>
              <a:ext cx="96" cy="16"/>
            </a:xfrm>
            <a:custGeom>
              <a:avLst/>
              <a:gdLst>
                <a:gd name="T0" fmla="*/ 0 w 161"/>
                <a:gd name="T1" fmla="*/ 1 h 26"/>
                <a:gd name="T2" fmla="*/ 0 w 161"/>
                <a:gd name="T3" fmla="*/ 1 h 26"/>
                <a:gd name="T4" fmla="*/ 2 w 161"/>
                <a:gd name="T5" fmla="*/ 1 h 26"/>
                <a:gd name="T6" fmla="*/ 2 w 161"/>
                <a:gd name="T7" fmla="*/ 1 h 26"/>
                <a:gd name="T8" fmla="*/ 0 w 161"/>
                <a:gd name="T9" fmla="*/ 0 h 26"/>
                <a:gd name="T10" fmla="*/ 0 w 161"/>
                <a:gd name="T11" fmla="*/ 1 h 26"/>
                <a:gd name="T12" fmla="*/ 0 60000 65536"/>
                <a:gd name="T13" fmla="*/ 0 60000 65536"/>
                <a:gd name="T14" fmla="*/ 0 60000 65536"/>
                <a:gd name="T15" fmla="*/ 0 60000 65536"/>
                <a:gd name="T16" fmla="*/ 0 60000 65536"/>
                <a:gd name="T17" fmla="*/ 0 60000 65536"/>
                <a:gd name="T18" fmla="*/ 0 w 161"/>
                <a:gd name="T19" fmla="*/ 0 h 26"/>
                <a:gd name="T20" fmla="*/ 161 w 16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61" h="26">
                  <a:moveTo>
                    <a:pt x="0" y="7"/>
                  </a:moveTo>
                  <a:lnTo>
                    <a:pt x="0" y="7"/>
                  </a:lnTo>
                  <a:cubicBezTo>
                    <a:pt x="62" y="9"/>
                    <a:pt x="118" y="16"/>
                    <a:pt x="161" y="26"/>
                  </a:cubicBezTo>
                  <a:lnTo>
                    <a:pt x="157" y="25"/>
                  </a:lnTo>
                  <a:cubicBezTo>
                    <a:pt x="117" y="12"/>
                    <a:pt x="62" y="4"/>
                    <a:pt x="0" y="0"/>
                  </a:cubicBezTo>
                  <a:lnTo>
                    <a:pt x="0" y="7"/>
                  </a:lnTo>
                  <a:close/>
                </a:path>
              </a:pathLst>
            </a:custGeom>
            <a:solidFill>
              <a:srgbClr val="B42E34"/>
            </a:solidFill>
            <a:ln w="0">
              <a:solidFill>
                <a:srgbClr val="000000"/>
              </a:solidFill>
              <a:prstDash val="solid"/>
              <a:round/>
              <a:headEnd/>
              <a:tailEnd/>
            </a:ln>
          </p:spPr>
          <p:txBody>
            <a:bodyPr/>
            <a:lstStyle/>
            <a:p>
              <a:endParaRPr lang="en-GB"/>
            </a:p>
          </p:txBody>
        </p:sp>
        <p:sp>
          <p:nvSpPr>
            <p:cNvPr id="10286" name="Freeform 48"/>
            <p:cNvSpPr>
              <a:spLocks/>
            </p:cNvSpPr>
            <p:nvPr/>
          </p:nvSpPr>
          <p:spPr bwMode="auto">
            <a:xfrm>
              <a:off x="5282" y="3887"/>
              <a:ext cx="212" cy="148"/>
            </a:xfrm>
            <a:custGeom>
              <a:avLst/>
              <a:gdLst>
                <a:gd name="T0" fmla="*/ 6 w 352"/>
                <a:gd name="T1" fmla="*/ 0 h 247"/>
                <a:gd name="T2" fmla="*/ 6 w 352"/>
                <a:gd name="T3" fmla="*/ 0 h 247"/>
                <a:gd name="T4" fmla="*/ 6 w 352"/>
                <a:gd name="T5" fmla="*/ 1 h 247"/>
                <a:gd name="T6" fmla="*/ 3 w 352"/>
                <a:gd name="T7" fmla="*/ 4 h 247"/>
                <a:gd name="T8" fmla="*/ 0 w 352"/>
                <a:gd name="T9" fmla="*/ 2 h 247"/>
                <a:gd name="T10" fmla="*/ 1 w 352"/>
                <a:gd name="T11" fmla="*/ 2 h 247"/>
                <a:gd name="T12" fmla="*/ 3 w 352"/>
                <a:gd name="T13" fmla="*/ 4 h 247"/>
                <a:gd name="T14" fmla="*/ 6 w 352"/>
                <a:gd name="T15" fmla="*/ 1 h 247"/>
                <a:gd name="T16" fmla="*/ 6 w 352"/>
                <a:gd name="T17" fmla="*/ 1 h 247"/>
                <a:gd name="T18" fmla="*/ 6 w 352"/>
                <a:gd name="T19" fmla="*/ 0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247"/>
                <a:gd name="T32" fmla="*/ 352 w 352"/>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247">
                  <a:moveTo>
                    <a:pt x="338" y="0"/>
                  </a:moveTo>
                  <a:lnTo>
                    <a:pt x="338" y="0"/>
                  </a:lnTo>
                  <a:cubicBezTo>
                    <a:pt x="342" y="14"/>
                    <a:pt x="344" y="28"/>
                    <a:pt x="344" y="43"/>
                  </a:cubicBezTo>
                  <a:cubicBezTo>
                    <a:pt x="344" y="141"/>
                    <a:pt x="265" y="222"/>
                    <a:pt x="166" y="222"/>
                  </a:cubicBezTo>
                  <a:cubicBezTo>
                    <a:pt x="91" y="223"/>
                    <a:pt x="27" y="177"/>
                    <a:pt x="0" y="112"/>
                  </a:cubicBezTo>
                  <a:lnTo>
                    <a:pt x="2" y="118"/>
                  </a:lnTo>
                  <a:cubicBezTo>
                    <a:pt x="23" y="193"/>
                    <a:pt x="92" y="247"/>
                    <a:pt x="174" y="247"/>
                  </a:cubicBezTo>
                  <a:cubicBezTo>
                    <a:pt x="273" y="246"/>
                    <a:pt x="352" y="166"/>
                    <a:pt x="352" y="67"/>
                  </a:cubicBezTo>
                  <a:cubicBezTo>
                    <a:pt x="352" y="46"/>
                    <a:pt x="348" y="26"/>
                    <a:pt x="341" y="7"/>
                  </a:cubicBezTo>
                  <a:lnTo>
                    <a:pt x="338" y="0"/>
                  </a:lnTo>
                  <a:close/>
                </a:path>
              </a:pathLst>
            </a:custGeom>
            <a:solidFill>
              <a:srgbClr val="B42E34"/>
            </a:solidFill>
            <a:ln w="0">
              <a:solidFill>
                <a:srgbClr val="000000"/>
              </a:solidFill>
              <a:prstDash val="solid"/>
              <a:round/>
              <a:headEnd/>
              <a:tailEnd/>
            </a:ln>
          </p:spPr>
          <p:txBody>
            <a:bodyPr/>
            <a:lstStyle/>
            <a:p>
              <a:endParaRPr lang="en-GB"/>
            </a:p>
          </p:txBody>
        </p:sp>
        <p:sp>
          <p:nvSpPr>
            <p:cNvPr id="10287" name="Freeform 49"/>
            <p:cNvSpPr>
              <a:spLocks/>
            </p:cNvSpPr>
            <p:nvPr/>
          </p:nvSpPr>
          <p:spPr bwMode="auto">
            <a:xfrm>
              <a:off x="5250" y="4018"/>
              <a:ext cx="184" cy="149"/>
            </a:xfrm>
            <a:custGeom>
              <a:avLst/>
              <a:gdLst>
                <a:gd name="T0" fmla="*/ 5 w 305"/>
                <a:gd name="T1" fmla="*/ 1 h 247"/>
                <a:gd name="T2" fmla="*/ 5 w 305"/>
                <a:gd name="T3" fmla="*/ 1 h 247"/>
                <a:gd name="T4" fmla="*/ 1 w 305"/>
                <a:gd name="T5" fmla="*/ 1 h 247"/>
                <a:gd name="T6" fmla="*/ 1 w 305"/>
                <a:gd name="T7" fmla="*/ 1 h 247"/>
                <a:gd name="T8" fmla="*/ 3 w 305"/>
                <a:gd name="T9" fmla="*/ 4 h 247"/>
                <a:gd name="T10" fmla="*/ 2 w 305"/>
                <a:gd name="T11" fmla="*/ 1 h 247"/>
                <a:gd name="T12" fmla="*/ 2 w 305"/>
                <a:gd name="T13" fmla="*/ 1 h 247"/>
                <a:gd name="T14" fmla="*/ 5 w 305"/>
                <a:gd name="T15" fmla="*/ 1 h 247"/>
                <a:gd name="T16" fmla="*/ 0 60000 65536"/>
                <a:gd name="T17" fmla="*/ 0 60000 65536"/>
                <a:gd name="T18" fmla="*/ 0 60000 65536"/>
                <a:gd name="T19" fmla="*/ 0 60000 65536"/>
                <a:gd name="T20" fmla="*/ 0 60000 65536"/>
                <a:gd name="T21" fmla="*/ 0 60000 65536"/>
                <a:gd name="T22" fmla="*/ 0 60000 65536"/>
                <a:gd name="T23" fmla="*/ 0 60000 65536"/>
                <a:gd name="T24" fmla="*/ 0 w 305"/>
                <a:gd name="T25" fmla="*/ 0 h 247"/>
                <a:gd name="T26" fmla="*/ 305 w 305"/>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 h="247">
                  <a:moveTo>
                    <a:pt x="305" y="51"/>
                  </a:moveTo>
                  <a:lnTo>
                    <a:pt x="305" y="51"/>
                  </a:lnTo>
                  <a:cubicBezTo>
                    <a:pt x="305" y="51"/>
                    <a:pt x="123" y="52"/>
                    <a:pt x="48" y="12"/>
                  </a:cubicBezTo>
                  <a:cubicBezTo>
                    <a:pt x="48" y="12"/>
                    <a:pt x="0" y="0"/>
                    <a:pt x="62" y="72"/>
                  </a:cubicBezTo>
                  <a:cubicBezTo>
                    <a:pt x="123" y="145"/>
                    <a:pt x="185" y="247"/>
                    <a:pt x="185" y="247"/>
                  </a:cubicBezTo>
                  <a:lnTo>
                    <a:pt x="92" y="77"/>
                  </a:lnTo>
                  <a:cubicBezTo>
                    <a:pt x="92" y="77"/>
                    <a:pt x="77" y="40"/>
                    <a:pt x="116" y="46"/>
                  </a:cubicBezTo>
                  <a:cubicBezTo>
                    <a:pt x="179" y="56"/>
                    <a:pt x="305" y="51"/>
                    <a:pt x="305" y="51"/>
                  </a:cubicBezTo>
                  <a:close/>
                </a:path>
              </a:pathLst>
            </a:custGeom>
            <a:solidFill>
              <a:srgbClr val="B42E34"/>
            </a:solidFill>
            <a:ln w="0">
              <a:solidFill>
                <a:srgbClr val="000000"/>
              </a:solidFill>
              <a:prstDash val="solid"/>
              <a:round/>
              <a:headEnd/>
              <a:tailEnd/>
            </a:ln>
          </p:spPr>
          <p:txBody>
            <a:bodyPr/>
            <a:lstStyle/>
            <a:p>
              <a:endParaRPr lang="en-GB"/>
            </a:p>
          </p:txBody>
        </p:sp>
      </p:grpSp>
      <p:sp>
        <p:nvSpPr>
          <p:cNvPr id="10243" name="TextBox 4"/>
          <p:cNvSpPr txBox="1">
            <a:spLocks noChangeArrowheads="1"/>
          </p:cNvSpPr>
          <p:nvPr/>
        </p:nvSpPr>
        <p:spPr bwMode="auto">
          <a:xfrm>
            <a:off x="555625" y="455613"/>
            <a:ext cx="78771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3600" b="1" dirty="0">
                <a:solidFill>
                  <a:schemeClr val="bg1"/>
                </a:solidFill>
                <a:latin typeface="Verdana" panose="020B0604030504040204" pitchFamily="34" charset="0"/>
                <a:cs typeface="Arial" panose="020B0604020202020204" pitchFamily="34" charset="0"/>
              </a:rPr>
              <a:t>County AGM - Agenda</a:t>
            </a:r>
          </a:p>
        </p:txBody>
      </p:sp>
      <p:sp>
        <p:nvSpPr>
          <p:cNvPr id="10244" name="Rectangle 5"/>
          <p:cNvSpPr>
            <a:spLocks noChangeArrowheads="1"/>
          </p:cNvSpPr>
          <p:nvPr/>
        </p:nvSpPr>
        <p:spPr bwMode="auto">
          <a:xfrm>
            <a:off x="7239000" y="457200"/>
            <a:ext cx="1600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5400" b="1">
              <a:solidFill>
                <a:srgbClr val="000000"/>
              </a:solidFill>
              <a:latin typeface="Arial Bold" panose="020B0704020202020204" pitchFamily="34" charset="0"/>
              <a:cs typeface="Arial Bold" panose="020B0704020202020204" pitchFamily="34" charset="0"/>
            </a:endParaRPr>
          </a:p>
        </p:txBody>
      </p:sp>
      <p:sp>
        <p:nvSpPr>
          <p:cNvPr id="10245" name="Rectangle 1"/>
          <p:cNvSpPr>
            <a:spLocks noChangeArrowheads="1"/>
          </p:cNvSpPr>
          <p:nvPr/>
        </p:nvSpPr>
        <p:spPr bwMode="auto">
          <a:xfrm>
            <a:off x="1052513" y="1412422"/>
            <a:ext cx="7229475"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285750" indent="-285750" eaLnBrk="1" hangingPunct="1">
              <a:spcBef>
                <a:spcPct val="0"/>
              </a:spcBef>
              <a:buFont typeface="Wingdings" panose="05000000000000000000" pitchFamily="2" charset="2"/>
              <a:buChar char="v"/>
            </a:pPr>
            <a:r>
              <a:rPr lang="en-GB" altLang="en-US" sz="1800" dirty="0">
                <a:latin typeface="Verdana" panose="020B0604030504040204" pitchFamily="34" charset="0"/>
              </a:rPr>
              <a:t>    Welcome &amp; Apologies for Absence</a:t>
            </a:r>
          </a:p>
          <a:p>
            <a:pPr marL="285750" indent="-285750" eaLnBrk="1" hangingPunct="1">
              <a:spcBef>
                <a:spcPct val="0"/>
              </a:spcBef>
              <a:buFont typeface="Wingdings" panose="05000000000000000000" pitchFamily="2" charset="2"/>
              <a:buChar char="v"/>
            </a:pPr>
            <a:r>
              <a:rPr lang="en-GB" altLang="en-US" sz="1800" dirty="0">
                <a:latin typeface="Verdana" panose="020B0604030504040204" pitchFamily="34" charset="0"/>
              </a:rPr>
              <a:t>    Minutes of AGM – 22</a:t>
            </a:r>
            <a:r>
              <a:rPr lang="en-GB" altLang="en-US" sz="1800" baseline="30000" dirty="0">
                <a:latin typeface="Verdana" panose="020B0604030504040204" pitchFamily="34" charset="0"/>
              </a:rPr>
              <a:t>nd</a:t>
            </a:r>
            <a:r>
              <a:rPr lang="en-GB" altLang="en-US" sz="1800" dirty="0">
                <a:latin typeface="Verdana" panose="020B0604030504040204" pitchFamily="34" charset="0"/>
              </a:rPr>
              <a:t> June 2021 (ZOOM)</a:t>
            </a:r>
          </a:p>
          <a:p>
            <a:pPr marL="1028700" lvl="1" eaLnBrk="1" hangingPunct="1">
              <a:spcBef>
                <a:spcPct val="0"/>
              </a:spcBef>
              <a:buFont typeface="Wingdings" panose="05000000000000000000" pitchFamily="2" charset="2"/>
              <a:buChar char="§"/>
            </a:pPr>
            <a:r>
              <a:rPr lang="en-GB" altLang="en-US" sz="1400" dirty="0">
                <a:latin typeface="Verdana" panose="020B0604030504040204" pitchFamily="34" charset="0"/>
              </a:rPr>
              <a:t>   </a:t>
            </a:r>
            <a:r>
              <a:rPr lang="en-GB" altLang="en-US" sz="1600" dirty="0">
                <a:latin typeface="Verdana" panose="020B0604030504040204" pitchFamily="34" charset="0"/>
              </a:rPr>
              <a:t>Matters arising</a:t>
            </a:r>
          </a:p>
          <a:p>
            <a:pPr marL="1028700" lvl="1" eaLnBrk="1" hangingPunct="1">
              <a:spcBef>
                <a:spcPct val="0"/>
              </a:spcBef>
              <a:buFont typeface="Wingdings" panose="05000000000000000000" pitchFamily="2" charset="2"/>
              <a:buChar char="§"/>
            </a:pPr>
            <a:r>
              <a:rPr lang="en-GB" altLang="en-US" sz="1600" dirty="0">
                <a:latin typeface="Verdana" panose="020B0604030504040204" pitchFamily="34" charset="0"/>
              </a:rPr>
              <a:t>   Minutes to be agreed and accepted</a:t>
            </a:r>
          </a:p>
          <a:p>
            <a:pPr eaLnBrk="1" hangingPunct="1">
              <a:spcBef>
                <a:spcPct val="0"/>
              </a:spcBef>
              <a:buNone/>
            </a:pPr>
            <a:r>
              <a:rPr lang="en-GB" altLang="en-US" sz="1800" b="1" dirty="0">
                <a:latin typeface="Verdana" panose="020B0604030504040204" pitchFamily="34" charset="0"/>
              </a:rPr>
              <a:t>ANNUAL REPORT:</a:t>
            </a:r>
          </a:p>
          <a:p>
            <a:pPr marL="285750" indent="-285750" eaLnBrk="1" hangingPunct="1">
              <a:spcBef>
                <a:spcPct val="0"/>
              </a:spcBef>
              <a:buFont typeface="Wingdings" panose="05000000000000000000" pitchFamily="2" charset="2"/>
              <a:buChar char="v"/>
            </a:pPr>
            <a:r>
              <a:rPr lang="en-GB" altLang="en-US" sz="1800" dirty="0">
                <a:latin typeface="Verdana" panose="020B0604030504040204" pitchFamily="34" charset="0"/>
              </a:rPr>
              <a:t>    Officers reports </a:t>
            </a:r>
            <a:endParaRPr lang="en-US" altLang="en-US" sz="1800" dirty="0">
              <a:latin typeface="Verdana" panose="020B0604030504040204" pitchFamily="34" charset="0"/>
            </a:endParaRPr>
          </a:p>
          <a:p>
            <a:pPr lvl="1" eaLnBrk="1" hangingPunct="1">
              <a:spcBef>
                <a:spcPct val="0"/>
              </a:spcBef>
              <a:buFont typeface="Wingdings" panose="05000000000000000000" pitchFamily="2" charset="2"/>
              <a:buChar char="Ø"/>
            </a:pPr>
            <a:r>
              <a:rPr lang="en-GB" altLang="en-US" sz="1800" dirty="0">
                <a:latin typeface="Verdana" panose="020B0604030504040204" pitchFamily="34" charset="0"/>
              </a:rPr>
              <a:t>Competition</a:t>
            </a:r>
          </a:p>
          <a:p>
            <a:pPr lvl="1" eaLnBrk="1" hangingPunct="1">
              <a:spcBef>
                <a:spcPct val="0"/>
              </a:spcBef>
              <a:buFont typeface="Wingdings" panose="05000000000000000000" pitchFamily="2" charset="2"/>
              <a:buChar char="Ø"/>
            </a:pPr>
            <a:r>
              <a:rPr lang="en-GB" altLang="en-US" sz="1800" dirty="0">
                <a:latin typeface="Verdana" panose="020B0604030504040204" pitchFamily="34" charset="0"/>
              </a:rPr>
              <a:t>Schools</a:t>
            </a:r>
          </a:p>
          <a:p>
            <a:pPr lvl="1" eaLnBrk="1" hangingPunct="1">
              <a:spcBef>
                <a:spcPct val="0"/>
              </a:spcBef>
              <a:buFont typeface="Wingdings" panose="05000000000000000000" pitchFamily="2" charset="2"/>
              <a:buChar char="Ø"/>
            </a:pPr>
            <a:r>
              <a:rPr lang="en-GB" altLang="en-US" sz="1800" dirty="0">
                <a:latin typeface="Verdana" panose="020B0604030504040204" pitchFamily="34" charset="0"/>
              </a:rPr>
              <a:t>Officiating</a:t>
            </a:r>
          </a:p>
          <a:p>
            <a:pPr lvl="1" eaLnBrk="1" hangingPunct="1">
              <a:spcBef>
                <a:spcPct val="0"/>
              </a:spcBef>
              <a:buFont typeface="Wingdings" panose="05000000000000000000" pitchFamily="2" charset="2"/>
              <a:buChar char="Ø"/>
            </a:pPr>
            <a:r>
              <a:rPr lang="en-GB" altLang="en-US" sz="1800" dirty="0">
                <a:latin typeface="Verdana" panose="020B0604030504040204" pitchFamily="34" charset="0"/>
              </a:rPr>
              <a:t>Coaching</a:t>
            </a:r>
          </a:p>
          <a:p>
            <a:pPr lvl="1" eaLnBrk="1" hangingPunct="1">
              <a:spcBef>
                <a:spcPct val="0"/>
              </a:spcBef>
              <a:buFont typeface="Wingdings" panose="05000000000000000000" pitchFamily="2" charset="2"/>
              <a:buChar char="Ø"/>
            </a:pPr>
            <a:r>
              <a:rPr lang="en-GB" altLang="en-US" sz="1800" dirty="0">
                <a:latin typeface="Verdana" panose="020B0604030504040204" pitchFamily="34" charset="0"/>
              </a:rPr>
              <a:t>Performance</a:t>
            </a:r>
          </a:p>
          <a:p>
            <a:pPr marL="285750" indent="-285750" eaLnBrk="1" hangingPunct="1">
              <a:spcBef>
                <a:spcPct val="0"/>
              </a:spcBef>
              <a:buFont typeface="Wingdings" panose="05000000000000000000" pitchFamily="2" charset="2"/>
              <a:buChar char="v"/>
            </a:pPr>
            <a:r>
              <a:rPr lang="en-GB" altLang="en-US" sz="1800" dirty="0">
                <a:latin typeface="Verdana" panose="020B0604030504040204" pitchFamily="34" charset="0"/>
              </a:rPr>
              <a:t>To receive </a:t>
            </a:r>
            <a:r>
              <a:rPr lang="en-US" altLang="en-US" sz="1800" dirty="0">
                <a:latin typeface="Verdana" panose="020B0604030504040204" pitchFamily="34" charset="0"/>
              </a:rPr>
              <a:t>County Accounts - Year ending 31</a:t>
            </a:r>
            <a:r>
              <a:rPr lang="en-US" altLang="en-US" sz="1800" baseline="30000" dirty="0">
                <a:latin typeface="Verdana" panose="020B0604030504040204" pitchFamily="34" charset="0"/>
              </a:rPr>
              <a:t>st</a:t>
            </a:r>
            <a:r>
              <a:rPr lang="en-US" altLang="en-US" sz="1800" dirty="0">
                <a:latin typeface="Verdana" panose="020B0604030504040204" pitchFamily="34" charset="0"/>
              </a:rPr>
              <a:t> August 2021</a:t>
            </a:r>
            <a:endParaRPr lang="en-GB" altLang="en-US" sz="1800" dirty="0">
              <a:latin typeface="Verdana" panose="020B0604030504040204" pitchFamily="34" charset="0"/>
            </a:endParaRPr>
          </a:p>
          <a:p>
            <a:pPr marL="285750" indent="-285750" eaLnBrk="1" hangingPunct="1">
              <a:spcBef>
                <a:spcPct val="0"/>
              </a:spcBef>
              <a:buFont typeface="Wingdings" panose="05000000000000000000" pitchFamily="2" charset="2"/>
              <a:buChar char="v"/>
            </a:pPr>
            <a:r>
              <a:rPr lang="en-GB" altLang="en-US" sz="1800" dirty="0">
                <a:latin typeface="Verdana" panose="020B0604030504040204" pitchFamily="34" charset="0"/>
              </a:rPr>
              <a:t>To advise &amp; approve the Membership Fees 2022/23</a:t>
            </a:r>
          </a:p>
          <a:p>
            <a:pPr marL="285750" indent="-285750" eaLnBrk="1" hangingPunct="1">
              <a:spcBef>
                <a:spcPct val="0"/>
              </a:spcBef>
              <a:buFont typeface="Wingdings" panose="05000000000000000000" pitchFamily="2" charset="2"/>
              <a:buChar char="v"/>
            </a:pPr>
            <a:r>
              <a:rPr lang="en-GB" altLang="en-US" sz="1800" dirty="0">
                <a:latin typeface="Verdana" panose="020B0604030504040204" pitchFamily="34" charset="0"/>
              </a:rPr>
              <a:t>Amendments to the Constitution</a:t>
            </a:r>
          </a:p>
          <a:p>
            <a:pPr marL="285750" indent="-285750" eaLnBrk="1" hangingPunct="1">
              <a:spcBef>
                <a:spcPct val="0"/>
              </a:spcBef>
              <a:buFont typeface="Wingdings" panose="05000000000000000000" pitchFamily="2" charset="2"/>
              <a:buChar char="v"/>
            </a:pPr>
            <a:r>
              <a:rPr lang="en-GB" altLang="en-US" sz="1800" dirty="0">
                <a:latin typeface="Verdana" panose="020B0604030504040204" pitchFamily="34" charset="0"/>
              </a:rPr>
              <a:t>Election of Officers</a:t>
            </a:r>
          </a:p>
          <a:p>
            <a:pPr marL="285750" indent="-285750" eaLnBrk="1" hangingPunct="1">
              <a:spcBef>
                <a:spcPct val="0"/>
              </a:spcBef>
              <a:buFont typeface="Wingdings" panose="05000000000000000000" pitchFamily="2" charset="2"/>
              <a:buChar char="v"/>
            </a:pPr>
            <a:r>
              <a:rPr lang="en-GB" altLang="en-US" sz="1800" dirty="0">
                <a:latin typeface="Verdana" panose="020B0604030504040204" pitchFamily="34" charset="0"/>
              </a:rPr>
              <a:t>AOB</a:t>
            </a:r>
          </a:p>
          <a:p>
            <a:pPr eaLnBrk="1" hangingPunct="1">
              <a:spcBef>
                <a:spcPct val="0"/>
              </a:spcBef>
            </a:pPr>
            <a:endParaRPr lang="en-GB" altLang="en-US" sz="1400" dirty="0">
              <a:latin typeface="Verdana" panose="020B0604030504040204" pitchFamily="34" charset="0"/>
            </a:endParaRPr>
          </a:p>
        </p:txBody>
      </p:sp>
      <p:pic>
        <p:nvPicPr>
          <p:cNvPr id="10246" name="Picture 49" descr="Final W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088" y="5975350"/>
            <a:ext cx="1152525"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10"/>
          <p:cNvGrpSpPr>
            <a:grpSpLocks noChangeAspect="1"/>
          </p:cNvGrpSpPr>
          <p:nvPr/>
        </p:nvGrpSpPr>
        <p:grpSpPr bwMode="auto">
          <a:xfrm>
            <a:off x="-15387" y="115887"/>
            <a:ext cx="9423400" cy="6883400"/>
            <a:chOff x="0" y="0"/>
            <a:chExt cx="5936" cy="4336"/>
          </a:xfrm>
        </p:grpSpPr>
        <p:sp>
          <p:nvSpPr>
            <p:cNvPr id="14345" name="Freeform 11"/>
            <p:cNvSpPr>
              <a:spLocks/>
            </p:cNvSpPr>
            <p:nvPr/>
          </p:nvSpPr>
          <p:spPr bwMode="auto">
            <a:xfrm>
              <a:off x="0" y="0"/>
              <a:ext cx="5766" cy="926"/>
            </a:xfrm>
            <a:custGeom>
              <a:avLst/>
              <a:gdLst>
                <a:gd name="T0" fmla="*/ 18 w 9599"/>
                <a:gd name="T1" fmla="*/ 0 h 2905"/>
                <a:gd name="T2" fmla="*/ 18 w 9599"/>
                <a:gd name="T3" fmla="*/ 0 h 2905"/>
                <a:gd name="T4" fmla="*/ 67 w 9599"/>
                <a:gd name="T5" fmla="*/ 0 h 2905"/>
                <a:gd name="T6" fmla="*/ 80 w 9599"/>
                <a:gd name="T7" fmla="*/ 0 h 2905"/>
                <a:gd name="T8" fmla="*/ 96 w 9599"/>
                <a:gd name="T9" fmla="*/ 0 h 2905"/>
                <a:gd name="T10" fmla="*/ 105 w 9599"/>
                <a:gd name="T11" fmla="*/ 0 h 2905"/>
                <a:gd name="T12" fmla="*/ 117 w 9599"/>
                <a:gd name="T13" fmla="*/ 0 h 2905"/>
                <a:gd name="T14" fmla="*/ 129 w 9599"/>
                <a:gd name="T15" fmla="*/ 0 h 2905"/>
                <a:gd name="T16" fmla="*/ 145 w 9599"/>
                <a:gd name="T17" fmla="*/ 0 h 2905"/>
                <a:gd name="T18" fmla="*/ 159 w 9599"/>
                <a:gd name="T19" fmla="*/ 0 h 2905"/>
                <a:gd name="T20" fmla="*/ 161 w 9599"/>
                <a:gd name="T21" fmla="*/ 0 h 2905"/>
                <a:gd name="T22" fmla="*/ 163 w 9599"/>
                <a:gd name="T23" fmla="*/ 0 h 2905"/>
                <a:gd name="T24" fmla="*/ 163 w 9599"/>
                <a:gd name="T25" fmla="*/ 0 h 2905"/>
                <a:gd name="T26" fmla="*/ 0 w 9599"/>
                <a:gd name="T27" fmla="*/ 0 h 2905"/>
                <a:gd name="T28" fmla="*/ 0 w 9599"/>
                <a:gd name="T29" fmla="*/ 0 h 2905"/>
                <a:gd name="T30" fmla="*/ 18 w 9599"/>
                <a:gd name="T31" fmla="*/ 0 h 29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99"/>
                <a:gd name="T49" fmla="*/ 0 h 2905"/>
                <a:gd name="T50" fmla="*/ 9599 w 9599"/>
                <a:gd name="T51" fmla="*/ 2905 h 29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99" h="2905">
                  <a:moveTo>
                    <a:pt x="1057" y="2871"/>
                  </a:moveTo>
                  <a:lnTo>
                    <a:pt x="1057" y="2871"/>
                  </a:lnTo>
                  <a:cubicBezTo>
                    <a:pt x="1057" y="2871"/>
                    <a:pt x="3791" y="2791"/>
                    <a:pt x="3930" y="2829"/>
                  </a:cubicBezTo>
                  <a:cubicBezTo>
                    <a:pt x="4068" y="2867"/>
                    <a:pt x="4648" y="2879"/>
                    <a:pt x="4723" y="2879"/>
                  </a:cubicBezTo>
                  <a:cubicBezTo>
                    <a:pt x="4799" y="2879"/>
                    <a:pt x="5504" y="2829"/>
                    <a:pt x="5643" y="2829"/>
                  </a:cubicBezTo>
                  <a:lnTo>
                    <a:pt x="6197" y="2829"/>
                  </a:lnTo>
                  <a:cubicBezTo>
                    <a:pt x="6348" y="2829"/>
                    <a:pt x="6688" y="2867"/>
                    <a:pt x="6889" y="2867"/>
                  </a:cubicBezTo>
                  <a:lnTo>
                    <a:pt x="7569" y="2867"/>
                  </a:lnTo>
                  <a:cubicBezTo>
                    <a:pt x="7834" y="2867"/>
                    <a:pt x="8539" y="2905"/>
                    <a:pt x="8539" y="2905"/>
                  </a:cubicBezTo>
                  <a:lnTo>
                    <a:pt x="9370" y="2879"/>
                  </a:lnTo>
                  <a:cubicBezTo>
                    <a:pt x="9370" y="2879"/>
                    <a:pt x="9408" y="2867"/>
                    <a:pt x="9496" y="2867"/>
                  </a:cubicBezTo>
                  <a:lnTo>
                    <a:pt x="9599" y="2867"/>
                  </a:lnTo>
                  <a:lnTo>
                    <a:pt x="9599" y="0"/>
                  </a:lnTo>
                  <a:lnTo>
                    <a:pt x="0" y="0"/>
                  </a:lnTo>
                  <a:lnTo>
                    <a:pt x="0" y="2879"/>
                  </a:lnTo>
                  <a:lnTo>
                    <a:pt x="1057" y="2871"/>
                  </a:lnTo>
                  <a:close/>
                </a:path>
              </a:pathLst>
            </a:custGeom>
            <a:solidFill>
              <a:srgbClr val="0070C0"/>
            </a:solidFill>
            <a:ln w="0">
              <a:solidFill>
                <a:srgbClr val="000000"/>
              </a:solidFill>
              <a:prstDash val="solid"/>
              <a:round/>
              <a:headEnd/>
              <a:tailEnd/>
            </a:ln>
          </p:spPr>
          <p:txBody>
            <a:bodyPr/>
            <a:lstStyle/>
            <a:p>
              <a:endParaRPr lang="en-GB"/>
            </a:p>
          </p:txBody>
        </p:sp>
        <p:sp>
          <p:nvSpPr>
            <p:cNvPr id="14346" name="AutoShape 9"/>
            <p:cNvSpPr>
              <a:spLocks noChangeAspect="1" noChangeArrowheads="1" noTextEdit="1"/>
            </p:cNvSpPr>
            <p:nvPr/>
          </p:nvSpPr>
          <p:spPr bwMode="auto">
            <a:xfrm>
              <a:off x="0" y="20"/>
              <a:ext cx="5760" cy="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4347" name="Freeform 12"/>
            <p:cNvSpPr>
              <a:spLocks noEditPoints="1"/>
            </p:cNvSpPr>
            <p:nvPr/>
          </p:nvSpPr>
          <p:spPr bwMode="auto">
            <a:xfrm>
              <a:off x="5217" y="857"/>
              <a:ext cx="672" cy="34"/>
            </a:xfrm>
            <a:custGeom>
              <a:avLst/>
              <a:gdLst>
                <a:gd name="T0" fmla="*/ 19 w 1118"/>
                <a:gd name="T1" fmla="*/ 0 h 56"/>
                <a:gd name="T2" fmla="*/ 19 w 1118"/>
                <a:gd name="T3" fmla="*/ 0 h 56"/>
                <a:gd name="T4" fmla="*/ 19 w 1118"/>
                <a:gd name="T5" fmla="*/ 1 h 56"/>
                <a:gd name="T6" fmla="*/ 18 w 1118"/>
                <a:gd name="T7" fmla="*/ 1 h 56"/>
                <a:gd name="T8" fmla="*/ 17 w 1118"/>
                <a:gd name="T9" fmla="*/ 1 h 56"/>
                <a:gd name="T10" fmla="*/ 17 w 1118"/>
                <a:gd name="T11" fmla="*/ 1 h 56"/>
                <a:gd name="T12" fmla="*/ 17 w 1118"/>
                <a:gd name="T13" fmla="*/ 1 h 56"/>
                <a:gd name="T14" fmla="*/ 16 w 1118"/>
                <a:gd name="T15" fmla="*/ 1 h 56"/>
                <a:gd name="T16" fmla="*/ 16 w 1118"/>
                <a:gd name="T17" fmla="*/ 1 h 56"/>
                <a:gd name="T18" fmla="*/ 16 w 1118"/>
                <a:gd name="T19" fmla="*/ 1 h 56"/>
                <a:gd name="T20" fmla="*/ 15 w 1118"/>
                <a:gd name="T21" fmla="*/ 1 h 56"/>
                <a:gd name="T22" fmla="*/ 14 w 1118"/>
                <a:gd name="T23" fmla="*/ 1 h 56"/>
                <a:gd name="T24" fmla="*/ 14 w 1118"/>
                <a:gd name="T25" fmla="*/ 1 h 56"/>
                <a:gd name="T26" fmla="*/ 14 w 1118"/>
                <a:gd name="T27" fmla="*/ 1 h 56"/>
                <a:gd name="T28" fmla="*/ 13 w 1118"/>
                <a:gd name="T29" fmla="*/ 1 h 56"/>
                <a:gd name="T30" fmla="*/ 13 w 1118"/>
                <a:gd name="T31" fmla="*/ 1 h 56"/>
                <a:gd name="T32" fmla="*/ 12 w 1118"/>
                <a:gd name="T33" fmla="*/ 1 h 56"/>
                <a:gd name="T34" fmla="*/ 12 w 1118"/>
                <a:gd name="T35" fmla="*/ 1 h 56"/>
                <a:gd name="T36" fmla="*/ 11 w 1118"/>
                <a:gd name="T37" fmla="*/ 1 h 56"/>
                <a:gd name="T38" fmla="*/ 10 w 1118"/>
                <a:gd name="T39" fmla="*/ 1 h 56"/>
                <a:gd name="T40" fmla="*/ 10 w 1118"/>
                <a:gd name="T41" fmla="*/ 1 h 56"/>
                <a:gd name="T42" fmla="*/ 10 w 1118"/>
                <a:gd name="T43" fmla="*/ 1 h 56"/>
                <a:gd name="T44" fmla="*/ 9 w 1118"/>
                <a:gd name="T45" fmla="*/ 1 h 56"/>
                <a:gd name="T46" fmla="*/ 8 w 1118"/>
                <a:gd name="T47" fmla="*/ 1 h 56"/>
                <a:gd name="T48" fmla="*/ 8 w 1118"/>
                <a:gd name="T49" fmla="*/ 1 h 56"/>
                <a:gd name="T50" fmla="*/ 7 w 1118"/>
                <a:gd name="T51" fmla="*/ 1 h 56"/>
                <a:gd name="T52" fmla="*/ 6 w 1118"/>
                <a:gd name="T53" fmla="*/ 1 h 56"/>
                <a:gd name="T54" fmla="*/ 6 w 1118"/>
                <a:gd name="T55" fmla="*/ 1 h 56"/>
                <a:gd name="T56" fmla="*/ 5 w 1118"/>
                <a:gd name="T57" fmla="*/ 1 h 56"/>
                <a:gd name="T58" fmla="*/ 5 w 1118"/>
                <a:gd name="T59" fmla="*/ 1 h 56"/>
                <a:gd name="T60" fmla="*/ 5 w 1118"/>
                <a:gd name="T61" fmla="*/ 1 h 56"/>
                <a:gd name="T62" fmla="*/ 5 w 1118"/>
                <a:gd name="T63" fmla="*/ 1 h 56"/>
                <a:gd name="T64" fmla="*/ 4 w 1118"/>
                <a:gd name="T65" fmla="*/ 1 h 56"/>
                <a:gd name="T66" fmla="*/ 4 w 1118"/>
                <a:gd name="T67" fmla="*/ 1 h 56"/>
                <a:gd name="T68" fmla="*/ 3 w 1118"/>
                <a:gd name="T69" fmla="*/ 1 h 56"/>
                <a:gd name="T70" fmla="*/ 3 w 1118"/>
                <a:gd name="T71" fmla="*/ 1 h 56"/>
                <a:gd name="T72" fmla="*/ 2 w 1118"/>
                <a:gd name="T73" fmla="*/ 1 h 56"/>
                <a:gd name="T74" fmla="*/ 2 w 1118"/>
                <a:gd name="T75" fmla="*/ 1 h 56"/>
                <a:gd name="T76" fmla="*/ 1 w 1118"/>
                <a:gd name="T77" fmla="*/ 1 h 56"/>
                <a:gd name="T78" fmla="*/ 1 w 1118"/>
                <a:gd name="T79" fmla="*/ 1 h 56"/>
                <a:gd name="T80" fmla="*/ 0 w 1118"/>
                <a:gd name="T81" fmla="*/ 1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18"/>
                <a:gd name="T124" fmla="*/ 0 h 56"/>
                <a:gd name="T125" fmla="*/ 1118 w 1118"/>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18" h="56">
                  <a:moveTo>
                    <a:pt x="1118" y="0"/>
                  </a:moveTo>
                  <a:lnTo>
                    <a:pt x="1118" y="0"/>
                  </a:lnTo>
                  <a:lnTo>
                    <a:pt x="1084" y="3"/>
                  </a:lnTo>
                  <a:lnTo>
                    <a:pt x="1065" y="5"/>
                  </a:lnTo>
                  <a:moveTo>
                    <a:pt x="1011" y="9"/>
                  </a:moveTo>
                  <a:lnTo>
                    <a:pt x="1011" y="9"/>
                  </a:lnTo>
                  <a:lnTo>
                    <a:pt x="1000" y="10"/>
                  </a:lnTo>
                  <a:lnTo>
                    <a:pt x="958" y="13"/>
                  </a:lnTo>
                  <a:moveTo>
                    <a:pt x="905" y="17"/>
                  </a:moveTo>
                  <a:lnTo>
                    <a:pt x="905" y="17"/>
                  </a:lnTo>
                  <a:lnTo>
                    <a:pt x="896" y="18"/>
                  </a:lnTo>
                  <a:lnTo>
                    <a:pt x="852" y="21"/>
                  </a:lnTo>
                  <a:moveTo>
                    <a:pt x="799" y="24"/>
                  </a:moveTo>
                  <a:lnTo>
                    <a:pt x="799" y="24"/>
                  </a:lnTo>
                  <a:lnTo>
                    <a:pt x="775" y="26"/>
                  </a:lnTo>
                  <a:lnTo>
                    <a:pt x="746" y="28"/>
                  </a:lnTo>
                  <a:moveTo>
                    <a:pt x="693" y="31"/>
                  </a:moveTo>
                  <a:lnTo>
                    <a:pt x="693" y="31"/>
                  </a:lnTo>
                  <a:lnTo>
                    <a:pt x="639" y="34"/>
                  </a:lnTo>
                  <a:moveTo>
                    <a:pt x="586" y="36"/>
                  </a:moveTo>
                  <a:lnTo>
                    <a:pt x="586" y="36"/>
                  </a:lnTo>
                  <a:lnTo>
                    <a:pt x="564" y="37"/>
                  </a:lnTo>
                  <a:lnTo>
                    <a:pt x="533" y="39"/>
                  </a:lnTo>
                  <a:moveTo>
                    <a:pt x="480" y="41"/>
                  </a:moveTo>
                  <a:lnTo>
                    <a:pt x="480" y="41"/>
                  </a:lnTo>
                  <a:lnTo>
                    <a:pt x="426" y="44"/>
                  </a:lnTo>
                  <a:moveTo>
                    <a:pt x="373" y="46"/>
                  </a:moveTo>
                  <a:lnTo>
                    <a:pt x="373" y="46"/>
                  </a:lnTo>
                  <a:lnTo>
                    <a:pt x="325" y="48"/>
                  </a:lnTo>
                  <a:lnTo>
                    <a:pt x="320" y="48"/>
                  </a:lnTo>
                  <a:moveTo>
                    <a:pt x="267" y="49"/>
                  </a:moveTo>
                  <a:lnTo>
                    <a:pt x="267" y="49"/>
                  </a:lnTo>
                  <a:lnTo>
                    <a:pt x="240" y="50"/>
                  </a:lnTo>
                  <a:lnTo>
                    <a:pt x="213" y="51"/>
                  </a:lnTo>
                  <a:moveTo>
                    <a:pt x="160" y="53"/>
                  </a:moveTo>
                  <a:lnTo>
                    <a:pt x="160" y="53"/>
                  </a:lnTo>
                  <a:lnTo>
                    <a:pt x="153" y="53"/>
                  </a:lnTo>
                  <a:lnTo>
                    <a:pt x="107" y="54"/>
                  </a:lnTo>
                  <a:moveTo>
                    <a:pt x="54" y="55"/>
                  </a:moveTo>
                  <a:lnTo>
                    <a:pt x="54" y="55"/>
                  </a:lnTo>
                  <a:lnTo>
                    <a:pt x="0" y="5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48" name="Freeform 13"/>
            <p:cNvSpPr>
              <a:spLocks noEditPoints="1"/>
            </p:cNvSpPr>
            <p:nvPr/>
          </p:nvSpPr>
          <p:spPr bwMode="auto">
            <a:xfrm>
              <a:off x="4626" y="871"/>
              <a:ext cx="494" cy="20"/>
            </a:xfrm>
            <a:custGeom>
              <a:avLst/>
              <a:gdLst>
                <a:gd name="T0" fmla="*/ 14 w 823"/>
                <a:gd name="T1" fmla="*/ 1 h 33"/>
                <a:gd name="T2" fmla="*/ 14 w 823"/>
                <a:gd name="T3" fmla="*/ 1 h 33"/>
                <a:gd name="T4" fmla="*/ 13 w 823"/>
                <a:gd name="T5" fmla="*/ 1 h 33"/>
                <a:gd name="T6" fmla="*/ 12 w 823"/>
                <a:gd name="T7" fmla="*/ 1 h 33"/>
                <a:gd name="T8" fmla="*/ 12 w 823"/>
                <a:gd name="T9" fmla="*/ 1 h 33"/>
                <a:gd name="T10" fmla="*/ 11 w 823"/>
                <a:gd name="T11" fmla="*/ 1 h 33"/>
                <a:gd name="T12" fmla="*/ 10 w 823"/>
                <a:gd name="T13" fmla="*/ 1 h 33"/>
                <a:gd name="T14" fmla="*/ 10 w 823"/>
                <a:gd name="T15" fmla="*/ 1 h 33"/>
                <a:gd name="T16" fmla="*/ 10 w 823"/>
                <a:gd name="T17" fmla="*/ 1 h 33"/>
                <a:gd name="T18" fmla="*/ 8 w 823"/>
                <a:gd name="T19" fmla="*/ 1 h 33"/>
                <a:gd name="T20" fmla="*/ 8 w 823"/>
                <a:gd name="T21" fmla="*/ 1 h 33"/>
                <a:gd name="T22" fmla="*/ 8 w 823"/>
                <a:gd name="T23" fmla="*/ 1 h 33"/>
                <a:gd name="T24" fmla="*/ 7 w 823"/>
                <a:gd name="T25" fmla="*/ 1 h 33"/>
                <a:gd name="T26" fmla="*/ 7 w 823"/>
                <a:gd name="T27" fmla="*/ 1 h 33"/>
                <a:gd name="T28" fmla="*/ 7 w 823"/>
                <a:gd name="T29" fmla="*/ 1 h 33"/>
                <a:gd name="T30" fmla="*/ 6 w 823"/>
                <a:gd name="T31" fmla="*/ 1 h 33"/>
                <a:gd name="T32" fmla="*/ 5 w 823"/>
                <a:gd name="T33" fmla="*/ 1 h 33"/>
                <a:gd name="T34" fmla="*/ 5 w 823"/>
                <a:gd name="T35" fmla="*/ 1 h 33"/>
                <a:gd name="T36" fmla="*/ 4 w 823"/>
                <a:gd name="T37" fmla="*/ 1 h 33"/>
                <a:gd name="T38" fmla="*/ 3 w 823"/>
                <a:gd name="T39" fmla="*/ 1 h 33"/>
                <a:gd name="T40" fmla="*/ 3 w 823"/>
                <a:gd name="T41" fmla="*/ 1 h 33"/>
                <a:gd name="T42" fmla="*/ 2 w 823"/>
                <a:gd name="T43" fmla="*/ 1 h 33"/>
                <a:gd name="T44" fmla="*/ 2 w 823"/>
                <a:gd name="T45" fmla="*/ 1 h 33"/>
                <a:gd name="T46" fmla="*/ 1 w 823"/>
                <a:gd name="T47" fmla="*/ 1 h 33"/>
                <a:gd name="T48" fmla="*/ 1 w 823"/>
                <a:gd name="T49" fmla="*/ 1 h 33"/>
                <a:gd name="T50" fmla="*/ 0 w 823"/>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3"/>
                <a:gd name="T79" fmla="*/ 0 h 33"/>
                <a:gd name="T80" fmla="*/ 823 w 823"/>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3" h="33">
                  <a:moveTo>
                    <a:pt x="823" y="33"/>
                  </a:moveTo>
                  <a:lnTo>
                    <a:pt x="823" y="33"/>
                  </a:lnTo>
                  <a:lnTo>
                    <a:pt x="768" y="32"/>
                  </a:lnTo>
                  <a:moveTo>
                    <a:pt x="713" y="30"/>
                  </a:moveTo>
                  <a:lnTo>
                    <a:pt x="713" y="30"/>
                  </a:lnTo>
                  <a:lnTo>
                    <a:pt x="658" y="29"/>
                  </a:lnTo>
                  <a:moveTo>
                    <a:pt x="603" y="27"/>
                  </a:moveTo>
                  <a:lnTo>
                    <a:pt x="603" y="27"/>
                  </a:lnTo>
                  <a:lnTo>
                    <a:pt x="548" y="24"/>
                  </a:lnTo>
                  <a:moveTo>
                    <a:pt x="494" y="22"/>
                  </a:moveTo>
                  <a:lnTo>
                    <a:pt x="494" y="22"/>
                  </a:lnTo>
                  <a:lnTo>
                    <a:pt x="486" y="22"/>
                  </a:lnTo>
                  <a:lnTo>
                    <a:pt x="439" y="19"/>
                  </a:lnTo>
                  <a:moveTo>
                    <a:pt x="384" y="16"/>
                  </a:moveTo>
                  <a:lnTo>
                    <a:pt x="384" y="16"/>
                  </a:lnTo>
                  <a:lnTo>
                    <a:pt x="329" y="13"/>
                  </a:lnTo>
                  <a:moveTo>
                    <a:pt x="274" y="11"/>
                  </a:moveTo>
                  <a:lnTo>
                    <a:pt x="274" y="11"/>
                  </a:lnTo>
                  <a:lnTo>
                    <a:pt x="219" y="8"/>
                  </a:lnTo>
                  <a:moveTo>
                    <a:pt x="164" y="5"/>
                  </a:moveTo>
                  <a:lnTo>
                    <a:pt x="164" y="5"/>
                  </a:lnTo>
                  <a:lnTo>
                    <a:pt x="144" y="4"/>
                  </a:lnTo>
                  <a:lnTo>
                    <a:pt x="109" y="3"/>
                  </a:lnTo>
                  <a:moveTo>
                    <a:pt x="54" y="2"/>
                  </a:moveTo>
                  <a:lnTo>
                    <a:pt x="54" y="2"/>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49" name="Freeform 14"/>
            <p:cNvSpPr>
              <a:spLocks noEditPoints="1"/>
            </p:cNvSpPr>
            <p:nvPr/>
          </p:nvSpPr>
          <p:spPr bwMode="auto">
            <a:xfrm>
              <a:off x="3794" y="839"/>
              <a:ext cx="734" cy="31"/>
            </a:xfrm>
            <a:custGeom>
              <a:avLst/>
              <a:gdLst>
                <a:gd name="T0" fmla="*/ 21 w 1222"/>
                <a:gd name="T1" fmla="*/ 1 h 52"/>
                <a:gd name="T2" fmla="*/ 21 w 1222"/>
                <a:gd name="T3" fmla="*/ 1 h 52"/>
                <a:gd name="T4" fmla="*/ 20 w 1222"/>
                <a:gd name="T5" fmla="*/ 1 h 52"/>
                <a:gd name="T6" fmla="*/ 19 w 1222"/>
                <a:gd name="T7" fmla="*/ 1 h 52"/>
                <a:gd name="T8" fmla="*/ 19 w 1222"/>
                <a:gd name="T9" fmla="*/ 1 h 52"/>
                <a:gd name="T10" fmla="*/ 18 w 1222"/>
                <a:gd name="T11" fmla="*/ 1 h 52"/>
                <a:gd name="T12" fmla="*/ 17 w 1222"/>
                <a:gd name="T13" fmla="*/ 1 h 52"/>
                <a:gd name="T14" fmla="*/ 17 w 1222"/>
                <a:gd name="T15" fmla="*/ 1 h 52"/>
                <a:gd name="T16" fmla="*/ 16 w 1222"/>
                <a:gd name="T17" fmla="*/ 1 h 52"/>
                <a:gd name="T18" fmla="*/ 16 w 1222"/>
                <a:gd name="T19" fmla="*/ 1 h 52"/>
                <a:gd name="T20" fmla="*/ 16 w 1222"/>
                <a:gd name="T21" fmla="*/ 1 h 52"/>
                <a:gd name="T22" fmla="*/ 14 w 1222"/>
                <a:gd name="T23" fmla="*/ 1 h 52"/>
                <a:gd name="T24" fmla="*/ 13 w 1222"/>
                <a:gd name="T25" fmla="*/ 1 h 52"/>
                <a:gd name="T26" fmla="*/ 13 w 1222"/>
                <a:gd name="T27" fmla="*/ 1 h 52"/>
                <a:gd name="T28" fmla="*/ 13 w 1222"/>
                <a:gd name="T29" fmla="*/ 1 h 52"/>
                <a:gd name="T30" fmla="*/ 11 w 1222"/>
                <a:gd name="T31" fmla="*/ 1 h 52"/>
                <a:gd name="T32" fmla="*/ 11 w 1222"/>
                <a:gd name="T33" fmla="*/ 1 h 52"/>
                <a:gd name="T34" fmla="*/ 11 w 1222"/>
                <a:gd name="T35" fmla="*/ 1 h 52"/>
                <a:gd name="T36" fmla="*/ 10 w 1222"/>
                <a:gd name="T37" fmla="*/ 1 h 52"/>
                <a:gd name="T38" fmla="*/ 10 w 1222"/>
                <a:gd name="T39" fmla="*/ 1 h 52"/>
                <a:gd name="T40" fmla="*/ 9 w 1222"/>
                <a:gd name="T41" fmla="*/ 1 h 52"/>
                <a:gd name="T42" fmla="*/ 9 w 1222"/>
                <a:gd name="T43" fmla="*/ 1 h 52"/>
                <a:gd name="T44" fmla="*/ 8 w 1222"/>
                <a:gd name="T45" fmla="*/ 1 h 52"/>
                <a:gd name="T46" fmla="*/ 8 w 1222"/>
                <a:gd name="T47" fmla="*/ 1 h 52"/>
                <a:gd name="T48" fmla="*/ 8 w 1222"/>
                <a:gd name="T49" fmla="*/ 1 h 52"/>
                <a:gd name="T50" fmla="*/ 7 w 1222"/>
                <a:gd name="T51" fmla="*/ 1 h 52"/>
                <a:gd name="T52" fmla="*/ 6 w 1222"/>
                <a:gd name="T53" fmla="*/ 1 h 52"/>
                <a:gd name="T54" fmla="*/ 6 w 1222"/>
                <a:gd name="T55" fmla="*/ 1 h 52"/>
                <a:gd name="T56" fmla="*/ 6 w 1222"/>
                <a:gd name="T57" fmla="*/ 1 h 52"/>
                <a:gd name="T58" fmla="*/ 5 w 1222"/>
                <a:gd name="T59" fmla="*/ 1 h 52"/>
                <a:gd name="T60" fmla="*/ 5 w 1222"/>
                <a:gd name="T61" fmla="*/ 1 h 52"/>
                <a:gd name="T62" fmla="*/ 5 w 1222"/>
                <a:gd name="T63" fmla="*/ 1 h 52"/>
                <a:gd name="T64" fmla="*/ 4 w 1222"/>
                <a:gd name="T65" fmla="*/ 1 h 52"/>
                <a:gd name="T66" fmla="*/ 4 w 1222"/>
                <a:gd name="T67" fmla="*/ 1 h 52"/>
                <a:gd name="T68" fmla="*/ 3 w 1222"/>
                <a:gd name="T69" fmla="*/ 1 h 52"/>
                <a:gd name="T70" fmla="*/ 3 w 1222"/>
                <a:gd name="T71" fmla="*/ 1 h 52"/>
                <a:gd name="T72" fmla="*/ 2 w 1222"/>
                <a:gd name="T73" fmla="*/ 1 h 52"/>
                <a:gd name="T74" fmla="*/ 2 w 1222"/>
                <a:gd name="T75" fmla="*/ 1 h 52"/>
                <a:gd name="T76" fmla="*/ 1 w 1222"/>
                <a:gd name="T77" fmla="*/ 1 h 52"/>
                <a:gd name="T78" fmla="*/ 1 w 1222"/>
                <a:gd name="T79" fmla="*/ 1 h 52"/>
                <a:gd name="T80" fmla="*/ 1 w 1222"/>
                <a:gd name="T81" fmla="*/ 1 h 52"/>
                <a:gd name="T82" fmla="*/ 0 w 1222"/>
                <a:gd name="T83" fmla="*/ 0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2"/>
                <a:gd name="T127" fmla="*/ 0 h 52"/>
                <a:gd name="T128" fmla="*/ 1222 w 1222"/>
                <a:gd name="T129" fmla="*/ 52 h 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2" h="52">
                  <a:moveTo>
                    <a:pt x="1222" y="52"/>
                  </a:moveTo>
                  <a:lnTo>
                    <a:pt x="1222" y="52"/>
                  </a:lnTo>
                  <a:lnTo>
                    <a:pt x="1169" y="51"/>
                  </a:lnTo>
                  <a:moveTo>
                    <a:pt x="1116" y="51"/>
                  </a:moveTo>
                  <a:lnTo>
                    <a:pt x="1116" y="51"/>
                  </a:lnTo>
                  <a:lnTo>
                    <a:pt x="1063" y="50"/>
                  </a:lnTo>
                  <a:moveTo>
                    <a:pt x="1009" y="49"/>
                  </a:moveTo>
                  <a:lnTo>
                    <a:pt x="1009" y="49"/>
                  </a:lnTo>
                  <a:lnTo>
                    <a:pt x="956" y="48"/>
                  </a:lnTo>
                  <a:moveTo>
                    <a:pt x="903" y="47"/>
                  </a:moveTo>
                  <a:lnTo>
                    <a:pt x="903" y="47"/>
                  </a:lnTo>
                  <a:lnTo>
                    <a:pt x="850" y="46"/>
                  </a:lnTo>
                  <a:moveTo>
                    <a:pt x="797" y="45"/>
                  </a:moveTo>
                  <a:lnTo>
                    <a:pt x="797" y="45"/>
                  </a:lnTo>
                  <a:lnTo>
                    <a:pt x="743" y="43"/>
                  </a:lnTo>
                  <a:moveTo>
                    <a:pt x="690" y="42"/>
                  </a:moveTo>
                  <a:lnTo>
                    <a:pt x="690" y="42"/>
                  </a:lnTo>
                  <a:lnTo>
                    <a:pt x="637" y="40"/>
                  </a:lnTo>
                  <a:moveTo>
                    <a:pt x="584" y="39"/>
                  </a:moveTo>
                  <a:lnTo>
                    <a:pt x="584" y="39"/>
                  </a:lnTo>
                  <a:lnTo>
                    <a:pt x="535" y="37"/>
                  </a:lnTo>
                  <a:lnTo>
                    <a:pt x="531" y="37"/>
                  </a:lnTo>
                  <a:moveTo>
                    <a:pt x="477" y="34"/>
                  </a:moveTo>
                  <a:lnTo>
                    <a:pt x="477" y="34"/>
                  </a:lnTo>
                  <a:lnTo>
                    <a:pt x="449" y="33"/>
                  </a:lnTo>
                  <a:lnTo>
                    <a:pt x="424" y="32"/>
                  </a:lnTo>
                  <a:moveTo>
                    <a:pt x="371" y="30"/>
                  </a:moveTo>
                  <a:lnTo>
                    <a:pt x="371" y="30"/>
                  </a:lnTo>
                  <a:lnTo>
                    <a:pt x="367" y="29"/>
                  </a:lnTo>
                  <a:lnTo>
                    <a:pt x="318" y="27"/>
                  </a:lnTo>
                  <a:moveTo>
                    <a:pt x="265" y="23"/>
                  </a:moveTo>
                  <a:lnTo>
                    <a:pt x="265" y="23"/>
                  </a:lnTo>
                  <a:lnTo>
                    <a:pt x="215" y="20"/>
                  </a:lnTo>
                  <a:lnTo>
                    <a:pt x="212" y="20"/>
                  </a:lnTo>
                  <a:moveTo>
                    <a:pt x="159" y="16"/>
                  </a:moveTo>
                  <a:lnTo>
                    <a:pt x="159" y="16"/>
                  </a:lnTo>
                  <a:lnTo>
                    <a:pt x="147" y="15"/>
                  </a:lnTo>
                  <a:lnTo>
                    <a:pt x="106" y="11"/>
                  </a:lnTo>
                  <a:moveTo>
                    <a:pt x="53" y="6"/>
                  </a:moveTo>
                  <a:lnTo>
                    <a:pt x="53" y="6"/>
                  </a:lnTo>
                  <a:lnTo>
                    <a:pt x="25" y="3"/>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0" name="Freeform 15"/>
            <p:cNvSpPr>
              <a:spLocks noEditPoints="1"/>
            </p:cNvSpPr>
            <p:nvPr/>
          </p:nvSpPr>
          <p:spPr bwMode="auto">
            <a:xfrm>
              <a:off x="3550" y="831"/>
              <a:ext cx="151" cy="6"/>
            </a:xfrm>
            <a:custGeom>
              <a:avLst/>
              <a:gdLst>
                <a:gd name="T0" fmla="*/ 4 w 251"/>
                <a:gd name="T1" fmla="*/ 0 h 10"/>
                <a:gd name="T2" fmla="*/ 4 w 251"/>
                <a:gd name="T3" fmla="*/ 0 h 10"/>
                <a:gd name="T4" fmla="*/ 4 w 251"/>
                <a:gd name="T5" fmla="*/ 1 h 10"/>
                <a:gd name="T6" fmla="*/ 4 w 251"/>
                <a:gd name="T7" fmla="*/ 1 h 10"/>
                <a:gd name="T8" fmla="*/ 2 w 251"/>
                <a:gd name="T9" fmla="*/ 1 h 10"/>
                <a:gd name="T10" fmla="*/ 2 w 251"/>
                <a:gd name="T11" fmla="*/ 1 h 10"/>
                <a:gd name="T12" fmla="*/ 2 w 251"/>
                <a:gd name="T13" fmla="*/ 1 h 10"/>
                <a:gd name="T14" fmla="*/ 2 w 251"/>
                <a:gd name="T15" fmla="*/ 1 h 10"/>
                <a:gd name="T16" fmla="*/ 1 w 251"/>
                <a:gd name="T17" fmla="*/ 1 h 10"/>
                <a:gd name="T18" fmla="*/ 1 w 251"/>
                <a:gd name="T19" fmla="*/ 1 h 10"/>
                <a:gd name="T20" fmla="*/ 1 w 251"/>
                <a:gd name="T21" fmla="*/ 1 h 10"/>
                <a:gd name="T22" fmla="*/ 1 w 251"/>
                <a:gd name="T23" fmla="*/ 1 h 10"/>
                <a:gd name="T24" fmla="*/ 0 w 251"/>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1"/>
                <a:gd name="T40" fmla="*/ 0 h 10"/>
                <a:gd name="T41" fmla="*/ 251 w 25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1" h="10">
                  <a:moveTo>
                    <a:pt x="251" y="0"/>
                  </a:moveTo>
                  <a:lnTo>
                    <a:pt x="251" y="0"/>
                  </a:lnTo>
                  <a:lnTo>
                    <a:pt x="215" y="1"/>
                  </a:lnTo>
                  <a:lnTo>
                    <a:pt x="201" y="1"/>
                  </a:lnTo>
                  <a:moveTo>
                    <a:pt x="151" y="3"/>
                  </a:moveTo>
                  <a:lnTo>
                    <a:pt x="151" y="3"/>
                  </a:lnTo>
                  <a:lnTo>
                    <a:pt x="132" y="4"/>
                  </a:lnTo>
                  <a:lnTo>
                    <a:pt x="101" y="5"/>
                  </a:lnTo>
                  <a:moveTo>
                    <a:pt x="50" y="8"/>
                  </a:moveTo>
                  <a:lnTo>
                    <a:pt x="50" y="8"/>
                  </a:lnTo>
                  <a:lnTo>
                    <a:pt x="48" y="8"/>
                  </a:lnTo>
                  <a:lnTo>
                    <a:pt x="9" y="9"/>
                  </a:lnTo>
                  <a:lnTo>
                    <a:pt x="0" y="1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1" name="Freeform 16"/>
            <p:cNvSpPr>
              <a:spLocks noEditPoints="1"/>
            </p:cNvSpPr>
            <p:nvPr/>
          </p:nvSpPr>
          <p:spPr bwMode="auto">
            <a:xfrm>
              <a:off x="3369" y="838"/>
              <a:ext cx="90" cy="1"/>
            </a:xfrm>
            <a:custGeom>
              <a:avLst/>
              <a:gdLst>
                <a:gd name="T0" fmla="*/ 2 w 150"/>
                <a:gd name="T1" fmla="*/ 0 h 1"/>
                <a:gd name="T2" fmla="*/ 2 w 150"/>
                <a:gd name="T3" fmla="*/ 0 h 1"/>
                <a:gd name="T4" fmla="*/ 2 w 150"/>
                <a:gd name="T5" fmla="*/ 1 h 1"/>
                <a:gd name="T6" fmla="*/ 1 w 150"/>
                <a:gd name="T7" fmla="*/ 1 h 1"/>
                <a:gd name="T8" fmla="*/ 1 w 150"/>
                <a:gd name="T9" fmla="*/ 1 h 1"/>
                <a:gd name="T10" fmla="*/ 1 w 150"/>
                <a:gd name="T11" fmla="*/ 1 h 1"/>
                <a:gd name="T12" fmla="*/ 0 w 150"/>
                <a:gd name="T13" fmla="*/ 1 h 1"/>
                <a:gd name="T14" fmla="*/ 0 60000 65536"/>
                <a:gd name="T15" fmla="*/ 0 60000 65536"/>
                <a:gd name="T16" fmla="*/ 0 60000 65536"/>
                <a:gd name="T17" fmla="*/ 0 60000 65536"/>
                <a:gd name="T18" fmla="*/ 0 60000 65536"/>
                <a:gd name="T19" fmla="*/ 0 60000 65536"/>
                <a:gd name="T20" fmla="*/ 0 60000 65536"/>
                <a:gd name="T21" fmla="*/ 0 w 150"/>
                <a:gd name="T22" fmla="*/ 0 h 1"/>
                <a:gd name="T23" fmla="*/ 150 w 150"/>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
                  <a:moveTo>
                    <a:pt x="150" y="0"/>
                  </a:moveTo>
                  <a:lnTo>
                    <a:pt x="150" y="0"/>
                  </a:lnTo>
                  <a:lnTo>
                    <a:pt x="100" y="1"/>
                  </a:lnTo>
                  <a:moveTo>
                    <a:pt x="50" y="1"/>
                  </a:moveTo>
                  <a:lnTo>
                    <a:pt x="50" y="1"/>
                  </a:lnTo>
                  <a:lnTo>
                    <a:pt x="38"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2" name="Freeform 17"/>
            <p:cNvSpPr>
              <a:spLocks noEditPoints="1"/>
            </p:cNvSpPr>
            <p:nvPr/>
          </p:nvSpPr>
          <p:spPr bwMode="auto">
            <a:xfrm>
              <a:off x="2856" y="841"/>
              <a:ext cx="419" cy="30"/>
            </a:xfrm>
            <a:custGeom>
              <a:avLst/>
              <a:gdLst>
                <a:gd name="T0" fmla="*/ 12 w 697"/>
                <a:gd name="T1" fmla="*/ 0 h 50"/>
                <a:gd name="T2" fmla="*/ 12 w 697"/>
                <a:gd name="T3" fmla="*/ 0 h 50"/>
                <a:gd name="T4" fmla="*/ 11 w 697"/>
                <a:gd name="T5" fmla="*/ 1 h 50"/>
                <a:gd name="T6" fmla="*/ 11 w 697"/>
                <a:gd name="T7" fmla="*/ 1 h 50"/>
                <a:gd name="T8" fmla="*/ 10 w 697"/>
                <a:gd name="T9" fmla="*/ 1 h 50"/>
                <a:gd name="T10" fmla="*/ 10 w 697"/>
                <a:gd name="T11" fmla="*/ 1 h 50"/>
                <a:gd name="T12" fmla="*/ 10 w 697"/>
                <a:gd name="T13" fmla="*/ 1 h 50"/>
                <a:gd name="T14" fmla="*/ 9 w 697"/>
                <a:gd name="T15" fmla="*/ 1 h 50"/>
                <a:gd name="T16" fmla="*/ 8 w 697"/>
                <a:gd name="T17" fmla="*/ 1 h 50"/>
                <a:gd name="T18" fmla="*/ 8 w 697"/>
                <a:gd name="T19" fmla="*/ 1 h 50"/>
                <a:gd name="T20" fmla="*/ 8 w 697"/>
                <a:gd name="T21" fmla="*/ 1 h 50"/>
                <a:gd name="T22" fmla="*/ 7 w 697"/>
                <a:gd name="T23" fmla="*/ 1 h 50"/>
                <a:gd name="T24" fmla="*/ 6 w 697"/>
                <a:gd name="T25" fmla="*/ 1 h 50"/>
                <a:gd name="T26" fmla="*/ 6 w 697"/>
                <a:gd name="T27" fmla="*/ 1 h 50"/>
                <a:gd name="T28" fmla="*/ 5 w 697"/>
                <a:gd name="T29" fmla="*/ 1 h 50"/>
                <a:gd name="T30" fmla="*/ 5 w 697"/>
                <a:gd name="T31" fmla="*/ 1 h 50"/>
                <a:gd name="T32" fmla="*/ 5 w 697"/>
                <a:gd name="T33" fmla="*/ 1 h 50"/>
                <a:gd name="T34" fmla="*/ 5 w 697"/>
                <a:gd name="T35" fmla="*/ 1 h 50"/>
                <a:gd name="T36" fmla="*/ 4 w 697"/>
                <a:gd name="T37" fmla="*/ 1 h 50"/>
                <a:gd name="T38" fmla="*/ 4 w 697"/>
                <a:gd name="T39" fmla="*/ 1 h 50"/>
                <a:gd name="T40" fmla="*/ 3 w 697"/>
                <a:gd name="T41" fmla="*/ 1 h 50"/>
                <a:gd name="T42" fmla="*/ 3 w 697"/>
                <a:gd name="T43" fmla="*/ 1 h 50"/>
                <a:gd name="T44" fmla="*/ 2 w 697"/>
                <a:gd name="T45" fmla="*/ 1 h 50"/>
                <a:gd name="T46" fmla="*/ 2 w 697"/>
                <a:gd name="T47" fmla="*/ 1 h 50"/>
                <a:gd name="T48" fmla="*/ 1 w 697"/>
                <a:gd name="T49" fmla="*/ 1 h 50"/>
                <a:gd name="T50" fmla="*/ 1 w 697"/>
                <a:gd name="T51" fmla="*/ 1 h 50"/>
                <a:gd name="T52" fmla="*/ 1 w 697"/>
                <a:gd name="T53" fmla="*/ 1 h 50"/>
                <a:gd name="T54" fmla="*/ 1 w 697"/>
                <a:gd name="T55" fmla="*/ 1 h 50"/>
                <a:gd name="T56" fmla="*/ 0 w 697"/>
                <a:gd name="T57" fmla="*/ 1 h 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97"/>
                <a:gd name="T88" fmla="*/ 0 h 50"/>
                <a:gd name="T89" fmla="*/ 697 w 697"/>
                <a:gd name="T90" fmla="*/ 50 h 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97" h="50">
                  <a:moveTo>
                    <a:pt x="697" y="0"/>
                  </a:moveTo>
                  <a:lnTo>
                    <a:pt x="697" y="0"/>
                  </a:lnTo>
                  <a:lnTo>
                    <a:pt x="660" y="3"/>
                  </a:lnTo>
                  <a:lnTo>
                    <a:pt x="643" y="4"/>
                  </a:lnTo>
                  <a:moveTo>
                    <a:pt x="590" y="7"/>
                  </a:moveTo>
                  <a:lnTo>
                    <a:pt x="590" y="7"/>
                  </a:lnTo>
                  <a:lnTo>
                    <a:pt x="575" y="8"/>
                  </a:lnTo>
                  <a:lnTo>
                    <a:pt x="536" y="11"/>
                  </a:lnTo>
                  <a:moveTo>
                    <a:pt x="483" y="15"/>
                  </a:moveTo>
                  <a:lnTo>
                    <a:pt x="483" y="15"/>
                  </a:lnTo>
                  <a:lnTo>
                    <a:pt x="479" y="15"/>
                  </a:lnTo>
                  <a:lnTo>
                    <a:pt x="429" y="19"/>
                  </a:lnTo>
                  <a:moveTo>
                    <a:pt x="375" y="23"/>
                  </a:moveTo>
                  <a:lnTo>
                    <a:pt x="375" y="23"/>
                  </a:lnTo>
                  <a:lnTo>
                    <a:pt x="324" y="27"/>
                  </a:lnTo>
                  <a:lnTo>
                    <a:pt x="322" y="27"/>
                  </a:lnTo>
                  <a:moveTo>
                    <a:pt x="268" y="31"/>
                  </a:moveTo>
                  <a:lnTo>
                    <a:pt x="268" y="31"/>
                  </a:lnTo>
                  <a:lnTo>
                    <a:pt x="222" y="34"/>
                  </a:lnTo>
                  <a:lnTo>
                    <a:pt x="215" y="35"/>
                  </a:lnTo>
                  <a:moveTo>
                    <a:pt x="161" y="39"/>
                  </a:moveTo>
                  <a:lnTo>
                    <a:pt x="161" y="39"/>
                  </a:lnTo>
                  <a:lnTo>
                    <a:pt x="126" y="41"/>
                  </a:lnTo>
                  <a:lnTo>
                    <a:pt x="107" y="43"/>
                  </a:lnTo>
                  <a:moveTo>
                    <a:pt x="54" y="46"/>
                  </a:moveTo>
                  <a:lnTo>
                    <a:pt x="54" y="46"/>
                  </a:lnTo>
                  <a:lnTo>
                    <a:pt x="41" y="47"/>
                  </a:lnTo>
                  <a:lnTo>
                    <a:pt x="5" y="50"/>
                  </a:lnTo>
                  <a:lnTo>
                    <a:pt x="0" y="5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3" name="Freeform 18"/>
            <p:cNvSpPr>
              <a:spLocks noEditPoints="1"/>
            </p:cNvSpPr>
            <p:nvPr/>
          </p:nvSpPr>
          <p:spPr bwMode="auto">
            <a:xfrm>
              <a:off x="2358" y="834"/>
              <a:ext cx="404" cy="36"/>
            </a:xfrm>
            <a:custGeom>
              <a:avLst/>
              <a:gdLst>
                <a:gd name="T0" fmla="*/ 11 w 672"/>
                <a:gd name="T1" fmla="*/ 1 h 60"/>
                <a:gd name="T2" fmla="*/ 11 w 672"/>
                <a:gd name="T3" fmla="*/ 1 h 60"/>
                <a:gd name="T4" fmla="*/ 11 w 672"/>
                <a:gd name="T5" fmla="*/ 1 h 60"/>
                <a:gd name="T6" fmla="*/ 10 w 672"/>
                <a:gd name="T7" fmla="*/ 1 h 60"/>
                <a:gd name="T8" fmla="*/ 10 w 672"/>
                <a:gd name="T9" fmla="*/ 1 h 60"/>
                <a:gd name="T10" fmla="*/ 10 w 672"/>
                <a:gd name="T11" fmla="*/ 1 h 60"/>
                <a:gd name="T12" fmla="*/ 9 w 672"/>
                <a:gd name="T13" fmla="*/ 1 h 60"/>
                <a:gd name="T14" fmla="*/ 8 w 672"/>
                <a:gd name="T15" fmla="*/ 1 h 60"/>
                <a:gd name="T16" fmla="*/ 8 w 672"/>
                <a:gd name="T17" fmla="*/ 1 h 60"/>
                <a:gd name="T18" fmla="*/ 8 w 672"/>
                <a:gd name="T19" fmla="*/ 1 h 60"/>
                <a:gd name="T20" fmla="*/ 7 w 672"/>
                <a:gd name="T21" fmla="*/ 1 h 60"/>
                <a:gd name="T22" fmla="*/ 7 w 672"/>
                <a:gd name="T23" fmla="*/ 1 h 60"/>
                <a:gd name="T24" fmla="*/ 6 w 672"/>
                <a:gd name="T25" fmla="*/ 1 h 60"/>
                <a:gd name="T26" fmla="*/ 6 w 672"/>
                <a:gd name="T27" fmla="*/ 1 h 60"/>
                <a:gd name="T28" fmla="*/ 5 w 672"/>
                <a:gd name="T29" fmla="*/ 1 h 60"/>
                <a:gd name="T30" fmla="*/ 5 w 672"/>
                <a:gd name="T31" fmla="*/ 1 h 60"/>
                <a:gd name="T32" fmla="*/ 4 w 672"/>
                <a:gd name="T33" fmla="*/ 1 h 60"/>
                <a:gd name="T34" fmla="*/ 4 w 672"/>
                <a:gd name="T35" fmla="*/ 1 h 60"/>
                <a:gd name="T36" fmla="*/ 4 w 672"/>
                <a:gd name="T37" fmla="*/ 1 h 60"/>
                <a:gd name="T38" fmla="*/ 4 w 672"/>
                <a:gd name="T39" fmla="*/ 1 h 60"/>
                <a:gd name="T40" fmla="*/ 2 w 672"/>
                <a:gd name="T41" fmla="*/ 1 h 60"/>
                <a:gd name="T42" fmla="*/ 2 w 672"/>
                <a:gd name="T43" fmla="*/ 1 h 60"/>
                <a:gd name="T44" fmla="*/ 2 w 672"/>
                <a:gd name="T45" fmla="*/ 1 h 60"/>
                <a:gd name="T46" fmla="*/ 2 w 672"/>
                <a:gd name="T47" fmla="*/ 1 h 60"/>
                <a:gd name="T48" fmla="*/ 1 w 672"/>
                <a:gd name="T49" fmla="*/ 1 h 60"/>
                <a:gd name="T50" fmla="*/ 1 w 672"/>
                <a:gd name="T51" fmla="*/ 1 h 60"/>
                <a:gd name="T52" fmla="*/ 1 w 672"/>
                <a:gd name="T53" fmla="*/ 1 h 60"/>
                <a:gd name="T54" fmla="*/ 0 w 672"/>
                <a:gd name="T55" fmla="*/ 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2"/>
                <a:gd name="T85" fmla="*/ 0 h 60"/>
                <a:gd name="T86" fmla="*/ 672 w 67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2" h="60">
                  <a:moveTo>
                    <a:pt x="672" y="60"/>
                  </a:moveTo>
                  <a:lnTo>
                    <a:pt x="672" y="60"/>
                  </a:lnTo>
                  <a:lnTo>
                    <a:pt x="633" y="57"/>
                  </a:lnTo>
                  <a:lnTo>
                    <a:pt x="620" y="56"/>
                  </a:lnTo>
                  <a:moveTo>
                    <a:pt x="569" y="51"/>
                  </a:moveTo>
                  <a:lnTo>
                    <a:pt x="569" y="51"/>
                  </a:lnTo>
                  <a:lnTo>
                    <a:pt x="540" y="48"/>
                  </a:lnTo>
                  <a:lnTo>
                    <a:pt x="517" y="46"/>
                  </a:lnTo>
                  <a:moveTo>
                    <a:pt x="465" y="41"/>
                  </a:moveTo>
                  <a:lnTo>
                    <a:pt x="465" y="41"/>
                  </a:lnTo>
                  <a:lnTo>
                    <a:pt x="433" y="38"/>
                  </a:lnTo>
                  <a:lnTo>
                    <a:pt x="414" y="36"/>
                  </a:lnTo>
                  <a:moveTo>
                    <a:pt x="362" y="32"/>
                  </a:moveTo>
                  <a:lnTo>
                    <a:pt x="362" y="32"/>
                  </a:lnTo>
                  <a:lnTo>
                    <a:pt x="320" y="28"/>
                  </a:lnTo>
                  <a:lnTo>
                    <a:pt x="310" y="27"/>
                  </a:lnTo>
                  <a:moveTo>
                    <a:pt x="258" y="22"/>
                  </a:moveTo>
                  <a:lnTo>
                    <a:pt x="258" y="22"/>
                  </a:lnTo>
                  <a:lnTo>
                    <a:pt x="207" y="17"/>
                  </a:lnTo>
                  <a:moveTo>
                    <a:pt x="155" y="12"/>
                  </a:moveTo>
                  <a:lnTo>
                    <a:pt x="155" y="12"/>
                  </a:lnTo>
                  <a:lnTo>
                    <a:pt x="154" y="12"/>
                  </a:lnTo>
                  <a:lnTo>
                    <a:pt x="103" y="8"/>
                  </a:lnTo>
                  <a:moveTo>
                    <a:pt x="52" y="4"/>
                  </a:moveTo>
                  <a:lnTo>
                    <a:pt x="52" y="4"/>
                  </a:lnTo>
                  <a:lnTo>
                    <a:pt x="12"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4" name="Freeform 19"/>
            <p:cNvSpPr>
              <a:spLocks noEditPoints="1"/>
            </p:cNvSpPr>
            <p:nvPr/>
          </p:nvSpPr>
          <p:spPr bwMode="auto">
            <a:xfrm>
              <a:off x="2047" y="827"/>
              <a:ext cx="218" cy="5"/>
            </a:xfrm>
            <a:custGeom>
              <a:avLst/>
              <a:gdLst>
                <a:gd name="T0" fmla="*/ 6 w 362"/>
                <a:gd name="T1" fmla="*/ 1 h 8"/>
                <a:gd name="T2" fmla="*/ 6 w 362"/>
                <a:gd name="T3" fmla="*/ 1 h 8"/>
                <a:gd name="T4" fmla="*/ 5 w 362"/>
                <a:gd name="T5" fmla="*/ 1 h 8"/>
                <a:gd name="T6" fmla="*/ 5 w 362"/>
                <a:gd name="T7" fmla="*/ 1 h 8"/>
                <a:gd name="T8" fmla="*/ 4 w 362"/>
                <a:gd name="T9" fmla="*/ 1 h 8"/>
                <a:gd name="T10" fmla="*/ 4 w 362"/>
                <a:gd name="T11" fmla="*/ 1 h 8"/>
                <a:gd name="T12" fmla="*/ 4 w 362"/>
                <a:gd name="T13" fmla="*/ 1 h 8"/>
                <a:gd name="T14" fmla="*/ 4 w 362"/>
                <a:gd name="T15" fmla="*/ 1 h 8"/>
                <a:gd name="T16" fmla="*/ 2 w 362"/>
                <a:gd name="T17" fmla="*/ 1 h 8"/>
                <a:gd name="T18" fmla="*/ 2 w 362"/>
                <a:gd name="T19" fmla="*/ 1 h 8"/>
                <a:gd name="T20" fmla="*/ 2 w 362"/>
                <a:gd name="T21" fmla="*/ 1 h 8"/>
                <a:gd name="T22" fmla="*/ 2 w 362"/>
                <a:gd name="T23" fmla="*/ 1 h 8"/>
                <a:gd name="T24" fmla="*/ 1 w 362"/>
                <a:gd name="T25" fmla="*/ 1 h 8"/>
                <a:gd name="T26" fmla="*/ 1 w 362"/>
                <a:gd name="T27" fmla="*/ 1 h 8"/>
                <a:gd name="T28" fmla="*/ 1 w 362"/>
                <a:gd name="T29" fmla="*/ 0 h 8"/>
                <a:gd name="T30" fmla="*/ 0 w 362"/>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2"/>
                <a:gd name="T49" fmla="*/ 0 h 8"/>
                <a:gd name="T50" fmla="*/ 362 w 362"/>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2" h="8">
                  <a:moveTo>
                    <a:pt x="362" y="8"/>
                  </a:moveTo>
                  <a:lnTo>
                    <a:pt x="362" y="8"/>
                  </a:lnTo>
                  <a:lnTo>
                    <a:pt x="314" y="7"/>
                  </a:lnTo>
                  <a:lnTo>
                    <a:pt x="310" y="7"/>
                  </a:lnTo>
                  <a:moveTo>
                    <a:pt x="258" y="6"/>
                  </a:moveTo>
                  <a:lnTo>
                    <a:pt x="258" y="6"/>
                  </a:lnTo>
                  <a:lnTo>
                    <a:pt x="212" y="5"/>
                  </a:lnTo>
                  <a:lnTo>
                    <a:pt x="207" y="5"/>
                  </a:lnTo>
                  <a:moveTo>
                    <a:pt x="155" y="3"/>
                  </a:moveTo>
                  <a:lnTo>
                    <a:pt x="155" y="3"/>
                  </a:lnTo>
                  <a:lnTo>
                    <a:pt x="109" y="2"/>
                  </a:lnTo>
                  <a:lnTo>
                    <a:pt x="103" y="2"/>
                  </a:lnTo>
                  <a:moveTo>
                    <a:pt x="52" y="1"/>
                  </a:moveTo>
                  <a:lnTo>
                    <a:pt x="52" y="1"/>
                  </a:lnTo>
                  <a:lnTo>
                    <a:pt x="15" y="0"/>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5" name="Freeform 20"/>
            <p:cNvSpPr>
              <a:spLocks noEditPoints="1"/>
            </p:cNvSpPr>
            <p:nvPr/>
          </p:nvSpPr>
          <p:spPr bwMode="auto">
            <a:xfrm>
              <a:off x="1469" y="827"/>
              <a:ext cx="483" cy="15"/>
            </a:xfrm>
            <a:custGeom>
              <a:avLst/>
              <a:gdLst>
                <a:gd name="T0" fmla="*/ 14 w 804"/>
                <a:gd name="T1" fmla="*/ 0 h 26"/>
                <a:gd name="T2" fmla="*/ 14 w 804"/>
                <a:gd name="T3" fmla="*/ 0 h 26"/>
                <a:gd name="T4" fmla="*/ 13 w 804"/>
                <a:gd name="T5" fmla="*/ 1 h 26"/>
                <a:gd name="T6" fmla="*/ 13 w 804"/>
                <a:gd name="T7" fmla="*/ 1 h 26"/>
                <a:gd name="T8" fmla="*/ 12 w 804"/>
                <a:gd name="T9" fmla="*/ 1 h 26"/>
                <a:gd name="T10" fmla="*/ 12 w 804"/>
                <a:gd name="T11" fmla="*/ 1 h 26"/>
                <a:gd name="T12" fmla="*/ 11 w 804"/>
                <a:gd name="T13" fmla="*/ 1 h 26"/>
                <a:gd name="T14" fmla="*/ 11 w 804"/>
                <a:gd name="T15" fmla="*/ 1 h 26"/>
                <a:gd name="T16" fmla="*/ 10 w 804"/>
                <a:gd name="T17" fmla="*/ 1 h 26"/>
                <a:gd name="T18" fmla="*/ 10 w 804"/>
                <a:gd name="T19" fmla="*/ 1 h 26"/>
                <a:gd name="T20" fmla="*/ 10 w 804"/>
                <a:gd name="T21" fmla="*/ 1 h 26"/>
                <a:gd name="T22" fmla="*/ 9 w 804"/>
                <a:gd name="T23" fmla="*/ 1 h 26"/>
                <a:gd name="T24" fmla="*/ 8 w 804"/>
                <a:gd name="T25" fmla="*/ 1 h 26"/>
                <a:gd name="T26" fmla="*/ 8 w 804"/>
                <a:gd name="T27" fmla="*/ 1 h 26"/>
                <a:gd name="T28" fmla="*/ 8 w 804"/>
                <a:gd name="T29" fmla="*/ 1 h 26"/>
                <a:gd name="T30" fmla="*/ 7 w 804"/>
                <a:gd name="T31" fmla="*/ 1 h 26"/>
                <a:gd name="T32" fmla="*/ 6 w 804"/>
                <a:gd name="T33" fmla="*/ 1 h 26"/>
                <a:gd name="T34" fmla="*/ 6 w 804"/>
                <a:gd name="T35" fmla="*/ 1 h 26"/>
                <a:gd name="T36" fmla="*/ 5 w 804"/>
                <a:gd name="T37" fmla="*/ 1 h 26"/>
                <a:gd name="T38" fmla="*/ 5 w 804"/>
                <a:gd name="T39" fmla="*/ 1 h 26"/>
                <a:gd name="T40" fmla="*/ 5 w 804"/>
                <a:gd name="T41" fmla="*/ 1 h 26"/>
                <a:gd name="T42" fmla="*/ 5 w 804"/>
                <a:gd name="T43" fmla="*/ 1 h 26"/>
                <a:gd name="T44" fmla="*/ 5 w 804"/>
                <a:gd name="T45" fmla="*/ 1 h 26"/>
                <a:gd name="T46" fmla="*/ 4 w 804"/>
                <a:gd name="T47" fmla="*/ 1 h 26"/>
                <a:gd name="T48" fmla="*/ 3 w 804"/>
                <a:gd name="T49" fmla="*/ 1 h 26"/>
                <a:gd name="T50" fmla="*/ 3 w 804"/>
                <a:gd name="T51" fmla="*/ 1 h 26"/>
                <a:gd name="T52" fmla="*/ 2 w 804"/>
                <a:gd name="T53" fmla="*/ 1 h 26"/>
                <a:gd name="T54" fmla="*/ 2 w 804"/>
                <a:gd name="T55" fmla="*/ 1 h 26"/>
                <a:gd name="T56" fmla="*/ 1 w 804"/>
                <a:gd name="T57" fmla="*/ 1 h 26"/>
                <a:gd name="T58" fmla="*/ 1 w 804"/>
                <a:gd name="T59" fmla="*/ 1 h 26"/>
                <a:gd name="T60" fmla="*/ 1 w 804"/>
                <a:gd name="T61" fmla="*/ 1 h 26"/>
                <a:gd name="T62" fmla="*/ 0 w 804"/>
                <a:gd name="T63" fmla="*/ 1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4"/>
                <a:gd name="T97" fmla="*/ 0 h 26"/>
                <a:gd name="T98" fmla="*/ 804 w 804"/>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4" h="26">
                  <a:moveTo>
                    <a:pt x="804" y="0"/>
                  </a:moveTo>
                  <a:lnTo>
                    <a:pt x="804" y="0"/>
                  </a:lnTo>
                  <a:lnTo>
                    <a:pt x="762" y="1"/>
                  </a:lnTo>
                  <a:lnTo>
                    <a:pt x="750" y="2"/>
                  </a:lnTo>
                  <a:moveTo>
                    <a:pt x="697" y="3"/>
                  </a:moveTo>
                  <a:lnTo>
                    <a:pt x="697" y="3"/>
                  </a:lnTo>
                  <a:lnTo>
                    <a:pt x="666" y="4"/>
                  </a:lnTo>
                  <a:lnTo>
                    <a:pt x="643" y="5"/>
                  </a:lnTo>
                  <a:moveTo>
                    <a:pt x="590" y="7"/>
                  </a:moveTo>
                  <a:lnTo>
                    <a:pt x="590" y="7"/>
                  </a:lnTo>
                  <a:lnTo>
                    <a:pt x="557" y="8"/>
                  </a:lnTo>
                  <a:lnTo>
                    <a:pt x="536" y="9"/>
                  </a:lnTo>
                  <a:moveTo>
                    <a:pt x="482" y="10"/>
                  </a:moveTo>
                  <a:lnTo>
                    <a:pt x="482" y="10"/>
                  </a:lnTo>
                  <a:lnTo>
                    <a:pt x="441" y="12"/>
                  </a:lnTo>
                  <a:lnTo>
                    <a:pt x="429" y="12"/>
                  </a:lnTo>
                  <a:moveTo>
                    <a:pt x="375" y="14"/>
                  </a:moveTo>
                  <a:lnTo>
                    <a:pt x="375" y="14"/>
                  </a:lnTo>
                  <a:lnTo>
                    <a:pt x="322" y="16"/>
                  </a:lnTo>
                  <a:moveTo>
                    <a:pt x="268" y="18"/>
                  </a:moveTo>
                  <a:lnTo>
                    <a:pt x="268" y="18"/>
                  </a:lnTo>
                  <a:lnTo>
                    <a:pt x="264" y="18"/>
                  </a:lnTo>
                  <a:lnTo>
                    <a:pt x="214" y="20"/>
                  </a:lnTo>
                  <a:moveTo>
                    <a:pt x="161" y="22"/>
                  </a:moveTo>
                  <a:lnTo>
                    <a:pt x="161" y="22"/>
                  </a:lnTo>
                  <a:lnTo>
                    <a:pt x="153" y="22"/>
                  </a:lnTo>
                  <a:lnTo>
                    <a:pt x="107" y="23"/>
                  </a:lnTo>
                  <a:moveTo>
                    <a:pt x="54" y="25"/>
                  </a:moveTo>
                  <a:lnTo>
                    <a:pt x="54" y="25"/>
                  </a:lnTo>
                  <a:lnTo>
                    <a:pt x="11" y="26"/>
                  </a:lnTo>
                  <a:lnTo>
                    <a:pt x="0" y="2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6" name="Freeform 21"/>
            <p:cNvSpPr>
              <a:spLocks noEditPoints="1"/>
            </p:cNvSpPr>
            <p:nvPr/>
          </p:nvSpPr>
          <p:spPr bwMode="auto">
            <a:xfrm>
              <a:off x="1019" y="844"/>
              <a:ext cx="354" cy="10"/>
            </a:xfrm>
            <a:custGeom>
              <a:avLst/>
              <a:gdLst>
                <a:gd name="T0" fmla="*/ 10 w 588"/>
                <a:gd name="T1" fmla="*/ 0 h 17"/>
                <a:gd name="T2" fmla="*/ 10 w 588"/>
                <a:gd name="T3" fmla="*/ 0 h 17"/>
                <a:gd name="T4" fmla="*/ 10 w 588"/>
                <a:gd name="T5" fmla="*/ 1 h 17"/>
                <a:gd name="T6" fmla="*/ 9 w 588"/>
                <a:gd name="T7" fmla="*/ 1 h 17"/>
                <a:gd name="T8" fmla="*/ 8 w 588"/>
                <a:gd name="T9" fmla="*/ 1 h 17"/>
                <a:gd name="T10" fmla="*/ 8 w 588"/>
                <a:gd name="T11" fmla="*/ 1 h 17"/>
                <a:gd name="T12" fmla="*/ 8 w 588"/>
                <a:gd name="T13" fmla="*/ 1 h 17"/>
                <a:gd name="T14" fmla="*/ 7 w 588"/>
                <a:gd name="T15" fmla="*/ 1 h 17"/>
                <a:gd name="T16" fmla="*/ 7 w 588"/>
                <a:gd name="T17" fmla="*/ 1 h 17"/>
                <a:gd name="T18" fmla="*/ 7 w 588"/>
                <a:gd name="T19" fmla="*/ 1 h 17"/>
                <a:gd name="T20" fmla="*/ 6 w 588"/>
                <a:gd name="T21" fmla="*/ 1 h 17"/>
                <a:gd name="T22" fmla="*/ 5 w 588"/>
                <a:gd name="T23" fmla="*/ 1 h 17"/>
                <a:gd name="T24" fmla="*/ 5 w 588"/>
                <a:gd name="T25" fmla="*/ 1 h 17"/>
                <a:gd name="T26" fmla="*/ 5 w 588"/>
                <a:gd name="T27" fmla="*/ 1 h 17"/>
                <a:gd name="T28" fmla="*/ 4 w 588"/>
                <a:gd name="T29" fmla="*/ 1 h 17"/>
                <a:gd name="T30" fmla="*/ 4 w 588"/>
                <a:gd name="T31" fmla="*/ 1 h 17"/>
                <a:gd name="T32" fmla="*/ 3 w 588"/>
                <a:gd name="T33" fmla="*/ 1 h 17"/>
                <a:gd name="T34" fmla="*/ 3 w 588"/>
                <a:gd name="T35" fmla="*/ 1 h 17"/>
                <a:gd name="T36" fmla="*/ 2 w 588"/>
                <a:gd name="T37" fmla="*/ 1 h 17"/>
                <a:gd name="T38" fmla="*/ 2 w 588"/>
                <a:gd name="T39" fmla="*/ 1 h 17"/>
                <a:gd name="T40" fmla="*/ 1 w 588"/>
                <a:gd name="T41" fmla="*/ 1 h 17"/>
                <a:gd name="T42" fmla="*/ 1 w 588"/>
                <a:gd name="T43" fmla="*/ 1 h 17"/>
                <a:gd name="T44" fmla="*/ 1 w 588"/>
                <a:gd name="T45" fmla="*/ 1 h 17"/>
                <a:gd name="T46" fmla="*/ 0 w 588"/>
                <a:gd name="T47" fmla="*/ 1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8"/>
                <a:gd name="T73" fmla="*/ 0 h 17"/>
                <a:gd name="T74" fmla="*/ 588 w 588"/>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8" h="17">
                  <a:moveTo>
                    <a:pt x="588" y="0"/>
                  </a:moveTo>
                  <a:lnTo>
                    <a:pt x="588" y="0"/>
                  </a:lnTo>
                  <a:lnTo>
                    <a:pt x="546" y="1"/>
                  </a:lnTo>
                  <a:lnTo>
                    <a:pt x="535" y="2"/>
                  </a:lnTo>
                  <a:moveTo>
                    <a:pt x="481" y="4"/>
                  </a:moveTo>
                  <a:lnTo>
                    <a:pt x="481" y="4"/>
                  </a:lnTo>
                  <a:lnTo>
                    <a:pt x="448" y="5"/>
                  </a:lnTo>
                  <a:lnTo>
                    <a:pt x="428" y="5"/>
                  </a:lnTo>
                  <a:moveTo>
                    <a:pt x="375" y="7"/>
                  </a:moveTo>
                  <a:lnTo>
                    <a:pt x="375" y="7"/>
                  </a:lnTo>
                  <a:lnTo>
                    <a:pt x="336" y="9"/>
                  </a:lnTo>
                  <a:lnTo>
                    <a:pt x="321" y="9"/>
                  </a:lnTo>
                  <a:moveTo>
                    <a:pt x="268" y="11"/>
                  </a:moveTo>
                  <a:lnTo>
                    <a:pt x="268" y="11"/>
                  </a:lnTo>
                  <a:lnTo>
                    <a:pt x="216" y="12"/>
                  </a:lnTo>
                  <a:lnTo>
                    <a:pt x="214" y="12"/>
                  </a:lnTo>
                  <a:moveTo>
                    <a:pt x="161" y="14"/>
                  </a:moveTo>
                  <a:lnTo>
                    <a:pt x="161" y="14"/>
                  </a:lnTo>
                  <a:lnTo>
                    <a:pt x="155" y="14"/>
                  </a:lnTo>
                  <a:lnTo>
                    <a:pt x="107" y="15"/>
                  </a:lnTo>
                  <a:moveTo>
                    <a:pt x="54" y="16"/>
                  </a:moveTo>
                  <a:lnTo>
                    <a:pt x="54" y="16"/>
                  </a:lnTo>
                  <a:lnTo>
                    <a:pt x="33" y="16"/>
                  </a:lnTo>
                  <a:lnTo>
                    <a:pt x="0" y="17"/>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7" name="Freeform 22"/>
            <p:cNvSpPr>
              <a:spLocks noEditPoints="1"/>
            </p:cNvSpPr>
            <p:nvPr/>
          </p:nvSpPr>
          <p:spPr bwMode="auto">
            <a:xfrm>
              <a:off x="545" y="855"/>
              <a:ext cx="375" cy="14"/>
            </a:xfrm>
            <a:custGeom>
              <a:avLst/>
              <a:gdLst>
                <a:gd name="T0" fmla="*/ 10 w 624"/>
                <a:gd name="T1" fmla="*/ 0 h 24"/>
                <a:gd name="T2" fmla="*/ 10 w 624"/>
                <a:gd name="T3" fmla="*/ 0 h 24"/>
                <a:gd name="T4" fmla="*/ 10 w 624"/>
                <a:gd name="T5" fmla="*/ 1 h 24"/>
                <a:gd name="T6" fmla="*/ 8 w 624"/>
                <a:gd name="T7" fmla="*/ 1 h 24"/>
                <a:gd name="T8" fmla="*/ 8 w 624"/>
                <a:gd name="T9" fmla="*/ 1 h 24"/>
                <a:gd name="T10" fmla="*/ 8 w 624"/>
                <a:gd name="T11" fmla="*/ 1 h 24"/>
                <a:gd name="T12" fmla="*/ 8 w 624"/>
                <a:gd name="T13" fmla="*/ 1 h 24"/>
                <a:gd name="T14" fmla="*/ 7 w 624"/>
                <a:gd name="T15" fmla="*/ 1 h 24"/>
                <a:gd name="T16" fmla="*/ 7 w 624"/>
                <a:gd name="T17" fmla="*/ 1 h 24"/>
                <a:gd name="T18" fmla="*/ 7 w 624"/>
                <a:gd name="T19" fmla="*/ 1 h 24"/>
                <a:gd name="T20" fmla="*/ 6 w 624"/>
                <a:gd name="T21" fmla="*/ 1 h 24"/>
                <a:gd name="T22" fmla="*/ 5 w 624"/>
                <a:gd name="T23" fmla="*/ 1 h 24"/>
                <a:gd name="T24" fmla="*/ 5 w 624"/>
                <a:gd name="T25" fmla="*/ 1 h 24"/>
                <a:gd name="T26" fmla="*/ 5 w 624"/>
                <a:gd name="T27" fmla="*/ 1 h 24"/>
                <a:gd name="T28" fmla="*/ 4 w 624"/>
                <a:gd name="T29" fmla="*/ 1 h 24"/>
                <a:gd name="T30" fmla="*/ 3 w 624"/>
                <a:gd name="T31" fmla="*/ 1 h 24"/>
                <a:gd name="T32" fmla="*/ 3 w 624"/>
                <a:gd name="T33" fmla="*/ 1 h 24"/>
                <a:gd name="T34" fmla="*/ 2 w 624"/>
                <a:gd name="T35" fmla="*/ 1 h 24"/>
                <a:gd name="T36" fmla="*/ 2 w 624"/>
                <a:gd name="T37" fmla="*/ 1 h 24"/>
                <a:gd name="T38" fmla="*/ 1 w 624"/>
                <a:gd name="T39" fmla="*/ 1 h 24"/>
                <a:gd name="T40" fmla="*/ 1 w 624"/>
                <a:gd name="T41" fmla="*/ 1 h 24"/>
                <a:gd name="T42" fmla="*/ 1 w 624"/>
                <a:gd name="T43" fmla="*/ 1 h 24"/>
                <a:gd name="T44" fmla="*/ 1 w 624"/>
                <a:gd name="T45" fmla="*/ 1 h 24"/>
                <a:gd name="T46" fmla="*/ 0 w 624"/>
                <a:gd name="T47" fmla="*/ 1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4"/>
                <a:gd name="T73" fmla="*/ 0 h 24"/>
                <a:gd name="T74" fmla="*/ 624 w 624"/>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4" h="24">
                  <a:moveTo>
                    <a:pt x="624" y="0"/>
                  </a:moveTo>
                  <a:lnTo>
                    <a:pt x="624" y="0"/>
                  </a:lnTo>
                  <a:lnTo>
                    <a:pt x="567" y="1"/>
                  </a:lnTo>
                  <a:moveTo>
                    <a:pt x="511" y="3"/>
                  </a:moveTo>
                  <a:lnTo>
                    <a:pt x="511" y="3"/>
                  </a:lnTo>
                  <a:lnTo>
                    <a:pt x="507" y="3"/>
                  </a:lnTo>
                  <a:lnTo>
                    <a:pt x="454" y="5"/>
                  </a:lnTo>
                  <a:moveTo>
                    <a:pt x="397" y="7"/>
                  </a:moveTo>
                  <a:lnTo>
                    <a:pt x="397" y="7"/>
                  </a:lnTo>
                  <a:lnTo>
                    <a:pt x="385" y="7"/>
                  </a:lnTo>
                  <a:lnTo>
                    <a:pt x="341" y="9"/>
                  </a:lnTo>
                  <a:moveTo>
                    <a:pt x="284" y="11"/>
                  </a:moveTo>
                  <a:lnTo>
                    <a:pt x="284" y="11"/>
                  </a:lnTo>
                  <a:lnTo>
                    <a:pt x="265" y="12"/>
                  </a:lnTo>
                  <a:lnTo>
                    <a:pt x="227" y="14"/>
                  </a:lnTo>
                  <a:moveTo>
                    <a:pt x="170" y="16"/>
                  </a:moveTo>
                  <a:lnTo>
                    <a:pt x="170" y="16"/>
                  </a:lnTo>
                  <a:lnTo>
                    <a:pt x="153" y="17"/>
                  </a:lnTo>
                  <a:lnTo>
                    <a:pt x="114" y="19"/>
                  </a:lnTo>
                  <a:moveTo>
                    <a:pt x="57" y="21"/>
                  </a:moveTo>
                  <a:lnTo>
                    <a:pt x="57" y="21"/>
                  </a:lnTo>
                  <a:lnTo>
                    <a:pt x="53" y="21"/>
                  </a:lnTo>
                  <a:lnTo>
                    <a:pt x="10" y="23"/>
                  </a:lnTo>
                  <a:lnTo>
                    <a:pt x="0" y="24"/>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8" name="Freeform 23"/>
            <p:cNvSpPr>
              <a:spLocks noEditPoints="1"/>
            </p:cNvSpPr>
            <p:nvPr/>
          </p:nvSpPr>
          <p:spPr bwMode="auto">
            <a:xfrm>
              <a:off x="215" y="868"/>
              <a:ext cx="230" cy="2"/>
            </a:xfrm>
            <a:custGeom>
              <a:avLst/>
              <a:gdLst>
                <a:gd name="T0" fmla="*/ 7 w 383"/>
                <a:gd name="T1" fmla="*/ 1 h 3"/>
                <a:gd name="T2" fmla="*/ 7 w 383"/>
                <a:gd name="T3" fmla="*/ 1 h 3"/>
                <a:gd name="T4" fmla="*/ 6 w 383"/>
                <a:gd name="T5" fmla="*/ 1 h 3"/>
                <a:gd name="T6" fmla="*/ 6 w 383"/>
                <a:gd name="T7" fmla="*/ 1 h 3"/>
                <a:gd name="T8" fmla="*/ 5 w 383"/>
                <a:gd name="T9" fmla="*/ 1 h 3"/>
                <a:gd name="T10" fmla="*/ 5 w 383"/>
                <a:gd name="T11" fmla="*/ 1 h 3"/>
                <a:gd name="T12" fmla="*/ 4 w 383"/>
                <a:gd name="T13" fmla="*/ 1 h 3"/>
                <a:gd name="T14" fmla="*/ 4 w 383"/>
                <a:gd name="T15" fmla="*/ 1 h 3"/>
                <a:gd name="T16" fmla="*/ 3 w 383"/>
                <a:gd name="T17" fmla="*/ 1 h 3"/>
                <a:gd name="T18" fmla="*/ 3 w 383"/>
                <a:gd name="T19" fmla="*/ 1 h 3"/>
                <a:gd name="T20" fmla="*/ 2 w 383"/>
                <a:gd name="T21" fmla="*/ 1 h 3"/>
                <a:gd name="T22" fmla="*/ 2 w 383"/>
                <a:gd name="T23" fmla="*/ 1 h 3"/>
                <a:gd name="T24" fmla="*/ 1 w 383"/>
                <a:gd name="T25" fmla="*/ 1 h 3"/>
                <a:gd name="T26" fmla="*/ 1 w 383"/>
                <a:gd name="T27" fmla="*/ 1 h 3"/>
                <a:gd name="T28" fmla="*/ 1 w 383"/>
                <a:gd name="T29" fmla="*/ 1 h 3"/>
                <a:gd name="T30" fmla="*/ 1 w 383"/>
                <a:gd name="T31" fmla="*/ 1 h 3"/>
                <a:gd name="T32" fmla="*/ 0 w 383"/>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3"/>
                <a:gd name="T52" fmla="*/ 0 h 3"/>
                <a:gd name="T53" fmla="*/ 383 w 383"/>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3" h="3">
                  <a:moveTo>
                    <a:pt x="383" y="3"/>
                  </a:moveTo>
                  <a:lnTo>
                    <a:pt x="383" y="3"/>
                  </a:lnTo>
                  <a:lnTo>
                    <a:pt x="341" y="3"/>
                  </a:lnTo>
                  <a:lnTo>
                    <a:pt x="328" y="3"/>
                  </a:lnTo>
                  <a:moveTo>
                    <a:pt x="274" y="3"/>
                  </a:moveTo>
                  <a:lnTo>
                    <a:pt x="274" y="3"/>
                  </a:lnTo>
                  <a:lnTo>
                    <a:pt x="246" y="2"/>
                  </a:lnTo>
                  <a:lnTo>
                    <a:pt x="219" y="2"/>
                  </a:lnTo>
                  <a:moveTo>
                    <a:pt x="164" y="2"/>
                  </a:moveTo>
                  <a:lnTo>
                    <a:pt x="164" y="2"/>
                  </a:lnTo>
                  <a:lnTo>
                    <a:pt x="147" y="2"/>
                  </a:lnTo>
                  <a:lnTo>
                    <a:pt x="109" y="1"/>
                  </a:lnTo>
                  <a:moveTo>
                    <a:pt x="54" y="1"/>
                  </a:moveTo>
                  <a:lnTo>
                    <a:pt x="54" y="1"/>
                  </a:lnTo>
                  <a:lnTo>
                    <a:pt x="52" y="1"/>
                  </a:lnTo>
                  <a:lnTo>
                    <a:pt x="10"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59" name="Freeform 24"/>
            <p:cNvSpPr>
              <a:spLocks/>
            </p:cNvSpPr>
            <p:nvPr/>
          </p:nvSpPr>
          <p:spPr bwMode="auto">
            <a:xfrm>
              <a:off x="68" y="868"/>
              <a:ext cx="40" cy="1"/>
            </a:xfrm>
            <a:custGeom>
              <a:avLst/>
              <a:gdLst>
                <a:gd name="T0" fmla="*/ 1 w 65"/>
                <a:gd name="T1" fmla="*/ 0 h 1"/>
                <a:gd name="T2" fmla="*/ 1 w 65"/>
                <a:gd name="T3" fmla="*/ 0 h 1"/>
                <a:gd name="T4" fmla="*/ 1 w 65"/>
                <a:gd name="T5" fmla="*/ 1 h 1"/>
                <a:gd name="T6" fmla="*/ 0 w 65"/>
                <a:gd name="T7" fmla="*/ 1 h 1"/>
                <a:gd name="T8" fmla="*/ 0 60000 65536"/>
                <a:gd name="T9" fmla="*/ 0 60000 65536"/>
                <a:gd name="T10" fmla="*/ 0 60000 65536"/>
                <a:gd name="T11" fmla="*/ 0 60000 65536"/>
                <a:gd name="T12" fmla="*/ 0 w 65"/>
                <a:gd name="T13" fmla="*/ 0 h 1"/>
                <a:gd name="T14" fmla="*/ 65 w 65"/>
                <a:gd name="T15" fmla="*/ 1 h 1"/>
              </a:gdLst>
              <a:ahLst/>
              <a:cxnLst>
                <a:cxn ang="T8">
                  <a:pos x="T0" y="T1"/>
                </a:cxn>
                <a:cxn ang="T9">
                  <a:pos x="T2" y="T3"/>
                </a:cxn>
                <a:cxn ang="T10">
                  <a:pos x="T4" y="T5"/>
                </a:cxn>
                <a:cxn ang="T11">
                  <a:pos x="T6" y="T7"/>
                </a:cxn>
              </a:cxnLst>
              <a:rect l="T12" t="T13" r="T14" b="T15"/>
              <a:pathLst>
                <a:path w="65" h="1">
                  <a:moveTo>
                    <a:pt x="65" y="0"/>
                  </a:moveTo>
                  <a:lnTo>
                    <a:pt x="65" y="0"/>
                  </a:lnTo>
                  <a:lnTo>
                    <a:pt x="14"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60" name="Freeform 25"/>
            <p:cNvSpPr>
              <a:spLocks noEditPoints="1"/>
            </p:cNvSpPr>
            <p:nvPr/>
          </p:nvSpPr>
          <p:spPr bwMode="auto">
            <a:xfrm>
              <a:off x="10" y="826"/>
              <a:ext cx="5926" cy="65"/>
            </a:xfrm>
            <a:custGeom>
              <a:avLst/>
              <a:gdLst>
                <a:gd name="T0" fmla="*/ 168 w 9865"/>
                <a:gd name="T1" fmla="*/ 1 h 108"/>
                <a:gd name="T2" fmla="*/ 168 w 9865"/>
                <a:gd name="T3" fmla="*/ 1 h 108"/>
                <a:gd name="T4" fmla="*/ 167 w 9865"/>
                <a:gd name="T5" fmla="*/ 1 h 108"/>
                <a:gd name="T6" fmla="*/ 146 w 9865"/>
                <a:gd name="T7" fmla="*/ 2 h 108"/>
                <a:gd name="T8" fmla="*/ 146 w 9865"/>
                <a:gd name="T9" fmla="*/ 2 h 108"/>
                <a:gd name="T10" fmla="*/ 146 w 9865"/>
                <a:gd name="T11" fmla="*/ 2 h 108"/>
                <a:gd name="T12" fmla="*/ 145 w 9865"/>
                <a:gd name="T13" fmla="*/ 2 h 108"/>
                <a:gd name="T14" fmla="*/ 130 w 9865"/>
                <a:gd name="T15" fmla="*/ 1 h 108"/>
                <a:gd name="T16" fmla="*/ 130 w 9865"/>
                <a:gd name="T17" fmla="*/ 1 h 108"/>
                <a:gd name="T18" fmla="*/ 129 w 9865"/>
                <a:gd name="T19" fmla="*/ 1 h 108"/>
                <a:gd name="T20" fmla="*/ 129 w 9865"/>
                <a:gd name="T21" fmla="*/ 1 h 108"/>
                <a:gd name="T22" fmla="*/ 106 w 9865"/>
                <a:gd name="T23" fmla="*/ 1 h 108"/>
                <a:gd name="T24" fmla="*/ 106 w 9865"/>
                <a:gd name="T25" fmla="*/ 1 h 108"/>
                <a:gd name="T26" fmla="*/ 106 w 9865"/>
                <a:gd name="T27" fmla="*/ 1 h 108"/>
                <a:gd name="T28" fmla="*/ 105 w 9865"/>
                <a:gd name="T29" fmla="*/ 1 h 108"/>
                <a:gd name="T30" fmla="*/ 99 w 9865"/>
                <a:gd name="T31" fmla="*/ 1 h 108"/>
                <a:gd name="T32" fmla="*/ 99 w 9865"/>
                <a:gd name="T33" fmla="*/ 1 h 108"/>
                <a:gd name="T34" fmla="*/ 99 w 9865"/>
                <a:gd name="T35" fmla="*/ 1 h 108"/>
                <a:gd name="T36" fmla="*/ 98 w 9865"/>
                <a:gd name="T37" fmla="*/ 1 h 108"/>
                <a:gd name="T38" fmla="*/ 94 w 9865"/>
                <a:gd name="T39" fmla="*/ 1 h 108"/>
                <a:gd name="T40" fmla="*/ 94 w 9865"/>
                <a:gd name="T41" fmla="*/ 1 h 108"/>
                <a:gd name="T42" fmla="*/ 94 w 9865"/>
                <a:gd name="T43" fmla="*/ 1 h 108"/>
                <a:gd name="T44" fmla="*/ 93 w 9865"/>
                <a:gd name="T45" fmla="*/ 1 h 108"/>
                <a:gd name="T46" fmla="*/ 79 w 9865"/>
                <a:gd name="T47" fmla="*/ 1 h 108"/>
                <a:gd name="T48" fmla="*/ 79 w 9865"/>
                <a:gd name="T49" fmla="*/ 1 h 108"/>
                <a:gd name="T50" fmla="*/ 79 w 9865"/>
                <a:gd name="T51" fmla="*/ 1 h 108"/>
                <a:gd name="T52" fmla="*/ 78 w 9865"/>
                <a:gd name="T53" fmla="*/ 1 h 108"/>
                <a:gd name="T54" fmla="*/ 65 w 9865"/>
                <a:gd name="T55" fmla="*/ 1 h 108"/>
                <a:gd name="T56" fmla="*/ 65 w 9865"/>
                <a:gd name="T57" fmla="*/ 1 h 108"/>
                <a:gd name="T58" fmla="*/ 65 w 9865"/>
                <a:gd name="T59" fmla="*/ 1 h 108"/>
                <a:gd name="T60" fmla="*/ 65 w 9865"/>
                <a:gd name="T61" fmla="*/ 1 h 108"/>
                <a:gd name="T62" fmla="*/ 56 w 9865"/>
                <a:gd name="T63" fmla="*/ 0 h 108"/>
                <a:gd name="T64" fmla="*/ 56 w 9865"/>
                <a:gd name="T65" fmla="*/ 0 h 108"/>
                <a:gd name="T66" fmla="*/ 56 w 9865"/>
                <a:gd name="T67" fmla="*/ 0 h 108"/>
                <a:gd name="T68" fmla="*/ 56 w 9865"/>
                <a:gd name="T69" fmla="*/ 0 h 108"/>
                <a:gd name="T70" fmla="*/ 40 w 9865"/>
                <a:gd name="T71" fmla="*/ 1 h 108"/>
                <a:gd name="T72" fmla="*/ 40 w 9865"/>
                <a:gd name="T73" fmla="*/ 1 h 108"/>
                <a:gd name="T74" fmla="*/ 40 w 9865"/>
                <a:gd name="T75" fmla="*/ 1 h 108"/>
                <a:gd name="T76" fmla="*/ 39 w 9865"/>
                <a:gd name="T77" fmla="*/ 1 h 108"/>
                <a:gd name="T78" fmla="*/ 28 w 9865"/>
                <a:gd name="T79" fmla="*/ 1 h 108"/>
                <a:gd name="T80" fmla="*/ 28 w 9865"/>
                <a:gd name="T81" fmla="*/ 1 h 108"/>
                <a:gd name="T82" fmla="*/ 27 w 9865"/>
                <a:gd name="T83" fmla="*/ 1 h 108"/>
                <a:gd name="T84" fmla="*/ 26 w 9865"/>
                <a:gd name="T85" fmla="*/ 1 h 108"/>
                <a:gd name="T86" fmla="*/ 14 w 9865"/>
                <a:gd name="T87" fmla="*/ 1 h 108"/>
                <a:gd name="T88" fmla="*/ 14 w 9865"/>
                <a:gd name="T89" fmla="*/ 1 h 108"/>
                <a:gd name="T90" fmla="*/ 14 w 9865"/>
                <a:gd name="T91" fmla="*/ 1 h 108"/>
                <a:gd name="T92" fmla="*/ 13 w 9865"/>
                <a:gd name="T93" fmla="*/ 1 h 108"/>
                <a:gd name="T94" fmla="*/ 5 w 9865"/>
                <a:gd name="T95" fmla="*/ 1 h 108"/>
                <a:gd name="T96" fmla="*/ 5 w 9865"/>
                <a:gd name="T97" fmla="*/ 1 h 108"/>
                <a:gd name="T98" fmla="*/ 4 w 9865"/>
                <a:gd name="T99" fmla="*/ 1 h 108"/>
                <a:gd name="T100" fmla="*/ 4 w 9865"/>
                <a:gd name="T101" fmla="*/ 1 h 108"/>
                <a:gd name="T102" fmla="*/ 1 w 9865"/>
                <a:gd name="T103" fmla="*/ 1 h 108"/>
                <a:gd name="T104" fmla="*/ 1 w 9865"/>
                <a:gd name="T105" fmla="*/ 1 h 108"/>
                <a:gd name="T106" fmla="*/ 0 w 9865"/>
                <a:gd name="T107" fmla="*/ 1 h 1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65"/>
                <a:gd name="T163" fmla="*/ 0 h 108"/>
                <a:gd name="T164" fmla="*/ 9865 w 9865"/>
                <a:gd name="T165" fmla="*/ 108 h 1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65" h="108">
                  <a:moveTo>
                    <a:pt x="9865" y="43"/>
                  </a:moveTo>
                  <a:lnTo>
                    <a:pt x="9865" y="43"/>
                  </a:lnTo>
                  <a:cubicBezTo>
                    <a:pt x="9862" y="43"/>
                    <a:pt x="9853" y="45"/>
                    <a:pt x="9839" y="46"/>
                  </a:cubicBezTo>
                  <a:moveTo>
                    <a:pt x="8615" y="108"/>
                  </a:moveTo>
                  <a:lnTo>
                    <a:pt x="8615" y="108"/>
                  </a:lnTo>
                  <a:cubicBezTo>
                    <a:pt x="8606" y="108"/>
                    <a:pt x="8597" y="108"/>
                    <a:pt x="8588" y="108"/>
                  </a:cubicBezTo>
                  <a:cubicBezTo>
                    <a:pt x="8579" y="108"/>
                    <a:pt x="8570" y="108"/>
                    <a:pt x="8561" y="108"/>
                  </a:cubicBezTo>
                  <a:moveTo>
                    <a:pt x="7628" y="74"/>
                  </a:moveTo>
                  <a:lnTo>
                    <a:pt x="7628" y="74"/>
                  </a:lnTo>
                  <a:cubicBezTo>
                    <a:pt x="7619" y="74"/>
                    <a:pt x="7609" y="74"/>
                    <a:pt x="7600" y="73"/>
                  </a:cubicBezTo>
                  <a:cubicBezTo>
                    <a:pt x="7591" y="73"/>
                    <a:pt x="7582" y="73"/>
                    <a:pt x="7574" y="73"/>
                  </a:cubicBezTo>
                  <a:moveTo>
                    <a:pt x="6245" y="14"/>
                  </a:moveTo>
                  <a:lnTo>
                    <a:pt x="6245" y="14"/>
                  </a:lnTo>
                  <a:cubicBezTo>
                    <a:pt x="6236" y="13"/>
                    <a:pt x="6227" y="11"/>
                    <a:pt x="6219" y="10"/>
                  </a:cubicBezTo>
                  <a:cubicBezTo>
                    <a:pt x="6214" y="9"/>
                    <a:pt x="6205" y="8"/>
                    <a:pt x="6194" y="8"/>
                  </a:cubicBezTo>
                  <a:moveTo>
                    <a:pt x="5842" y="20"/>
                  </a:moveTo>
                  <a:lnTo>
                    <a:pt x="5842" y="20"/>
                  </a:lnTo>
                  <a:cubicBezTo>
                    <a:pt x="5832" y="20"/>
                    <a:pt x="5823" y="20"/>
                    <a:pt x="5817" y="20"/>
                  </a:cubicBezTo>
                  <a:cubicBezTo>
                    <a:pt x="5809" y="20"/>
                    <a:pt x="5801" y="20"/>
                    <a:pt x="5792" y="20"/>
                  </a:cubicBezTo>
                  <a:moveTo>
                    <a:pt x="5541" y="21"/>
                  </a:moveTo>
                  <a:lnTo>
                    <a:pt x="5541" y="21"/>
                  </a:lnTo>
                  <a:cubicBezTo>
                    <a:pt x="5532" y="21"/>
                    <a:pt x="5524" y="21"/>
                    <a:pt x="5515" y="21"/>
                  </a:cubicBezTo>
                  <a:cubicBezTo>
                    <a:pt x="5508" y="21"/>
                    <a:pt x="5499" y="22"/>
                    <a:pt x="5489" y="22"/>
                  </a:cubicBezTo>
                  <a:moveTo>
                    <a:pt x="4685" y="77"/>
                  </a:moveTo>
                  <a:lnTo>
                    <a:pt x="4685" y="77"/>
                  </a:lnTo>
                  <a:cubicBezTo>
                    <a:pt x="4673" y="77"/>
                    <a:pt x="4664" y="78"/>
                    <a:pt x="4658" y="78"/>
                  </a:cubicBezTo>
                  <a:cubicBezTo>
                    <a:pt x="4651" y="78"/>
                    <a:pt x="4643" y="77"/>
                    <a:pt x="4632" y="77"/>
                  </a:cubicBezTo>
                  <a:moveTo>
                    <a:pt x="3856" y="10"/>
                  </a:moveTo>
                  <a:lnTo>
                    <a:pt x="3856" y="10"/>
                  </a:lnTo>
                  <a:cubicBezTo>
                    <a:pt x="3846" y="10"/>
                    <a:pt x="3837" y="10"/>
                    <a:pt x="3830" y="10"/>
                  </a:cubicBezTo>
                  <a:cubicBezTo>
                    <a:pt x="3822" y="10"/>
                    <a:pt x="3813" y="10"/>
                    <a:pt x="3804" y="9"/>
                  </a:cubicBezTo>
                  <a:moveTo>
                    <a:pt x="3339" y="0"/>
                  </a:moveTo>
                  <a:lnTo>
                    <a:pt x="3339" y="0"/>
                  </a:lnTo>
                  <a:cubicBezTo>
                    <a:pt x="3330" y="0"/>
                    <a:pt x="3321" y="0"/>
                    <a:pt x="3313" y="0"/>
                  </a:cubicBezTo>
                  <a:cubicBezTo>
                    <a:pt x="3306" y="0"/>
                    <a:pt x="3297" y="0"/>
                    <a:pt x="3287" y="0"/>
                  </a:cubicBezTo>
                  <a:moveTo>
                    <a:pt x="2375" y="28"/>
                  </a:moveTo>
                  <a:lnTo>
                    <a:pt x="2375" y="28"/>
                  </a:lnTo>
                  <a:cubicBezTo>
                    <a:pt x="2365" y="28"/>
                    <a:pt x="2356" y="28"/>
                    <a:pt x="2348" y="28"/>
                  </a:cubicBezTo>
                  <a:cubicBezTo>
                    <a:pt x="2341" y="28"/>
                    <a:pt x="2332" y="29"/>
                    <a:pt x="2322" y="29"/>
                  </a:cubicBezTo>
                  <a:moveTo>
                    <a:pt x="1627" y="47"/>
                  </a:moveTo>
                  <a:lnTo>
                    <a:pt x="1627" y="47"/>
                  </a:lnTo>
                  <a:cubicBezTo>
                    <a:pt x="1618" y="47"/>
                    <a:pt x="1609" y="47"/>
                    <a:pt x="1600" y="47"/>
                  </a:cubicBezTo>
                  <a:cubicBezTo>
                    <a:pt x="1591" y="47"/>
                    <a:pt x="1581" y="47"/>
                    <a:pt x="1572" y="47"/>
                  </a:cubicBezTo>
                  <a:moveTo>
                    <a:pt x="835" y="73"/>
                  </a:moveTo>
                  <a:lnTo>
                    <a:pt x="835" y="73"/>
                  </a:lnTo>
                  <a:cubicBezTo>
                    <a:pt x="824" y="74"/>
                    <a:pt x="814" y="74"/>
                    <a:pt x="806" y="74"/>
                  </a:cubicBezTo>
                  <a:cubicBezTo>
                    <a:pt x="798" y="74"/>
                    <a:pt x="789" y="74"/>
                    <a:pt x="779" y="74"/>
                  </a:cubicBezTo>
                  <a:moveTo>
                    <a:pt x="286" y="70"/>
                  </a:moveTo>
                  <a:lnTo>
                    <a:pt x="286" y="70"/>
                  </a:lnTo>
                  <a:cubicBezTo>
                    <a:pt x="275" y="70"/>
                    <a:pt x="266" y="70"/>
                    <a:pt x="258" y="70"/>
                  </a:cubicBezTo>
                  <a:cubicBezTo>
                    <a:pt x="248" y="70"/>
                    <a:pt x="238" y="70"/>
                    <a:pt x="226" y="70"/>
                  </a:cubicBezTo>
                  <a:moveTo>
                    <a:pt x="33" y="72"/>
                  </a:moveTo>
                  <a:lnTo>
                    <a:pt x="33" y="72"/>
                  </a:lnTo>
                  <a:cubicBezTo>
                    <a:pt x="13" y="72"/>
                    <a:pt x="0" y="72"/>
                    <a:pt x="0" y="72"/>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4361" name="Freeform 26"/>
            <p:cNvSpPr>
              <a:spLocks/>
            </p:cNvSpPr>
            <p:nvPr/>
          </p:nvSpPr>
          <p:spPr bwMode="auto">
            <a:xfrm>
              <a:off x="3841" y="3988"/>
              <a:ext cx="1339" cy="14"/>
            </a:xfrm>
            <a:custGeom>
              <a:avLst/>
              <a:gdLst>
                <a:gd name="T0" fmla="*/ 38 w 2229"/>
                <a:gd name="T1" fmla="*/ 1 h 23"/>
                <a:gd name="T2" fmla="*/ 38 w 2229"/>
                <a:gd name="T3" fmla="*/ 1 h 23"/>
                <a:gd name="T4" fmla="*/ 37 w 2229"/>
                <a:gd name="T5" fmla="*/ 0 h 23"/>
                <a:gd name="T6" fmla="*/ 1 w 2229"/>
                <a:gd name="T7" fmla="*/ 1 h 23"/>
                <a:gd name="T8" fmla="*/ 0 w 2229"/>
                <a:gd name="T9" fmla="*/ 1 h 23"/>
                <a:gd name="T10" fmla="*/ 35 w 2229"/>
                <a:gd name="T11" fmla="*/ 1 h 23"/>
                <a:gd name="T12" fmla="*/ 0 60000 65536"/>
                <a:gd name="T13" fmla="*/ 0 60000 65536"/>
                <a:gd name="T14" fmla="*/ 0 60000 65536"/>
                <a:gd name="T15" fmla="*/ 0 60000 65536"/>
                <a:gd name="T16" fmla="*/ 0 60000 65536"/>
                <a:gd name="T17" fmla="*/ 0 60000 65536"/>
                <a:gd name="T18" fmla="*/ 0 w 2229"/>
                <a:gd name="T19" fmla="*/ 0 h 23"/>
                <a:gd name="T20" fmla="*/ 2229 w 22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229" h="23">
                  <a:moveTo>
                    <a:pt x="2229" y="9"/>
                  </a:moveTo>
                  <a:lnTo>
                    <a:pt x="2229" y="9"/>
                  </a:lnTo>
                  <a:lnTo>
                    <a:pt x="2153" y="0"/>
                  </a:lnTo>
                  <a:lnTo>
                    <a:pt x="17" y="23"/>
                  </a:lnTo>
                  <a:lnTo>
                    <a:pt x="0" y="14"/>
                  </a:lnTo>
                  <a:lnTo>
                    <a:pt x="2108" y="13"/>
                  </a:lnTo>
                </a:path>
              </a:pathLst>
            </a:custGeom>
            <a:solidFill>
              <a:srgbClr val="000000"/>
            </a:solidFill>
            <a:ln w="0">
              <a:solidFill>
                <a:srgbClr val="000000"/>
              </a:solidFill>
              <a:prstDash val="solid"/>
              <a:round/>
              <a:headEnd/>
              <a:tailEnd/>
            </a:ln>
          </p:spPr>
          <p:txBody>
            <a:bodyPr/>
            <a:lstStyle/>
            <a:p>
              <a:endParaRPr lang="en-GB"/>
            </a:p>
          </p:txBody>
        </p:sp>
        <p:sp>
          <p:nvSpPr>
            <p:cNvPr id="14362" name="Freeform 27"/>
            <p:cNvSpPr>
              <a:spLocks/>
            </p:cNvSpPr>
            <p:nvPr/>
          </p:nvSpPr>
          <p:spPr bwMode="auto">
            <a:xfrm>
              <a:off x="864" y="293"/>
              <a:ext cx="2001" cy="8"/>
            </a:xfrm>
            <a:custGeom>
              <a:avLst/>
              <a:gdLst>
                <a:gd name="T0" fmla="*/ 10 w 3331"/>
                <a:gd name="T1" fmla="*/ 1 h 13"/>
                <a:gd name="T2" fmla="*/ 10 w 3331"/>
                <a:gd name="T3" fmla="*/ 1 h 13"/>
                <a:gd name="T4" fmla="*/ 10 w 3331"/>
                <a:gd name="T5" fmla="*/ 1 h 13"/>
                <a:gd name="T6" fmla="*/ 0 w 3331"/>
                <a:gd name="T7" fmla="*/ 1 h 13"/>
                <a:gd name="T8" fmla="*/ 0 w 3331"/>
                <a:gd name="T9" fmla="*/ 1 h 13"/>
                <a:gd name="T10" fmla="*/ 10 w 3331"/>
                <a:gd name="T11" fmla="*/ 0 h 13"/>
                <a:gd name="T12" fmla="*/ 15 w 3331"/>
                <a:gd name="T13" fmla="*/ 1 h 13"/>
                <a:gd name="T14" fmla="*/ 23 w 3331"/>
                <a:gd name="T15" fmla="*/ 1 h 13"/>
                <a:gd name="T16" fmla="*/ 39 w 3331"/>
                <a:gd name="T17" fmla="*/ 1 h 13"/>
                <a:gd name="T18" fmla="*/ 44 w 3331"/>
                <a:gd name="T19" fmla="*/ 1 h 13"/>
                <a:gd name="T20" fmla="*/ 46 w 3331"/>
                <a:gd name="T21" fmla="*/ 1 h 13"/>
                <a:gd name="T22" fmla="*/ 53 w 3331"/>
                <a:gd name="T23" fmla="*/ 1 h 13"/>
                <a:gd name="T24" fmla="*/ 53 w 3331"/>
                <a:gd name="T25" fmla="*/ 1 h 13"/>
                <a:gd name="T26" fmla="*/ 56 w 3331"/>
                <a:gd name="T27" fmla="*/ 1 h 13"/>
                <a:gd name="T28" fmla="*/ 56 w 3331"/>
                <a:gd name="T29" fmla="*/ 1 h 13"/>
                <a:gd name="T30" fmla="*/ 53 w 3331"/>
                <a:gd name="T31" fmla="*/ 1 h 13"/>
                <a:gd name="T32" fmla="*/ 19 w 3331"/>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31"/>
                <a:gd name="T52" fmla="*/ 0 h 13"/>
                <a:gd name="T53" fmla="*/ 3331 w 3331"/>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31" h="13">
                  <a:moveTo>
                    <a:pt x="631" y="9"/>
                  </a:moveTo>
                  <a:lnTo>
                    <a:pt x="631" y="9"/>
                  </a:lnTo>
                  <a:lnTo>
                    <a:pt x="553" y="9"/>
                  </a:lnTo>
                  <a:lnTo>
                    <a:pt x="0" y="12"/>
                  </a:lnTo>
                  <a:lnTo>
                    <a:pt x="0" y="6"/>
                  </a:lnTo>
                  <a:lnTo>
                    <a:pt x="631" y="0"/>
                  </a:lnTo>
                  <a:lnTo>
                    <a:pt x="893" y="4"/>
                  </a:lnTo>
                  <a:lnTo>
                    <a:pt x="1399" y="13"/>
                  </a:lnTo>
                  <a:lnTo>
                    <a:pt x="2299" y="13"/>
                  </a:lnTo>
                  <a:lnTo>
                    <a:pt x="2566" y="7"/>
                  </a:lnTo>
                  <a:lnTo>
                    <a:pt x="2736" y="8"/>
                  </a:lnTo>
                  <a:lnTo>
                    <a:pt x="3119" y="13"/>
                  </a:lnTo>
                  <a:lnTo>
                    <a:pt x="3136" y="8"/>
                  </a:lnTo>
                  <a:lnTo>
                    <a:pt x="3331" y="7"/>
                  </a:lnTo>
                  <a:lnTo>
                    <a:pt x="3280" y="3"/>
                  </a:lnTo>
                  <a:lnTo>
                    <a:pt x="3128" y="4"/>
                  </a:lnTo>
                  <a:cubicBezTo>
                    <a:pt x="2450" y="4"/>
                    <a:pt x="1774" y="5"/>
                    <a:pt x="1096" y="0"/>
                  </a:cubicBezTo>
                </a:path>
              </a:pathLst>
            </a:custGeom>
            <a:solidFill>
              <a:srgbClr val="000000"/>
            </a:solidFill>
            <a:ln w="0">
              <a:solidFill>
                <a:srgbClr val="000000"/>
              </a:solidFill>
              <a:prstDash val="solid"/>
              <a:round/>
              <a:headEnd/>
              <a:tailEnd/>
            </a:ln>
          </p:spPr>
          <p:txBody>
            <a:bodyPr/>
            <a:lstStyle/>
            <a:p>
              <a:endParaRPr lang="en-GB"/>
            </a:p>
          </p:txBody>
        </p:sp>
        <p:sp>
          <p:nvSpPr>
            <p:cNvPr id="14363" name="Freeform 28"/>
            <p:cNvSpPr>
              <a:spLocks/>
            </p:cNvSpPr>
            <p:nvPr/>
          </p:nvSpPr>
          <p:spPr bwMode="auto">
            <a:xfrm>
              <a:off x="232" y="477"/>
              <a:ext cx="3598" cy="3527"/>
            </a:xfrm>
            <a:custGeom>
              <a:avLst/>
              <a:gdLst>
                <a:gd name="T0" fmla="*/ 1 w 5989"/>
                <a:gd name="T1" fmla="*/ 5 h 5859"/>
                <a:gd name="T2" fmla="*/ 1 w 5989"/>
                <a:gd name="T3" fmla="*/ 5 h 5859"/>
                <a:gd name="T4" fmla="*/ 1 w 5989"/>
                <a:gd name="T5" fmla="*/ 26 h 5859"/>
                <a:gd name="T6" fmla="*/ 1 w 5989"/>
                <a:gd name="T7" fmla="*/ 23 h 5859"/>
                <a:gd name="T8" fmla="*/ 1 w 5989"/>
                <a:gd name="T9" fmla="*/ 32 h 5859"/>
                <a:gd name="T10" fmla="*/ 1 w 5989"/>
                <a:gd name="T11" fmla="*/ 41 h 5859"/>
                <a:gd name="T12" fmla="*/ 1 w 5989"/>
                <a:gd name="T13" fmla="*/ 49 h 5859"/>
                <a:gd name="T14" fmla="*/ 1 w 5989"/>
                <a:gd name="T15" fmla="*/ 58 h 5859"/>
                <a:gd name="T16" fmla="*/ 1 w 5989"/>
                <a:gd name="T17" fmla="*/ 76 h 5859"/>
                <a:gd name="T18" fmla="*/ 1 w 5989"/>
                <a:gd name="T19" fmla="*/ 82 h 5859"/>
                <a:gd name="T20" fmla="*/ 1 w 5989"/>
                <a:gd name="T21" fmla="*/ 91 h 5859"/>
                <a:gd name="T22" fmla="*/ 1 w 5989"/>
                <a:gd name="T23" fmla="*/ 96 h 5859"/>
                <a:gd name="T24" fmla="*/ 1 w 5989"/>
                <a:gd name="T25" fmla="*/ 98 h 5859"/>
                <a:gd name="T26" fmla="*/ 1 w 5989"/>
                <a:gd name="T27" fmla="*/ 101 h 5859"/>
                <a:gd name="T28" fmla="*/ 6 w 5989"/>
                <a:gd name="T29" fmla="*/ 101 h 5859"/>
                <a:gd name="T30" fmla="*/ 7 w 5989"/>
                <a:gd name="T31" fmla="*/ 101 h 5859"/>
                <a:gd name="T32" fmla="*/ 8 w 5989"/>
                <a:gd name="T33" fmla="*/ 101 h 5859"/>
                <a:gd name="T34" fmla="*/ 35 w 5989"/>
                <a:gd name="T35" fmla="*/ 101 h 5859"/>
                <a:gd name="T36" fmla="*/ 40 w 5989"/>
                <a:gd name="T37" fmla="*/ 101 h 5859"/>
                <a:gd name="T38" fmla="*/ 47 w 5989"/>
                <a:gd name="T39" fmla="*/ 101 h 5859"/>
                <a:gd name="T40" fmla="*/ 56 w 5989"/>
                <a:gd name="T41" fmla="*/ 101 h 5859"/>
                <a:gd name="T42" fmla="*/ 56 w 5989"/>
                <a:gd name="T43" fmla="*/ 101 h 5859"/>
                <a:gd name="T44" fmla="*/ 87 w 5989"/>
                <a:gd name="T45" fmla="*/ 101 h 5859"/>
                <a:gd name="T46" fmla="*/ 94 w 5989"/>
                <a:gd name="T47" fmla="*/ 101 h 5859"/>
                <a:gd name="T48" fmla="*/ 101 w 5989"/>
                <a:gd name="T49" fmla="*/ 101 h 5859"/>
                <a:gd name="T50" fmla="*/ 101 w 5989"/>
                <a:gd name="T51" fmla="*/ 101 h 5859"/>
                <a:gd name="T52" fmla="*/ 102 w 5989"/>
                <a:gd name="T53" fmla="*/ 101 h 5859"/>
                <a:gd name="T54" fmla="*/ 102 w 5989"/>
                <a:gd name="T55" fmla="*/ 101 h 5859"/>
                <a:gd name="T56" fmla="*/ 94 w 5989"/>
                <a:gd name="T57" fmla="*/ 101 h 5859"/>
                <a:gd name="T58" fmla="*/ 87 w 5989"/>
                <a:gd name="T59" fmla="*/ 101 h 5859"/>
                <a:gd name="T60" fmla="*/ 72 w 5989"/>
                <a:gd name="T61" fmla="*/ 101 h 5859"/>
                <a:gd name="T62" fmla="*/ 41 w 5989"/>
                <a:gd name="T63" fmla="*/ 101 h 5859"/>
                <a:gd name="T64" fmla="*/ 34 w 5989"/>
                <a:gd name="T65" fmla="*/ 101 h 5859"/>
                <a:gd name="T66" fmla="*/ 34 w 5989"/>
                <a:gd name="T67" fmla="*/ 101 h 5859"/>
                <a:gd name="T68" fmla="*/ 24 w 5989"/>
                <a:gd name="T69" fmla="*/ 101 h 5859"/>
                <a:gd name="T70" fmla="*/ 17 w 5989"/>
                <a:gd name="T71" fmla="*/ 101 h 5859"/>
                <a:gd name="T72" fmla="*/ 1 w 5989"/>
                <a:gd name="T73" fmla="*/ 101 h 5859"/>
                <a:gd name="T74" fmla="*/ 1 w 5989"/>
                <a:gd name="T75" fmla="*/ 98 h 5859"/>
                <a:gd name="T76" fmla="*/ 1 w 5989"/>
                <a:gd name="T77" fmla="*/ 95 h 5859"/>
                <a:gd name="T78" fmla="*/ 1 w 5989"/>
                <a:gd name="T79" fmla="*/ 86 h 5859"/>
                <a:gd name="T80" fmla="*/ 1 w 5989"/>
                <a:gd name="T81" fmla="*/ 77 h 5859"/>
                <a:gd name="T82" fmla="*/ 1 w 5989"/>
                <a:gd name="T83" fmla="*/ 69 h 5859"/>
                <a:gd name="T84" fmla="*/ 1 w 5989"/>
                <a:gd name="T85" fmla="*/ 62 h 5859"/>
                <a:gd name="T86" fmla="*/ 1 w 5989"/>
                <a:gd name="T87" fmla="*/ 52 h 5859"/>
                <a:gd name="T88" fmla="*/ 1 w 5989"/>
                <a:gd name="T89" fmla="*/ 42 h 5859"/>
                <a:gd name="T90" fmla="*/ 1 w 5989"/>
                <a:gd name="T91" fmla="*/ 29 h 5859"/>
                <a:gd name="T92" fmla="*/ 1 w 5989"/>
                <a:gd name="T93" fmla="*/ 26 h 5859"/>
                <a:gd name="T94" fmla="*/ 1 w 5989"/>
                <a:gd name="T95" fmla="*/ 9 h 5859"/>
                <a:gd name="T96" fmla="*/ 1 w 5989"/>
                <a:gd name="T97" fmla="*/ 1 h 5859"/>
                <a:gd name="T98" fmla="*/ 1 w 5989"/>
                <a:gd name="T99" fmla="*/ 1 h 5859"/>
                <a:gd name="T100" fmla="*/ 1 w 5989"/>
                <a:gd name="T101" fmla="*/ 0 h 5859"/>
                <a:gd name="T102" fmla="*/ 1 w 5989"/>
                <a:gd name="T103" fmla="*/ 1 h 5859"/>
                <a:gd name="T104" fmla="*/ 1 w 5989"/>
                <a:gd name="T105" fmla="*/ 1 h 5859"/>
                <a:gd name="T106" fmla="*/ 1 w 5989"/>
                <a:gd name="T107" fmla="*/ 4 h 5859"/>
                <a:gd name="T108" fmla="*/ 1 w 5989"/>
                <a:gd name="T109" fmla="*/ 5 h 58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89"/>
                <a:gd name="T166" fmla="*/ 0 h 5859"/>
                <a:gd name="T167" fmla="*/ 5989 w 5989"/>
                <a:gd name="T168" fmla="*/ 5859 h 58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89" h="5859">
                  <a:moveTo>
                    <a:pt x="58" y="286"/>
                  </a:moveTo>
                  <a:lnTo>
                    <a:pt x="58" y="286"/>
                  </a:lnTo>
                  <a:cubicBezTo>
                    <a:pt x="81" y="892"/>
                    <a:pt x="37" y="906"/>
                    <a:pt x="37" y="1511"/>
                  </a:cubicBezTo>
                  <a:lnTo>
                    <a:pt x="37" y="1358"/>
                  </a:lnTo>
                  <a:cubicBezTo>
                    <a:pt x="37" y="1527"/>
                    <a:pt x="57" y="1690"/>
                    <a:pt x="64" y="1858"/>
                  </a:cubicBezTo>
                  <a:cubicBezTo>
                    <a:pt x="71" y="2025"/>
                    <a:pt x="61" y="2203"/>
                    <a:pt x="55" y="2371"/>
                  </a:cubicBezTo>
                  <a:cubicBezTo>
                    <a:pt x="50" y="2538"/>
                    <a:pt x="29" y="2704"/>
                    <a:pt x="28" y="2871"/>
                  </a:cubicBezTo>
                  <a:cubicBezTo>
                    <a:pt x="27" y="3041"/>
                    <a:pt x="52" y="3207"/>
                    <a:pt x="55" y="3376"/>
                  </a:cubicBezTo>
                  <a:cubicBezTo>
                    <a:pt x="60" y="3714"/>
                    <a:pt x="72" y="4055"/>
                    <a:pt x="46" y="4393"/>
                  </a:cubicBezTo>
                  <a:cubicBezTo>
                    <a:pt x="34" y="4560"/>
                    <a:pt x="78" y="4599"/>
                    <a:pt x="62" y="4769"/>
                  </a:cubicBezTo>
                  <a:cubicBezTo>
                    <a:pt x="47" y="4938"/>
                    <a:pt x="73" y="5104"/>
                    <a:pt x="73" y="5274"/>
                  </a:cubicBezTo>
                  <a:lnTo>
                    <a:pt x="80" y="5542"/>
                  </a:lnTo>
                  <a:cubicBezTo>
                    <a:pt x="80" y="5642"/>
                    <a:pt x="82" y="5596"/>
                    <a:pt x="82" y="5653"/>
                  </a:cubicBezTo>
                  <a:cubicBezTo>
                    <a:pt x="75" y="5699"/>
                    <a:pt x="78" y="5774"/>
                    <a:pt x="81" y="5827"/>
                  </a:cubicBezTo>
                  <a:lnTo>
                    <a:pt x="340" y="5833"/>
                  </a:lnTo>
                  <a:lnTo>
                    <a:pt x="438" y="5833"/>
                  </a:lnTo>
                  <a:lnTo>
                    <a:pt x="439" y="5834"/>
                  </a:lnTo>
                  <a:lnTo>
                    <a:pt x="2059" y="5851"/>
                  </a:lnTo>
                  <a:lnTo>
                    <a:pt x="2398" y="5852"/>
                  </a:lnTo>
                  <a:lnTo>
                    <a:pt x="2772" y="5846"/>
                  </a:lnTo>
                  <a:lnTo>
                    <a:pt x="3307" y="5846"/>
                  </a:lnTo>
                  <a:lnTo>
                    <a:pt x="3316" y="5852"/>
                  </a:lnTo>
                  <a:lnTo>
                    <a:pt x="5062" y="5833"/>
                  </a:lnTo>
                  <a:lnTo>
                    <a:pt x="5526" y="5831"/>
                  </a:lnTo>
                  <a:lnTo>
                    <a:pt x="5944" y="5842"/>
                  </a:lnTo>
                  <a:lnTo>
                    <a:pt x="5951" y="5847"/>
                  </a:lnTo>
                  <a:lnTo>
                    <a:pt x="5981" y="5846"/>
                  </a:lnTo>
                  <a:lnTo>
                    <a:pt x="5989" y="5851"/>
                  </a:lnTo>
                  <a:cubicBezTo>
                    <a:pt x="5854" y="5851"/>
                    <a:pt x="5706" y="5842"/>
                    <a:pt x="5561" y="5842"/>
                  </a:cubicBezTo>
                  <a:cubicBezTo>
                    <a:pt x="5418" y="5842"/>
                    <a:pt x="5266" y="5843"/>
                    <a:pt x="5125" y="5842"/>
                  </a:cubicBezTo>
                  <a:cubicBezTo>
                    <a:pt x="4827" y="5841"/>
                    <a:pt x="4534" y="5851"/>
                    <a:pt x="4233" y="5851"/>
                  </a:cubicBezTo>
                  <a:cubicBezTo>
                    <a:pt x="3640" y="5850"/>
                    <a:pt x="3036" y="5859"/>
                    <a:pt x="2442" y="5859"/>
                  </a:cubicBezTo>
                  <a:lnTo>
                    <a:pt x="1988" y="5859"/>
                  </a:lnTo>
                  <a:lnTo>
                    <a:pt x="1979" y="5859"/>
                  </a:lnTo>
                  <a:cubicBezTo>
                    <a:pt x="1818" y="5859"/>
                    <a:pt x="1564" y="5859"/>
                    <a:pt x="1405" y="5855"/>
                  </a:cubicBezTo>
                  <a:cubicBezTo>
                    <a:pt x="1261" y="5852"/>
                    <a:pt x="1184" y="5852"/>
                    <a:pt x="1054" y="5844"/>
                  </a:cubicBezTo>
                  <a:cubicBezTo>
                    <a:pt x="754" y="5825"/>
                    <a:pt x="380" y="5840"/>
                    <a:pt x="66" y="5840"/>
                  </a:cubicBezTo>
                  <a:cubicBezTo>
                    <a:pt x="67" y="5744"/>
                    <a:pt x="70" y="5755"/>
                    <a:pt x="71" y="5670"/>
                  </a:cubicBezTo>
                  <a:cubicBezTo>
                    <a:pt x="71" y="5670"/>
                    <a:pt x="70" y="5587"/>
                    <a:pt x="65" y="5490"/>
                  </a:cubicBezTo>
                  <a:cubicBezTo>
                    <a:pt x="55" y="5306"/>
                    <a:pt x="69" y="5179"/>
                    <a:pt x="42" y="4997"/>
                  </a:cubicBezTo>
                  <a:cubicBezTo>
                    <a:pt x="16" y="4823"/>
                    <a:pt x="66" y="4630"/>
                    <a:pt x="37" y="4449"/>
                  </a:cubicBezTo>
                  <a:cubicBezTo>
                    <a:pt x="10" y="4274"/>
                    <a:pt x="46" y="4200"/>
                    <a:pt x="46" y="4019"/>
                  </a:cubicBezTo>
                  <a:lnTo>
                    <a:pt x="46" y="3589"/>
                  </a:lnTo>
                  <a:cubicBezTo>
                    <a:pt x="46" y="3391"/>
                    <a:pt x="23" y="3202"/>
                    <a:pt x="12" y="3005"/>
                  </a:cubicBezTo>
                  <a:cubicBezTo>
                    <a:pt x="0" y="2808"/>
                    <a:pt x="22" y="2611"/>
                    <a:pt x="35" y="2414"/>
                  </a:cubicBezTo>
                  <a:cubicBezTo>
                    <a:pt x="62" y="2018"/>
                    <a:pt x="19" y="2085"/>
                    <a:pt x="19" y="1690"/>
                  </a:cubicBezTo>
                  <a:lnTo>
                    <a:pt x="19" y="1494"/>
                  </a:lnTo>
                  <a:cubicBezTo>
                    <a:pt x="19" y="1169"/>
                    <a:pt x="51" y="845"/>
                    <a:pt x="55" y="520"/>
                  </a:cubicBezTo>
                  <a:cubicBezTo>
                    <a:pt x="57" y="356"/>
                    <a:pt x="26" y="174"/>
                    <a:pt x="46" y="9"/>
                  </a:cubicBezTo>
                  <a:cubicBezTo>
                    <a:pt x="48" y="8"/>
                    <a:pt x="45" y="2"/>
                    <a:pt x="48" y="1"/>
                  </a:cubicBezTo>
                  <a:cubicBezTo>
                    <a:pt x="51" y="0"/>
                    <a:pt x="48" y="1"/>
                    <a:pt x="51" y="0"/>
                  </a:cubicBezTo>
                  <a:lnTo>
                    <a:pt x="51" y="14"/>
                  </a:lnTo>
                  <a:cubicBezTo>
                    <a:pt x="48" y="18"/>
                    <a:pt x="50" y="31"/>
                    <a:pt x="50" y="41"/>
                  </a:cubicBezTo>
                  <a:cubicBezTo>
                    <a:pt x="47" y="77"/>
                    <a:pt x="44" y="124"/>
                    <a:pt x="55" y="237"/>
                  </a:cubicBezTo>
                  <a:lnTo>
                    <a:pt x="58" y="286"/>
                  </a:lnTo>
                  <a:close/>
                </a:path>
              </a:pathLst>
            </a:custGeom>
            <a:solidFill>
              <a:srgbClr val="000000"/>
            </a:solidFill>
            <a:ln w="0">
              <a:solidFill>
                <a:srgbClr val="000000"/>
              </a:solidFill>
              <a:prstDash val="solid"/>
              <a:round/>
              <a:headEnd/>
              <a:tailEnd/>
            </a:ln>
          </p:spPr>
          <p:txBody>
            <a:bodyPr/>
            <a:lstStyle/>
            <a:p>
              <a:endParaRPr lang="en-GB"/>
            </a:p>
          </p:txBody>
        </p:sp>
        <p:sp>
          <p:nvSpPr>
            <p:cNvPr id="14364" name="Freeform 29"/>
            <p:cNvSpPr>
              <a:spLocks/>
            </p:cNvSpPr>
            <p:nvPr/>
          </p:nvSpPr>
          <p:spPr bwMode="auto">
            <a:xfrm>
              <a:off x="2855" y="283"/>
              <a:ext cx="2729" cy="3549"/>
            </a:xfrm>
            <a:custGeom>
              <a:avLst/>
              <a:gdLst>
                <a:gd name="T0" fmla="*/ 75 w 4542"/>
                <a:gd name="T1" fmla="*/ 102 h 5895"/>
                <a:gd name="T2" fmla="*/ 75 w 4542"/>
                <a:gd name="T3" fmla="*/ 102 h 5895"/>
                <a:gd name="T4" fmla="*/ 75 w 4542"/>
                <a:gd name="T5" fmla="*/ 99 h 5895"/>
                <a:gd name="T6" fmla="*/ 75 w 4542"/>
                <a:gd name="T7" fmla="*/ 93 h 5895"/>
                <a:gd name="T8" fmla="*/ 75 w 4542"/>
                <a:gd name="T9" fmla="*/ 83 h 5895"/>
                <a:gd name="T10" fmla="*/ 75 w 4542"/>
                <a:gd name="T11" fmla="*/ 71 h 5895"/>
                <a:gd name="T12" fmla="*/ 75 w 4542"/>
                <a:gd name="T13" fmla="*/ 59 h 5895"/>
                <a:gd name="T14" fmla="*/ 75 w 4542"/>
                <a:gd name="T15" fmla="*/ 52 h 5895"/>
                <a:gd name="T16" fmla="*/ 75 w 4542"/>
                <a:gd name="T17" fmla="*/ 47 h 5895"/>
                <a:gd name="T18" fmla="*/ 75 w 4542"/>
                <a:gd name="T19" fmla="*/ 41 h 5895"/>
                <a:gd name="T20" fmla="*/ 75 w 4542"/>
                <a:gd name="T21" fmla="*/ 35 h 5895"/>
                <a:gd name="T22" fmla="*/ 75 w 4542"/>
                <a:gd name="T23" fmla="*/ 31 h 5895"/>
                <a:gd name="T24" fmla="*/ 75 w 4542"/>
                <a:gd name="T25" fmla="*/ 20 h 5895"/>
                <a:gd name="T26" fmla="*/ 75 w 4542"/>
                <a:gd name="T27" fmla="*/ 4 h 5895"/>
                <a:gd name="T28" fmla="*/ 75 w 4542"/>
                <a:gd name="T29" fmla="*/ 2 h 5895"/>
                <a:gd name="T30" fmla="*/ 75 w 4542"/>
                <a:gd name="T31" fmla="*/ 1 h 5895"/>
                <a:gd name="T32" fmla="*/ 69 w 4542"/>
                <a:gd name="T33" fmla="*/ 1 h 5895"/>
                <a:gd name="T34" fmla="*/ 71 w 4542"/>
                <a:gd name="T35" fmla="*/ 1 h 5895"/>
                <a:gd name="T36" fmla="*/ 34 w 4542"/>
                <a:gd name="T37" fmla="*/ 1 h 5895"/>
                <a:gd name="T38" fmla="*/ 1 w 4542"/>
                <a:gd name="T39" fmla="*/ 1 h 5895"/>
                <a:gd name="T40" fmla="*/ 1 w 4542"/>
                <a:gd name="T41" fmla="*/ 1 h 5895"/>
                <a:gd name="T42" fmla="*/ 1 w 4542"/>
                <a:gd name="T43" fmla="*/ 1 h 5895"/>
                <a:gd name="T44" fmla="*/ 0 w 4542"/>
                <a:gd name="T45" fmla="*/ 1 h 5895"/>
                <a:gd name="T46" fmla="*/ 24 w 4542"/>
                <a:gd name="T47" fmla="*/ 1 h 5895"/>
                <a:gd name="T48" fmla="*/ 44 w 4542"/>
                <a:gd name="T49" fmla="*/ 1 h 5895"/>
                <a:gd name="T50" fmla="*/ 74 w 4542"/>
                <a:gd name="T51" fmla="*/ 1 h 5895"/>
                <a:gd name="T52" fmla="*/ 75 w 4542"/>
                <a:gd name="T53" fmla="*/ 17 h 5895"/>
                <a:gd name="T54" fmla="*/ 74 w 4542"/>
                <a:gd name="T55" fmla="*/ 33 h 5895"/>
                <a:gd name="T56" fmla="*/ 74 w 4542"/>
                <a:gd name="T57" fmla="*/ 36 h 5895"/>
                <a:gd name="T58" fmla="*/ 74 w 4542"/>
                <a:gd name="T59" fmla="*/ 42 h 5895"/>
                <a:gd name="T60" fmla="*/ 74 w 4542"/>
                <a:gd name="T61" fmla="*/ 47 h 5895"/>
                <a:gd name="T62" fmla="*/ 75 w 4542"/>
                <a:gd name="T63" fmla="*/ 52 h 5895"/>
                <a:gd name="T64" fmla="*/ 75 w 4542"/>
                <a:gd name="T65" fmla="*/ 58 h 5895"/>
                <a:gd name="T66" fmla="*/ 75 w 4542"/>
                <a:gd name="T67" fmla="*/ 69 h 5895"/>
                <a:gd name="T68" fmla="*/ 75 w 4542"/>
                <a:gd name="T69" fmla="*/ 79 h 5895"/>
                <a:gd name="T70" fmla="*/ 74 w 4542"/>
                <a:gd name="T71" fmla="*/ 88 h 5895"/>
                <a:gd name="T72" fmla="*/ 75 w 4542"/>
                <a:gd name="T73" fmla="*/ 98 h 5895"/>
                <a:gd name="T74" fmla="*/ 75 w 4542"/>
                <a:gd name="T75" fmla="*/ 101 h 58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42"/>
                <a:gd name="T115" fmla="*/ 0 h 5895"/>
                <a:gd name="T116" fmla="*/ 4542 w 4542"/>
                <a:gd name="T117" fmla="*/ 5895 h 58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42" h="5895">
                  <a:moveTo>
                    <a:pt x="4387" y="5884"/>
                  </a:moveTo>
                  <a:lnTo>
                    <a:pt x="4387" y="5884"/>
                  </a:lnTo>
                  <a:cubicBezTo>
                    <a:pt x="4377" y="5895"/>
                    <a:pt x="4380" y="5877"/>
                    <a:pt x="4390" y="5750"/>
                  </a:cubicBezTo>
                  <a:cubicBezTo>
                    <a:pt x="4413" y="5638"/>
                    <a:pt x="4393" y="5510"/>
                    <a:pt x="4388" y="5396"/>
                  </a:cubicBezTo>
                  <a:cubicBezTo>
                    <a:pt x="4377" y="5163"/>
                    <a:pt x="4383" y="5055"/>
                    <a:pt x="4400" y="4822"/>
                  </a:cubicBezTo>
                  <a:cubicBezTo>
                    <a:pt x="4418" y="4589"/>
                    <a:pt x="4395" y="4354"/>
                    <a:pt x="4396" y="4120"/>
                  </a:cubicBezTo>
                  <a:cubicBezTo>
                    <a:pt x="4397" y="3881"/>
                    <a:pt x="4416" y="3646"/>
                    <a:pt x="4414" y="3407"/>
                  </a:cubicBezTo>
                  <a:cubicBezTo>
                    <a:pt x="4412" y="3287"/>
                    <a:pt x="4413" y="3170"/>
                    <a:pt x="4404" y="3050"/>
                  </a:cubicBezTo>
                  <a:cubicBezTo>
                    <a:pt x="4395" y="2939"/>
                    <a:pt x="4387" y="2824"/>
                    <a:pt x="4385" y="2715"/>
                  </a:cubicBezTo>
                  <a:cubicBezTo>
                    <a:pt x="4383" y="2601"/>
                    <a:pt x="4388" y="2485"/>
                    <a:pt x="4387" y="2367"/>
                  </a:cubicBezTo>
                  <a:cubicBezTo>
                    <a:pt x="4387" y="2247"/>
                    <a:pt x="4390" y="2127"/>
                    <a:pt x="4384" y="2008"/>
                  </a:cubicBezTo>
                  <a:cubicBezTo>
                    <a:pt x="4373" y="1772"/>
                    <a:pt x="4396" y="1996"/>
                    <a:pt x="4396" y="1759"/>
                  </a:cubicBezTo>
                  <a:lnTo>
                    <a:pt x="4396" y="1159"/>
                  </a:lnTo>
                  <a:cubicBezTo>
                    <a:pt x="4396" y="846"/>
                    <a:pt x="4396" y="531"/>
                    <a:pt x="4389" y="218"/>
                  </a:cubicBezTo>
                  <a:cubicBezTo>
                    <a:pt x="4392" y="156"/>
                    <a:pt x="4388" y="137"/>
                    <a:pt x="4396" y="106"/>
                  </a:cubicBezTo>
                  <a:cubicBezTo>
                    <a:pt x="4400" y="86"/>
                    <a:pt x="4390" y="54"/>
                    <a:pt x="4390" y="43"/>
                  </a:cubicBezTo>
                  <a:cubicBezTo>
                    <a:pt x="4391" y="0"/>
                    <a:pt x="4364" y="13"/>
                    <a:pt x="4089" y="15"/>
                  </a:cubicBezTo>
                  <a:cubicBezTo>
                    <a:pt x="3763" y="12"/>
                    <a:pt x="4542" y="16"/>
                    <a:pt x="4216" y="16"/>
                  </a:cubicBezTo>
                  <a:cubicBezTo>
                    <a:pt x="3562" y="16"/>
                    <a:pt x="2676" y="7"/>
                    <a:pt x="2021" y="8"/>
                  </a:cubicBezTo>
                  <a:cubicBezTo>
                    <a:pt x="1367" y="8"/>
                    <a:pt x="716" y="16"/>
                    <a:pt x="62" y="16"/>
                  </a:cubicBezTo>
                  <a:lnTo>
                    <a:pt x="45" y="21"/>
                  </a:lnTo>
                  <a:lnTo>
                    <a:pt x="18" y="20"/>
                  </a:lnTo>
                  <a:lnTo>
                    <a:pt x="0" y="24"/>
                  </a:lnTo>
                  <a:lnTo>
                    <a:pt x="1425" y="17"/>
                  </a:lnTo>
                  <a:lnTo>
                    <a:pt x="2581" y="16"/>
                  </a:lnTo>
                  <a:lnTo>
                    <a:pt x="4362" y="27"/>
                  </a:lnTo>
                  <a:lnTo>
                    <a:pt x="4380" y="1033"/>
                  </a:lnTo>
                  <a:lnTo>
                    <a:pt x="4378" y="1899"/>
                  </a:lnTo>
                  <a:cubicBezTo>
                    <a:pt x="4378" y="2114"/>
                    <a:pt x="4367" y="1868"/>
                    <a:pt x="4369" y="2085"/>
                  </a:cubicBezTo>
                  <a:cubicBezTo>
                    <a:pt x="4370" y="2189"/>
                    <a:pt x="4382" y="2299"/>
                    <a:pt x="4371" y="2403"/>
                  </a:cubicBezTo>
                  <a:cubicBezTo>
                    <a:pt x="4361" y="2502"/>
                    <a:pt x="4373" y="2617"/>
                    <a:pt x="4371" y="2716"/>
                  </a:cubicBezTo>
                  <a:cubicBezTo>
                    <a:pt x="4370" y="2816"/>
                    <a:pt x="4381" y="2917"/>
                    <a:pt x="4389" y="3018"/>
                  </a:cubicBezTo>
                  <a:cubicBezTo>
                    <a:pt x="4398" y="3127"/>
                    <a:pt x="4396" y="3233"/>
                    <a:pt x="4396" y="3341"/>
                  </a:cubicBezTo>
                  <a:cubicBezTo>
                    <a:pt x="4396" y="3555"/>
                    <a:pt x="4401" y="3762"/>
                    <a:pt x="4380" y="3977"/>
                  </a:cubicBezTo>
                  <a:cubicBezTo>
                    <a:pt x="4360" y="4177"/>
                    <a:pt x="4386" y="4420"/>
                    <a:pt x="4396" y="4624"/>
                  </a:cubicBezTo>
                  <a:cubicBezTo>
                    <a:pt x="4407" y="4832"/>
                    <a:pt x="4369" y="4919"/>
                    <a:pt x="4369" y="5131"/>
                  </a:cubicBezTo>
                  <a:cubicBezTo>
                    <a:pt x="4369" y="5331"/>
                    <a:pt x="4438" y="5462"/>
                    <a:pt x="4394" y="5657"/>
                  </a:cubicBezTo>
                  <a:cubicBezTo>
                    <a:pt x="4394" y="5657"/>
                    <a:pt x="4390" y="5664"/>
                    <a:pt x="4380" y="5863"/>
                  </a:cubicBezTo>
                </a:path>
              </a:pathLst>
            </a:custGeom>
            <a:solidFill>
              <a:srgbClr val="000000"/>
            </a:solidFill>
            <a:ln w="0">
              <a:solidFill>
                <a:srgbClr val="000000"/>
              </a:solidFill>
              <a:prstDash val="solid"/>
              <a:round/>
              <a:headEnd/>
              <a:tailEnd/>
            </a:ln>
          </p:spPr>
          <p:txBody>
            <a:bodyPr/>
            <a:lstStyle/>
            <a:p>
              <a:endParaRPr lang="en-GB"/>
            </a:p>
          </p:txBody>
        </p:sp>
        <p:sp>
          <p:nvSpPr>
            <p:cNvPr id="14365" name="Freeform 30"/>
            <p:cNvSpPr>
              <a:spLocks/>
            </p:cNvSpPr>
            <p:nvPr/>
          </p:nvSpPr>
          <p:spPr bwMode="auto">
            <a:xfrm>
              <a:off x="257" y="226"/>
              <a:ext cx="186" cy="205"/>
            </a:xfrm>
            <a:custGeom>
              <a:avLst/>
              <a:gdLst>
                <a:gd name="T0" fmla="*/ 1 w 310"/>
                <a:gd name="T1" fmla="*/ 0 h 340"/>
                <a:gd name="T2" fmla="*/ 1 w 310"/>
                <a:gd name="T3" fmla="*/ 0 h 340"/>
                <a:gd name="T4" fmla="*/ 1 w 310"/>
                <a:gd name="T5" fmla="*/ 2 h 340"/>
                <a:gd name="T6" fmla="*/ 2 w 310"/>
                <a:gd name="T7" fmla="*/ 1 h 340"/>
                <a:gd name="T8" fmla="*/ 3 w 310"/>
                <a:gd name="T9" fmla="*/ 3 h 340"/>
                <a:gd name="T10" fmla="*/ 4 w 310"/>
                <a:gd name="T11" fmla="*/ 1 h 340"/>
                <a:gd name="T12" fmla="*/ 4 w 310"/>
                <a:gd name="T13" fmla="*/ 3 h 340"/>
                <a:gd name="T14" fmla="*/ 5 w 310"/>
                <a:gd name="T15" fmla="*/ 1 h 340"/>
                <a:gd name="T16" fmla="*/ 5 w 310"/>
                <a:gd name="T17" fmla="*/ 3 h 340"/>
                <a:gd name="T18" fmla="*/ 5 w 310"/>
                <a:gd name="T19" fmla="*/ 5 h 340"/>
                <a:gd name="T20" fmla="*/ 5 w 310"/>
                <a:gd name="T21" fmla="*/ 6 h 340"/>
                <a:gd name="T22" fmla="*/ 5 w 310"/>
                <a:gd name="T23" fmla="*/ 6 h 340"/>
                <a:gd name="T24" fmla="*/ 5 w 310"/>
                <a:gd name="T25" fmla="*/ 2 h 340"/>
                <a:gd name="T26" fmla="*/ 4 w 310"/>
                <a:gd name="T27" fmla="*/ 4 h 340"/>
                <a:gd name="T28" fmla="*/ 4 w 310"/>
                <a:gd name="T29" fmla="*/ 2 h 340"/>
                <a:gd name="T30" fmla="*/ 3 w 310"/>
                <a:gd name="T31" fmla="*/ 4 h 340"/>
                <a:gd name="T32" fmla="*/ 2 w 310"/>
                <a:gd name="T33" fmla="*/ 1 h 340"/>
                <a:gd name="T34" fmla="*/ 1 w 310"/>
                <a:gd name="T35" fmla="*/ 3 h 340"/>
                <a:gd name="T36" fmla="*/ 1 w 310"/>
                <a:gd name="T37" fmla="*/ 1 h 340"/>
                <a:gd name="T38" fmla="*/ 1 w 310"/>
                <a:gd name="T39" fmla="*/ 3 h 340"/>
                <a:gd name="T40" fmla="*/ 1 w 310"/>
                <a:gd name="T41" fmla="*/ 4 h 340"/>
                <a:gd name="T42" fmla="*/ 1 w 310"/>
                <a:gd name="T43" fmla="*/ 1 h 340"/>
                <a:gd name="T44" fmla="*/ 1 w 310"/>
                <a:gd name="T45" fmla="*/ 2 h 340"/>
                <a:gd name="T46" fmla="*/ 1 w 310"/>
                <a:gd name="T47" fmla="*/ 0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0"/>
                <a:gd name="T73" fmla="*/ 0 h 340"/>
                <a:gd name="T74" fmla="*/ 310 w 310"/>
                <a:gd name="T75" fmla="*/ 340 h 3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0" h="340">
                  <a:moveTo>
                    <a:pt x="57" y="0"/>
                  </a:moveTo>
                  <a:lnTo>
                    <a:pt x="57" y="0"/>
                  </a:lnTo>
                  <a:cubicBezTo>
                    <a:pt x="91" y="22"/>
                    <a:pt x="78" y="90"/>
                    <a:pt x="90" y="135"/>
                  </a:cubicBezTo>
                  <a:cubicBezTo>
                    <a:pt x="99" y="99"/>
                    <a:pt x="108" y="63"/>
                    <a:pt x="122" y="33"/>
                  </a:cubicBezTo>
                  <a:cubicBezTo>
                    <a:pt x="157" y="56"/>
                    <a:pt x="157" y="113"/>
                    <a:pt x="163" y="164"/>
                  </a:cubicBezTo>
                  <a:cubicBezTo>
                    <a:pt x="181" y="140"/>
                    <a:pt x="186" y="102"/>
                    <a:pt x="207" y="80"/>
                  </a:cubicBezTo>
                  <a:cubicBezTo>
                    <a:pt x="232" y="104"/>
                    <a:pt x="217" y="155"/>
                    <a:pt x="229" y="190"/>
                  </a:cubicBezTo>
                  <a:cubicBezTo>
                    <a:pt x="248" y="157"/>
                    <a:pt x="254" y="110"/>
                    <a:pt x="276" y="80"/>
                  </a:cubicBezTo>
                  <a:cubicBezTo>
                    <a:pt x="293" y="100"/>
                    <a:pt x="285" y="135"/>
                    <a:pt x="283" y="164"/>
                  </a:cubicBezTo>
                  <a:cubicBezTo>
                    <a:pt x="282" y="200"/>
                    <a:pt x="292" y="242"/>
                    <a:pt x="294" y="278"/>
                  </a:cubicBezTo>
                  <a:cubicBezTo>
                    <a:pt x="296" y="297"/>
                    <a:pt x="310" y="329"/>
                    <a:pt x="283" y="340"/>
                  </a:cubicBezTo>
                  <a:cubicBezTo>
                    <a:pt x="285" y="334"/>
                    <a:pt x="281" y="333"/>
                    <a:pt x="276" y="333"/>
                  </a:cubicBezTo>
                  <a:cubicBezTo>
                    <a:pt x="293" y="281"/>
                    <a:pt x="267" y="188"/>
                    <a:pt x="269" y="117"/>
                  </a:cubicBezTo>
                  <a:cubicBezTo>
                    <a:pt x="253" y="150"/>
                    <a:pt x="250" y="196"/>
                    <a:pt x="225" y="219"/>
                  </a:cubicBezTo>
                  <a:cubicBezTo>
                    <a:pt x="204" y="188"/>
                    <a:pt x="216" y="148"/>
                    <a:pt x="207" y="106"/>
                  </a:cubicBezTo>
                  <a:cubicBezTo>
                    <a:pt x="182" y="130"/>
                    <a:pt x="184" y="181"/>
                    <a:pt x="163" y="208"/>
                  </a:cubicBezTo>
                  <a:cubicBezTo>
                    <a:pt x="142" y="167"/>
                    <a:pt x="153" y="94"/>
                    <a:pt x="126" y="58"/>
                  </a:cubicBezTo>
                  <a:cubicBezTo>
                    <a:pt x="101" y="89"/>
                    <a:pt x="113" y="158"/>
                    <a:pt x="86" y="186"/>
                  </a:cubicBezTo>
                  <a:cubicBezTo>
                    <a:pt x="77" y="142"/>
                    <a:pt x="73" y="82"/>
                    <a:pt x="64" y="29"/>
                  </a:cubicBezTo>
                  <a:cubicBezTo>
                    <a:pt x="43" y="56"/>
                    <a:pt x="37" y="112"/>
                    <a:pt x="31" y="157"/>
                  </a:cubicBezTo>
                  <a:cubicBezTo>
                    <a:pt x="29" y="172"/>
                    <a:pt x="40" y="198"/>
                    <a:pt x="16" y="201"/>
                  </a:cubicBezTo>
                  <a:cubicBezTo>
                    <a:pt x="9" y="156"/>
                    <a:pt x="0" y="93"/>
                    <a:pt x="5" y="47"/>
                  </a:cubicBezTo>
                  <a:cubicBezTo>
                    <a:pt x="25" y="78"/>
                    <a:pt x="4" y="117"/>
                    <a:pt x="20" y="146"/>
                  </a:cubicBezTo>
                  <a:cubicBezTo>
                    <a:pt x="31" y="96"/>
                    <a:pt x="41" y="45"/>
                    <a:pt x="57" y="0"/>
                  </a:cubicBezTo>
                  <a:close/>
                </a:path>
              </a:pathLst>
            </a:custGeom>
            <a:solidFill>
              <a:srgbClr val="000000"/>
            </a:solidFill>
            <a:ln w="0">
              <a:solidFill>
                <a:srgbClr val="000000"/>
              </a:solidFill>
              <a:prstDash val="solid"/>
              <a:round/>
              <a:headEnd/>
              <a:tailEnd/>
            </a:ln>
          </p:spPr>
          <p:txBody>
            <a:bodyPr/>
            <a:lstStyle/>
            <a:p>
              <a:endParaRPr lang="en-GB"/>
            </a:p>
          </p:txBody>
        </p:sp>
        <p:sp>
          <p:nvSpPr>
            <p:cNvPr id="14366" name="Freeform 31"/>
            <p:cNvSpPr>
              <a:spLocks/>
            </p:cNvSpPr>
            <p:nvPr/>
          </p:nvSpPr>
          <p:spPr bwMode="auto">
            <a:xfrm>
              <a:off x="441" y="181"/>
              <a:ext cx="88" cy="170"/>
            </a:xfrm>
            <a:custGeom>
              <a:avLst/>
              <a:gdLst>
                <a:gd name="T0" fmla="*/ 2 w 146"/>
                <a:gd name="T1" fmla="*/ 2 h 282"/>
                <a:gd name="T2" fmla="*/ 2 w 146"/>
                <a:gd name="T3" fmla="*/ 2 h 282"/>
                <a:gd name="T4" fmla="*/ 1 w 146"/>
                <a:gd name="T5" fmla="*/ 1 h 282"/>
                <a:gd name="T6" fmla="*/ 1 w 146"/>
                <a:gd name="T7" fmla="*/ 5 h 282"/>
                <a:gd name="T8" fmla="*/ 2 w 146"/>
                <a:gd name="T9" fmla="*/ 2 h 282"/>
                <a:gd name="T10" fmla="*/ 2 w 146"/>
                <a:gd name="T11" fmla="*/ 5 h 282"/>
                <a:gd name="T12" fmla="*/ 2 w 146"/>
                <a:gd name="T13" fmla="*/ 5 h 282"/>
                <a:gd name="T14" fmla="*/ 2 w 146"/>
                <a:gd name="T15" fmla="*/ 3 h 282"/>
                <a:gd name="T16" fmla="*/ 1 w 146"/>
                <a:gd name="T17" fmla="*/ 5 h 282"/>
                <a:gd name="T18" fmla="*/ 2 w 146"/>
                <a:gd name="T19" fmla="*/ 2 h 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282"/>
                <a:gd name="T32" fmla="*/ 146 w 146"/>
                <a:gd name="T33" fmla="*/ 282 h 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282">
                  <a:moveTo>
                    <a:pt x="113" y="103"/>
                  </a:moveTo>
                  <a:lnTo>
                    <a:pt x="113" y="103"/>
                  </a:lnTo>
                  <a:cubicBezTo>
                    <a:pt x="96" y="103"/>
                    <a:pt x="100" y="82"/>
                    <a:pt x="80" y="85"/>
                  </a:cubicBezTo>
                  <a:cubicBezTo>
                    <a:pt x="41" y="124"/>
                    <a:pt x="24" y="197"/>
                    <a:pt x="32" y="264"/>
                  </a:cubicBezTo>
                  <a:cubicBezTo>
                    <a:pt x="73" y="237"/>
                    <a:pt x="80" y="178"/>
                    <a:pt x="127" y="158"/>
                  </a:cubicBezTo>
                  <a:cubicBezTo>
                    <a:pt x="144" y="189"/>
                    <a:pt x="124" y="248"/>
                    <a:pt x="146" y="268"/>
                  </a:cubicBezTo>
                  <a:cubicBezTo>
                    <a:pt x="138" y="270"/>
                    <a:pt x="135" y="277"/>
                    <a:pt x="124" y="275"/>
                  </a:cubicBezTo>
                  <a:cubicBezTo>
                    <a:pt x="121" y="237"/>
                    <a:pt x="123" y="219"/>
                    <a:pt x="120" y="180"/>
                  </a:cubicBezTo>
                  <a:cubicBezTo>
                    <a:pt x="75" y="201"/>
                    <a:pt x="76" y="267"/>
                    <a:pt x="25" y="282"/>
                  </a:cubicBezTo>
                  <a:cubicBezTo>
                    <a:pt x="0" y="219"/>
                    <a:pt x="47" y="0"/>
                    <a:pt x="113" y="103"/>
                  </a:cubicBezTo>
                  <a:close/>
                </a:path>
              </a:pathLst>
            </a:custGeom>
            <a:solidFill>
              <a:srgbClr val="000000"/>
            </a:solidFill>
            <a:ln w="0">
              <a:solidFill>
                <a:srgbClr val="000000"/>
              </a:solidFill>
              <a:prstDash val="solid"/>
              <a:round/>
              <a:headEnd/>
              <a:tailEnd/>
            </a:ln>
          </p:spPr>
          <p:txBody>
            <a:bodyPr/>
            <a:lstStyle/>
            <a:p>
              <a:endParaRPr lang="en-GB"/>
            </a:p>
          </p:txBody>
        </p:sp>
        <p:sp>
          <p:nvSpPr>
            <p:cNvPr id="14367" name="Freeform 32"/>
            <p:cNvSpPr>
              <a:spLocks noEditPoints="1"/>
            </p:cNvSpPr>
            <p:nvPr/>
          </p:nvSpPr>
          <p:spPr bwMode="auto">
            <a:xfrm>
              <a:off x="531" y="267"/>
              <a:ext cx="240" cy="88"/>
            </a:xfrm>
            <a:custGeom>
              <a:avLst/>
              <a:gdLst>
                <a:gd name="T0" fmla="*/ 6 w 400"/>
                <a:gd name="T1" fmla="*/ 1 h 146"/>
                <a:gd name="T2" fmla="*/ 6 w 400"/>
                <a:gd name="T3" fmla="*/ 1 h 146"/>
                <a:gd name="T4" fmla="*/ 6 w 400"/>
                <a:gd name="T5" fmla="*/ 1 h 146"/>
                <a:gd name="T6" fmla="*/ 6 w 400"/>
                <a:gd name="T7" fmla="*/ 1 h 146"/>
                <a:gd name="T8" fmla="*/ 1 w 400"/>
                <a:gd name="T9" fmla="*/ 2 h 146"/>
                <a:gd name="T10" fmla="*/ 1 w 400"/>
                <a:gd name="T11" fmla="*/ 2 h 146"/>
                <a:gd name="T12" fmla="*/ 1 w 400"/>
                <a:gd name="T13" fmla="*/ 1 h 146"/>
                <a:gd name="T14" fmla="*/ 1 w 400"/>
                <a:gd name="T15" fmla="*/ 2 h 146"/>
                <a:gd name="T16" fmla="*/ 6 w 400"/>
                <a:gd name="T17" fmla="*/ 0 h 146"/>
                <a:gd name="T18" fmla="*/ 6 w 400"/>
                <a:gd name="T19" fmla="*/ 0 h 146"/>
                <a:gd name="T20" fmla="*/ 6 w 400"/>
                <a:gd name="T21" fmla="*/ 2 h 146"/>
                <a:gd name="T22" fmla="*/ 7 w 400"/>
                <a:gd name="T23" fmla="*/ 2 h 146"/>
                <a:gd name="T24" fmla="*/ 5 w 400"/>
                <a:gd name="T25" fmla="*/ 2 h 146"/>
                <a:gd name="T26" fmla="*/ 5 w 400"/>
                <a:gd name="T27" fmla="*/ 2 h 146"/>
                <a:gd name="T28" fmla="*/ 5 w 400"/>
                <a:gd name="T29" fmla="*/ 1 h 146"/>
                <a:gd name="T30" fmla="*/ 4 w 400"/>
                <a:gd name="T31" fmla="*/ 2 h 146"/>
                <a:gd name="T32" fmla="*/ 4 w 400"/>
                <a:gd name="T33" fmla="*/ 1 h 146"/>
                <a:gd name="T34" fmla="*/ 2 w 400"/>
                <a:gd name="T35" fmla="*/ 2 h 146"/>
                <a:gd name="T36" fmla="*/ 2 w 400"/>
                <a:gd name="T37" fmla="*/ 1 h 146"/>
                <a:gd name="T38" fmla="*/ 1 w 400"/>
                <a:gd name="T39" fmla="*/ 2 h 146"/>
                <a:gd name="T40" fmla="*/ 1 w 400"/>
                <a:gd name="T41" fmla="*/ 1 h 146"/>
                <a:gd name="T42" fmla="*/ 1 w 400"/>
                <a:gd name="T43" fmla="*/ 2 h 146"/>
                <a:gd name="T44" fmla="*/ 1 w 400"/>
                <a:gd name="T45" fmla="*/ 1 h 146"/>
                <a:gd name="T46" fmla="*/ 1 w 400"/>
                <a:gd name="T47" fmla="*/ 1 h 146"/>
                <a:gd name="T48" fmla="*/ 1 w 400"/>
                <a:gd name="T49" fmla="*/ 1 h 146"/>
                <a:gd name="T50" fmla="*/ 1 w 400"/>
                <a:gd name="T51" fmla="*/ 2 h 146"/>
                <a:gd name="T52" fmla="*/ 2 w 400"/>
                <a:gd name="T53" fmla="*/ 1 h 146"/>
                <a:gd name="T54" fmla="*/ 3 w 400"/>
                <a:gd name="T55" fmla="*/ 2 h 146"/>
                <a:gd name="T56" fmla="*/ 4 w 400"/>
                <a:gd name="T57" fmla="*/ 1 h 146"/>
                <a:gd name="T58" fmla="*/ 4 w 400"/>
                <a:gd name="T59" fmla="*/ 1 h 146"/>
                <a:gd name="T60" fmla="*/ 5 w 400"/>
                <a:gd name="T61" fmla="*/ 1 h 146"/>
                <a:gd name="T62" fmla="*/ 5 w 400"/>
                <a:gd name="T63" fmla="*/ 2 h 146"/>
                <a:gd name="T64" fmla="*/ 6 w 400"/>
                <a:gd name="T65" fmla="*/ 0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0"/>
                <a:gd name="T100" fmla="*/ 0 h 146"/>
                <a:gd name="T101" fmla="*/ 400 w 400"/>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0" h="146">
                  <a:moveTo>
                    <a:pt x="358" y="37"/>
                  </a:moveTo>
                  <a:lnTo>
                    <a:pt x="358" y="37"/>
                  </a:lnTo>
                  <a:cubicBezTo>
                    <a:pt x="352" y="46"/>
                    <a:pt x="341" y="52"/>
                    <a:pt x="340" y="66"/>
                  </a:cubicBezTo>
                  <a:cubicBezTo>
                    <a:pt x="352" y="63"/>
                    <a:pt x="353" y="48"/>
                    <a:pt x="358" y="37"/>
                  </a:cubicBezTo>
                  <a:close/>
                  <a:moveTo>
                    <a:pt x="21" y="114"/>
                  </a:moveTo>
                  <a:lnTo>
                    <a:pt x="21" y="114"/>
                  </a:lnTo>
                  <a:cubicBezTo>
                    <a:pt x="36" y="88"/>
                    <a:pt x="55" y="67"/>
                    <a:pt x="65" y="37"/>
                  </a:cubicBezTo>
                  <a:cubicBezTo>
                    <a:pt x="30" y="2"/>
                    <a:pt x="11" y="80"/>
                    <a:pt x="21" y="114"/>
                  </a:cubicBezTo>
                  <a:close/>
                  <a:moveTo>
                    <a:pt x="376" y="0"/>
                  </a:moveTo>
                  <a:lnTo>
                    <a:pt x="376" y="0"/>
                  </a:lnTo>
                  <a:cubicBezTo>
                    <a:pt x="392" y="38"/>
                    <a:pt x="344" y="72"/>
                    <a:pt x="332" y="106"/>
                  </a:cubicBezTo>
                  <a:cubicBezTo>
                    <a:pt x="338" y="133"/>
                    <a:pt x="384" y="118"/>
                    <a:pt x="398" y="110"/>
                  </a:cubicBezTo>
                  <a:cubicBezTo>
                    <a:pt x="400" y="146"/>
                    <a:pt x="328" y="144"/>
                    <a:pt x="318" y="117"/>
                  </a:cubicBezTo>
                  <a:cubicBezTo>
                    <a:pt x="304" y="122"/>
                    <a:pt x="297" y="133"/>
                    <a:pt x="277" y="132"/>
                  </a:cubicBezTo>
                  <a:cubicBezTo>
                    <a:pt x="266" y="108"/>
                    <a:pt x="276" y="71"/>
                    <a:pt x="270" y="33"/>
                  </a:cubicBezTo>
                  <a:cubicBezTo>
                    <a:pt x="239" y="56"/>
                    <a:pt x="241" y="111"/>
                    <a:pt x="204" y="128"/>
                  </a:cubicBezTo>
                  <a:cubicBezTo>
                    <a:pt x="201" y="110"/>
                    <a:pt x="207" y="64"/>
                    <a:pt x="204" y="48"/>
                  </a:cubicBezTo>
                  <a:cubicBezTo>
                    <a:pt x="183" y="75"/>
                    <a:pt x="182" y="123"/>
                    <a:pt x="153" y="143"/>
                  </a:cubicBezTo>
                  <a:cubicBezTo>
                    <a:pt x="148" y="112"/>
                    <a:pt x="149" y="71"/>
                    <a:pt x="153" y="44"/>
                  </a:cubicBezTo>
                  <a:cubicBezTo>
                    <a:pt x="115" y="58"/>
                    <a:pt x="112" y="127"/>
                    <a:pt x="73" y="128"/>
                  </a:cubicBezTo>
                  <a:cubicBezTo>
                    <a:pt x="74" y="104"/>
                    <a:pt x="78" y="83"/>
                    <a:pt x="76" y="55"/>
                  </a:cubicBezTo>
                  <a:cubicBezTo>
                    <a:pt x="50" y="64"/>
                    <a:pt x="48" y="129"/>
                    <a:pt x="7" y="136"/>
                  </a:cubicBezTo>
                  <a:cubicBezTo>
                    <a:pt x="0" y="92"/>
                    <a:pt x="9" y="40"/>
                    <a:pt x="32" y="15"/>
                  </a:cubicBezTo>
                  <a:cubicBezTo>
                    <a:pt x="50" y="15"/>
                    <a:pt x="68" y="13"/>
                    <a:pt x="69" y="29"/>
                  </a:cubicBezTo>
                  <a:cubicBezTo>
                    <a:pt x="82" y="32"/>
                    <a:pt x="81" y="12"/>
                    <a:pt x="91" y="22"/>
                  </a:cubicBezTo>
                  <a:cubicBezTo>
                    <a:pt x="91" y="57"/>
                    <a:pt x="86" y="65"/>
                    <a:pt x="87" y="103"/>
                  </a:cubicBezTo>
                  <a:cubicBezTo>
                    <a:pt x="112" y="76"/>
                    <a:pt x="126" y="39"/>
                    <a:pt x="157" y="18"/>
                  </a:cubicBezTo>
                  <a:cubicBezTo>
                    <a:pt x="171" y="33"/>
                    <a:pt x="161" y="73"/>
                    <a:pt x="164" y="99"/>
                  </a:cubicBezTo>
                  <a:cubicBezTo>
                    <a:pt x="186" y="75"/>
                    <a:pt x="187" y="31"/>
                    <a:pt x="219" y="18"/>
                  </a:cubicBezTo>
                  <a:cubicBezTo>
                    <a:pt x="220" y="52"/>
                    <a:pt x="218" y="68"/>
                    <a:pt x="215" y="92"/>
                  </a:cubicBezTo>
                  <a:cubicBezTo>
                    <a:pt x="242" y="70"/>
                    <a:pt x="244" y="22"/>
                    <a:pt x="281" y="11"/>
                  </a:cubicBezTo>
                  <a:cubicBezTo>
                    <a:pt x="290" y="40"/>
                    <a:pt x="279" y="89"/>
                    <a:pt x="288" y="117"/>
                  </a:cubicBezTo>
                  <a:cubicBezTo>
                    <a:pt x="337" y="97"/>
                    <a:pt x="323" y="15"/>
                    <a:pt x="376" y="0"/>
                  </a:cubicBezTo>
                  <a:close/>
                </a:path>
              </a:pathLst>
            </a:custGeom>
            <a:solidFill>
              <a:srgbClr val="000000"/>
            </a:solidFill>
            <a:ln w="0">
              <a:solidFill>
                <a:srgbClr val="000000"/>
              </a:solidFill>
              <a:prstDash val="solid"/>
              <a:round/>
              <a:headEnd/>
              <a:tailEnd/>
            </a:ln>
          </p:spPr>
          <p:txBody>
            <a:bodyPr/>
            <a:lstStyle/>
            <a:p>
              <a:endParaRPr lang="en-GB"/>
            </a:p>
          </p:txBody>
        </p:sp>
        <p:sp>
          <p:nvSpPr>
            <p:cNvPr id="14368" name="Freeform 33"/>
            <p:cNvSpPr>
              <a:spLocks/>
            </p:cNvSpPr>
            <p:nvPr/>
          </p:nvSpPr>
          <p:spPr bwMode="auto">
            <a:xfrm>
              <a:off x="5370" y="4062"/>
              <a:ext cx="26" cy="49"/>
            </a:xfrm>
            <a:custGeom>
              <a:avLst/>
              <a:gdLst>
                <a:gd name="T0" fmla="*/ 0 w 44"/>
                <a:gd name="T1" fmla="*/ 1 h 81"/>
                <a:gd name="T2" fmla="*/ 0 w 44"/>
                <a:gd name="T3" fmla="*/ 1 h 81"/>
                <a:gd name="T4" fmla="*/ 0 w 44"/>
                <a:gd name="T5" fmla="*/ 0 h 81"/>
                <a:gd name="T6" fmla="*/ 1 w 44"/>
                <a:gd name="T7" fmla="*/ 0 h 81"/>
                <a:gd name="T8" fmla="*/ 1 w 44"/>
                <a:gd name="T9" fmla="*/ 1 h 81"/>
                <a:gd name="T10" fmla="*/ 1 w 44"/>
                <a:gd name="T11" fmla="*/ 1 h 81"/>
                <a:gd name="T12" fmla="*/ 1 w 44"/>
                <a:gd name="T13" fmla="*/ 1 h 81"/>
                <a:gd name="T14" fmla="*/ 1 w 44"/>
                <a:gd name="T15" fmla="*/ 1 h 81"/>
                <a:gd name="T16" fmla="*/ 1 w 44"/>
                <a:gd name="T17" fmla="*/ 1 h 81"/>
                <a:gd name="T18" fmla="*/ 1 w 44"/>
                <a:gd name="T19" fmla="*/ 1 h 81"/>
                <a:gd name="T20" fmla="*/ 1 w 44"/>
                <a:gd name="T21" fmla="*/ 1 h 81"/>
                <a:gd name="T22" fmla="*/ 1 w 44"/>
                <a:gd name="T23" fmla="*/ 1 h 81"/>
                <a:gd name="T24" fmla="*/ 1 w 44"/>
                <a:gd name="T25" fmla="*/ 1 h 81"/>
                <a:gd name="T26" fmla="*/ 0 w 4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81"/>
                <a:gd name="T44" fmla="*/ 44 w 4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81">
                  <a:moveTo>
                    <a:pt x="0" y="81"/>
                  </a:moveTo>
                  <a:lnTo>
                    <a:pt x="0" y="81"/>
                  </a:lnTo>
                  <a:lnTo>
                    <a:pt x="0" y="0"/>
                  </a:lnTo>
                  <a:lnTo>
                    <a:pt x="44" y="0"/>
                  </a:lnTo>
                  <a:lnTo>
                    <a:pt x="44" y="18"/>
                  </a:lnTo>
                  <a:lnTo>
                    <a:pt x="20" y="18"/>
                  </a:lnTo>
                  <a:lnTo>
                    <a:pt x="20" y="31"/>
                  </a:lnTo>
                  <a:lnTo>
                    <a:pt x="44" y="31"/>
                  </a:lnTo>
                  <a:lnTo>
                    <a:pt x="44" y="49"/>
                  </a:lnTo>
                  <a:lnTo>
                    <a:pt x="20" y="49"/>
                  </a:lnTo>
                  <a:lnTo>
                    <a:pt x="20" y="63"/>
                  </a:lnTo>
                  <a:lnTo>
                    <a:pt x="44" y="63"/>
                  </a:lnTo>
                  <a:lnTo>
                    <a:pt x="44" y="81"/>
                  </a:lnTo>
                  <a:lnTo>
                    <a:pt x="0" y="81"/>
                  </a:lnTo>
                  <a:close/>
                </a:path>
              </a:pathLst>
            </a:custGeom>
            <a:solidFill>
              <a:srgbClr val="B42E34"/>
            </a:solidFill>
            <a:ln w="0">
              <a:solidFill>
                <a:srgbClr val="000000"/>
              </a:solidFill>
              <a:prstDash val="solid"/>
              <a:round/>
              <a:headEnd/>
              <a:tailEnd/>
            </a:ln>
          </p:spPr>
          <p:txBody>
            <a:bodyPr/>
            <a:lstStyle/>
            <a:p>
              <a:endParaRPr lang="en-GB"/>
            </a:p>
          </p:txBody>
        </p:sp>
        <p:sp>
          <p:nvSpPr>
            <p:cNvPr id="14369" name="Freeform 34"/>
            <p:cNvSpPr>
              <a:spLocks/>
            </p:cNvSpPr>
            <p:nvPr/>
          </p:nvSpPr>
          <p:spPr bwMode="auto">
            <a:xfrm>
              <a:off x="5404" y="4073"/>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1" y="3"/>
                    <a:pt x="26" y="0"/>
                    <a:pt x="34" y="0"/>
                  </a:cubicBezTo>
                  <a:cubicBezTo>
                    <a:pt x="47" y="0"/>
                    <a:pt x="55" y="8"/>
                    <a:pt x="55" y="22"/>
                  </a:cubicBezTo>
                  <a:lnTo>
                    <a:pt x="55" y="62"/>
                  </a:lnTo>
                  <a:lnTo>
                    <a:pt x="37" y="62"/>
                  </a:lnTo>
                  <a:lnTo>
                    <a:pt x="37" y="29"/>
                  </a:lnTo>
                  <a:cubicBezTo>
                    <a:pt x="37" y="20"/>
                    <a:pt x="35" y="17"/>
                    <a:pt x="28" y="17"/>
                  </a:cubicBezTo>
                  <a:cubicBezTo>
                    <a:pt x="21" y="17"/>
                    <a:pt x="18" y="21"/>
                    <a:pt x="18" y="29"/>
                  </a:cubicBezTo>
                  <a:lnTo>
                    <a:pt x="18"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14370" name="Freeform 35"/>
            <p:cNvSpPr>
              <a:spLocks noEditPoints="1"/>
            </p:cNvSpPr>
            <p:nvPr/>
          </p:nvSpPr>
          <p:spPr bwMode="auto">
            <a:xfrm>
              <a:off x="5443" y="4073"/>
              <a:ext cx="38" cy="53"/>
            </a:xfrm>
            <a:custGeom>
              <a:avLst/>
              <a:gdLst>
                <a:gd name="T0" fmla="*/ 1 w 62"/>
                <a:gd name="T1" fmla="*/ 1 h 88"/>
                <a:gd name="T2" fmla="*/ 1 w 62"/>
                <a:gd name="T3" fmla="*/ 1 h 88"/>
                <a:gd name="T4" fmla="*/ 0 w 62"/>
                <a:gd name="T5" fmla="*/ 1 h 88"/>
                <a:gd name="T6" fmla="*/ 1 w 62"/>
                <a:gd name="T7" fmla="*/ 1 h 88"/>
                <a:gd name="T8" fmla="*/ 1 w 62"/>
                <a:gd name="T9" fmla="*/ 0 h 88"/>
                <a:gd name="T10" fmla="*/ 1 w 62"/>
                <a:gd name="T11" fmla="*/ 1 h 88"/>
                <a:gd name="T12" fmla="*/ 1 w 62"/>
                <a:gd name="T13" fmla="*/ 1 h 88"/>
                <a:gd name="T14" fmla="*/ 1 w 62"/>
                <a:gd name="T15" fmla="*/ 1 h 88"/>
                <a:gd name="T16" fmla="*/ 1 w 62"/>
                <a:gd name="T17" fmla="*/ 1 h 88"/>
                <a:gd name="T18" fmla="*/ 1 w 62"/>
                <a:gd name="T19" fmla="*/ 1 h 88"/>
                <a:gd name="T20" fmla="*/ 1 w 62"/>
                <a:gd name="T21" fmla="*/ 1 h 88"/>
                <a:gd name="T22" fmla="*/ 1 w 62"/>
                <a:gd name="T23" fmla="*/ 1 h 88"/>
                <a:gd name="T24" fmla="*/ 1 w 62"/>
                <a:gd name="T25" fmla="*/ 1 h 88"/>
                <a:gd name="T26" fmla="*/ 1 w 62"/>
                <a:gd name="T27" fmla="*/ 1 h 88"/>
                <a:gd name="T28" fmla="*/ 1 w 62"/>
                <a:gd name="T29" fmla="*/ 1 h 88"/>
                <a:gd name="T30" fmla="*/ 1 w 62"/>
                <a:gd name="T31" fmla="*/ 1 h 88"/>
                <a:gd name="T32" fmla="*/ 1 w 62"/>
                <a:gd name="T33" fmla="*/ 1 h 88"/>
                <a:gd name="T34" fmla="*/ 1 w 62"/>
                <a:gd name="T35" fmla="*/ 1 h 88"/>
                <a:gd name="T36" fmla="*/ 1 w 62"/>
                <a:gd name="T37" fmla="*/ 1 h 88"/>
                <a:gd name="T38" fmla="*/ 1 w 62"/>
                <a:gd name="T39" fmla="*/ 1 h 88"/>
                <a:gd name="T40" fmla="*/ 1 w 62"/>
                <a:gd name="T41" fmla="*/ 1 h 88"/>
                <a:gd name="T42" fmla="*/ 1 w 62"/>
                <a:gd name="T43" fmla="*/ 1 h 88"/>
                <a:gd name="T44" fmla="*/ 1 w 62"/>
                <a:gd name="T45" fmla="*/ 1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
                <a:gd name="T70" fmla="*/ 0 h 88"/>
                <a:gd name="T71" fmla="*/ 62 w 62"/>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 h="88">
                  <a:moveTo>
                    <a:pt x="28" y="62"/>
                  </a:moveTo>
                  <a:lnTo>
                    <a:pt x="28" y="62"/>
                  </a:lnTo>
                  <a:cubicBezTo>
                    <a:pt x="12" y="62"/>
                    <a:pt x="0" y="49"/>
                    <a:pt x="0" y="31"/>
                  </a:cubicBezTo>
                  <a:cubicBezTo>
                    <a:pt x="0" y="22"/>
                    <a:pt x="3" y="15"/>
                    <a:pt x="9" y="9"/>
                  </a:cubicBezTo>
                  <a:cubicBezTo>
                    <a:pt x="15" y="3"/>
                    <a:pt x="21" y="0"/>
                    <a:pt x="29" y="0"/>
                  </a:cubicBezTo>
                  <a:cubicBezTo>
                    <a:pt x="36" y="0"/>
                    <a:pt x="41" y="3"/>
                    <a:pt x="45" y="8"/>
                  </a:cubicBezTo>
                  <a:lnTo>
                    <a:pt x="45" y="1"/>
                  </a:lnTo>
                  <a:lnTo>
                    <a:pt x="62" y="1"/>
                  </a:lnTo>
                  <a:lnTo>
                    <a:pt x="62" y="56"/>
                  </a:lnTo>
                  <a:cubicBezTo>
                    <a:pt x="62" y="64"/>
                    <a:pt x="62" y="70"/>
                    <a:pt x="57" y="76"/>
                  </a:cubicBezTo>
                  <a:cubicBezTo>
                    <a:pt x="52" y="84"/>
                    <a:pt x="43" y="88"/>
                    <a:pt x="32" y="88"/>
                  </a:cubicBezTo>
                  <a:cubicBezTo>
                    <a:pt x="16" y="88"/>
                    <a:pt x="5" y="79"/>
                    <a:pt x="2" y="67"/>
                  </a:cubicBezTo>
                  <a:lnTo>
                    <a:pt x="22" y="67"/>
                  </a:lnTo>
                  <a:cubicBezTo>
                    <a:pt x="23" y="71"/>
                    <a:pt x="27" y="73"/>
                    <a:pt x="32" y="73"/>
                  </a:cubicBezTo>
                  <a:cubicBezTo>
                    <a:pt x="40" y="73"/>
                    <a:pt x="45" y="68"/>
                    <a:pt x="45" y="59"/>
                  </a:cubicBezTo>
                  <a:cubicBezTo>
                    <a:pt x="45" y="58"/>
                    <a:pt x="45" y="57"/>
                    <a:pt x="45" y="56"/>
                  </a:cubicBezTo>
                  <a:cubicBezTo>
                    <a:pt x="40" y="60"/>
                    <a:pt x="35" y="62"/>
                    <a:pt x="28" y="62"/>
                  </a:cubicBezTo>
                  <a:close/>
                  <a:moveTo>
                    <a:pt x="31" y="46"/>
                  </a:moveTo>
                  <a:lnTo>
                    <a:pt x="31" y="46"/>
                  </a:lnTo>
                  <a:cubicBezTo>
                    <a:pt x="39" y="46"/>
                    <a:pt x="46" y="40"/>
                    <a:pt x="46" y="31"/>
                  </a:cubicBezTo>
                  <a:cubicBezTo>
                    <a:pt x="46" y="22"/>
                    <a:pt x="39" y="16"/>
                    <a:pt x="32" y="16"/>
                  </a:cubicBezTo>
                  <a:cubicBezTo>
                    <a:pt x="23" y="16"/>
                    <a:pt x="17" y="23"/>
                    <a:pt x="17" y="31"/>
                  </a:cubicBezTo>
                  <a:cubicBezTo>
                    <a:pt x="17" y="40"/>
                    <a:pt x="23" y="46"/>
                    <a:pt x="31" y="46"/>
                  </a:cubicBezTo>
                  <a:close/>
                </a:path>
              </a:pathLst>
            </a:custGeom>
            <a:solidFill>
              <a:srgbClr val="B42E34"/>
            </a:solidFill>
            <a:ln w="0">
              <a:solidFill>
                <a:srgbClr val="000000"/>
              </a:solidFill>
              <a:prstDash val="solid"/>
              <a:round/>
              <a:headEnd/>
              <a:tailEnd/>
            </a:ln>
          </p:spPr>
          <p:txBody>
            <a:bodyPr/>
            <a:lstStyle/>
            <a:p>
              <a:endParaRPr lang="en-GB"/>
            </a:p>
          </p:txBody>
        </p:sp>
        <p:sp>
          <p:nvSpPr>
            <p:cNvPr id="14371" name="Freeform 36"/>
            <p:cNvSpPr>
              <a:spLocks/>
            </p:cNvSpPr>
            <p:nvPr/>
          </p:nvSpPr>
          <p:spPr bwMode="auto">
            <a:xfrm>
              <a:off x="5488" y="4062"/>
              <a:ext cx="11" cy="49"/>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14372" name="Freeform 37"/>
            <p:cNvSpPr>
              <a:spLocks noEditPoints="1"/>
            </p:cNvSpPr>
            <p:nvPr/>
          </p:nvSpPr>
          <p:spPr bwMode="auto">
            <a:xfrm>
              <a:off x="5505" y="4073"/>
              <a:ext cx="39" cy="38"/>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8" y="55"/>
                  </a:moveTo>
                  <a:lnTo>
                    <a:pt x="48" y="55"/>
                  </a:lnTo>
                  <a:cubicBezTo>
                    <a:pt x="42" y="60"/>
                    <a:pt x="37" y="62"/>
                    <a:pt x="30" y="62"/>
                  </a:cubicBezTo>
                  <a:cubicBezTo>
                    <a:pt x="22" y="62"/>
                    <a:pt x="16" y="60"/>
                    <a:pt x="11" y="55"/>
                  </a:cubicBezTo>
                  <a:cubicBezTo>
                    <a:pt x="4" y="49"/>
                    <a:pt x="0" y="41"/>
                    <a:pt x="0" y="31"/>
                  </a:cubicBezTo>
                  <a:cubicBezTo>
                    <a:pt x="0" y="22"/>
                    <a:pt x="3" y="15"/>
                    <a:pt x="10" y="8"/>
                  </a:cubicBezTo>
                  <a:cubicBezTo>
                    <a:pt x="15" y="3"/>
                    <a:pt x="22" y="0"/>
                    <a:pt x="30" y="0"/>
                  </a:cubicBezTo>
                  <a:cubicBezTo>
                    <a:pt x="37" y="0"/>
                    <a:pt x="43" y="3"/>
                    <a:pt x="47" y="8"/>
                  </a:cubicBezTo>
                  <a:lnTo>
                    <a:pt x="47" y="1"/>
                  </a:lnTo>
                  <a:lnTo>
                    <a:pt x="65" y="1"/>
                  </a:lnTo>
                  <a:lnTo>
                    <a:pt x="65" y="62"/>
                  </a:lnTo>
                  <a:lnTo>
                    <a:pt x="48" y="62"/>
                  </a:lnTo>
                  <a:lnTo>
                    <a:pt x="48" y="55"/>
                  </a:lnTo>
                  <a:close/>
                  <a:moveTo>
                    <a:pt x="34" y="46"/>
                  </a:moveTo>
                  <a:lnTo>
                    <a:pt x="34" y="46"/>
                  </a:lnTo>
                  <a:cubicBezTo>
                    <a:pt x="41" y="46"/>
                    <a:pt x="48" y="40"/>
                    <a:pt x="48" y="31"/>
                  </a:cubicBezTo>
                  <a:cubicBezTo>
                    <a:pt x="48" y="22"/>
                    <a:pt x="41" y="16"/>
                    <a:pt x="33" y="16"/>
                  </a:cubicBezTo>
                  <a:cubicBezTo>
                    <a:pt x="24" y="16"/>
                    <a:pt x="18" y="23"/>
                    <a:pt x="18" y="31"/>
                  </a:cubicBezTo>
                  <a:cubicBezTo>
                    <a:pt x="18" y="40"/>
                    <a:pt x="24" y="46"/>
                    <a:pt x="34" y="46"/>
                  </a:cubicBezTo>
                  <a:close/>
                </a:path>
              </a:pathLst>
            </a:custGeom>
            <a:solidFill>
              <a:srgbClr val="B42E34"/>
            </a:solidFill>
            <a:ln w="0">
              <a:solidFill>
                <a:srgbClr val="000000"/>
              </a:solidFill>
              <a:prstDash val="solid"/>
              <a:round/>
              <a:headEnd/>
              <a:tailEnd/>
            </a:ln>
          </p:spPr>
          <p:txBody>
            <a:bodyPr/>
            <a:lstStyle/>
            <a:p>
              <a:endParaRPr lang="en-GB"/>
            </a:p>
          </p:txBody>
        </p:sp>
        <p:sp>
          <p:nvSpPr>
            <p:cNvPr id="14373" name="Freeform 38"/>
            <p:cNvSpPr>
              <a:spLocks/>
            </p:cNvSpPr>
            <p:nvPr/>
          </p:nvSpPr>
          <p:spPr bwMode="auto">
            <a:xfrm>
              <a:off x="5551" y="4073"/>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6"/>
                    <a:pt x="28" y="16"/>
                  </a:cubicBezTo>
                  <a:cubicBezTo>
                    <a:pt x="21" y="16"/>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14374" name="Freeform 39"/>
            <p:cNvSpPr>
              <a:spLocks noEditPoints="1"/>
            </p:cNvSpPr>
            <p:nvPr/>
          </p:nvSpPr>
          <p:spPr bwMode="auto">
            <a:xfrm>
              <a:off x="5589" y="4062"/>
              <a:ext cx="39" cy="49"/>
            </a:xfrm>
            <a:custGeom>
              <a:avLst/>
              <a:gdLst>
                <a:gd name="T0" fmla="*/ 1 w 65"/>
                <a:gd name="T1" fmla="*/ 1 h 81"/>
                <a:gd name="T2" fmla="*/ 1 w 65"/>
                <a:gd name="T3" fmla="*/ 1 h 81"/>
                <a:gd name="T4" fmla="*/ 1 w 65"/>
                <a:gd name="T5" fmla="*/ 1 h 81"/>
                <a:gd name="T6" fmla="*/ 1 w 65"/>
                <a:gd name="T7" fmla="*/ 1 h 81"/>
                <a:gd name="T8" fmla="*/ 0 w 65"/>
                <a:gd name="T9" fmla="*/ 1 h 81"/>
                <a:gd name="T10" fmla="*/ 1 w 65"/>
                <a:gd name="T11" fmla="*/ 1 h 81"/>
                <a:gd name="T12" fmla="*/ 1 w 65"/>
                <a:gd name="T13" fmla="*/ 1 h 81"/>
                <a:gd name="T14" fmla="*/ 1 w 65"/>
                <a:gd name="T15" fmla="*/ 1 h 81"/>
                <a:gd name="T16" fmla="*/ 1 w 65"/>
                <a:gd name="T17" fmla="*/ 0 h 81"/>
                <a:gd name="T18" fmla="*/ 1 w 65"/>
                <a:gd name="T19" fmla="*/ 0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48" y="74"/>
                  </a:moveTo>
                  <a:lnTo>
                    <a:pt x="48" y="74"/>
                  </a:lnTo>
                  <a:cubicBezTo>
                    <a:pt x="42" y="79"/>
                    <a:pt x="37" y="81"/>
                    <a:pt x="30" y="81"/>
                  </a:cubicBezTo>
                  <a:cubicBezTo>
                    <a:pt x="22" y="81"/>
                    <a:pt x="16" y="79"/>
                    <a:pt x="11" y="74"/>
                  </a:cubicBezTo>
                  <a:cubicBezTo>
                    <a:pt x="4" y="68"/>
                    <a:pt x="0" y="60"/>
                    <a:pt x="0" y="50"/>
                  </a:cubicBezTo>
                  <a:cubicBezTo>
                    <a:pt x="0" y="41"/>
                    <a:pt x="3" y="33"/>
                    <a:pt x="10" y="27"/>
                  </a:cubicBezTo>
                  <a:cubicBezTo>
                    <a:pt x="15" y="22"/>
                    <a:pt x="22" y="19"/>
                    <a:pt x="30" y="19"/>
                  </a:cubicBezTo>
                  <a:cubicBezTo>
                    <a:pt x="37" y="19"/>
                    <a:pt x="43" y="21"/>
                    <a:pt x="47" y="27"/>
                  </a:cubicBezTo>
                  <a:lnTo>
                    <a:pt x="47" y="0"/>
                  </a:lnTo>
                  <a:lnTo>
                    <a:pt x="65" y="0"/>
                  </a:lnTo>
                  <a:lnTo>
                    <a:pt x="65" y="81"/>
                  </a:lnTo>
                  <a:lnTo>
                    <a:pt x="48" y="81"/>
                  </a:lnTo>
                  <a:lnTo>
                    <a:pt x="48" y="74"/>
                  </a:lnTo>
                  <a:close/>
                  <a:moveTo>
                    <a:pt x="34" y="65"/>
                  </a:moveTo>
                  <a:lnTo>
                    <a:pt x="34" y="65"/>
                  </a:lnTo>
                  <a:cubicBezTo>
                    <a:pt x="41" y="65"/>
                    <a:pt x="48" y="58"/>
                    <a:pt x="48" y="50"/>
                  </a:cubicBezTo>
                  <a:cubicBezTo>
                    <a:pt x="48" y="41"/>
                    <a:pt x="41" y="35"/>
                    <a:pt x="33" y="35"/>
                  </a:cubicBezTo>
                  <a:cubicBezTo>
                    <a:pt x="24" y="35"/>
                    <a:pt x="18" y="42"/>
                    <a:pt x="18" y="50"/>
                  </a:cubicBezTo>
                  <a:cubicBezTo>
                    <a:pt x="18" y="58"/>
                    <a:pt x="24" y="65"/>
                    <a:pt x="34" y="65"/>
                  </a:cubicBezTo>
                  <a:close/>
                </a:path>
              </a:pathLst>
            </a:custGeom>
            <a:solidFill>
              <a:srgbClr val="B42E34"/>
            </a:solidFill>
            <a:ln w="0">
              <a:solidFill>
                <a:srgbClr val="000000"/>
              </a:solidFill>
              <a:prstDash val="solid"/>
              <a:round/>
              <a:headEnd/>
              <a:tailEnd/>
            </a:ln>
          </p:spPr>
          <p:txBody>
            <a:bodyPr/>
            <a:lstStyle/>
            <a:p>
              <a:endParaRPr lang="en-GB"/>
            </a:p>
          </p:txBody>
        </p:sp>
        <p:sp>
          <p:nvSpPr>
            <p:cNvPr id="14375" name="Freeform 40"/>
            <p:cNvSpPr>
              <a:spLocks/>
            </p:cNvSpPr>
            <p:nvPr/>
          </p:nvSpPr>
          <p:spPr bwMode="auto">
            <a:xfrm>
              <a:off x="5404" y="4130"/>
              <a:ext cx="33" cy="37"/>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7"/>
                    <a:pt x="28" y="17"/>
                  </a:cubicBezTo>
                  <a:cubicBezTo>
                    <a:pt x="21" y="17"/>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14376" name="Freeform 41"/>
            <p:cNvSpPr>
              <a:spLocks noEditPoints="1"/>
            </p:cNvSpPr>
            <p:nvPr/>
          </p:nvSpPr>
          <p:spPr bwMode="auto">
            <a:xfrm>
              <a:off x="5443" y="4129"/>
              <a:ext cx="38" cy="39"/>
            </a:xfrm>
            <a:custGeom>
              <a:avLst/>
              <a:gdLst>
                <a:gd name="T0" fmla="*/ 1 w 64"/>
                <a:gd name="T1" fmla="*/ 1 h 64"/>
                <a:gd name="T2" fmla="*/ 1 w 64"/>
                <a:gd name="T3" fmla="*/ 1 h 64"/>
                <a:gd name="T4" fmla="*/ 1 w 64"/>
                <a:gd name="T5" fmla="*/ 1 h 64"/>
                <a:gd name="T6" fmla="*/ 1 w 64"/>
                <a:gd name="T7" fmla="*/ 1 h 64"/>
                <a:gd name="T8" fmla="*/ 0 w 64"/>
                <a:gd name="T9" fmla="*/ 1 h 64"/>
                <a:gd name="T10" fmla="*/ 1 w 64"/>
                <a:gd name="T11" fmla="*/ 1 h 64"/>
                <a:gd name="T12" fmla="*/ 1 w 64"/>
                <a:gd name="T13" fmla="*/ 0 h 64"/>
                <a:gd name="T14" fmla="*/ 1 w 64"/>
                <a:gd name="T15" fmla="*/ 1 h 64"/>
                <a:gd name="T16" fmla="*/ 1 w 64"/>
                <a:gd name="T17" fmla="*/ 1 h 64"/>
                <a:gd name="T18" fmla="*/ 1 w 64"/>
                <a:gd name="T19" fmla="*/ 1 h 64"/>
                <a:gd name="T20" fmla="*/ 1 w 64"/>
                <a:gd name="T21" fmla="*/ 1 h 64"/>
                <a:gd name="T22" fmla="*/ 1 w 64"/>
                <a:gd name="T23" fmla="*/ 1 h 64"/>
                <a:gd name="T24" fmla="*/ 1 w 64"/>
                <a:gd name="T25" fmla="*/ 1 h 64"/>
                <a:gd name="T26" fmla="*/ 1 w 64"/>
                <a:gd name="T27" fmla="*/ 1 h 64"/>
                <a:gd name="T28" fmla="*/ 1 w 64"/>
                <a:gd name="T29" fmla="*/ 1 h 64"/>
                <a:gd name="T30" fmla="*/ 1 w 64"/>
                <a:gd name="T31" fmla="*/ 1 h 64"/>
                <a:gd name="T32" fmla="*/ 1 w 64"/>
                <a:gd name="T33" fmla="*/ 1 h 64"/>
                <a:gd name="T34" fmla="*/ 1 w 64"/>
                <a:gd name="T35" fmla="*/ 1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64"/>
                <a:gd name="T56" fmla="*/ 64 w 64"/>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64">
                  <a:moveTo>
                    <a:pt x="61" y="45"/>
                  </a:moveTo>
                  <a:lnTo>
                    <a:pt x="61" y="45"/>
                  </a:lnTo>
                  <a:cubicBezTo>
                    <a:pt x="55" y="58"/>
                    <a:pt x="45" y="64"/>
                    <a:pt x="32" y="64"/>
                  </a:cubicBezTo>
                  <a:cubicBezTo>
                    <a:pt x="22" y="64"/>
                    <a:pt x="15" y="61"/>
                    <a:pt x="9" y="55"/>
                  </a:cubicBezTo>
                  <a:cubicBezTo>
                    <a:pt x="3" y="48"/>
                    <a:pt x="0" y="41"/>
                    <a:pt x="0" y="32"/>
                  </a:cubicBezTo>
                  <a:cubicBezTo>
                    <a:pt x="0" y="24"/>
                    <a:pt x="3" y="16"/>
                    <a:pt x="9" y="10"/>
                  </a:cubicBezTo>
                  <a:cubicBezTo>
                    <a:pt x="15" y="4"/>
                    <a:pt x="23" y="0"/>
                    <a:pt x="31" y="0"/>
                  </a:cubicBezTo>
                  <a:cubicBezTo>
                    <a:pt x="51" y="0"/>
                    <a:pt x="64" y="14"/>
                    <a:pt x="64" y="37"/>
                  </a:cubicBezTo>
                  <a:lnTo>
                    <a:pt x="64" y="39"/>
                  </a:lnTo>
                  <a:lnTo>
                    <a:pt x="18" y="39"/>
                  </a:lnTo>
                  <a:cubicBezTo>
                    <a:pt x="20" y="45"/>
                    <a:pt x="24" y="49"/>
                    <a:pt x="32" y="49"/>
                  </a:cubicBezTo>
                  <a:cubicBezTo>
                    <a:pt x="36" y="49"/>
                    <a:pt x="39" y="48"/>
                    <a:pt x="41" y="45"/>
                  </a:cubicBezTo>
                  <a:lnTo>
                    <a:pt x="61" y="45"/>
                  </a:lnTo>
                  <a:close/>
                  <a:moveTo>
                    <a:pt x="46" y="26"/>
                  </a:moveTo>
                  <a:lnTo>
                    <a:pt x="46" y="26"/>
                  </a:lnTo>
                  <a:cubicBezTo>
                    <a:pt x="44" y="20"/>
                    <a:pt x="39" y="16"/>
                    <a:pt x="32" y="16"/>
                  </a:cubicBezTo>
                  <a:cubicBezTo>
                    <a:pt x="24" y="16"/>
                    <a:pt x="19" y="20"/>
                    <a:pt x="18" y="26"/>
                  </a:cubicBezTo>
                  <a:lnTo>
                    <a:pt x="46" y="26"/>
                  </a:lnTo>
                  <a:close/>
                </a:path>
              </a:pathLst>
            </a:custGeom>
            <a:solidFill>
              <a:srgbClr val="B42E34"/>
            </a:solidFill>
            <a:ln w="0">
              <a:solidFill>
                <a:srgbClr val="000000"/>
              </a:solidFill>
              <a:prstDash val="solid"/>
              <a:round/>
              <a:headEnd/>
              <a:tailEnd/>
            </a:ln>
          </p:spPr>
          <p:txBody>
            <a:bodyPr/>
            <a:lstStyle/>
            <a:p>
              <a:endParaRPr lang="en-GB"/>
            </a:p>
          </p:txBody>
        </p:sp>
        <p:sp>
          <p:nvSpPr>
            <p:cNvPr id="14377" name="Freeform 42"/>
            <p:cNvSpPr>
              <a:spLocks/>
            </p:cNvSpPr>
            <p:nvPr/>
          </p:nvSpPr>
          <p:spPr bwMode="auto">
            <a:xfrm>
              <a:off x="5484" y="4119"/>
              <a:ext cx="20" cy="48"/>
            </a:xfrm>
            <a:custGeom>
              <a:avLst/>
              <a:gdLst>
                <a:gd name="T0" fmla="*/ 0 w 34"/>
                <a:gd name="T1" fmla="*/ 1 h 81"/>
                <a:gd name="T2" fmla="*/ 0 w 34"/>
                <a:gd name="T3" fmla="*/ 1 h 81"/>
                <a:gd name="T4" fmla="*/ 0 w 34"/>
                <a:gd name="T5" fmla="*/ 1 h 81"/>
                <a:gd name="T6" fmla="*/ 1 w 34"/>
                <a:gd name="T7" fmla="*/ 1 h 81"/>
                <a:gd name="T8" fmla="*/ 1 w 34"/>
                <a:gd name="T9" fmla="*/ 0 h 81"/>
                <a:gd name="T10" fmla="*/ 1 w 34"/>
                <a:gd name="T11" fmla="*/ 0 h 81"/>
                <a:gd name="T12" fmla="*/ 1 w 34"/>
                <a:gd name="T13" fmla="*/ 1 h 81"/>
                <a:gd name="T14" fmla="*/ 1 w 34"/>
                <a:gd name="T15" fmla="*/ 1 h 81"/>
                <a:gd name="T16" fmla="*/ 1 w 34"/>
                <a:gd name="T17" fmla="*/ 1 h 81"/>
                <a:gd name="T18" fmla="*/ 1 w 34"/>
                <a:gd name="T19" fmla="*/ 1 h 81"/>
                <a:gd name="T20" fmla="*/ 1 w 34"/>
                <a:gd name="T21" fmla="*/ 1 h 81"/>
                <a:gd name="T22" fmla="*/ 1 w 34"/>
                <a:gd name="T23" fmla="*/ 1 h 81"/>
                <a:gd name="T24" fmla="*/ 1 w 34"/>
                <a:gd name="T25" fmla="*/ 1 h 81"/>
                <a:gd name="T26" fmla="*/ 0 w 3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81"/>
                <a:gd name="T44" fmla="*/ 34 w 3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81">
                  <a:moveTo>
                    <a:pt x="0" y="33"/>
                  </a:moveTo>
                  <a:lnTo>
                    <a:pt x="0" y="33"/>
                  </a:lnTo>
                  <a:lnTo>
                    <a:pt x="0" y="20"/>
                  </a:lnTo>
                  <a:lnTo>
                    <a:pt x="8" y="20"/>
                  </a:lnTo>
                  <a:lnTo>
                    <a:pt x="8" y="0"/>
                  </a:lnTo>
                  <a:lnTo>
                    <a:pt x="26" y="0"/>
                  </a:lnTo>
                  <a:lnTo>
                    <a:pt x="26" y="20"/>
                  </a:lnTo>
                  <a:lnTo>
                    <a:pt x="34" y="20"/>
                  </a:lnTo>
                  <a:lnTo>
                    <a:pt x="34" y="33"/>
                  </a:lnTo>
                  <a:lnTo>
                    <a:pt x="26" y="33"/>
                  </a:lnTo>
                  <a:lnTo>
                    <a:pt x="26" y="81"/>
                  </a:lnTo>
                  <a:lnTo>
                    <a:pt x="8" y="81"/>
                  </a:lnTo>
                  <a:lnTo>
                    <a:pt x="8" y="33"/>
                  </a:lnTo>
                  <a:lnTo>
                    <a:pt x="0" y="33"/>
                  </a:lnTo>
                  <a:close/>
                </a:path>
              </a:pathLst>
            </a:custGeom>
            <a:solidFill>
              <a:srgbClr val="B42E34"/>
            </a:solidFill>
            <a:ln w="0">
              <a:solidFill>
                <a:srgbClr val="000000"/>
              </a:solidFill>
              <a:prstDash val="solid"/>
              <a:round/>
              <a:headEnd/>
              <a:tailEnd/>
            </a:ln>
          </p:spPr>
          <p:txBody>
            <a:bodyPr/>
            <a:lstStyle/>
            <a:p>
              <a:endParaRPr lang="en-GB"/>
            </a:p>
          </p:txBody>
        </p:sp>
        <p:sp>
          <p:nvSpPr>
            <p:cNvPr id="14378" name="Freeform 43"/>
            <p:cNvSpPr>
              <a:spLocks noEditPoints="1"/>
            </p:cNvSpPr>
            <p:nvPr/>
          </p:nvSpPr>
          <p:spPr bwMode="auto">
            <a:xfrm>
              <a:off x="5507" y="4119"/>
              <a:ext cx="39" cy="48"/>
            </a:xfrm>
            <a:custGeom>
              <a:avLst/>
              <a:gdLst>
                <a:gd name="T0" fmla="*/ 1 w 65"/>
                <a:gd name="T1" fmla="*/ 1 h 81"/>
                <a:gd name="T2" fmla="*/ 1 w 65"/>
                <a:gd name="T3" fmla="*/ 1 h 81"/>
                <a:gd name="T4" fmla="*/ 0 w 65"/>
                <a:gd name="T5" fmla="*/ 1 h 81"/>
                <a:gd name="T6" fmla="*/ 0 w 65"/>
                <a:gd name="T7" fmla="*/ 0 h 81"/>
                <a:gd name="T8" fmla="*/ 1 w 65"/>
                <a:gd name="T9" fmla="*/ 0 h 81"/>
                <a:gd name="T10" fmla="*/ 1 w 65"/>
                <a:gd name="T11" fmla="*/ 1 h 81"/>
                <a:gd name="T12" fmla="*/ 1 w 65"/>
                <a:gd name="T13" fmla="*/ 1 h 81"/>
                <a:gd name="T14" fmla="*/ 1 w 65"/>
                <a:gd name="T15" fmla="*/ 1 h 81"/>
                <a:gd name="T16" fmla="*/ 1 w 65"/>
                <a:gd name="T17" fmla="*/ 1 h 81"/>
                <a:gd name="T18" fmla="*/ 1 w 65"/>
                <a:gd name="T19" fmla="*/ 1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17" y="81"/>
                  </a:moveTo>
                  <a:lnTo>
                    <a:pt x="17" y="81"/>
                  </a:lnTo>
                  <a:lnTo>
                    <a:pt x="0" y="81"/>
                  </a:lnTo>
                  <a:lnTo>
                    <a:pt x="0" y="0"/>
                  </a:lnTo>
                  <a:lnTo>
                    <a:pt x="18" y="0"/>
                  </a:lnTo>
                  <a:lnTo>
                    <a:pt x="18" y="27"/>
                  </a:lnTo>
                  <a:cubicBezTo>
                    <a:pt x="22" y="22"/>
                    <a:pt x="27" y="19"/>
                    <a:pt x="35" y="19"/>
                  </a:cubicBezTo>
                  <a:cubicBezTo>
                    <a:pt x="43" y="19"/>
                    <a:pt x="50" y="22"/>
                    <a:pt x="55" y="27"/>
                  </a:cubicBezTo>
                  <a:cubicBezTo>
                    <a:pt x="62" y="34"/>
                    <a:pt x="65" y="41"/>
                    <a:pt x="65" y="50"/>
                  </a:cubicBezTo>
                  <a:cubicBezTo>
                    <a:pt x="65" y="60"/>
                    <a:pt x="61" y="68"/>
                    <a:pt x="54" y="74"/>
                  </a:cubicBezTo>
                  <a:cubicBezTo>
                    <a:pt x="49" y="79"/>
                    <a:pt x="43" y="81"/>
                    <a:pt x="35" y="81"/>
                  </a:cubicBezTo>
                  <a:cubicBezTo>
                    <a:pt x="28" y="81"/>
                    <a:pt x="23" y="79"/>
                    <a:pt x="17" y="74"/>
                  </a:cubicBezTo>
                  <a:lnTo>
                    <a:pt x="17" y="81"/>
                  </a:lnTo>
                  <a:close/>
                  <a:moveTo>
                    <a:pt x="31" y="65"/>
                  </a:moveTo>
                  <a:lnTo>
                    <a:pt x="31" y="65"/>
                  </a:lnTo>
                  <a:cubicBezTo>
                    <a:pt x="41" y="65"/>
                    <a:pt x="47" y="58"/>
                    <a:pt x="47" y="50"/>
                  </a:cubicBezTo>
                  <a:cubicBezTo>
                    <a:pt x="47" y="42"/>
                    <a:pt x="40" y="35"/>
                    <a:pt x="32" y="35"/>
                  </a:cubicBezTo>
                  <a:cubicBezTo>
                    <a:pt x="24" y="35"/>
                    <a:pt x="17" y="41"/>
                    <a:pt x="17" y="50"/>
                  </a:cubicBezTo>
                  <a:cubicBezTo>
                    <a:pt x="17" y="59"/>
                    <a:pt x="24" y="65"/>
                    <a:pt x="31" y="65"/>
                  </a:cubicBezTo>
                  <a:close/>
                </a:path>
              </a:pathLst>
            </a:custGeom>
            <a:solidFill>
              <a:srgbClr val="B42E34"/>
            </a:solidFill>
            <a:ln w="0">
              <a:solidFill>
                <a:srgbClr val="000000"/>
              </a:solidFill>
              <a:prstDash val="solid"/>
              <a:round/>
              <a:headEnd/>
              <a:tailEnd/>
            </a:ln>
          </p:spPr>
          <p:txBody>
            <a:bodyPr/>
            <a:lstStyle/>
            <a:p>
              <a:endParaRPr lang="en-GB"/>
            </a:p>
          </p:txBody>
        </p:sp>
        <p:sp>
          <p:nvSpPr>
            <p:cNvPr id="14379" name="Freeform 44"/>
            <p:cNvSpPr>
              <a:spLocks noEditPoints="1"/>
            </p:cNvSpPr>
            <p:nvPr/>
          </p:nvSpPr>
          <p:spPr bwMode="auto">
            <a:xfrm>
              <a:off x="5550" y="4130"/>
              <a:ext cx="39" cy="37"/>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7" y="55"/>
                  </a:moveTo>
                  <a:lnTo>
                    <a:pt x="47" y="55"/>
                  </a:lnTo>
                  <a:cubicBezTo>
                    <a:pt x="42" y="60"/>
                    <a:pt x="37" y="62"/>
                    <a:pt x="29" y="62"/>
                  </a:cubicBezTo>
                  <a:cubicBezTo>
                    <a:pt x="22" y="62"/>
                    <a:pt x="16" y="60"/>
                    <a:pt x="10" y="55"/>
                  </a:cubicBezTo>
                  <a:cubicBezTo>
                    <a:pt x="3" y="49"/>
                    <a:pt x="0" y="41"/>
                    <a:pt x="0" y="31"/>
                  </a:cubicBezTo>
                  <a:cubicBezTo>
                    <a:pt x="0" y="22"/>
                    <a:pt x="3" y="14"/>
                    <a:pt x="9" y="8"/>
                  </a:cubicBezTo>
                  <a:cubicBezTo>
                    <a:pt x="15" y="3"/>
                    <a:pt x="22" y="0"/>
                    <a:pt x="30" y="0"/>
                  </a:cubicBezTo>
                  <a:cubicBezTo>
                    <a:pt x="37" y="0"/>
                    <a:pt x="43" y="2"/>
                    <a:pt x="47" y="8"/>
                  </a:cubicBezTo>
                  <a:lnTo>
                    <a:pt x="47" y="1"/>
                  </a:lnTo>
                  <a:lnTo>
                    <a:pt x="65" y="1"/>
                  </a:lnTo>
                  <a:lnTo>
                    <a:pt x="65" y="62"/>
                  </a:lnTo>
                  <a:lnTo>
                    <a:pt x="47" y="62"/>
                  </a:lnTo>
                  <a:lnTo>
                    <a:pt x="47" y="55"/>
                  </a:lnTo>
                  <a:close/>
                  <a:moveTo>
                    <a:pt x="33" y="46"/>
                  </a:moveTo>
                  <a:lnTo>
                    <a:pt x="33" y="46"/>
                  </a:lnTo>
                  <a:cubicBezTo>
                    <a:pt x="41" y="46"/>
                    <a:pt x="47" y="39"/>
                    <a:pt x="47" y="31"/>
                  </a:cubicBezTo>
                  <a:cubicBezTo>
                    <a:pt x="47" y="22"/>
                    <a:pt x="41" y="16"/>
                    <a:pt x="33" y="16"/>
                  </a:cubicBezTo>
                  <a:cubicBezTo>
                    <a:pt x="24" y="16"/>
                    <a:pt x="18" y="23"/>
                    <a:pt x="18" y="31"/>
                  </a:cubicBezTo>
                  <a:cubicBezTo>
                    <a:pt x="18" y="39"/>
                    <a:pt x="24" y="46"/>
                    <a:pt x="33" y="46"/>
                  </a:cubicBezTo>
                  <a:close/>
                </a:path>
              </a:pathLst>
            </a:custGeom>
            <a:solidFill>
              <a:srgbClr val="B42E34"/>
            </a:solidFill>
            <a:ln w="0">
              <a:solidFill>
                <a:srgbClr val="000000"/>
              </a:solidFill>
              <a:prstDash val="solid"/>
              <a:round/>
              <a:headEnd/>
              <a:tailEnd/>
            </a:ln>
          </p:spPr>
          <p:txBody>
            <a:bodyPr/>
            <a:lstStyle/>
            <a:p>
              <a:endParaRPr lang="en-GB"/>
            </a:p>
          </p:txBody>
        </p:sp>
        <p:sp>
          <p:nvSpPr>
            <p:cNvPr id="14380" name="Freeform 45"/>
            <p:cNvSpPr>
              <a:spLocks/>
            </p:cNvSpPr>
            <p:nvPr/>
          </p:nvSpPr>
          <p:spPr bwMode="auto">
            <a:xfrm>
              <a:off x="5597" y="4119"/>
              <a:ext cx="11" cy="48"/>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14381" name="Freeform 46"/>
            <p:cNvSpPr>
              <a:spLocks/>
            </p:cNvSpPr>
            <p:nvPr/>
          </p:nvSpPr>
          <p:spPr bwMode="auto">
            <a:xfrm>
              <a:off x="5617" y="4119"/>
              <a:ext cx="11" cy="48"/>
            </a:xfrm>
            <a:custGeom>
              <a:avLst/>
              <a:gdLst>
                <a:gd name="T0" fmla="*/ 1 w 18"/>
                <a:gd name="T1" fmla="*/ 0 h 81"/>
                <a:gd name="T2" fmla="*/ 1 w 18"/>
                <a:gd name="T3" fmla="*/ 0 h 81"/>
                <a:gd name="T4" fmla="*/ 1 w 18"/>
                <a:gd name="T5" fmla="*/ 1 h 81"/>
                <a:gd name="T6" fmla="*/ 1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1"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14382" name="Freeform 47"/>
            <p:cNvSpPr>
              <a:spLocks/>
            </p:cNvSpPr>
            <p:nvPr/>
          </p:nvSpPr>
          <p:spPr bwMode="auto">
            <a:xfrm>
              <a:off x="5259" y="3969"/>
              <a:ext cx="202" cy="72"/>
            </a:xfrm>
            <a:custGeom>
              <a:avLst/>
              <a:gdLst>
                <a:gd name="T0" fmla="*/ 1 w 336"/>
                <a:gd name="T1" fmla="*/ 1 h 120"/>
                <a:gd name="T2" fmla="*/ 1 w 336"/>
                <a:gd name="T3" fmla="*/ 1 h 120"/>
                <a:gd name="T4" fmla="*/ 1 w 336"/>
                <a:gd name="T5" fmla="*/ 1 h 120"/>
                <a:gd name="T6" fmla="*/ 5 w 336"/>
                <a:gd name="T7" fmla="*/ 2 h 120"/>
                <a:gd name="T8" fmla="*/ 6 w 336"/>
                <a:gd name="T9" fmla="*/ 2 h 120"/>
                <a:gd name="T10" fmla="*/ 5 w 336"/>
                <a:gd name="T11" fmla="*/ 2 h 120"/>
                <a:gd name="T12" fmla="*/ 0 w 336"/>
                <a:gd name="T13" fmla="*/ 1 h 120"/>
                <a:gd name="T14" fmla="*/ 1 w 336"/>
                <a:gd name="T15" fmla="*/ 0 h 120"/>
                <a:gd name="T16" fmla="*/ 1 w 336"/>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6"/>
                <a:gd name="T28" fmla="*/ 0 h 120"/>
                <a:gd name="T29" fmla="*/ 336 w 33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6" h="120">
                  <a:moveTo>
                    <a:pt x="66" y="24"/>
                  </a:moveTo>
                  <a:lnTo>
                    <a:pt x="66" y="24"/>
                  </a:lnTo>
                  <a:cubicBezTo>
                    <a:pt x="56" y="31"/>
                    <a:pt x="50" y="39"/>
                    <a:pt x="50" y="48"/>
                  </a:cubicBezTo>
                  <a:cubicBezTo>
                    <a:pt x="50" y="86"/>
                    <a:pt x="170" y="117"/>
                    <a:pt x="322" y="119"/>
                  </a:cubicBezTo>
                  <a:cubicBezTo>
                    <a:pt x="326" y="119"/>
                    <a:pt x="331" y="119"/>
                    <a:pt x="336" y="119"/>
                  </a:cubicBezTo>
                  <a:lnTo>
                    <a:pt x="300" y="119"/>
                  </a:lnTo>
                  <a:cubicBezTo>
                    <a:pt x="134" y="120"/>
                    <a:pt x="0" y="86"/>
                    <a:pt x="0" y="44"/>
                  </a:cubicBezTo>
                  <a:cubicBezTo>
                    <a:pt x="0" y="28"/>
                    <a:pt x="19" y="13"/>
                    <a:pt x="52" y="0"/>
                  </a:cubicBezTo>
                  <a:lnTo>
                    <a:pt x="66" y="24"/>
                  </a:lnTo>
                  <a:close/>
                </a:path>
              </a:pathLst>
            </a:custGeom>
            <a:solidFill>
              <a:srgbClr val="B42E34"/>
            </a:solidFill>
            <a:ln w="0">
              <a:solidFill>
                <a:srgbClr val="000000"/>
              </a:solidFill>
              <a:prstDash val="solid"/>
              <a:round/>
              <a:headEnd/>
              <a:tailEnd/>
            </a:ln>
          </p:spPr>
          <p:txBody>
            <a:bodyPr/>
            <a:lstStyle/>
            <a:p>
              <a:endParaRPr lang="en-GB"/>
            </a:p>
          </p:txBody>
        </p:sp>
        <p:sp>
          <p:nvSpPr>
            <p:cNvPr id="14383" name="Freeform 48"/>
            <p:cNvSpPr>
              <a:spLocks/>
            </p:cNvSpPr>
            <p:nvPr/>
          </p:nvSpPr>
          <p:spPr bwMode="auto">
            <a:xfrm>
              <a:off x="5485" y="3950"/>
              <a:ext cx="96" cy="16"/>
            </a:xfrm>
            <a:custGeom>
              <a:avLst/>
              <a:gdLst>
                <a:gd name="T0" fmla="*/ 0 w 161"/>
                <a:gd name="T1" fmla="*/ 1 h 26"/>
                <a:gd name="T2" fmla="*/ 0 w 161"/>
                <a:gd name="T3" fmla="*/ 1 h 26"/>
                <a:gd name="T4" fmla="*/ 2 w 161"/>
                <a:gd name="T5" fmla="*/ 1 h 26"/>
                <a:gd name="T6" fmla="*/ 2 w 161"/>
                <a:gd name="T7" fmla="*/ 1 h 26"/>
                <a:gd name="T8" fmla="*/ 0 w 161"/>
                <a:gd name="T9" fmla="*/ 0 h 26"/>
                <a:gd name="T10" fmla="*/ 0 w 161"/>
                <a:gd name="T11" fmla="*/ 1 h 26"/>
                <a:gd name="T12" fmla="*/ 0 60000 65536"/>
                <a:gd name="T13" fmla="*/ 0 60000 65536"/>
                <a:gd name="T14" fmla="*/ 0 60000 65536"/>
                <a:gd name="T15" fmla="*/ 0 60000 65536"/>
                <a:gd name="T16" fmla="*/ 0 60000 65536"/>
                <a:gd name="T17" fmla="*/ 0 60000 65536"/>
                <a:gd name="T18" fmla="*/ 0 w 161"/>
                <a:gd name="T19" fmla="*/ 0 h 26"/>
                <a:gd name="T20" fmla="*/ 161 w 16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61" h="26">
                  <a:moveTo>
                    <a:pt x="0" y="7"/>
                  </a:moveTo>
                  <a:lnTo>
                    <a:pt x="0" y="7"/>
                  </a:lnTo>
                  <a:cubicBezTo>
                    <a:pt x="62" y="9"/>
                    <a:pt x="118" y="16"/>
                    <a:pt x="161" y="26"/>
                  </a:cubicBezTo>
                  <a:lnTo>
                    <a:pt x="157" y="25"/>
                  </a:lnTo>
                  <a:cubicBezTo>
                    <a:pt x="117" y="12"/>
                    <a:pt x="62" y="4"/>
                    <a:pt x="0" y="0"/>
                  </a:cubicBezTo>
                  <a:lnTo>
                    <a:pt x="0" y="7"/>
                  </a:lnTo>
                  <a:close/>
                </a:path>
              </a:pathLst>
            </a:custGeom>
            <a:solidFill>
              <a:srgbClr val="B42E34"/>
            </a:solidFill>
            <a:ln w="0">
              <a:solidFill>
                <a:srgbClr val="000000"/>
              </a:solidFill>
              <a:prstDash val="solid"/>
              <a:round/>
              <a:headEnd/>
              <a:tailEnd/>
            </a:ln>
          </p:spPr>
          <p:txBody>
            <a:bodyPr/>
            <a:lstStyle/>
            <a:p>
              <a:endParaRPr lang="en-GB"/>
            </a:p>
          </p:txBody>
        </p:sp>
        <p:sp>
          <p:nvSpPr>
            <p:cNvPr id="14384" name="Freeform 49"/>
            <p:cNvSpPr>
              <a:spLocks/>
            </p:cNvSpPr>
            <p:nvPr/>
          </p:nvSpPr>
          <p:spPr bwMode="auto">
            <a:xfrm>
              <a:off x="5282" y="3881"/>
              <a:ext cx="212" cy="148"/>
            </a:xfrm>
            <a:custGeom>
              <a:avLst/>
              <a:gdLst>
                <a:gd name="T0" fmla="*/ 6 w 352"/>
                <a:gd name="T1" fmla="*/ 0 h 247"/>
                <a:gd name="T2" fmla="*/ 6 w 352"/>
                <a:gd name="T3" fmla="*/ 0 h 247"/>
                <a:gd name="T4" fmla="*/ 6 w 352"/>
                <a:gd name="T5" fmla="*/ 1 h 247"/>
                <a:gd name="T6" fmla="*/ 3 w 352"/>
                <a:gd name="T7" fmla="*/ 4 h 247"/>
                <a:gd name="T8" fmla="*/ 0 w 352"/>
                <a:gd name="T9" fmla="*/ 2 h 247"/>
                <a:gd name="T10" fmla="*/ 1 w 352"/>
                <a:gd name="T11" fmla="*/ 2 h 247"/>
                <a:gd name="T12" fmla="*/ 3 w 352"/>
                <a:gd name="T13" fmla="*/ 4 h 247"/>
                <a:gd name="T14" fmla="*/ 6 w 352"/>
                <a:gd name="T15" fmla="*/ 1 h 247"/>
                <a:gd name="T16" fmla="*/ 6 w 352"/>
                <a:gd name="T17" fmla="*/ 1 h 247"/>
                <a:gd name="T18" fmla="*/ 6 w 352"/>
                <a:gd name="T19" fmla="*/ 0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247"/>
                <a:gd name="T32" fmla="*/ 352 w 352"/>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247">
                  <a:moveTo>
                    <a:pt x="338" y="0"/>
                  </a:moveTo>
                  <a:lnTo>
                    <a:pt x="338" y="0"/>
                  </a:lnTo>
                  <a:cubicBezTo>
                    <a:pt x="342" y="14"/>
                    <a:pt x="344" y="28"/>
                    <a:pt x="344" y="43"/>
                  </a:cubicBezTo>
                  <a:cubicBezTo>
                    <a:pt x="344" y="141"/>
                    <a:pt x="265" y="222"/>
                    <a:pt x="166" y="222"/>
                  </a:cubicBezTo>
                  <a:cubicBezTo>
                    <a:pt x="91" y="223"/>
                    <a:pt x="27" y="177"/>
                    <a:pt x="0" y="112"/>
                  </a:cubicBezTo>
                  <a:lnTo>
                    <a:pt x="2" y="118"/>
                  </a:lnTo>
                  <a:cubicBezTo>
                    <a:pt x="23" y="193"/>
                    <a:pt x="92" y="247"/>
                    <a:pt x="174" y="247"/>
                  </a:cubicBezTo>
                  <a:cubicBezTo>
                    <a:pt x="273" y="246"/>
                    <a:pt x="352" y="166"/>
                    <a:pt x="352" y="67"/>
                  </a:cubicBezTo>
                  <a:cubicBezTo>
                    <a:pt x="352" y="46"/>
                    <a:pt x="348" y="26"/>
                    <a:pt x="341" y="7"/>
                  </a:cubicBezTo>
                  <a:lnTo>
                    <a:pt x="338" y="0"/>
                  </a:lnTo>
                  <a:close/>
                </a:path>
              </a:pathLst>
            </a:custGeom>
            <a:solidFill>
              <a:srgbClr val="B42E34"/>
            </a:solidFill>
            <a:ln w="0">
              <a:solidFill>
                <a:srgbClr val="000000"/>
              </a:solidFill>
              <a:prstDash val="solid"/>
              <a:round/>
              <a:headEnd/>
              <a:tailEnd/>
            </a:ln>
          </p:spPr>
          <p:txBody>
            <a:bodyPr/>
            <a:lstStyle/>
            <a:p>
              <a:endParaRPr lang="en-GB"/>
            </a:p>
          </p:txBody>
        </p:sp>
        <p:sp>
          <p:nvSpPr>
            <p:cNvPr id="14385" name="Freeform 50"/>
            <p:cNvSpPr>
              <a:spLocks/>
            </p:cNvSpPr>
            <p:nvPr/>
          </p:nvSpPr>
          <p:spPr bwMode="auto">
            <a:xfrm>
              <a:off x="5250" y="4012"/>
              <a:ext cx="184" cy="149"/>
            </a:xfrm>
            <a:custGeom>
              <a:avLst/>
              <a:gdLst>
                <a:gd name="T0" fmla="*/ 5 w 305"/>
                <a:gd name="T1" fmla="*/ 1 h 247"/>
                <a:gd name="T2" fmla="*/ 5 w 305"/>
                <a:gd name="T3" fmla="*/ 1 h 247"/>
                <a:gd name="T4" fmla="*/ 1 w 305"/>
                <a:gd name="T5" fmla="*/ 1 h 247"/>
                <a:gd name="T6" fmla="*/ 1 w 305"/>
                <a:gd name="T7" fmla="*/ 1 h 247"/>
                <a:gd name="T8" fmla="*/ 3 w 305"/>
                <a:gd name="T9" fmla="*/ 4 h 247"/>
                <a:gd name="T10" fmla="*/ 2 w 305"/>
                <a:gd name="T11" fmla="*/ 1 h 247"/>
                <a:gd name="T12" fmla="*/ 2 w 305"/>
                <a:gd name="T13" fmla="*/ 1 h 247"/>
                <a:gd name="T14" fmla="*/ 5 w 305"/>
                <a:gd name="T15" fmla="*/ 1 h 247"/>
                <a:gd name="T16" fmla="*/ 0 60000 65536"/>
                <a:gd name="T17" fmla="*/ 0 60000 65536"/>
                <a:gd name="T18" fmla="*/ 0 60000 65536"/>
                <a:gd name="T19" fmla="*/ 0 60000 65536"/>
                <a:gd name="T20" fmla="*/ 0 60000 65536"/>
                <a:gd name="T21" fmla="*/ 0 60000 65536"/>
                <a:gd name="T22" fmla="*/ 0 60000 65536"/>
                <a:gd name="T23" fmla="*/ 0 60000 65536"/>
                <a:gd name="T24" fmla="*/ 0 w 305"/>
                <a:gd name="T25" fmla="*/ 0 h 247"/>
                <a:gd name="T26" fmla="*/ 305 w 305"/>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 h="247">
                  <a:moveTo>
                    <a:pt x="305" y="51"/>
                  </a:moveTo>
                  <a:lnTo>
                    <a:pt x="305" y="51"/>
                  </a:lnTo>
                  <a:cubicBezTo>
                    <a:pt x="305" y="51"/>
                    <a:pt x="123" y="52"/>
                    <a:pt x="48" y="12"/>
                  </a:cubicBezTo>
                  <a:cubicBezTo>
                    <a:pt x="48" y="12"/>
                    <a:pt x="0" y="0"/>
                    <a:pt x="62" y="72"/>
                  </a:cubicBezTo>
                  <a:cubicBezTo>
                    <a:pt x="123" y="145"/>
                    <a:pt x="185" y="247"/>
                    <a:pt x="185" y="247"/>
                  </a:cubicBezTo>
                  <a:lnTo>
                    <a:pt x="92" y="77"/>
                  </a:lnTo>
                  <a:cubicBezTo>
                    <a:pt x="92" y="77"/>
                    <a:pt x="77" y="40"/>
                    <a:pt x="116" y="46"/>
                  </a:cubicBezTo>
                  <a:cubicBezTo>
                    <a:pt x="179" y="56"/>
                    <a:pt x="305" y="51"/>
                    <a:pt x="305" y="51"/>
                  </a:cubicBezTo>
                  <a:close/>
                </a:path>
              </a:pathLst>
            </a:custGeom>
            <a:solidFill>
              <a:srgbClr val="B42E34"/>
            </a:solidFill>
            <a:ln w="0">
              <a:solidFill>
                <a:srgbClr val="000000"/>
              </a:solidFill>
              <a:prstDash val="solid"/>
              <a:round/>
              <a:headEnd/>
              <a:tailEnd/>
            </a:ln>
          </p:spPr>
          <p:txBody>
            <a:bodyPr/>
            <a:lstStyle/>
            <a:p>
              <a:endParaRPr lang="en-GB"/>
            </a:p>
          </p:txBody>
        </p:sp>
      </p:grpSp>
      <p:sp>
        <p:nvSpPr>
          <p:cNvPr id="14339" name="TextBox 4"/>
          <p:cNvSpPr txBox="1">
            <a:spLocks noChangeArrowheads="1"/>
          </p:cNvSpPr>
          <p:nvPr/>
        </p:nvSpPr>
        <p:spPr bwMode="auto">
          <a:xfrm>
            <a:off x="665162" y="145604"/>
            <a:ext cx="79914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endParaRPr lang="en-US" altLang="en-US" b="1" dirty="0">
              <a:solidFill>
                <a:schemeClr val="bg1"/>
              </a:solidFill>
              <a:latin typeface="Verdana" panose="020B0604030504040204" pitchFamily="34" charset="0"/>
              <a:cs typeface="Arial" panose="020B0604020202020204" pitchFamily="34" charset="0"/>
            </a:endParaRPr>
          </a:p>
          <a:p>
            <a:pPr algn="ctr" eaLnBrk="1" hangingPunct="1">
              <a:spcBef>
                <a:spcPct val="0"/>
              </a:spcBef>
              <a:buFontTx/>
              <a:buNone/>
            </a:pPr>
            <a:r>
              <a:rPr lang="en-US" altLang="en-US" b="1" dirty="0">
                <a:solidFill>
                  <a:schemeClr val="bg1"/>
                </a:solidFill>
                <a:latin typeface="Verdana" panose="020B0604030504040204" pitchFamily="34" charset="0"/>
                <a:cs typeface="Arial" panose="020B0604020202020204" pitchFamily="34" charset="0"/>
              </a:rPr>
              <a:t>Amendments to the Constitution</a:t>
            </a:r>
            <a:endParaRPr lang="en-US" altLang="en-US" sz="4800" b="1" dirty="0">
              <a:solidFill>
                <a:schemeClr val="bg1"/>
              </a:solidFill>
              <a:cs typeface="Arial" panose="020B0604020202020204" pitchFamily="34" charset="0"/>
            </a:endParaRPr>
          </a:p>
        </p:txBody>
      </p:sp>
      <p:sp>
        <p:nvSpPr>
          <p:cNvPr id="14340" name="Rectangle 5"/>
          <p:cNvSpPr>
            <a:spLocks noChangeArrowheads="1"/>
          </p:cNvSpPr>
          <p:nvPr/>
        </p:nvSpPr>
        <p:spPr bwMode="auto">
          <a:xfrm>
            <a:off x="7239000" y="457200"/>
            <a:ext cx="1600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5400" b="1">
              <a:solidFill>
                <a:srgbClr val="000000"/>
              </a:solidFill>
              <a:latin typeface="Arial Bold" panose="020B0704020202020204" pitchFamily="34" charset="0"/>
              <a:cs typeface="Arial Bold" panose="020B0704020202020204" pitchFamily="34" charset="0"/>
            </a:endParaRPr>
          </a:p>
        </p:txBody>
      </p:sp>
      <p:sp>
        <p:nvSpPr>
          <p:cNvPr id="14341" name="Rectangle 1"/>
          <p:cNvSpPr>
            <a:spLocks noChangeArrowheads="1"/>
          </p:cNvSpPr>
          <p:nvPr/>
        </p:nvSpPr>
        <p:spPr bwMode="auto">
          <a:xfrm>
            <a:off x="684213" y="1304925"/>
            <a:ext cx="79914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a:p>
          <a:p>
            <a:pPr eaLnBrk="1" hangingPunct="1">
              <a:spcBef>
                <a:spcPct val="0"/>
              </a:spcBef>
              <a:buFontTx/>
              <a:buNone/>
            </a:pPr>
            <a:endParaRPr lang="en-GB" altLang="en-US" sz="1800"/>
          </a:p>
        </p:txBody>
      </p:sp>
      <p:pic>
        <p:nvPicPr>
          <p:cNvPr id="1434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2788" y="6069013"/>
            <a:ext cx="6683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50" descr="Final WY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5975350"/>
            <a:ext cx="1152525"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Content Placeholder 2"/>
          <p:cNvSpPr>
            <a:spLocks noGrp="1"/>
          </p:cNvSpPr>
          <p:nvPr>
            <p:ph idx="1"/>
          </p:nvPr>
        </p:nvSpPr>
        <p:spPr>
          <a:xfrm>
            <a:off x="473564" y="2035969"/>
            <a:ext cx="8218487" cy="3830637"/>
          </a:xfrm>
        </p:spPr>
        <p:txBody>
          <a:bodyPr/>
          <a:lstStyle/>
          <a:p>
            <a:pPr marL="228600" indent="-228600"/>
            <a:r>
              <a:rPr lang="en-GB" altLang="en-US" sz="1800" dirty="0">
                <a:latin typeface="Verdana" panose="020B0604030504040204" pitchFamily="34" charset="0"/>
                <a:ea typeface="Verdana" panose="020B0604030504040204" pitchFamily="34" charset="0"/>
                <a:cs typeface="Verdana" panose="020B0604030504040204" pitchFamily="34" charset="0"/>
              </a:rPr>
              <a:t>The West Yorkshire County Netball Association Constitution went through a robust overhaul in 2020/21, that was agreed by the membership at the 2021 AGM</a:t>
            </a:r>
          </a:p>
          <a:p>
            <a:pPr marL="228600" indent="-228600"/>
            <a:endParaRPr lang="en-GB" altLang="en-US" sz="1800" dirty="0">
              <a:latin typeface="Verdana" panose="020B0604030504040204" pitchFamily="34" charset="0"/>
              <a:ea typeface="Verdana" panose="020B0604030504040204" pitchFamily="34" charset="0"/>
              <a:cs typeface="Verdana" panose="020B0604030504040204" pitchFamily="34" charset="0"/>
            </a:endParaRPr>
          </a:p>
          <a:p>
            <a:pPr marL="228600" indent="-228600"/>
            <a:r>
              <a:rPr lang="en-GB" altLang="en-US" sz="1800" dirty="0">
                <a:latin typeface="Verdana" panose="020B0604030504040204" pitchFamily="34" charset="0"/>
                <a:ea typeface="Verdana" panose="020B0604030504040204" pitchFamily="34" charset="0"/>
                <a:cs typeface="Verdana" panose="020B0604030504040204" pitchFamily="34" charset="0"/>
              </a:rPr>
              <a:t>The County Committee are making no proposals to the Constitution in 2022</a:t>
            </a:r>
          </a:p>
          <a:p>
            <a:pPr marL="228600" indent="-228600"/>
            <a:endParaRPr lang="en-GB" altLang="en-US" sz="1800" dirty="0">
              <a:latin typeface="Verdana" panose="020B0604030504040204" pitchFamily="34" charset="0"/>
              <a:ea typeface="Verdana" panose="020B0604030504040204" pitchFamily="34" charset="0"/>
              <a:cs typeface="Verdana" panose="020B0604030504040204" pitchFamily="34" charset="0"/>
            </a:endParaRPr>
          </a:p>
          <a:p>
            <a:pPr marL="228600" indent="-228600"/>
            <a:r>
              <a:rPr lang="en-GB" altLang="en-US" sz="1800" dirty="0">
                <a:latin typeface="Verdana" panose="020B0604030504040204" pitchFamily="34" charset="0"/>
                <a:ea typeface="Verdana" panose="020B0604030504040204" pitchFamily="34" charset="0"/>
                <a:cs typeface="Verdana" panose="020B0604030504040204" pitchFamily="34" charset="0"/>
              </a:rPr>
              <a:t>No proposals have been received from the Membership</a:t>
            </a:r>
          </a:p>
          <a:p>
            <a:pPr marL="228600" indent="-228600"/>
            <a:endParaRPr lang="en-GB" altLang="en-US" sz="18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228600" indent="-228600"/>
            <a:endParaRPr lang="en-GB" altLang="en-US" sz="600" b="1"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endParaRPr lang="en-GB" altLang="en-US" sz="2000" dirty="0">
              <a:latin typeface="Verdana" panose="020B0604030504040204" pitchFamily="34" charset="0"/>
              <a:ea typeface="Verdana" panose="020B0604030504040204" pitchFamily="34" charset="0"/>
              <a:cs typeface="Verdana" panose="020B0604030504040204" pitchFamily="34" charset="0"/>
            </a:endParaRPr>
          </a:p>
          <a:p>
            <a:endParaRPr lang="en-GB" altLang="en-US" sz="2000" dirty="0">
              <a:latin typeface="Verdana" panose="020B0604030504040204" pitchFamily="34" charset="0"/>
              <a:ea typeface="Verdana" panose="020B0604030504040204" pitchFamily="34" charset="0"/>
              <a:cs typeface="Verdana" panose="020B0604030504040204" pitchFamily="34" charset="0"/>
            </a:endParaRPr>
          </a:p>
          <a:p>
            <a:endParaRPr lang="en-GB" altLang="en-US" sz="2000" dirty="0">
              <a:latin typeface="Verdana" panose="020B0604030504040204" pitchFamily="34" charset="0"/>
              <a:ea typeface="Verdana" panose="020B0604030504040204" pitchFamily="34" charset="0"/>
              <a:cs typeface="Verdana" panose="020B0604030504040204" pitchFamily="34" charset="0"/>
            </a:endParaRPr>
          </a:p>
          <a:p>
            <a:endParaRPr lang="en-GB" altLang="en-US" sz="2000" dirty="0">
              <a:latin typeface="Verdana" panose="020B0604030504040204" pitchFamily="34" charset="0"/>
              <a:ea typeface="Verdana" panose="020B0604030504040204" pitchFamily="34" charset="0"/>
              <a:cs typeface="Verdana" panose="020B0604030504040204" pitchFamily="34" charset="0"/>
            </a:endParaRPr>
          </a:p>
          <a:p>
            <a:endParaRPr lang="en-GB" altLang="en-US" sz="2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60446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106" name="Group 8"/>
          <p:cNvGrpSpPr>
            <a:grpSpLocks noChangeAspect="1"/>
          </p:cNvGrpSpPr>
          <p:nvPr/>
        </p:nvGrpSpPr>
        <p:grpSpPr bwMode="auto">
          <a:xfrm>
            <a:off x="0" y="3068"/>
            <a:ext cx="9423400" cy="6851650"/>
            <a:chOff x="0" y="0"/>
            <a:chExt cx="5936" cy="4316"/>
          </a:xfrm>
        </p:grpSpPr>
        <p:sp>
          <p:nvSpPr>
            <p:cNvPr id="47184" name="AutoShape 7"/>
            <p:cNvSpPr>
              <a:spLocks noChangeAspect="1" noChangeArrowheads="1" noTextEdit="1"/>
            </p:cNvSpPr>
            <p:nvPr/>
          </p:nvSpPr>
          <p:spPr bwMode="auto">
            <a:xfrm>
              <a:off x="0" y="0"/>
              <a:ext cx="5760" cy="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47185" name="Freeform 9"/>
            <p:cNvSpPr>
              <a:spLocks/>
            </p:cNvSpPr>
            <p:nvPr/>
          </p:nvSpPr>
          <p:spPr bwMode="auto">
            <a:xfrm>
              <a:off x="0" y="0"/>
              <a:ext cx="5766" cy="906"/>
            </a:xfrm>
            <a:custGeom>
              <a:avLst/>
              <a:gdLst>
                <a:gd name="T0" fmla="*/ 18 w 9599"/>
                <a:gd name="T1" fmla="*/ 0 h 2905"/>
                <a:gd name="T2" fmla="*/ 18 w 9599"/>
                <a:gd name="T3" fmla="*/ 0 h 2905"/>
                <a:gd name="T4" fmla="*/ 67 w 9599"/>
                <a:gd name="T5" fmla="*/ 0 h 2905"/>
                <a:gd name="T6" fmla="*/ 80 w 9599"/>
                <a:gd name="T7" fmla="*/ 0 h 2905"/>
                <a:gd name="T8" fmla="*/ 96 w 9599"/>
                <a:gd name="T9" fmla="*/ 0 h 2905"/>
                <a:gd name="T10" fmla="*/ 105 w 9599"/>
                <a:gd name="T11" fmla="*/ 0 h 2905"/>
                <a:gd name="T12" fmla="*/ 117 w 9599"/>
                <a:gd name="T13" fmla="*/ 0 h 2905"/>
                <a:gd name="T14" fmla="*/ 129 w 9599"/>
                <a:gd name="T15" fmla="*/ 0 h 2905"/>
                <a:gd name="T16" fmla="*/ 145 w 9599"/>
                <a:gd name="T17" fmla="*/ 0 h 2905"/>
                <a:gd name="T18" fmla="*/ 159 w 9599"/>
                <a:gd name="T19" fmla="*/ 0 h 2905"/>
                <a:gd name="T20" fmla="*/ 161 w 9599"/>
                <a:gd name="T21" fmla="*/ 0 h 2905"/>
                <a:gd name="T22" fmla="*/ 163 w 9599"/>
                <a:gd name="T23" fmla="*/ 0 h 2905"/>
                <a:gd name="T24" fmla="*/ 163 w 9599"/>
                <a:gd name="T25" fmla="*/ 0 h 2905"/>
                <a:gd name="T26" fmla="*/ 0 w 9599"/>
                <a:gd name="T27" fmla="*/ 0 h 2905"/>
                <a:gd name="T28" fmla="*/ 0 w 9599"/>
                <a:gd name="T29" fmla="*/ 0 h 2905"/>
                <a:gd name="T30" fmla="*/ 18 w 9599"/>
                <a:gd name="T31" fmla="*/ 0 h 29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99"/>
                <a:gd name="T49" fmla="*/ 0 h 2905"/>
                <a:gd name="T50" fmla="*/ 9599 w 9599"/>
                <a:gd name="T51" fmla="*/ 2905 h 29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99" h="2905">
                  <a:moveTo>
                    <a:pt x="1057" y="2871"/>
                  </a:moveTo>
                  <a:lnTo>
                    <a:pt x="1057" y="2871"/>
                  </a:lnTo>
                  <a:cubicBezTo>
                    <a:pt x="1057" y="2871"/>
                    <a:pt x="3791" y="2791"/>
                    <a:pt x="3930" y="2829"/>
                  </a:cubicBezTo>
                  <a:cubicBezTo>
                    <a:pt x="4068" y="2867"/>
                    <a:pt x="4648" y="2879"/>
                    <a:pt x="4723" y="2879"/>
                  </a:cubicBezTo>
                  <a:cubicBezTo>
                    <a:pt x="4799" y="2879"/>
                    <a:pt x="5504" y="2829"/>
                    <a:pt x="5643" y="2829"/>
                  </a:cubicBezTo>
                  <a:lnTo>
                    <a:pt x="6197" y="2829"/>
                  </a:lnTo>
                  <a:cubicBezTo>
                    <a:pt x="6348" y="2829"/>
                    <a:pt x="6688" y="2867"/>
                    <a:pt x="6889" y="2867"/>
                  </a:cubicBezTo>
                  <a:lnTo>
                    <a:pt x="7569" y="2867"/>
                  </a:lnTo>
                  <a:cubicBezTo>
                    <a:pt x="7834" y="2867"/>
                    <a:pt x="8539" y="2905"/>
                    <a:pt x="8539" y="2905"/>
                  </a:cubicBezTo>
                  <a:lnTo>
                    <a:pt x="9370" y="2879"/>
                  </a:lnTo>
                  <a:cubicBezTo>
                    <a:pt x="9370" y="2879"/>
                    <a:pt x="9408" y="2867"/>
                    <a:pt x="9496" y="2867"/>
                  </a:cubicBezTo>
                  <a:lnTo>
                    <a:pt x="9599" y="2867"/>
                  </a:lnTo>
                  <a:lnTo>
                    <a:pt x="9599" y="0"/>
                  </a:lnTo>
                  <a:lnTo>
                    <a:pt x="0" y="0"/>
                  </a:lnTo>
                  <a:lnTo>
                    <a:pt x="0" y="2879"/>
                  </a:lnTo>
                  <a:lnTo>
                    <a:pt x="1057" y="2871"/>
                  </a:lnTo>
                  <a:close/>
                </a:path>
              </a:pathLst>
            </a:custGeom>
            <a:solidFill>
              <a:srgbClr val="0070C0"/>
            </a:solidFill>
            <a:ln w="0">
              <a:solidFill>
                <a:srgbClr val="000000"/>
              </a:solidFill>
              <a:prstDash val="solid"/>
              <a:round/>
              <a:headEnd/>
              <a:tailEnd/>
            </a:ln>
          </p:spPr>
          <p:txBody>
            <a:bodyPr/>
            <a:lstStyle/>
            <a:p>
              <a:endParaRPr lang="en-GB"/>
            </a:p>
          </p:txBody>
        </p:sp>
        <p:sp>
          <p:nvSpPr>
            <p:cNvPr id="47186" name="Freeform 10"/>
            <p:cNvSpPr>
              <a:spLocks noEditPoints="1"/>
            </p:cNvSpPr>
            <p:nvPr/>
          </p:nvSpPr>
          <p:spPr bwMode="auto">
            <a:xfrm>
              <a:off x="5217" y="837"/>
              <a:ext cx="672" cy="34"/>
            </a:xfrm>
            <a:custGeom>
              <a:avLst/>
              <a:gdLst>
                <a:gd name="T0" fmla="*/ 19 w 1118"/>
                <a:gd name="T1" fmla="*/ 0 h 56"/>
                <a:gd name="T2" fmla="*/ 19 w 1118"/>
                <a:gd name="T3" fmla="*/ 0 h 56"/>
                <a:gd name="T4" fmla="*/ 19 w 1118"/>
                <a:gd name="T5" fmla="*/ 1 h 56"/>
                <a:gd name="T6" fmla="*/ 18 w 1118"/>
                <a:gd name="T7" fmla="*/ 1 h 56"/>
                <a:gd name="T8" fmla="*/ 17 w 1118"/>
                <a:gd name="T9" fmla="*/ 1 h 56"/>
                <a:gd name="T10" fmla="*/ 17 w 1118"/>
                <a:gd name="T11" fmla="*/ 1 h 56"/>
                <a:gd name="T12" fmla="*/ 17 w 1118"/>
                <a:gd name="T13" fmla="*/ 1 h 56"/>
                <a:gd name="T14" fmla="*/ 16 w 1118"/>
                <a:gd name="T15" fmla="*/ 1 h 56"/>
                <a:gd name="T16" fmla="*/ 16 w 1118"/>
                <a:gd name="T17" fmla="*/ 1 h 56"/>
                <a:gd name="T18" fmla="*/ 16 w 1118"/>
                <a:gd name="T19" fmla="*/ 1 h 56"/>
                <a:gd name="T20" fmla="*/ 15 w 1118"/>
                <a:gd name="T21" fmla="*/ 1 h 56"/>
                <a:gd name="T22" fmla="*/ 14 w 1118"/>
                <a:gd name="T23" fmla="*/ 1 h 56"/>
                <a:gd name="T24" fmla="*/ 14 w 1118"/>
                <a:gd name="T25" fmla="*/ 1 h 56"/>
                <a:gd name="T26" fmla="*/ 14 w 1118"/>
                <a:gd name="T27" fmla="*/ 1 h 56"/>
                <a:gd name="T28" fmla="*/ 13 w 1118"/>
                <a:gd name="T29" fmla="*/ 1 h 56"/>
                <a:gd name="T30" fmla="*/ 13 w 1118"/>
                <a:gd name="T31" fmla="*/ 1 h 56"/>
                <a:gd name="T32" fmla="*/ 12 w 1118"/>
                <a:gd name="T33" fmla="*/ 1 h 56"/>
                <a:gd name="T34" fmla="*/ 12 w 1118"/>
                <a:gd name="T35" fmla="*/ 1 h 56"/>
                <a:gd name="T36" fmla="*/ 11 w 1118"/>
                <a:gd name="T37" fmla="*/ 1 h 56"/>
                <a:gd name="T38" fmla="*/ 10 w 1118"/>
                <a:gd name="T39" fmla="*/ 1 h 56"/>
                <a:gd name="T40" fmla="*/ 10 w 1118"/>
                <a:gd name="T41" fmla="*/ 1 h 56"/>
                <a:gd name="T42" fmla="*/ 10 w 1118"/>
                <a:gd name="T43" fmla="*/ 1 h 56"/>
                <a:gd name="T44" fmla="*/ 9 w 1118"/>
                <a:gd name="T45" fmla="*/ 1 h 56"/>
                <a:gd name="T46" fmla="*/ 8 w 1118"/>
                <a:gd name="T47" fmla="*/ 1 h 56"/>
                <a:gd name="T48" fmla="*/ 8 w 1118"/>
                <a:gd name="T49" fmla="*/ 1 h 56"/>
                <a:gd name="T50" fmla="*/ 7 w 1118"/>
                <a:gd name="T51" fmla="*/ 1 h 56"/>
                <a:gd name="T52" fmla="*/ 6 w 1118"/>
                <a:gd name="T53" fmla="*/ 1 h 56"/>
                <a:gd name="T54" fmla="*/ 6 w 1118"/>
                <a:gd name="T55" fmla="*/ 1 h 56"/>
                <a:gd name="T56" fmla="*/ 5 w 1118"/>
                <a:gd name="T57" fmla="*/ 1 h 56"/>
                <a:gd name="T58" fmla="*/ 5 w 1118"/>
                <a:gd name="T59" fmla="*/ 1 h 56"/>
                <a:gd name="T60" fmla="*/ 5 w 1118"/>
                <a:gd name="T61" fmla="*/ 1 h 56"/>
                <a:gd name="T62" fmla="*/ 5 w 1118"/>
                <a:gd name="T63" fmla="*/ 1 h 56"/>
                <a:gd name="T64" fmla="*/ 4 w 1118"/>
                <a:gd name="T65" fmla="*/ 1 h 56"/>
                <a:gd name="T66" fmla="*/ 4 w 1118"/>
                <a:gd name="T67" fmla="*/ 1 h 56"/>
                <a:gd name="T68" fmla="*/ 3 w 1118"/>
                <a:gd name="T69" fmla="*/ 1 h 56"/>
                <a:gd name="T70" fmla="*/ 3 w 1118"/>
                <a:gd name="T71" fmla="*/ 1 h 56"/>
                <a:gd name="T72" fmla="*/ 2 w 1118"/>
                <a:gd name="T73" fmla="*/ 1 h 56"/>
                <a:gd name="T74" fmla="*/ 2 w 1118"/>
                <a:gd name="T75" fmla="*/ 1 h 56"/>
                <a:gd name="T76" fmla="*/ 1 w 1118"/>
                <a:gd name="T77" fmla="*/ 1 h 56"/>
                <a:gd name="T78" fmla="*/ 1 w 1118"/>
                <a:gd name="T79" fmla="*/ 1 h 56"/>
                <a:gd name="T80" fmla="*/ 0 w 1118"/>
                <a:gd name="T81" fmla="*/ 1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18"/>
                <a:gd name="T124" fmla="*/ 0 h 56"/>
                <a:gd name="T125" fmla="*/ 1118 w 1118"/>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18" h="56">
                  <a:moveTo>
                    <a:pt x="1118" y="0"/>
                  </a:moveTo>
                  <a:lnTo>
                    <a:pt x="1118" y="0"/>
                  </a:lnTo>
                  <a:lnTo>
                    <a:pt x="1084" y="3"/>
                  </a:lnTo>
                  <a:lnTo>
                    <a:pt x="1065" y="5"/>
                  </a:lnTo>
                  <a:moveTo>
                    <a:pt x="1011" y="9"/>
                  </a:moveTo>
                  <a:lnTo>
                    <a:pt x="1011" y="9"/>
                  </a:lnTo>
                  <a:lnTo>
                    <a:pt x="1000" y="10"/>
                  </a:lnTo>
                  <a:lnTo>
                    <a:pt x="958" y="13"/>
                  </a:lnTo>
                  <a:moveTo>
                    <a:pt x="905" y="17"/>
                  </a:moveTo>
                  <a:lnTo>
                    <a:pt x="905" y="17"/>
                  </a:lnTo>
                  <a:lnTo>
                    <a:pt x="896" y="18"/>
                  </a:lnTo>
                  <a:lnTo>
                    <a:pt x="852" y="21"/>
                  </a:lnTo>
                  <a:moveTo>
                    <a:pt x="799" y="24"/>
                  </a:moveTo>
                  <a:lnTo>
                    <a:pt x="799" y="24"/>
                  </a:lnTo>
                  <a:lnTo>
                    <a:pt x="775" y="26"/>
                  </a:lnTo>
                  <a:lnTo>
                    <a:pt x="746" y="28"/>
                  </a:lnTo>
                  <a:moveTo>
                    <a:pt x="693" y="31"/>
                  </a:moveTo>
                  <a:lnTo>
                    <a:pt x="693" y="31"/>
                  </a:lnTo>
                  <a:lnTo>
                    <a:pt x="639" y="34"/>
                  </a:lnTo>
                  <a:moveTo>
                    <a:pt x="586" y="36"/>
                  </a:moveTo>
                  <a:lnTo>
                    <a:pt x="586" y="36"/>
                  </a:lnTo>
                  <a:lnTo>
                    <a:pt x="564" y="37"/>
                  </a:lnTo>
                  <a:lnTo>
                    <a:pt x="533" y="39"/>
                  </a:lnTo>
                  <a:moveTo>
                    <a:pt x="480" y="41"/>
                  </a:moveTo>
                  <a:lnTo>
                    <a:pt x="480" y="41"/>
                  </a:lnTo>
                  <a:lnTo>
                    <a:pt x="426" y="44"/>
                  </a:lnTo>
                  <a:moveTo>
                    <a:pt x="373" y="46"/>
                  </a:moveTo>
                  <a:lnTo>
                    <a:pt x="373" y="46"/>
                  </a:lnTo>
                  <a:lnTo>
                    <a:pt x="325" y="48"/>
                  </a:lnTo>
                  <a:lnTo>
                    <a:pt x="320" y="48"/>
                  </a:lnTo>
                  <a:moveTo>
                    <a:pt x="267" y="49"/>
                  </a:moveTo>
                  <a:lnTo>
                    <a:pt x="267" y="49"/>
                  </a:lnTo>
                  <a:lnTo>
                    <a:pt x="240" y="50"/>
                  </a:lnTo>
                  <a:lnTo>
                    <a:pt x="213" y="51"/>
                  </a:lnTo>
                  <a:moveTo>
                    <a:pt x="160" y="53"/>
                  </a:moveTo>
                  <a:lnTo>
                    <a:pt x="160" y="53"/>
                  </a:lnTo>
                  <a:lnTo>
                    <a:pt x="153" y="53"/>
                  </a:lnTo>
                  <a:lnTo>
                    <a:pt x="107" y="54"/>
                  </a:lnTo>
                  <a:moveTo>
                    <a:pt x="54" y="55"/>
                  </a:moveTo>
                  <a:lnTo>
                    <a:pt x="54" y="55"/>
                  </a:lnTo>
                  <a:lnTo>
                    <a:pt x="0" y="5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7187" name="Freeform 11"/>
            <p:cNvSpPr>
              <a:spLocks noEditPoints="1"/>
            </p:cNvSpPr>
            <p:nvPr/>
          </p:nvSpPr>
          <p:spPr bwMode="auto">
            <a:xfrm>
              <a:off x="4626" y="851"/>
              <a:ext cx="494" cy="20"/>
            </a:xfrm>
            <a:custGeom>
              <a:avLst/>
              <a:gdLst>
                <a:gd name="T0" fmla="*/ 14 w 823"/>
                <a:gd name="T1" fmla="*/ 1 h 33"/>
                <a:gd name="T2" fmla="*/ 14 w 823"/>
                <a:gd name="T3" fmla="*/ 1 h 33"/>
                <a:gd name="T4" fmla="*/ 13 w 823"/>
                <a:gd name="T5" fmla="*/ 1 h 33"/>
                <a:gd name="T6" fmla="*/ 12 w 823"/>
                <a:gd name="T7" fmla="*/ 1 h 33"/>
                <a:gd name="T8" fmla="*/ 12 w 823"/>
                <a:gd name="T9" fmla="*/ 1 h 33"/>
                <a:gd name="T10" fmla="*/ 11 w 823"/>
                <a:gd name="T11" fmla="*/ 1 h 33"/>
                <a:gd name="T12" fmla="*/ 10 w 823"/>
                <a:gd name="T13" fmla="*/ 1 h 33"/>
                <a:gd name="T14" fmla="*/ 10 w 823"/>
                <a:gd name="T15" fmla="*/ 1 h 33"/>
                <a:gd name="T16" fmla="*/ 10 w 823"/>
                <a:gd name="T17" fmla="*/ 1 h 33"/>
                <a:gd name="T18" fmla="*/ 8 w 823"/>
                <a:gd name="T19" fmla="*/ 1 h 33"/>
                <a:gd name="T20" fmla="*/ 8 w 823"/>
                <a:gd name="T21" fmla="*/ 1 h 33"/>
                <a:gd name="T22" fmla="*/ 8 w 823"/>
                <a:gd name="T23" fmla="*/ 1 h 33"/>
                <a:gd name="T24" fmla="*/ 7 w 823"/>
                <a:gd name="T25" fmla="*/ 1 h 33"/>
                <a:gd name="T26" fmla="*/ 7 w 823"/>
                <a:gd name="T27" fmla="*/ 1 h 33"/>
                <a:gd name="T28" fmla="*/ 7 w 823"/>
                <a:gd name="T29" fmla="*/ 1 h 33"/>
                <a:gd name="T30" fmla="*/ 6 w 823"/>
                <a:gd name="T31" fmla="*/ 1 h 33"/>
                <a:gd name="T32" fmla="*/ 5 w 823"/>
                <a:gd name="T33" fmla="*/ 1 h 33"/>
                <a:gd name="T34" fmla="*/ 5 w 823"/>
                <a:gd name="T35" fmla="*/ 1 h 33"/>
                <a:gd name="T36" fmla="*/ 4 w 823"/>
                <a:gd name="T37" fmla="*/ 1 h 33"/>
                <a:gd name="T38" fmla="*/ 3 w 823"/>
                <a:gd name="T39" fmla="*/ 1 h 33"/>
                <a:gd name="T40" fmla="*/ 3 w 823"/>
                <a:gd name="T41" fmla="*/ 1 h 33"/>
                <a:gd name="T42" fmla="*/ 2 w 823"/>
                <a:gd name="T43" fmla="*/ 1 h 33"/>
                <a:gd name="T44" fmla="*/ 2 w 823"/>
                <a:gd name="T45" fmla="*/ 1 h 33"/>
                <a:gd name="T46" fmla="*/ 1 w 823"/>
                <a:gd name="T47" fmla="*/ 1 h 33"/>
                <a:gd name="T48" fmla="*/ 1 w 823"/>
                <a:gd name="T49" fmla="*/ 1 h 33"/>
                <a:gd name="T50" fmla="*/ 0 w 823"/>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3"/>
                <a:gd name="T79" fmla="*/ 0 h 33"/>
                <a:gd name="T80" fmla="*/ 823 w 823"/>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3" h="33">
                  <a:moveTo>
                    <a:pt x="823" y="33"/>
                  </a:moveTo>
                  <a:lnTo>
                    <a:pt x="823" y="33"/>
                  </a:lnTo>
                  <a:lnTo>
                    <a:pt x="768" y="32"/>
                  </a:lnTo>
                  <a:moveTo>
                    <a:pt x="713" y="30"/>
                  </a:moveTo>
                  <a:lnTo>
                    <a:pt x="713" y="30"/>
                  </a:lnTo>
                  <a:lnTo>
                    <a:pt x="658" y="29"/>
                  </a:lnTo>
                  <a:moveTo>
                    <a:pt x="603" y="27"/>
                  </a:moveTo>
                  <a:lnTo>
                    <a:pt x="603" y="27"/>
                  </a:lnTo>
                  <a:lnTo>
                    <a:pt x="548" y="24"/>
                  </a:lnTo>
                  <a:moveTo>
                    <a:pt x="494" y="22"/>
                  </a:moveTo>
                  <a:lnTo>
                    <a:pt x="494" y="22"/>
                  </a:lnTo>
                  <a:lnTo>
                    <a:pt x="486" y="22"/>
                  </a:lnTo>
                  <a:lnTo>
                    <a:pt x="439" y="19"/>
                  </a:lnTo>
                  <a:moveTo>
                    <a:pt x="384" y="16"/>
                  </a:moveTo>
                  <a:lnTo>
                    <a:pt x="384" y="16"/>
                  </a:lnTo>
                  <a:lnTo>
                    <a:pt x="329" y="13"/>
                  </a:lnTo>
                  <a:moveTo>
                    <a:pt x="274" y="11"/>
                  </a:moveTo>
                  <a:lnTo>
                    <a:pt x="274" y="11"/>
                  </a:lnTo>
                  <a:lnTo>
                    <a:pt x="219" y="8"/>
                  </a:lnTo>
                  <a:moveTo>
                    <a:pt x="164" y="5"/>
                  </a:moveTo>
                  <a:lnTo>
                    <a:pt x="164" y="5"/>
                  </a:lnTo>
                  <a:lnTo>
                    <a:pt x="144" y="4"/>
                  </a:lnTo>
                  <a:lnTo>
                    <a:pt x="109" y="3"/>
                  </a:lnTo>
                  <a:moveTo>
                    <a:pt x="54" y="2"/>
                  </a:moveTo>
                  <a:lnTo>
                    <a:pt x="54" y="2"/>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7188" name="Freeform 12"/>
            <p:cNvSpPr>
              <a:spLocks noEditPoints="1"/>
            </p:cNvSpPr>
            <p:nvPr/>
          </p:nvSpPr>
          <p:spPr bwMode="auto">
            <a:xfrm>
              <a:off x="3794" y="819"/>
              <a:ext cx="734" cy="31"/>
            </a:xfrm>
            <a:custGeom>
              <a:avLst/>
              <a:gdLst>
                <a:gd name="T0" fmla="*/ 21 w 1222"/>
                <a:gd name="T1" fmla="*/ 1 h 52"/>
                <a:gd name="T2" fmla="*/ 21 w 1222"/>
                <a:gd name="T3" fmla="*/ 1 h 52"/>
                <a:gd name="T4" fmla="*/ 20 w 1222"/>
                <a:gd name="T5" fmla="*/ 1 h 52"/>
                <a:gd name="T6" fmla="*/ 19 w 1222"/>
                <a:gd name="T7" fmla="*/ 1 h 52"/>
                <a:gd name="T8" fmla="*/ 19 w 1222"/>
                <a:gd name="T9" fmla="*/ 1 h 52"/>
                <a:gd name="T10" fmla="*/ 18 w 1222"/>
                <a:gd name="T11" fmla="*/ 1 h 52"/>
                <a:gd name="T12" fmla="*/ 17 w 1222"/>
                <a:gd name="T13" fmla="*/ 1 h 52"/>
                <a:gd name="T14" fmla="*/ 17 w 1222"/>
                <a:gd name="T15" fmla="*/ 1 h 52"/>
                <a:gd name="T16" fmla="*/ 16 w 1222"/>
                <a:gd name="T17" fmla="*/ 1 h 52"/>
                <a:gd name="T18" fmla="*/ 16 w 1222"/>
                <a:gd name="T19" fmla="*/ 1 h 52"/>
                <a:gd name="T20" fmla="*/ 16 w 1222"/>
                <a:gd name="T21" fmla="*/ 1 h 52"/>
                <a:gd name="T22" fmla="*/ 14 w 1222"/>
                <a:gd name="T23" fmla="*/ 1 h 52"/>
                <a:gd name="T24" fmla="*/ 13 w 1222"/>
                <a:gd name="T25" fmla="*/ 1 h 52"/>
                <a:gd name="T26" fmla="*/ 13 w 1222"/>
                <a:gd name="T27" fmla="*/ 1 h 52"/>
                <a:gd name="T28" fmla="*/ 13 w 1222"/>
                <a:gd name="T29" fmla="*/ 1 h 52"/>
                <a:gd name="T30" fmla="*/ 11 w 1222"/>
                <a:gd name="T31" fmla="*/ 1 h 52"/>
                <a:gd name="T32" fmla="*/ 11 w 1222"/>
                <a:gd name="T33" fmla="*/ 1 h 52"/>
                <a:gd name="T34" fmla="*/ 11 w 1222"/>
                <a:gd name="T35" fmla="*/ 1 h 52"/>
                <a:gd name="T36" fmla="*/ 10 w 1222"/>
                <a:gd name="T37" fmla="*/ 1 h 52"/>
                <a:gd name="T38" fmla="*/ 10 w 1222"/>
                <a:gd name="T39" fmla="*/ 1 h 52"/>
                <a:gd name="T40" fmla="*/ 9 w 1222"/>
                <a:gd name="T41" fmla="*/ 1 h 52"/>
                <a:gd name="T42" fmla="*/ 9 w 1222"/>
                <a:gd name="T43" fmla="*/ 1 h 52"/>
                <a:gd name="T44" fmla="*/ 8 w 1222"/>
                <a:gd name="T45" fmla="*/ 1 h 52"/>
                <a:gd name="T46" fmla="*/ 8 w 1222"/>
                <a:gd name="T47" fmla="*/ 1 h 52"/>
                <a:gd name="T48" fmla="*/ 8 w 1222"/>
                <a:gd name="T49" fmla="*/ 1 h 52"/>
                <a:gd name="T50" fmla="*/ 7 w 1222"/>
                <a:gd name="T51" fmla="*/ 1 h 52"/>
                <a:gd name="T52" fmla="*/ 6 w 1222"/>
                <a:gd name="T53" fmla="*/ 1 h 52"/>
                <a:gd name="T54" fmla="*/ 6 w 1222"/>
                <a:gd name="T55" fmla="*/ 1 h 52"/>
                <a:gd name="T56" fmla="*/ 6 w 1222"/>
                <a:gd name="T57" fmla="*/ 1 h 52"/>
                <a:gd name="T58" fmla="*/ 5 w 1222"/>
                <a:gd name="T59" fmla="*/ 1 h 52"/>
                <a:gd name="T60" fmla="*/ 5 w 1222"/>
                <a:gd name="T61" fmla="*/ 1 h 52"/>
                <a:gd name="T62" fmla="*/ 5 w 1222"/>
                <a:gd name="T63" fmla="*/ 1 h 52"/>
                <a:gd name="T64" fmla="*/ 4 w 1222"/>
                <a:gd name="T65" fmla="*/ 1 h 52"/>
                <a:gd name="T66" fmla="*/ 4 w 1222"/>
                <a:gd name="T67" fmla="*/ 1 h 52"/>
                <a:gd name="T68" fmla="*/ 3 w 1222"/>
                <a:gd name="T69" fmla="*/ 1 h 52"/>
                <a:gd name="T70" fmla="*/ 3 w 1222"/>
                <a:gd name="T71" fmla="*/ 1 h 52"/>
                <a:gd name="T72" fmla="*/ 2 w 1222"/>
                <a:gd name="T73" fmla="*/ 1 h 52"/>
                <a:gd name="T74" fmla="*/ 2 w 1222"/>
                <a:gd name="T75" fmla="*/ 1 h 52"/>
                <a:gd name="T76" fmla="*/ 1 w 1222"/>
                <a:gd name="T77" fmla="*/ 1 h 52"/>
                <a:gd name="T78" fmla="*/ 1 w 1222"/>
                <a:gd name="T79" fmla="*/ 1 h 52"/>
                <a:gd name="T80" fmla="*/ 1 w 1222"/>
                <a:gd name="T81" fmla="*/ 1 h 52"/>
                <a:gd name="T82" fmla="*/ 0 w 1222"/>
                <a:gd name="T83" fmla="*/ 0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2"/>
                <a:gd name="T127" fmla="*/ 0 h 52"/>
                <a:gd name="T128" fmla="*/ 1222 w 1222"/>
                <a:gd name="T129" fmla="*/ 52 h 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2" h="52">
                  <a:moveTo>
                    <a:pt x="1222" y="52"/>
                  </a:moveTo>
                  <a:lnTo>
                    <a:pt x="1222" y="52"/>
                  </a:lnTo>
                  <a:lnTo>
                    <a:pt x="1169" y="51"/>
                  </a:lnTo>
                  <a:moveTo>
                    <a:pt x="1116" y="51"/>
                  </a:moveTo>
                  <a:lnTo>
                    <a:pt x="1116" y="51"/>
                  </a:lnTo>
                  <a:lnTo>
                    <a:pt x="1063" y="50"/>
                  </a:lnTo>
                  <a:moveTo>
                    <a:pt x="1009" y="49"/>
                  </a:moveTo>
                  <a:lnTo>
                    <a:pt x="1009" y="49"/>
                  </a:lnTo>
                  <a:lnTo>
                    <a:pt x="956" y="48"/>
                  </a:lnTo>
                  <a:moveTo>
                    <a:pt x="903" y="47"/>
                  </a:moveTo>
                  <a:lnTo>
                    <a:pt x="903" y="47"/>
                  </a:lnTo>
                  <a:lnTo>
                    <a:pt x="850" y="46"/>
                  </a:lnTo>
                  <a:moveTo>
                    <a:pt x="797" y="45"/>
                  </a:moveTo>
                  <a:lnTo>
                    <a:pt x="797" y="45"/>
                  </a:lnTo>
                  <a:lnTo>
                    <a:pt x="743" y="43"/>
                  </a:lnTo>
                  <a:moveTo>
                    <a:pt x="690" y="42"/>
                  </a:moveTo>
                  <a:lnTo>
                    <a:pt x="690" y="42"/>
                  </a:lnTo>
                  <a:lnTo>
                    <a:pt x="637" y="40"/>
                  </a:lnTo>
                  <a:moveTo>
                    <a:pt x="584" y="39"/>
                  </a:moveTo>
                  <a:lnTo>
                    <a:pt x="584" y="39"/>
                  </a:lnTo>
                  <a:lnTo>
                    <a:pt x="535" y="37"/>
                  </a:lnTo>
                  <a:lnTo>
                    <a:pt x="531" y="37"/>
                  </a:lnTo>
                  <a:moveTo>
                    <a:pt x="477" y="34"/>
                  </a:moveTo>
                  <a:lnTo>
                    <a:pt x="477" y="34"/>
                  </a:lnTo>
                  <a:lnTo>
                    <a:pt x="449" y="33"/>
                  </a:lnTo>
                  <a:lnTo>
                    <a:pt x="424" y="32"/>
                  </a:lnTo>
                  <a:moveTo>
                    <a:pt x="371" y="30"/>
                  </a:moveTo>
                  <a:lnTo>
                    <a:pt x="371" y="30"/>
                  </a:lnTo>
                  <a:lnTo>
                    <a:pt x="367" y="29"/>
                  </a:lnTo>
                  <a:lnTo>
                    <a:pt x="318" y="27"/>
                  </a:lnTo>
                  <a:moveTo>
                    <a:pt x="265" y="23"/>
                  </a:moveTo>
                  <a:lnTo>
                    <a:pt x="265" y="23"/>
                  </a:lnTo>
                  <a:lnTo>
                    <a:pt x="215" y="20"/>
                  </a:lnTo>
                  <a:lnTo>
                    <a:pt x="212" y="20"/>
                  </a:lnTo>
                  <a:moveTo>
                    <a:pt x="159" y="16"/>
                  </a:moveTo>
                  <a:lnTo>
                    <a:pt x="159" y="16"/>
                  </a:lnTo>
                  <a:lnTo>
                    <a:pt x="147" y="15"/>
                  </a:lnTo>
                  <a:lnTo>
                    <a:pt x="106" y="11"/>
                  </a:lnTo>
                  <a:moveTo>
                    <a:pt x="53" y="6"/>
                  </a:moveTo>
                  <a:lnTo>
                    <a:pt x="53" y="6"/>
                  </a:lnTo>
                  <a:lnTo>
                    <a:pt x="25" y="3"/>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7189" name="Freeform 13"/>
            <p:cNvSpPr>
              <a:spLocks noEditPoints="1"/>
            </p:cNvSpPr>
            <p:nvPr/>
          </p:nvSpPr>
          <p:spPr bwMode="auto">
            <a:xfrm>
              <a:off x="3550" y="811"/>
              <a:ext cx="151" cy="6"/>
            </a:xfrm>
            <a:custGeom>
              <a:avLst/>
              <a:gdLst>
                <a:gd name="T0" fmla="*/ 4 w 251"/>
                <a:gd name="T1" fmla="*/ 0 h 10"/>
                <a:gd name="T2" fmla="*/ 4 w 251"/>
                <a:gd name="T3" fmla="*/ 0 h 10"/>
                <a:gd name="T4" fmla="*/ 4 w 251"/>
                <a:gd name="T5" fmla="*/ 1 h 10"/>
                <a:gd name="T6" fmla="*/ 4 w 251"/>
                <a:gd name="T7" fmla="*/ 1 h 10"/>
                <a:gd name="T8" fmla="*/ 2 w 251"/>
                <a:gd name="T9" fmla="*/ 1 h 10"/>
                <a:gd name="T10" fmla="*/ 2 w 251"/>
                <a:gd name="T11" fmla="*/ 1 h 10"/>
                <a:gd name="T12" fmla="*/ 2 w 251"/>
                <a:gd name="T13" fmla="*/ 1 h 10"/>
                <a:gd name="T14" fmla="*/ 2 w 251"/>
                <a:gd name="T15" fmla="*/ 1 h 10"/>
                <a:gd name="T16" fmla="*/ 1 w 251"/>
                <a:gd name="T17" fmla="*/ 1 h 10"/>
                <a:gd name="T18" fmla="*/ 1 w 251"/>
                <a:gd name="T19" fmla="*/ 1 h 10"/>
                <a:gd name="T20" fmla="*/ 1 w 251"/>
                <a:gd name="T21" fmla="*/ 1 h 10"/>
                <a:gd name="T22" fmla="*/ 1 w 251"/>
                <a:gd name="T23" fmla="*/ 1 h 10"/>
                <a:gd name="T24" fmla="*/ 0 w 251"/>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1"/>
                <a:gd name="T40" fmla="*/ 0 h 10"/>
                <a:gd name="T41" fmla="*/ 251 w 25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1" h="10">
                  <a:moveTo>
                    <a:pt x="251" y="0"/>
                  </a:moveTo>
                  <a:lnTo>
                    <a:pt x="251" y="0"/>
                  </a:lnTo>
                  <a:lnTo>
                    <a:pt x="215" y="1"/>
                  </a:lnTo>
                  <a:lnTo>
                    <a:pt x="201" y="1"/>
                  </a:lnTo>
                  <a:moveTo>
                    <a:pt x="151" y="3"/>
                  </a:moveTo>
                  <a:lnTo>
                    <a:pt x="151" y="3"/>
                  </a:lnTo>
                  <a:lnTo>
                    <a:pt x="132" y="4"/>
                  </a:lnTo>
                  <a:lnTo>
                    <a:pt x="101" y="5"/>
                  </a:lnTo>
                  <a:moveTo>
                    <a:pt x="50" y="8"/>
                  </a:moveTo>
                  <a:lnTo>
                    <a:pt x="50" y="8"/>
                  </a:lnTo>
                  <a:lnTo>
                    <a:pt x="48" y="8"/>
                  </a:lnTo>
                  <a:lnTo>
                    <a:pt x="9" y="9"/>
                  </a:lnTo>
                  <a:lnTo>
                    <a:pt x="0" y="1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7190" name="Freeform 14"/>
            <p:cNvSpPr>
              <a:spLocks noEditPoints="1"/>
            </p:cNvSpPr>
            <p:nvPr/>
          </p:nvSpPr>
          <p:spPr bwMode="auto">
            <a:xfrm>
              <a:off x="3369" y="818"/>
              <a:ext cx="90" cy="1"/>
            </a:xfrm>
            <a:custGeom>
              <a:avLst/>
              <a:gdLst>
                <a:gd name="T0" fmla="*/ 2 w 150"/>
                <a:gd name="T1" fmla="*/ 0 h 1"/>
                <a:gd name="T2" fmla="*/ 2 w 150"/>
                <a:gd name="T3" fmla="*/ 0 h 1"/>
                <a:gd name="T4" fmla="*/ 2 w 150"/>
                <a:gd name="T5" fmla="*/ 1 h 1"/>
                <a:gd name="T6" fmla="*/ 1 w 150"/>
                <a:gd name="T7" fmla="*/ 1 h 1"/>
                <a:gd name="T8" fmla="*/ 1 w 150"/>
                <a:gd name="T9" fmla="*/ 1 h 1"/>
                <a:gd name="T10" fmla="*/ 1 w 150"/>
                <a:gd name="T11" fmla="*/ 1 h 1"/>
                <a:gd name="T12" fmla="*/ 0 w 150"/>
                <a:gd name="T13" fmla="*/ 1 h 1"/>
                <a:gd name="T14" fmla="*/ 0 60000 65536"/>
                <a:gd name="T15" fmla="*/ 0 60000 65536"/>
                <a:gd name="T16" fmla="*/ 0 60000 65536"/>
                <a:gd name="T17" fmla="*/ 0 60000 65536"/>
                <a:gd name="T18" fmla="*/ 0 60000 65536"/>
                <a:gd name="T19" fmla="*/ 0 60000 65536"/>
                <a:gd name="T20" fmla="*/ 0 60000 65536"/>
                <a:gd name="T21" fmla="*/ 0 w 150"/>
                <a:gd name="T22" fmla="*/ 0 h 1"/>
                <a:gd name="T23" fmla="*/ 150 w 150"/>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
                  <a:moveTo>
                    <a:pt x="150" y="0"/>
                  </a:moveTo>
                  <a:lnTo>
                    <a:pt x="150" y="0"/>
                  </a:lnTo>
                  <a:lnTo>
                    <a:pt x="100" y="1"/>
                  </a:lnTo>
                  <a:moveTo>
                    <a:pt x="50" y="1"/>
                  </a:moveTo>
                  <a:lnTo>
                    <a:pt x="50" y="1"/>
                  </a:lnTo>
                  <a:lnTo>
                    <a:pt x="38"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7191" name="Freeform 15"/>
            <p:cNvSpPr>
              <a:spLocks noEditPoints="1"/>
            </p:cNvSpPr>
            <p:nvPr/>
          </p:nvSpPr>
          <p:spPr bwMode="auto">
            <a:xfrm>
              <a:off x="2856" y="821"/>
              <a:ext cx="419" cy="30"/>
            </a:xfrm>
            <a:custGeom>
              <a:avLst/>
              <a:gdLst>
                <a:gd name="T0" fmla="*/ 12 w 697"/>
                <a:gd name="T1" fmla="*/ 0 h 50"/>
                <a:gd name="T2" fmla="*/ 12 w 697"/>
                <a:gd name="T3" fmla="*/ 0 h 50"/>
                <a:gd name="T4" fmla="*/ 11 w 697"/>
                <a:gd name="T5" fmla="*/ 1 h 50"/>
                <a:gd name="T6" fmla="*/ 11 w 697"/>
                <a:gd name="T7" fmla="*/ 1 h 50"/>
                <a:gd name="T8" fmla="*/ 10 w 697"/>
                <a:gd name="T9" fmla="*/ 1 h 50"/>
                <a:gd name="T10" fmla="*/ 10 w 697"/>
                <a:gd name="T11" fmla="*/ 1 h 50"/>
                <a:gd name="T12" fmla="*/ 10 w 697"/>
                <a:gd name="T13" fmla="*/ 1 h 50"/>
                <a:gd name="T14" fmla="*/ 9 w 697"/>
                <a:gd name="T15" fmla="*/ 1 h 50"/>
                <a:gd name="T16" fmla="*/ 8 w 697"/>
                <a:gd name="T17" fmla="*/ 1 h 50"/>
                <a:gd name="T18" fmla="*/ 8 w 697"/>
                <a:gd name="T19" fmla="*/ 1 h 50"/>
                <a:gd name="T20" fmla="*/ 8 w 697"/>
                <a:gd name="T21" fmla="*/ 1 h 50"/>
                <a:gd name="T22" fmla="*/ 7 w 697"/>
                <a:gd name="T23" fmla="*/ 1 h 50"/>
                <a:gd name="T24" fmla="*/ 6 w 697"/>
                <a:gd name="T25" fmla="*/ 1 h 50"/>
                <a:gd name="T26" fmla="*/ 6 w 697"/>
                <a:gd name="T27" fmla="*/ 1 h 50"/>
                <a:gd name="T28" fmla="*/ 5 w 697"/>
                <a:gd name="T29" fmla="*/ 1 h 50"/>
                <a:gd name="T30" fmla="*/ 5 w 697"/>
                <a:gd name="T31" fmla="*/ 1 h 50"/>
                <a:gd name="T32" fmla="*/ 5 w 697"/>
                <a:gd name="T33" fmla="*/ 1 h 50"/>
                <a:gd name="T34" fmla="*/ 5 w 697"/>
                <a:gd name="T35" fmla="*/ 1 h 50"/>
                <a:gd name="T36" fmla="*/ 4 w 697"/>
                <a:gd name="T37" fmla="*/ 1 h 50"/>
                <a:gd name="T38" fmla="*/ 4 w 697"/>
                <a:gd name="T39" fmla="*/ 1 h 50"/>
                <a:gd name="T40" fmla="*/ 3 w 697"/>
                <a:gd name="T41" fmla="*/ 1 h 50"/>
                <a:gd name="T42" fmla="*/ 3 w 697"/>
                <a:gd name="T43" fmla="*/ 1 h 50"/>
                <a:gd name="T44" fmla="*/ 2 w 697"/>
                <a:gd name="T45" fmla="*/ 1 h 50"/>
                <a:gd name="T46" fmla="*/ 2 w 697"/>
                <a:gd name="T47" fmla="*/ 1 h 50"/>
                <a:gd name="T48" fmla="*/ 1 w 697"/>
                <a:gd name="T49" fmla="*/ 1 h 50"/>
                <a:gd name="T50" fmla="*/ 1 w 697"/>
                <a:gd name="T51" fmla="*/ 1 h 50"/>
                <a:gd name="T52" fmla="*/ 1 w 697"/>
                <a:gd name="T53" fmla="*/ 1 h 50"/>
                <a:gd name="T54" fmla="*/ 1 w 697"/>
                <a:gd name="T55" fmla="*/ 1 h 50"/>
                <a:gd name="T56" fmla="*/ 0 w 697"/>
                <a:gd name="T57" fmla="*/ 1 h 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97"/>
                <a:gd name="T88" fmla="*/ 0 h 50"/>
                <a:gd name="T89" fmla="*/ 697 w 697"/>
                <a:gd name="T90" fmla="*/ 50 h 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97" h="50">
                  <a:moveTo>
                    <a:pt x="697" y="0"/>
                  </a:moveTo>
                  <a:lnTo>
                    <a:pt x="697" y="0"/>
                  </a:lnTo>
                  <a:lnTo>
                    <a:pt x="660" y="3"/>
                  </a:lnTo>
                  <a:lnTo>
                    <a:pt x="643" y="4"/>
                  </a:lnTo>
                  <a:moveTo>
                    <a:pt x="590" y="7"/>
                  </a:moveTo>
                  <a:lnTo>
                    <a:pt x="590" y="7"/>
                  </a:lnTo>
                  <a:lnTo>
                    <a:pt x="575" y="8"/>
                  </a:lnTo>
                  <a:lnTo>
                    <a:pt x="536" y="11"/>
                  </a:lnTo>
                  <a:moveTo>
                    <a:pt x="483" y="15"/>
                  </a:moveTo>
                  <a:lnTo>
                    <a:pt x="483" y="15"/>
                  </a:lnTo>
                  <a:lnTo>
                    <a:pt x="479" y="15"/>
                  </a:lnTo>
                  <a:lnTo>
                    <a:pt x="429" y="19"/>
                  </a:lnTo>
                  <a:moveTo>
                    <a:pt x="375" y="23"/>
                  </a:moveTo>
                  <a:lnTo>
                    <a:pt x="375" y="23"/>
                  </a:lnTo>
                  <a:lnTo>
                    <a:pt x="324" y="27"/>
                  </a:lnTo>
                  <a:lnTo>
                    <a:pt x="322" y="27"/>
                  </a:lnTo>
                  <a:moveTo>
                    <a:pt x="268" y="31"/>
                  </a:moveTo>
                  <a:lnTo>
                    <a:pt x="268" y="31"/>
                  </a:lnTo>
                  <a:lnTo>
                    <a:pt x="222" y="34"/>
                  </a:lnTo>
                  <a:lnTo>
                    <a:pt x="215" y="35"/>
                  </a:lnTo>
                  <a:moveTo>
                    <a:pt x="161" y="39"/>
                  </a:moveTo>
                  <a:lnTo>
                    <a:pt x="161" y="39"/>
                  </a:lnTo>
                  <a:lnTo>
                    <a:pt x="126" y="41"/>
                  </a:lnTo>
                  <a:lnTo>
                    <a:pt x="107" y="43"/>
                  </a:lnTo>
                  <a:moveTo>
                    <a:pt x="54" y="46"/>
                  </a:moveTo>
                  <a:lnTo>
                    <a:pt x="54" y="46"/>
                  </a:lnTo>
                  <a:lnTo>
                    <a:pt x="41" y="47"/>
                  </a:lnTo>
                  <a:lnTo>
                    <a:pt x="5" y="50"/>
                  </a:lnTo>
                  <a:lnTo>
                    <a:pt x="0" y="5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7192" name="Freeform 16"/>
            <p:cNvSpPr>
              <a:spLocks noEditPoints="1"/>
            </p:cNvSpPr>
            <p:nvPr/>
          </p:nvSpPr>
          <p:spPr bwMode="auto">
            <a:xfrm>
              <a:off x="2358" y="814"/>
              <a:ext cx="404" cy="36"/>
            </a:xfrm>
            <a:custGeom>
              <a:avLst/>
              <a:gdLst>
                <a:gd name="T0" fmla="*/ 11 w 672"/>
                <a:gd name="T1" fmla="*/ 1 h 60"/>
                <a:gd name="T2" fmla="*/ 11 w 672"/>
                <a:gd name="T3" fmla="*/ 1 h 60"/>
                <a:gd name="T4" fmla="*/ 11 w 672"/>
                <a:gd name="T5" fmla="*/ 1 h 60"/>
                <a:gd name="T6" fmla="*/ 10 w 672"/>
                <a:gd name="T7" fmla="*/ 1 h 60"/>
                <a:gd name="T8" fmla="*/ 10 w 672"/>
                <a:gd name="T9" fmla="*/ 1 h 60"/>
                <a:gd name="T10" fmla="*/ 10 w 672"/>
                <a:gd name="T11" fmla="*/ 1 h 60"/>
                <a:gd name="T12" fmla="*/ 9 w 672"/>
                <a:gd name="T13" fmla="*/ 1 h 60"/>
                <a:gd name="T14" fmla="*/ 8 w 672"/>
                <a:gd name="T15" fmla="*/ 1 h 60"/>
                <a:gd name="T16" fmla="*/ 8 w 672"/>
                <a:gd name="T17" fmla="*/ 1 h 60"/>
                <a:gd name="T18" fmla="*/ 8 w 672"/>
                <a:gd name="T19" fmla="*/ 1 h 60"/>
                <a:gd name="T20" fmla="*/ 7 w 672"/>
                <a:gd name="T21" fmla="*/ 1 h 60"/>
                <a:gd name="T22" fmla="*/ 7 w 672"/>
                <a:gd name="T23" fmla="*/ 1 h 60"/>
                <a:gd name="T24" fmla="*/ 6 w 672"/>
                <a:gd name="T25" fmla="*/ 1 h 60"/>
                <a:gd name="T26" fmla="*/ 6 w 672"/>
                <a:gd name="T27" fmla="*/ 1 h 60"/>
                <a:gd name="T28" fmla="*/ 5 w 672"/>
                <a:gd name="T29" fmla="*/ 1 h 60"/>
                <a:gd name="T30" fmla="*/ 5 w 672"/>
                <a:gd name="T31" fmla="*/ 1 h 60"/>
                <a:gd name="T32" fmla="*/ 4 w 672"/>
                <a:gd name="T33" fmla="*/ 1 h 60"/>
                <a:gd name="T34" fmla="*/ 4 w 672"/>
                <a:gd name="T35" fmla="*/ 1 h 60"/>
                <a:gd name="T36" fmla="*/ 4 w 672"/>
                <a:gd name="T37" fmla="*/ 1 h 60"/>
                <a:gd name="T38" fmla="*/ 4 w 672"/>
                <a:gd name="T39" fmla="*/ 1 h 60"/>
                <a:gd name="T40" fmla="*/ 2 w 672"/>
                <a:gd name="T41" fmla="*/ 1 h 60"/>
                <a:gd name="T42" fmla="*/ 2 w 672"/>
                <a:gd name="T43" fmla="*/ 1 h 60"/>
                <a:gd name="T44" fmla="*/ 2 w 672"/>
                <a:gd name="T45" fmla="*/ 1 h 60"/>
                <a:gd name="T46" fmla="*/ 2 w 672"/>
                <a:gd name="T47" fmla="*/ 1 h 60"/>
                <a:gd name="T48" fmla="*/ 1 w 672"/>
                <a:gd name="T49" fmla="*/ 1 h 60"/>
                <a:gd name="T50" fmla="*/ 1 w 672"/>
                <a:gd name="T51" fmla="*/ 1 h 60"/>
                <a:gd name="T52" fmla="*/ 1 w 672"/>
                <a:gd name="T53" fmla="*/ 1 h 60"/>
                <a:gd name="T54" fmla="*/ 0 w 672"/>
                <a:gd name="T55" fmla="*/ 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2"/>
                <a:gd name="T85" fmla="*/ 0 h 60"/>
                <a:gd name="T86" fmla="*/ 672 w 67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2" h="60">
                  <a:moveTo>
                    <a:pt x="672" y="60"/>
                  </a:moveTo>
                  <a:lnTo>
                    <a:pt x="672" y="60"/>
                  </a:lnTo>
                  <a:lnTo>
                    <a:pt x="633" y="57"/>
                  </a:lnTo>
                  <a:lnTo>
                    <a:pt x="620" y="56"/>
                  </a:lnTo>
                  <a:moveTo>
                    <a:pt x="569" y="51"/>
                  </a:moveTo>
                  <a:lnTo>
                    <a:pt x="569" y="51"/>
                  </a:lnTo>
                  <a:lnTo>
                    <a:pt x="540" y="48"/>
                  </a:lnTo>
                  <a:lnTo>
                    <a:pt x="517" y="46"/>
                  </a:lnTo>
                  <a:moveTo>
                    <a:pt x="465" y="41"/>
                  </a:moveTo>
                  <a:lnTo>
                    <a:pt x="465" y="41"/>
                  </a:lnTo>
                  <a:lnTo>
                    <a:pt x="433" y="38"/>
                  </a:lnTo>
                  <a:lnTo>
                    <a:pt x="414" y="36"/>
                  </a:lnTo>
                  <a:moveTo>
                    <a:pt x="362" y="32"/>
                  </a:moveTo>
                  <a:lnTo>
                    <a:pt x="362" y="32"/>
                  </a:lnTo>
                  <a:lnTo>
                    <a:pt x="320" y="28"/>
                  </a:lnTo>
                  <a:lnTo>
                    <a:pt x="310" y="27"/>
                  </a:lnTo>
                  <a:moveTo>
                    <a:pt x="258" y="22"/>
                  </a:moveTo>
                  <a:lnTo>
                    <a:pt x="258" y="22"/>
                  </a:lnTo>
                  <a:lnTo>
                    <a:pt x="207" y="17"/>
                  </a:lnTo>
                  <a:moveTo>
                    <a:pt x="155" y="12"/>
                  </a:moveTo>
                  <a:lnTo>
                    <a:pt x="155" y="12"/>
                  </a:lnTo>
                  <a:lnTo>
                    <a:pt x="154" y="12"/>
                  </a:lnTo>
                  <a:lnTo>
                    <a:pt x="103" y="8"/>
                  </a:lnTo>
                  <a:moveTo>
                    <a:pt x="52" y="4"/>
                  </a:moveTo>
                  <a:lnTo>
                    <a:pt x="52" y="4"/>
                  </a:lnTo>
                  <a:lnTo>
                    <a:pt x="12"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7193" name="Freeform 17"/>
            <p:cNvSpPr>
              <a:spLocks noEditPoints="1"/>
            </p:cNvSpPr>
            <p:nvPr/>
          </p:nvSpPr>
          <p:spPr bwMode="auto">
            <a:xfrm>
              <a:off x="2047" y="807"/>
              <a:ext cx="218" cy="5"/>
            </a:xfrm>
            <a:custGeom>
              <a:avLst/>
              <a:gdLst>
                <a:gd name="T0" fmla="*/ 6 w 362"/>
                <a:gd name="T1" fmla="*/ 1 h 8"/>
                <a:gd name="T2" fmla="*/ 6 w 362"/>
                <a:gd name="T3" fmla="*/ 1 h 8"/>
                <a:gd name="T4" fmla="*/ 5 w 362"/>
                <a:gd name="T5" fmla="*/ 1 h 8"/>
                <a:gd name="T6" fmla="*/ 5 w 362"/>
                <a:gd name="T7" fmla="*/ 1 h 8"/>
                <a:gd name="T8" fmla="*/ 4 w 362"/>
                <a:gd name="T9" fmla="*/ 1 h 8"/>
                <a:gd name="T10" fmla="*/ 4 w 362"/>
                <a:gd name="T11" fmla="*/ 1 h 8"/>
                <a:gd name="T12" fmla="*/ 4 w 362"/>
                <a:gd name="T13" fmla="*/ 1 h 8"/>
                <a:gd name="T14" fmla="*/ 4 w 362"/>
                <a:gd name="T15" fmla="*/ 1 h 8"/>
                <a:gd name="T16" fmla="*/ 2 w 362"/>
                <a:gd name="T17" fmla="*/ 1 h 8"/>
                <a:gd name="T18" fmla="*/ 2 w 362"/>
                <a:gd name="T19" fmla="*/ 1 h 8"/>
                <a:gd name="T20" fmla="*/ 2 w 362"/>
                <a:gd name="T21" fmla="*/ 1 h 8"/>
                <a:gd name="T22" fmla="*/ 2 w 362"/>
                <a:gd name="T23" fmla="*/ 1 h 8"/>
                <a:gd name="T24" fmla="*/ 1 w 362"/>
                <a:gd name="T25" fmla="*/ 1 h 8"/>
                <a:gd name="T26" fmla="*/ 1 w 362"/>
                <a:gd name="T27" fmla="*/ 1 h 8"/>
                <a:gd name="T28" fmla="*/ 1 w 362"/>
                <a:gd name="T29" fmla="*/ 0 h 8"/>
                <a:gd name="T30" fmla="*/ 0 w 362"/>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2"/>
                <a:gd name="T49" fmla="*/ 0 h 8"/>
                <a:gd name="T50" fmla="*/ 362 w 362"/>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2" h="8">
                  <a:moveTo>
                    <a:pt x="362" y="8"/>
                  </a:moveTo>
                  <a:lnTo>
                    <a:pt x="362" y="8"/>
                  </a:lnTo>
                  <a:lnTo>
                    <a:pt x="314" y="7"/>
                  </a:lnTo>
                  <a:lnTo>
                    <a:pt x="310" y="7"/>
                  </a:lnTo>
                  <a:moveTo>
                    <a:pt x="258" y="6"/>
                  </a:moveTo>
                  <a:lnTo>
                    <a:pt x="258" y="6"/>
                  </a:lnTo>
                  <a:lnTo>
                    <a:pt x="212" y="5"/>
                  </a:lnTo>
                  <a:lnTo>
                    <a:pt x="207" y="5"/>
                  </a:lnTo>
                  <a:moveTo>
                    <a:pt x="155" y="3"/>
                  </a:moveTo>
                  <a:lnTo>
                    <a:pt x="155" y="3"/>
                  </a:lnTo>
                  <a:lnTo>
                    <a:pt x="109" y="2"/>
                  </a:lnTo>
                  <a:lnTo>
                    <a:pt x="103" y="2"/>
                  </a:lnTo>
                  <a:moveTo>
                    <a:pt x="52" y="1"/>
                  </a:moveTo>
                  <a:lnTo>
                    <a:pt x="52" y="1"/>
                  </a:lnTo>
                  <a:lnTo>
                    <a:pt x="15" y="0"/>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7194" name="Freeform 18"/>
            <p:cNvSpPr>
              <a:spLocks noEditPoints="1"/>
            </p:cNvSpPr>
            <p:nvPr/>
          </p:nvSpPr>
          <p:spPr bwMode="auto">
            <a:xfrm>
              <a:off x="1469" y="807"/>
              <a:ext cx="483" cy="15"/>
            </a:xfrm>
            <a:custGeom>
              <a:avLst/>
              <a:gdLst>
                <a:gd name="T0" fmla="*/ 14 w 804"/>
                <a:gd name="T1" fmla="*/ 0 h 26"/>
                <a:gd name="T2" fmla="*/ 14 w 804"/>
                <a:gd name="T3" fmla="*/ 0 h 26"/>
                <a:gd name="T4" fmla="*/ 13 w 804"/>
                <a:gd name="T5" fmla="*/ 1 h 26"/>
                <a:gd name="T6" fmla="*/ 13 w 804"/>
                <a:gd name="T7" fmla="*/ 1 h 26"/>
                <a:gd name="T8" fmla="*/ 12 w 804"/>
                <a:gd name="T9" fmla="*/ 1 h 26"/>
                <a:gd name="T10" fmla="*/ 12 w 804"/>
                <a:gd name="T11" fmla="*/ 1 h 26"/>
                <a:gd name="T12" fmla="*/ 11 w 804"/>
                <a:gd name="T13" fmla="*/ 1 h 26"/>
                <a:gd name="T14" fmla="*/ 11 w 804"/>
                <a:gd name="T15" fmla="*/ 1 h 26"/>
                <a:gd name="T16" fmla="*/ 10 w 804"/>
                <a:gd name="T17" fmla="*/ 1 h 26"/>
                <a:gd name="T18" fmla="*/ 10 w 804"/>
                <a:gd name="T19" fmla="*/ 1 h 26"/>
                <a:gd name="T20" fmla="*/ 10 w 804"/>
                <a:gd name="T21" fmla="*/ 1 h 26"/>
                <a:gd name="T22" fmla="*/ 9 w 804"/>
                <a:gd name="T23" fmla="*/ 1 h 26"/>
                <a:gd name="T24" fmla="*/ 8 w 804"/>
                <a:gd name="T25" fmla="*/ 1 h 26"/>
                <a:gd name="T26" fmla="*/ 8 w 804"/>
                <a:gd name="T27" fmla="*/ 1 h 26"/>
                <a:gd name="T28" fmla="*/ 8 w 804"/>
                <a:gd name="T29" fmla="*/ 1 h 26"/>
                <a:gd name="T30" fmla="*/ 7 w 804"/>
                <a:gd name="T31" fmla="*/ 1 h 26"/>
                <a:gd name="T32" fmla="*/ 6 w 804"/>
                <a:gd name="T33" fmla="*/ 1 h 26"/>
                <a:gd name="T34" fmla="*/ 6 w 804"/>
                <a:gd name="T35" fmla="*/ 1 h 26"/>
                <a:gd name="T36" fmla="*/ 5 w 804"/>
                <a:gd name="T37" fmla="*/ 1 h 26"/>
                <a:gd name="T38" fmla="*/ 5 w 804"/>
                <a:gd name="T39" fmla="*/ 1 h 26"/>
                <a:gd name="T40" fmla="*/ 5 w 804"/>
                <a:gd name="T41" fmla="*/ 1 h 26"/>
                <a:gd name="T42" fmla="*/ 5 w 804"/>
                <a:gd name="T43" fmla="*/ 1 h 26"/>
                <a:gd name="T44" fmla="*/ 5 w 804"/>
                <a:gd name="T45" fmla="*/ 1 h 26"/>
                <a:gd name="T46" fmla="*/ 4 w 804"/>
                <a:gd name="T47" fmla="*/ 1 h 26"/>
                <a:gd name="T48" fmla="*/ 3 w 804"/>
                <a:gd name="T49" fmla="*/ 1 h 26"/>
                <a:gd name="T50" fmla="*/ 3 w 804"/>
                <a:gd name="T51" fmla="*/ 1 h 26"/>
                <a:gd name="T52" fmla="*/ 2 w 804"/>
                <a:gd name="T53" fmla="*/ 1 h 26"/>
                <a:gd name="T54" fmla="*/ 2 w 804"/>
                <a:gd name="T55" fmla="*/ 1 h 26"/>
                <a:gd name="T56" fmla="*/ 1 w 804"/>
                <a:gd name="T57" fmla="*/ 1 h 26"/>
                <a:gd name="T58" fmla="*/ 1 w 804"/>
                <a:gd name="T59" fmla="*/ 1 h 26"/>
                <a:gd name="T60" fmla="*/ 1 w 804"/>
                <a:gd name="T61" fmla="*/ 1 h 26"/>
                <a:gd name="T62" fmla="*/ 0 w 804"/>
                <a:gd name="T63" fmla="*/ 1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4"/>
                <a:gd name="T97" fmla="*/ 0 h 26"/>
                <a:gd name="T98" fmla="*/ 804 w 804"/>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4" h="26">
                  <a:moveTo>
                    <a:pt x="804" y="0"/>
                  </a:moveTo>
                  <a:lnTo>
                    <a:pt x="804" y="0"/>
                  </a:lnTo>
                  <a:lnTo>
                    <a:pt x="762" y="1"/>
                  </a:lnTo>
                  <a:lnTo>
                    <a:pt x="750" y="2"/>
                  </a:lnTo>
                  <a:moveTo>
                    <a:pt x="697" y="3"/>
                  </a:moveTo>
                  <a:lnTo>
                    <a:pt x="697" y="3"/>
                  </a:lnTo>
                  <a:lnTo>
                    <a:pt x="666" y="4"/>
                  </a:lnTo>
                  <a:lnTo>
                    <a:pt x="643" y="5"/>
                  </a:lnTo>
                  <a:moveTo>
                    <a:pt x="590" y="7"/>
                  </a:moveTo>
                  <a:lnTo>
                    <a:pt x="590" y="7"/>
                  </a:lnTo>
                  <a:lnTo>
                    <a:pt x="557" y="8"/>
                  </a:lnTo>
                  <a:lnTo>
                    <a:pt x="536" y="9"/>
                  </a:lnTo>
                  <a:moveTo>
                    <a:pt x="482" y="10"/>
                  </a:moveTo>
                  <a:lnTo>
                    <a:pt x="482" y="10"/>
                  </a:lnTo>
                  <a:lnTo>
                    <a:pt x="441" y="12"/>
                  </a:lnTo>
                  <a:lnTo>
                    <a:pt x="429" y="12"/>
                  </a:lnTo>
                  <a:moveTo>
                    <a:pt x="375" y="14"/>
                  </a:moveTo>
                  <a:lnTo>
                    <a:pt x="375" y="14"/>
                  </a:lnTo>
                  <a:lnTo>
                    <a:pt x="322" y="16"/>
                  </a:lnTo>
                  <a:moveTo>
                    <a:pt x="268" y="18"/>
                  </a:moveTo>
                  <a:lnTo>
                    <a:pt x="268" y="18"/>
                  </a:lnTo>
                  <a:lnTo>
                    <a:pt x="264" y="18"/>
                  </a:lnTo>
                  <a:lnTo>
                    <a:pt x="214" y="20"/>
                  </a:lnTo>
                  <a:moveTo>
                    <a:pt x="161" y="22"/>
                  </a:moveTo>
                  <a:lnTo>
                    <a:pt x="161" y="22"/>
                  </a:lnTo>
                  <a:lnTo>
                    <a:pt x="153" y="22"/>
                  </a:lnTo>
                  <a:lnTo>
                    <a:pt x="107" y="23"/>
                  </a:lnTo>
                  <a:moveTo>
                    <a:pt x="54" y="25"/>
                  </a:moveTo>
                  <a:lnTo>
                    <a:pt x="54" y="25"/>
                  </a:lnTo>
                  <a:lnTo>
                    <a:pt x="11" y="26"/>
                  </a:lnTo>
                  <a:lnTo>
                    <a:pt x="0" y="2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7195" name="Freeform 19"/>
            <p:cNvSpPr>
              <a:spLocks noEditPoints="1"/>
            </p:cNvSpPr>
            <p:nvPr/>
          </p:nvSpPr>
          <p:spPr bwMode="auto">
            <a:xfrm>
              <a:off x="1019" y="824"/>
              <a:ext cx="354" cy="10"/>
            </a:xfrm>
            <a:custGeom>
              <a:avLst/>
              <a:gdLst>
                <a:gd name="T0" fmla="*/ 10 w 588"/>
                <a:gd name="T1" fmla="*/ 0 h 17"/>
                <a:gd name="T2" fmla="*/ 10 w 588"/>
                <a:gd name="T3" fmla="*/ 0 h 17"/>
                <a:gd name="T4" fmla="*/ 10 w 588"/>
                <a:gd name="T5" fmla="*/ 1 h 17"/>
                <a:gd name="T6" fmla="*/ 9 w 588"/>
                <a:gd name="T7" fmla="*/ 1 h 17"/>
                <a:gd name="T8" fmla="*/ 8 w 588"/>
                <a:gd name="T9" fmla="*/ 1 h 17"/>
                <a:gd name="T10" fmla="*/ 8 w 588"/>
                <a:gd name="T11" fmla="*/ 1 h 17"/>
                <a:gd name="T12" fmla="*/ 8 w 588"/>
                <a:gd name="T13" fmla="*/ 1 h 17"/>
                <a:gd name="T14" fmla="*/ 7 w 588"/>
                <a:gd name="T15" fmla="*/ 1 h 17"/>
                <a:gd name="T16" fmla="*/ 7 w 588"/>
                <a:gd name="T17" fmla="*/ 1 h 17"/>
                <a:gd name="T18" fmla="*/ 7 w 588"/>
                <a:gd name="T19" fmla="*/ 1 h 17"/>
                <a:gd name="T20" fmla="*/ 6 w 588"/>
                <a:gd name="T21" fmla="*/ 1 h 17"/>
                <a:gd name="T22" fmla="*/ 5 w 588"/>
                <a:gd name="T23" fmla="*/ 1 h 17"/>
                <a:gd name="T24" fmla="*/ 5 w 588"/>
                <a:gd name="T25" fmla="*/ 1 h 17"/>
                <a:gd name="T26" fmla="*/ 5 w 588"/>
                <a:gd name="T27" fmla="*/ 1 h 17"/>
                <a:gd name="T28" fmla="*/ 4 w 588"/>
                <a:gd name="T29" fmla="*/ 1 h 17"/>
                <a:gd name="T30" fmla="*/ 4 w 588"/>
                <a:gd name="T31" fmla="*/ 1 h 17"/>
                <a:gd name="T32" fmla="*/ 3 w 588"/>
                <a:gd name="T33" fmla="*/ 1 h 17"/>
                <a:gd name="T34" fmla="*/ 3 w 588"/>
                <a:gd name="T35" fmla="*/ 1 h 17"/>
                <a:gd name="T36" fmla="*/ 2 w 588"/>
                <a:gd name="T37" fmla="*/ 1 h 17"/>
                <a:gd name="T38" fmla="*/ 2 w 588"/>
                <a:gd name="T39" fmla="*/ 1 h 17"/>
                <a:gd name="T40" fmla="*/ 1 w 588"/>
                <a:gd name="T41" fmla="*/ 1 h 17"/>
                <a:gd name="T42" fmla="*/ 1 w 588"/>
                <a:gd name="T43" fmla="*/ 1 h 17"/>
                <a:gd name="T44" fmla="*/ 1 w 588"/>
                <a:gd name="T45" fmla="*/ 1 h 17"/>
                <a:gd name="T46" fmla="*/ 0 w 588"/>
                <a:gd name="T47" fmla="*/ 1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8"/>
                <a:gd name="T73" fmla="*/ 0 h 17"/>
                <a:gd name="T74" fmla="*/ 588 w 588"/>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8" h="17">
                  <a:moveTo>
                    <a:pt x="588" y="0"/>
                  </a:moveTo>
                  <a:lnTo>
                    <a:pt x="588" y="0"/>
                  </a:lnTo>
                  <a:lnTo>
                    <a:pt x="546" y="1"/>
                  </a:lnTo>
                  <a:lnTo>
                    <a:pt x="535" y="2"/>
                  </a:lnTo>
                  <a:moveTo>
                    <a:pt x="481" y="4"/>
                  </a:moveTo>
                  <a:lnTo>
                    <a:pt x="481" y="4"/>
                  </a:lnTo>
                  <a:lnTo>
                    <a:pt x="448" y="5"/>
                  </a:lnTo>
                  <a:lnTo>
                    <a:pt x="428" y="5"/>
                  </a:lnTo>
                  <a:moveTo>
                    <a:pt x="375" y="7"/>
                  </a:moveTo>
                  <a:lnTo>
                    <a:pt x="375" y="7"/>
                  </a:lnTo>
                  <a:lnTo>
                    <a:pt x="336" y="9"/>
                  </a:lnTo>
                  <a:lnTo>
                    <a:pt x="321" y="9"/>
                  </a:lnTo>
                  <a:moveTo>
                    <a:pt x="268" y="11"/>
                  </a:moveTo>
                  <a:lnTo>
                    <a:pt x="268" y="11"/>
                  </a:lnTo>
                  <a:lnTo>
                    <a:pt x="216" y="12"/>
                  </a:lnTo>
                  <a:lnTo>
                    <a:pt x="214" y="12"/>
                  </a:lnTo>
                  <a:moveTo>
                    <a:pt x="161" y="14"/>
                  </a:moveTo>
                  <a:lnTo>
                    <a:pt x="161" y="14"/>
                  </a:lnTo>
                  <a:lnTo>
                    <a:pt x="155" y="14"/>
                  </a:lnTo>
                  <a:lnTo>
                    <a:pt x="107" y="15"/>
                  </a:lnTo>
                  <a:moveTo>
                    <a:pt x="54" y="16"/>
                  </a:moveTo>
                  <a:lnTo>
                    <a:pt x="54" y="16"/>
                  </a:lnTo>
                  <a:lnTo>
                    <a:pt x="33" y="16"/>
                  </a:lnTo>
                  <a:lnTo>
                    <a:pt x="0" y="17"/>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7196" name="Freeform 20"/>
            <p:cNvSpPr>
              <a:spLocks noEditPoints="1"/>
            </p:cNvSpPr>
            <p:nvPr/>
          </p:nvSpPr>
          <p:spPr bwMode="auto">
            <a:xfrm>
              <a:off x="545" y="835"/>
              <a:ext cx="375" cy="14"/>
            </a:xfrm>
            <a:custGeom>
              <a:avLst/>
              <a:gdLst>
                <a:gd name="T0" fmla="*/ 10 w 624"/>
                <a:gd name="T1" fmla="*/ 0 h 24"/>
                <a:gd name="T2" fmla="*/ 10 w 624"/>
                <a:gd name="T3" fmla="*/ 0 h 24"/>
                <a:gd name="T4" fmla="*/ 10 w 624"/>
                <a:gd name="T5" fmla="*/ 1 h 24"/>
                <a:gd name="T6" fmla="*/ 8 w 624"/>
                <a:gd name="T7" fmla="*/ 1 h 24"/>
                <a:gd name="T8" fmla="*/ 8 w 624"/>
                <a:gd name="T9" fmla="*/ 1 h 24"/>
                <a:gd name="T10" fmla="*/ 8 w 624"/>
                <a:gd name="T11" fmla="*/ 1 h 24"/>
                <a:gd name="T12" fmla="*/ 8 w 624"/>
                <a:gd name="T13" fmla="*/ 1 h 24"/>
                <a:gd name="T14" fmla="*/ 7 w 624"/>
                <a:gd name="T15" fmla="*/ 1 h 24"/>
                <a:gd name="T16" fmla="*/ 7 w 624"/>
                <a:gd name="T17" fmla="*/ 1 h 24"/>
                <a:gd name="T18" fmla="*/ 7 w 624"/>
                <a:gd name="T19" fmla="*/ 1 h 24"/>
                <a:gd name="T20" fmla="*/ 6 w 624"/>
                <a:gd name="T21" fmla="*/ 1 h 24"/>
                <a:gd name="T22" fmla="*/ 5 w 624"/>
                <a:gd name="T23" fmla="*/ 1 h 24"/>
                <a:gd name="T24" fmla="*/ 5 w 624"/>
                <a:gd name="T25" fmla="*/ 1 h 24"/>
                <a:gd name="T26" fmla="*/ 5 w 624"/>
                <a:gd name="T27" fmla="*/ 1 h 24"/>
                <a:gd name="T28" fmla="*/ 4 w 624"/>
                <a:gd name="T29" fmla="*/ 1 h 24"/>
                <a:gd name="T30" fmla="*/ 3 w 624"/>
                <a:gd name="T31" fmla="*/ 1 h 24"/>
                <a:gd name="T32" fmla="*/ 3 w 624"/>
                <a:gd name="T33" fmla="*/ 1 h 24"/>
                <a:gd name="T34" fmla="*/ 2 w 624"/>
                <a:gd name="T35" fmla="*/ 1 h 24"/>
                <a:gd name="T36" fmla="*/ 2 w 624"/>
                <a:gd name="T37" fmla="*/ 1 h 24"/>
                <a:gd name="T38" fmla="*/ 1 w 624"/>
                <a:gd name="T39" fmla="*/ 1 h 24"/>
                <a:gd name="T40" fmla="*/ 1 w 624"/>
                <a:gd name="T41" fmla="*/ 1 h 24"/>
                <a:gd name="T42" fmla="*/ 1 w 624"/>
                <a:gd name="T43" fmla="*/ 1 h 24"/>
                <a:gd name="T44" fmla="*/ 1 w 624"/>
                <a:gd name="T45" fmla="*/ 1 h 24"/>
                <a:gd name="T46" fmla="*/ 0 w 624"/>
                <a:gd name="T47" fmla="*/ 1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4"/>
                <a:gd name="T73" fmla="*/ 0 h 24"/>
                <a:gd name="T74" fmla="*/ 624 w 624"/>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4" h="24">
                  <a:moveTo>
                    <a:pt x="624" y="0"/>
                  </a:moveTo>
                  <a:lnTo>
                    <a:pt x="624" y="0"/>
                  </a:lnTo>
                  <a:lnTo>
                    <a:pt x="567" y="1"/>
                  </a:lnTo>
                  <a:moveTo>
                    <a:pt x="511" y="3"/>
                  </a:moveTo>
                  <a:lnTo>
                    <a:pt x="511" y="3"/>
                  </a:lnTo>
                  <a:lnTo>
                    <a:pt x="507" y="3"/>
                  </a:lnTo>
                  <a:lnTo>
                    <a:pt x="454" y="5"/>
                  </a:lnTo>
                  <a:moveTo>
                    <a:pt x="397" y="7"/>
                  </a:moveTo>
                  <a:lnTo>
                    <a:pt x="397" y="7"/>
                  </a:lnTo>
                  <a:lnTo>
                    <a:pt x="385" y="7"/>
                  </a:lnTo>
                  <a:lnTo>
                    <a:pt x="341" y="9"/>
                  </a:lnTo>
                  <a:moveTo>
                    <a:pt x="284" y="11"/>
                  </a:moveTo>
                  <a:lnTo>
                    <a:pt x="284" y="11"/>
                  </a:lnTo>
                  <a:lnTo>
                    <a:pt x="265" y="12"/>
                  </a:lnTo>
                  <a:lnTo>
                    <a:pt x="227" y="14"/>
                  </a:lnTo>
                  <a:moveTo>
                    <a:pt x="170" y="16"/>
                  </a:moveTo>
                  <a:lnTo>
                    <a:pt x="170" y="16"/>
                  </a:lnTo>
                  <a:lnTo>
                    <a:pt x="153" y="17"/>
                  </a:lnTo>
                  <a:lnTo>
                    <a:pt x="114" y="19"/>
                  </a:lnTo>
                  <a:moveTo>
                    <a:pt x="57" y="21"/>
                  </a:moveTo>
                  <a:lnTo>
                    <a:pt x="57" y="21"/>
                  </a:lnTo>
                  <a:lnTo>
                    <a:pt x="53" y="21"/>
                  </a:lnTo>
                  <a:lnTo>
                    <a:pt x="10" y="23"/>
                  </a:lnTo>
                  <a:lnTo>
                    <a:pt x="0" y="24"/>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7197" name="Freeform 21"/>
            <p:cNvSpPr>
              <a:spLocks noEditPoints="1"/>
            </p:cNvSpPr>
            <p:nvPr/>
          </p:nvSpPr>
          <p:spPr bwMode="auto">
            <a:xfrm>
              <a:off x="215" y="848"/>
              <a:ext cx="230" cy="2"/>
            </a:xfrm>
            <a:custGeom>
              <a:avLst/>
              <a:gdLst>
                <a:gd name="T0" fmla="*/ 7 w 383"/>
                <a:gd name="T1" fmla="*/ 1 h 3"/>
                <a:gd name="T2" fmla="*/ 7 w 383"/>
                <a:gd name="T3" fmla="*/ 1 h 3"/>
                <a:gd name="T4" fmla="*/ 6 w 383"/>
                <a:gd name="T5" fmla="*/ 1 h 3"/>
                <a:gd name="T6" fmla="*/ 6 w 383"/>
                <a:gd name="T7" fmla="*/ 1 h 3"/>
                <a:gd name="T8" fmla="*/ 5 w 383"/>
                <a:gd name="T9" fmla="*/ 1 h 3"/>
                <a:gd name="T10" fmla="*/ 5 w 383"/>
                <a:gd name="T11" fmla="*/ 1 h 3"/>
                <a:gd name="T12" fmla="*/ 4 w 383"/>
                <a:gd name="T13" fmla="*/ 1 h 3"/>
                <a:gd name="T14" fmla="*/ 4 w 383"/>
                <a:gd name="T15" fmla="*/ 1 h 3"/>
                <a:gd name="T16" fmla="*/ 3 w 383"/>
                <a:gd name="T17" fmla="*/ 1 h 3"/>
                <a:gd name="T18" fmla="*/ 3 w 383"/>
                <a:gd name="T19" fmla="*/ 1 h 3"/>
                <a:gd name="T20" fmla="*/ 2 w 383"/>
                <a:gd name="T21" fmla="*/ 1 h 3"/>
                <a:gd name="T22" fmla="*/ 2 w 383"/>
                <a:gd name="T23" fmla="*/ 1 h 3"/>
                <a:gd name="T24" fmla="*/ 1 w 383"/>
                <a:gd name="T25" fmla="*/ 1 h 3"/>
                <a:gd name="T26" fmla="*/ 1 w 383"/>
                <a:gd name="T27" fmla="*/ 1 h 3"/>
                <a:gd name="T28" fmla="*/ 1 w 383"/>
                <a:gd name="T29" fmla="*/ 1 h 3"/>
                <a:gd name="T30" fmla="*/ 1 w 383"/>
                <a:gd name="T31" fmla="*/ 1 h 3"/>
                <a:gd name="T32" fmla="*/ 0 w 383"/>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3"/>
                <a:gd name="T52" fmla="*/ 0 h 3"/>
                <a:gd name="T53" fmla="*/ 383 w 383"/>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3" h="3">
                  <a:moveTo>
                    <a:pt x="383" y="3"/>
                  </a:moveTo>
                  <a:lnTo>
                    <a:pt x="383" y="3"/>
                  </a:lnTo>
                  <a:lnTo>
                    <a:pt x="341" y="3"/>
                  </a:lnTo>
                  <a:lnTo>
                    <a:pt x="328" y="3"/>
                  </a:lnTo>
                  <a:moveTo>
                    <a:pt x="274" y="3"/>
                  </a:moveTo>
                  <a:lnTo>
                    <a:pt x="274" y="3"/>
                  </a:lnTo>
                  <a:lnTo>
                    <a:pt x="246" y="2"/>
                  </a:lnTo>
                  <a:lnTo>
                    <a:pt x="219" y="2"/>
                  </a:lnTo>
                  <a:moveTo>
                    <a:pt x="164" y="2"/>
                  </a:moveTo>
                  <a:lnTo>
                    <a:pt x="164" y="2"/>
                  </a:lnTo>
                  <a:lnTo>
                    <a:pt x="147" y="2"/>
                  </a:lnTo>
                  <a:lnTo>
                    <a:pt x="109" y="1"/>
                  </a:lnTo>
                  <a:moveTo>
                    <a:pt x="54" y="1"/>
                  </a:moveTo>
                  <a:lnTo>
                    <a:pt x="54" y="1"/>
                  </a:lnTo>
                  <a:lnTo>
                    <a:pt x="52" y="1"/>
                  </a:lnTo>
                  <a:lnTo>
                    <a:pt x="10"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7198" name="Freeform 22"/>
            <p:cNvSpPr>
              <a:spLocks/>
            </p:cNvSpPr>
            <p:nvPr/>
          </p:nvSpPr>
          <p:spPr bwMode="auto">
            <a:xfrm>
              <a:off x="68" y="848"/>
              <a:ext cx="40" cy="1"/>
            </a:xfrm>
            <a:custGeom>
              <a:avLst/>
              <a:gdLst>
                <a:gd name="T0" fmla="*/ 1 w 65"/>
                <a:gd name="T1" fmla="*/ 0 h 1"/>
                <a:gd name="T2" fmla="*/ 1 w 65"/>
                <a:gd name="T3" fmla="*/ 0 h 1"/>
                <a:gd name="T4" fmla="*/ 1 w 65"/>
                <a:gd name="T5" fmla="*/ 1 h 1"/>
                <a:gd name="T6" fmla="*/ 0 w 65"/>
                <a:gd name="T7" fmla="*/ 1 h 1"/>
                <a:gd name="T8" fmla="*/ 0 60000 65536"/>
                <a:gd name="T9" fmla="*/ 0 60000 65536"/>
                <a:gd name="T10" fmla="*/ 0 60000 65536"/>
                <a:gd name="T11" fmla="*/ 0 60000 65536"/>
                <a:gd name="T12" fmla="*/ 0 w 65"/>
                <a:gd name="T13" fmla="*/ 0 h 1"/>
                <a:gd name="T14" fmla="*/ 65 w 65"/>
                <a:gd name="T15" fmla="*/ 1 h 1"/>
              </a:gdLst>
              <a:ahLst/>
              <a:cxnLst>
                <a:cxn ang="T8">
                  <a:pos x="T0" y="T1"/>
                </a:cxn>
                <a:cxn ang="T9">
                  <a:pos x="T2" y="T3"/>
                </a:cxn>
                <a:cxn ang="T10">
                  <a:pos x="T4" y="T5"/>
                </a:cxn>
                <a:cxn ang="T11">
                  <a:pos x="T6" y="T7"/>
                </a:cxn>
              </a:cxnLst>
              <a:rect l="T12" t="T13" r="T14" b="T15"/>
              <a:pathLst>
                <a:path w="65" h="1">
                  <a:moveTo>
                    <a:pt x="65" y="0"/>
                  </a:moveTo>
                  <a:lnTo>
                    <a:pt x="65" y="0"/>
                  </a:lnTo>
                  <a:lnTo>
                    <a:pt x="14"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7199" name="Freeform 23"/>
            <p:cNvSpPr>
              <a:spLocks noEditPoints="1"/>
            </p:cNvSpPr>
            <p:nvPr/>
          </p:nvSpPr>
          <p:spPr bwMode="auto">
            <a:xfrm>
              <a:off x="10" y="806"/>
              <a:ext cx="5926" cy="65"/>
            </a:xfrm>
            <a:custGeom>
              <a:avLst/>
              <a:gdLst>
                <a:gd name="T0" fmla="*/ 168 w 9865"/>
                <a:gd name="T1" fmla="*/ 1 h 108"/>
                <a:gd name="T2" fmla="*/ 168 w 9865"/>
                <a:gd name="T3" fmla="*/ 1 h 108"/>
                <a:gd name="T4" fmla="*/ 167 w 9865"/>
                <a:gd name="T5" fmla="*/ 1 h 108"/>
                <a:gd name="T6" fmla="*/ 146 w 9865"/>
                <a:gd name="T7" fmla="*/ 2 h 108"/>
                <a:gd name="T8" fmla="*/ 146 w 9865"/>
                <a:gd name="T9" fmla="*/ 2 h 108"/>
                <a:gd name="T10" fmla="*/ 146 w 9865"/>
                <a:gd name="T11" fmla="*/ 2 h 108"/>
                <a:gd name="T12" fmla="*/ 145 w 9865"/>
                <a:gd name="T13" fmla="*/ 2 h 108"/>
                <a:gd name="T14" fmla="*/ 130 w 9865"/>
                <a:gd name="T15" fmla="*/ 1 h 108"/>
                <a:gd name="T16" fmla="*/ 130 w 9865"/>
                <a:gd name="T17" fmla="*/ 1 h 108"/>
                <a:gd name="T18" fmla="*/ 129 w 9865"/>
                <a:gd name="T19" fmla="*/ 1 h 108"/>
                <a:gd name="T20" fmla="*/ 129 w 9865"/>
                <a:gd name="T21" fmla="*/ 1 h 108"/>
                <a:gd name="T22" fmla="*/ 106 w 9865"/>
                <a:gd name="T23" fmla="*/ 1 h 108"/>
                <a:gd name="T24" fmla="*/ 106 w 9865"/>
                <a:gd name="T25" fmla="*/ 1 h 108"/>
                <a:gd name="T26" fmla="*/ 106 w 9865"/>
                <a:gd name="T27" fmla="*/ 1 h 108"/>
                <a:gd name="T28" fmla="*/ 105 w 9865"/>
                <a:gd name="T29" fmla="*/ 1 h 108"/>
                <a:gd name="T30" fmla="*/ 99 w 9865"/>
                <a:gd name="T31" fmla="*/ 1 h 108"/>
                <a:gd name="T32" fmla="*/ 99 w 9865"/>
                <a:gd name="T33" fmla="*/ 1 h 108"/>
                <a:gd name="T34" fmla="*/ 99 w 9865"/>
                <a:gd name="T35" fmla="*/ 1 h 108"/>
                <a:gd name="T36" fmla="*/ 98 w 9865"/>
                <a:gd name="T37" fmla="*/ 1 h 108"/>
                <a:gd name="T38" fmla="*/ 94 w 9865"/>
                <a:gd name="T39" fmla="*/ 1 h 108"/>
                <a:gd name="T40" fmla="*/ 94 w 9865"/>
                <a:gd name="T41" fmla="*/ 1 h 108"/>
                <a:gd name="T42" fmla="*/ 94 w 9865"/>
                <a:gd name="T43" fmla="*/ 1 h 108"/>
                <a:gd name="T44" fmla="*/ 93 w 9865"/>
                <a:gd name="T45" fmla="*/ 1 h 108"/>
                <a:gd name="T46" fmla="*/ 79 w 9865"/>
                <a:gd name="T47" fmla="*/ 1 h 108"/>
                <a:gd name="T48" fmla="*/ 79 w 9865"/>
                <a:gd name="T49" fmla="*/ 1 h 108"/>
                <a:gd name="T50" fmla="*/ 79 w 9865"/>
                <a:gd name="T51" fmla="*/ 1 h 108"/>
                <a:gd name="T52" fmla="*/ 78 w 9865"/>
                <a:gd name="T53" fmla="*/ 1 h 108"/>
                <a:gd name="T54" fmla="*/ 65 w 9865"/>
                <a:gd name="T55" fmla="*/ 1 h 108"/>
                <a:gd name="T56" fmla="*/ 65 w 9865"/>
                <a:gd name="T57" fmla="*/ 1 h 108"/>
                <a:gd name="T58" fmla="*/ 65 w 9865"/>
                <a:gd name="T59" fmla="*/ 1 h 108"/>
                <a:gd name="T60" fmla="*/ 65 w 9865"/>
                <a:gd name="T61" fmla="*/ 1 h 108"/>
                <a:gd name="T62" fmla="*/ 56 w 9865"/>
                <a:gd name="T63" fmla="*/ 0 h 108"/>
                <a:gd name="T64" fmla="*/ 56 w 9865"/>
                <a:gd name="T65" fmla="*/ 0 h 108"/>
                <a:gd name="T66" fmla="*/ 56 w 9865"/>
                <a:gd name="T67" fmla="*/ 0 h 108"/>
                <a:gd name="T68" fmla="*/ 56 w 9865"/>
                <a:gd name="T69" fmla="*/ 0 h 108"/>
                <a:gd name="T70" fmla="*/ 40 w 9865"/>
                <a:gd name="T71" fmla="*/ 1 h 108"/>
                <a:gd name="T72" fmla="*/ 40 w 9865"/>
                <a:gd name="T73" fmla="*/ 1 h 108"/>
                <a:gd name="T74" fmla="*/ 40 w 9865"/>
                <a:gd name="T75" fmla="*/ 1 h 108"/>
                <a:gd name="T76" fmla="*/ 39 w 9865"/>
                <a:gd name="T77" fmla="*/ 1 h 108"/>
                <a:gd name="T78" fmla="*/ 28 w 9865"/>
                <a:gd name="T79" fmla="*/ 1 h 108"/>
                <a:gd name="T80" fmla="*/ 28 w 9865"/>
                <a:gd name="T81" fmla="*/ 1 h 108"/>
                <a:gd name="T82" fmla="*/ 27 w 9865"/>
                <a:gd name="T83" fmla="*/ 1 h 108"/>
                <a:gd name="T84" fmla="*/ 26 w 9865"/>
                <a:gd name="T85" fmla="*/ 1 h 108"/>
                <a:gd name="T86" fmla="*/ 14 w 9865"/>
                <a:gd name="T87" fmla="*/ 1 h 108"/>
                <a:gd name="T88" fmla="*/ 14 w 9865"/>
                <a:gd name="T89" fmla="*/ 1 h 108"/>
                <a:gd name="T90" fmla="*/ 14 w 9865"/>
                <a:gd name="T91" fmla="*/ 1 h 108"/>
                <a:gd name="T92" fmla="*/ 13 w 9865"/>
                <a:gd name="T93" fmla="*/ 1 h 108"/>
                <a:gd name="T94" fmla="*/ 5 w 9865"/>
                <a:gd name="T95" fmla="*/ 1 h 108"/>
                <a:gd name="T96" fmla="*/ 5 w 9865"/>
                <a:gd name="T97" fmla="*/ 1 h 108"/>
                <a:gd name="T98" fmla="*/ 4 w 9865"/>
                <a:gd name="T99" fmla="*/ 1 h 108"/>
                <a:gd name="T100" fmla="*/ 4 w 9865"/>
                <a:gd name="T101" fmla="*/ 1 h 108"/>
                <a:gd name="T102" fmla="*/ 1 w 9865"/>
                <a:gd name="T103" fmla="*/ 1 h 108"/>
                <a:gd name="T104" fmla="*/ 1 w 9865"/>
                <a:gd name="T105" fmla="*/ 1 h 108"/>
                <a:gd name="T106" fmla="*/ 0 w 9865"/>
                <a:gd name="T107" fmla="*/ 1 h 1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65"/>
                <a:gd name="T163" fmla="*/ 0 h 108"/>
                <a:gd name="T164" fmla="*/ 9865 w 9865"/>
                <a:gd name="T165" fmla="*/ 108 h 1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65" h="108">
                  <a:moveTo>
                    <a:pt x="9865" y="43"/>
                  </a:moveTo>
                  <a:lnTo>
                    <a:pt x="9865" y="43"/>
                  </a:lnTo>
                  <a:cubicBezTo>
                    <a:pt x="9862" y="43"/>
                    <a:pt x="9853" y="45"/>
                    <a:pt x="9839" y="46"/>
                  </a:cubicBezTo>
                  <a:moveTo>
                    <a:pt x="8615" y="108"/>
                  </a:moveTo>
                  <a:lnTo>
                    <a:pt x="8615" y="108"/>
                  </a:lnTo>
                  <a:cubicBezTo>
                    <a:pt x="8606" y="108"/>
                    <a:pt x="8597" y="108"/>
                    <a:pt x="8588" y="108"/>
                  </a:cubicBezTo>
                  <a:cubicBezTo>
                    <a:pt x="8579" y="108"/>
                    <a:pt x="8570" y="108"/>
                    <a:pt x="8561" y="108"/>
                  </a:cubicBezTo>
                  <a:moveTo>
                    <a:pt x="7628" y="74"/>
                  </a:moveTo>
                  <a:lnTo>
                    <a:pt x="7628" y="74"/>
                  </a:lnTo>
                  <a:cubicBezTo>
                    <a:pt x="7619" y="74"/>
                    <a:pt x="7609" y="74"/>
                    <a:pt x="7600" y="73"/>
                  </a:cubicBezTo>
                  <a:cubicBezTo>
                    <a:pt x="7591" y="73"/>
                    <a:pt x="7582" y="73"/>
                    <a:pt x="7574" y="73"/>
                  </a:cubicBezTo>
                  <a:moveTo>
                    <a:pt x="6245" y="14"/>
                  </a:moveTo>
                  <a:lnTo>
                    <a:pt x="6245" y="14"/>
                  </a:lnTo>
                  <a:cubicBezTo>
                    <a:pt x="6236" y="13"/>
                    <a:pt x="6227" y="11"/>
                    <a:pt x="6219" y="10"/>
                  </a:cubicBezTo>
                  <a:cubicBezTo>
                    <a:pt x="6214" y="9"/>
                    <a:pt x="6205" y="8"/>
                    <a:pt x="6194" y="8"/>
                  </a:cubicBezTo>
                  <a:moveTo>
                    <a:pt x="5842" y="20"/>
                  </a:moveTo>
                  <a:lnTo>
                    <a:pt x="5842" y="20"/>
                  </a:lnTo>
                  <a:cubicBezTo>
                    <a:pt x="5832" y="20"/>
                    <a:pt x="5823" y="20"/>
                    <a:pt x="5817" y="20"/>
                  </a:cubicBezTo>
                  <a:cubicBezTo>
                    <a:pt x="5809" y="20"/>
                    <a:pt x="5801" y="20"/>
                    <a:pt x="5792" y="20"/>
                  </a:cubicBezTo>
                  <a:moveTo>
                    <a:pt x="5541" y="21"/>
                  </a:moveTo>
                  <a:lnTo>
                    <a:pt x="5541" y="21"/>
                  </a:lnTo>
                  <a:cubicBezTo>
                    <a:pt x="5532" y="21"/>
                    <a:pt x="5524" y="21"/>
                    <a:pt x="5515" y="21"/>
                  </a:cubicBezTo>
                  <a:cubicBezTo>
                    <a:pt x="5508" y="21"/>
                    <a:pt x="5499" y="22"/>
                    <a:pt x="5489" y="22"/>
                  </a:cubicBezTo>
                  <a:moveTo>
                    <a:pt x="4685" y="77"/>
                  </a:moveTo>
                  <a:lnTo>
                    <a:pt x="4685" y="77"/>
                  </a:lnTo>
                  <a:cubicBezTo>
                    <a:pt x="4673" y="77"/>
                    <a:pt x="4664" y="78"/>
                    <a:pt x="4658" y="78"/>
                  </a:cubicBezTo>
                  <a:cubicBezTo>
                    <a:pt x="4651" y="78"/>
                    <a:pt x="4643" y="77"/>
                    <a:pt x="4632" y="77"/>
                  </a:cubicBezTo>
                  <a:moveTo>
                    <a:pt x="3856" y="10"/>
                  </a:moveTo>
                  <a:lnTo>
                    <a:pt x="3856" y="10"/>
                  </a:lnTo>
                  <a:cubicBezTo>
                    <a:pt x="3846" y="10"/>
                    <a:pt x="3837" y="10"/>
                    <a:pt x="3830" y="10"/>
                  </a:cubicBezTo>
                  <a:cubicBezTo>
                    <a:pt x="3822" y="10"/>
                    <a:pt x="3813" y="10"/>
                    <a:pt x="3804" y="9"/>
                  </a:cubicBezTo>
                  <a:moveTo>
                    <a:pt x="3339" y="0"/>
                  </a:moveTo>
                  <a:lnTo>
                    <a:pt x="3339" y="0"/>
                  </a:lnTo>
                  <a:cubicBezTo>
                    <a:pt x="3330" y="0"/>
                    <a:pt x="3321" y="0"/>
                    <a:pt x="3313" y="0"/>
                  </a:cubicBezTo>
                  <a:cubicBezTo>
                    <a:pt x="3306" y="0"/>
                    <a:pt x="3297" y="0"/>
                    <a:pt x="3287" y="0"/>
                  </a:cubicBezTo>
                  <a:moveTo>
                    <a:pt x="2375" y="28"/>
                  </a:moveTo>
                  <a:lnTo>
                    <a:pt x="2375" y="28"/>
                  </a:lnTo>
                  <a:cubicBezTo>
                    <a:pt x="2365" y="28"/>
                    <a:pt x="2356" y="28"/>
                    <a:pt x="2348" y="28"/>
                  </a:cubicBezTo>
                  <a:cubicBezTo>
                    <a:pt x="2341" y="28"/>
                    <a:pt x="2332" y="29"/>
                    <a:pt x="2322" y="29"/>
                  </a:cubicBezTo>
                  <a:moveTo>
                    <a:pt x="1627" y="47"/>
                  </a:moveTo>
                  <a:lnTo>
                    <a:pt x="1627" y="47"/>
                  </a:lnTo>
                  <a:cubicBezTo>
                    <a:pt x="1618" y="47"/>
                    <a:pt x="1609" y="47"/>
                    <a:pt x="1600" y="47"/>
                  </a:cubicBezTo>
                  <a:cubicBezTo>
                    <a:pt x="1591" y="47"/>
                    <a:pt x="1581" y="47"/>
                    <a:pt x="1572" y="47"/>
                  </a:cubicBezTo>
                  <a:moveTo>
                    <a:pt x="835" y="73"/>
                  </a:moveTo>
                  <a:lnTo>
                    <a:pt x="835" y="73"/>
                  </a:lnTo>
                  <a:cubicBezTo>
                    <a:pt x="824" y="74"/>
                    <a:pt x="814" y="74"/>
                    <a:pt x="806" y="74"/>
                  </a:cubicBezTo>
                  <a:cubicBezTo>
                    <a:pt x="798" y="74"/>
                    <a:pt x="789" y="74"/>
                    <a:pt x="779" y="74"/>
                  </a:cubicBezTo>
                  <a:moveTo>
                    <a:pt x="286" y="70"/>
                  </a:moveTo>
                  <a:lnTo>
                    <a:pt x="286" y="70"/>
                  </a:lnTo>
                  <a:cubicBezTo>
                    <a:pt x="275" y="70"/>
                    <a:pt x="266" y="70"/>
                    <a:pt x="258" y="70"/>
                  </a:cubicBezTo>
                  <a:cubicBezTo>
                    <a:pt x="248" y="70"/>
                    <a:pt x="238" y="70"/>
                    <a:pt x="226" y="70"/>
                  </a:cubicBezTo>
                  <a:moveTo>
                    <a:pt x="33" y="72"/>
                  </a:moveTo>
                  <a:lnTo>
                    <a:pt x="33" y="72"/>
                  </a:lnTo>
                  <a:cubicBezTo>
                    <a:pt x="13" y="72"/>
                    <a:pt x="0" y="72"/>
                    <a:pt x="0" y="72"/>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47200" name="Freeform 24"/>
            <p:cNvSpPr>
              <a:spLocks/>
            </p:cNvSpPr>
            <p:nvPr/>
          </p:nvSpPr>
          <p:spPr bwMode="auto">
            <a:xfrm>
              <a:off x="3841" y="3968"/>
              <a:ext cx="1339" cy="14"/>
            </a:xfrm>
            <a:custGeom>
              <a:avLst/>
              <a:gdLst>
                <a:gd name="T0" fmla="*/ 38 w 2229"/>
                <a:gd name="T1" fmla="*/ 1 h 23"/>
                <a:gd name="T2" fmla="*/ 38 w 2229"/>
                <a:gd name="T3" fmla="*/ 1 h 23"/>
                <a:gd name="T4" fmla="*/ 37 w 2229"/>
                <a:gd name="T5" fmla="*/ 0 h 23"/>
                <a:gd name="T6" fmla="*/ 1 w 2229"/>
                <a:gd name="T7" fmla="*/ 1 h 23"/>
                <a:gd name="T8" fmla="*/ 0 w 2229"/>
                <a:gd name="T9" fmla="*/ 1 h 23"/>
                <a:gd name="T10" fmla="*/ 35 w 2229"/>
                <a:gd name="T11" fmla="*/ 1 h 23"/>
                <a:gd name="T12" fmla="*/ 0 60000 65536"/>
                <a:gd name="T13" fmla="*/ 0 60000 65536"/>
                <a:gd name="T14" fmla="*/ 0 60000 65536"/>
                <a:gd name="T15" fmla="*/ 0 60000 65536"/>
                <a:gd name="T16" fmla="*/ 0 60000 65536"/>
                <a:gd name="T17" fmla="*/ 0 60000 65536"/>
                <a:gd name="T18" fmla="*/ 0 w 2229"/>
                <a:gd name="T19" fmla="*/ 0 h 23"/>
                <a:gd name="T20" fmla="*/ 2229 w 22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229" h="23">
                  <a:moveTo>
                    <a:pt x="2229" y="9"/>
                  </a:moveTo>
                  <a:lnTo>
                    <a:pt x="2229" y="9"/>
                  </a:lnTo>
                  <a:lnTo>
                    <a:pt x="2153" y="0"/>
                  </a:lnTo>
                  <a:lnTo>
                    <a:pt x="17" y="23"/>
                  </a:lnTo>
                  <a:lnTo>
                    <a:pt x="0" y="14"/>
                  </a:lnTo>
                  <a:lnTo>
                    <a:pt x="2108" y="13"/>
                  </a:lnTo>
                </a:path>
              </a:pathLst>
            </a:custGeom>
            <a:solidFill>
              <a:srgbClr val="000000"/>
            </a:solidFill>
            <a:ln w="0">
              <a:solidFill>
                <a:srgbClr val="000000"/>
              </a:solidFill>
              <a:prstDash val="solid"/>
              <a:round/>
              <a:headEnd/>
              <a:tailEnd/>
            </a:ln>
          </p:spPr>
          <p:txBody>
            <a:bodyPr/>
            <a:lstStyle/>
            <a:p>
              <a:endParaRPr lang="en-GB"/>
            </a:p>
          </p:txBody>
        </p:sp>
        <p:sp>
          <p:nvSpPr>
            <p:cNvPr id="47201" name="Freeform 25"/>
            <p:cNvSpPr>
              <a:spLocks/>
            </p:cNvSpPr>
            <p:nvPr/>
          </p:nvSpPr>
          <p:spPr bwMode="auto">
            <a:xfrm>
              <a:off x="864" y="273"/>
              <a:ext cx="2001" cy="8"/>
            </a:xfrm>
            <a:custGeom>
              <a:avLst/>
              <a:gdLst>
                <a:gd name="T0" fmla="*/ 10 w 3331"/>
                <a:gd name="T1" fmla="*/ 1 h 13"/>
                <a:gd name="T2" fmla="*/ 10 w 3331"/>
                <a:gd name="T3" fmla="*/ 1 h 13"/>
                <a:gd name="T4" fmla="*/ 10 w 3331"/>
                <a:gd name="T5" fmla="*/ 1 h 13"/>
                <a:gd name="T6" fmla="*/ 0 w 3331"/>
                <a:gd name="T7" fmla="*/ 1 h 13"/>
                <a:gd name="T8" fmla="*/ 0 w 3331"/>
                <a:gd name="T9" fmla="*/ 1 h 13"/>
                <a:gd name="T10" fmla="*/ 10 w 3331"/>
                <a:gd name="T11" fmla="*/ 0 h 13"/>
                <a:gd name="T12" fmla="*/ 15 w 3331"/>
                <a:gd name="T13" fmla="*/ 1 h 13"/>
                <a:gd name="T14" fmla="*/ 23 w 3331"/>
                <a:gd name="T15" fmla="*/ 1 h 13"/>
                <a:gd name="T16" fmla="*/ 39 w 3331"/>
                <a:gd name="T17" fmla="*/ 1 h 13"/>
                <a:gd name="T18" fmla="*/ 44 w 3331"/>
                <a:gd name="T19" fmla="*/ 1 h 13"/>
                <a:gd name="T20" fmla="*/ 46 w 3331"/>
                <a:gd name="T21" fmla="*/ 1 h 13"/>
                <a:gd name="T22" fmla="*/ 53 w 3331"/>
                <a:gd name="T23" fmla="*/ 1 h 13"/>
                <a:gd name="T24" fmla="*/ 53 w 3331"/>
                <a:gd name="T25" fmla="*/ 1 h 13"/>
                <a:gd name="T26" fmla="*/ 56 w 3331"/>
                <a:gd name="T27" fmla="*/ 1 h 13"/>
                <a:gd name="T28" fmla="*/ 56 w 3331"/>
                <a:gd name="T29" fmla="*/ 1 h 13"/>
                <a:gd name="T30" fmla="*/ 53 w 3331"/>
                <a:gd name="T31" fmla="*/ 1 h 13"/>
                <a:gd name="T32" fmla="*/ 19 w 3331"/>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31"/>
                <a:gd name="T52" fmla="*/ 0 h 13"/>
                <a:gd name="T53" fmla="*/ 3331 w 3331"/>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31" h="13">
                  <a:moveTo>
                    <a:pt x="631" y="9"/>
                  </a:moveTo>
                  <a:lnTo>
                    <a:pt x="631" y="9"/>
                  </a:lnTo>
                  <a:lnTo>
                    <a:pt x="553" y="9"/>
                  </a:lnTo>
                  <a:lnTo>
                    <a:pt x="0" y="12"/>
                  </a:lnTo>
                  <a:lnTo>
                    <a:pt x="0" y="6"/>
                  </a:lnTo>
                  <a:lnTo>
                    <a:pt x="631" y="0"/>
                  </a:lnTo>
                  <a:lnTo>
                    <a:pt x="893" y="4"/>
                  </a:lnTo>
                  <a:lnTo>
                    <a:pt x="1399" y="13"/>
                  </a:lnTo>
                  <a:lnTo>
                    <a:pt x="2299" y="13"/>
                  </a:lnTo>
                  <a:lnTo>
                    <a:pt x="2566" y="7"/>
                  </a:lnTo>
                  <a:lnTo>
                    <a:pt x="2736" y="8"/>
                  </a:lnTo>
                  <a:lnTo>
                    <a:pt x="3119" y="13"/>
                  </a:lnTo>
                  <a:lnTo>
                    <a:pt x="3136" y="8"/>
                  </a:lnTo>
                  <a:lnTo>
                    <a:pt x="3331" y="7"/>
                  </a:lnTo>
                  <a:lnTo>
                    <a:pt x="3280" y="3"/>
                  </a:lnTo>
                  <a:lnTo>
                    <a:pt x="3128" y="4"/>
                  </a:lnTo>
                  <a:cubicBezTo>
                    <a:pt x="2450" y="4"/>
                    <a:pt x="1774" y="5"/>
                    <a:pt x="1096" y="0"/>
                  </a:cubicBezTo>
                </a:path>
              </a:pathLst>
            </a:custGeom>
            <a:solidFill>
              <a:srgbClr val="000000"/>
            </a:solidFill>
            <a:ln w="0">
              <a:solidFill>
                <a:srgbClr val="000000"/>
              </a:solidFill>
              <a:prstDash val="solid"/>
              <a:round/>
              <a:headEnd/>
              <a:tailEnd/>
            </a:ln>
          </p:spPr>
          <p:txBody>
            <a:bodyPr/>
            <a:lstStyle/>
            <a:p>
              <a:endParaRPr lang="en-GB"/>
            </a:p>
          </p:txBody>
        </p:sp>
        <p:sp>
          <p:nvSpPr>
            <p:cNvPr id="47202" name="Freeform 26"/>
            <p:cNvSpPr>
              <a:spLocks/>
            </p:cNvSpPr>
            <p:nvPr/>
          </p:nvSpPr>
          <p:spPr bwMode="auto">
            <a:xfrm>
              <a:off x="232" y="457"/>
              <a:ext cx="3598" cy="3527"/>
            </a:xfrm>
            <a:custGeom>
              <a:avLst/>
              <a:gdLst>
                <a:gd name="T0" fmla="*/ 1 w 5989"/>
                <a:gd name="T1" fmla="*/ 5 h 5859"/>
                <a:gd name="T2" fmla="*/ 1 w 5989"/>
                <a:gd name="T3" fmla="*/ 5 h 5859"/>
                <a:gd name="T4" fmla="*/ 1 w 5989"/>
                <a:gd name="T5" fmla="*/ 26 h 5859"/>
                <a:gd name="T6" fmla="*/ 1 w 5989"/>
                <a:gd name="T7" fmla="*/ 23 h 5859"/>
                <a:gd name="T8" fmla="*/ 1 w 5989"/>
                <a:gd name="T9" fmla="*/ 32 h 5859"/>
                <a:gd name="T10" fmla="*/ 1 w 5989"/>
                <a:gd name="T11" fmla="*/ 41 h 5859"/>
                <a:gd name="T12" fmla="*/ 1 w 5989"/>
                <a:gd name="T13" fmla="*/ 49 h 5859"/>
                <a:gd name="T14" fmla="*/ 1 w 5989"/>
                <a:gd name="T15" fmla="*/ 58 h 5859"/>
                <a:gd name="T16" fmla="*/ 1 w 5989"/>
                <a:gd name="T17" fmla="*/ 76 h 5859"/>
                <a:gd name="T18" fmla="*/ 1 w 5989"/>
                <a:gd name="T19" fmla="*/ 82 h 5859"/>
                <a:gd name="T20" fmla="*/ 1 w 5989"/>
                <a:gd name="T21" fmla="*/ 91 h 5859"/>
                <a:gd name="T22" fmla="*/ 1 w 5989"/>
                <a:gd name="T23" fmla="*/ 96 h 5859"/>
                <a:gd name="T24" fmla="*/ 1 w 5989"/>
                <a:gd name="T25" fmla="*/ 98 h 5859"/>
                <a:gd name="T26" fmla="*/ 1 w 5989"/>
                <a:gd name="T27" fmla="*/ 101 h 5859"/>
                <a:gd name="T28" fmla="*/ 6 w 5989"/>
                <a:gd name="T29" fmla="*/ 101 h 5859"/>
                <a:gd name="T30" fmla="*/ 7 w 5989"/>
                <a:gd name="T31" fmla="*/ 101 h 5859"/>
                <a:gd name="T32" fmla="*/ 8 w 5989"/>
                <a:gd name="T33" fmla="*/ 101 h 5859"/>
                <a:gd name="T34" fmla="*/ 35 w 5989"/>
                <a:gd name="T35" fmla="*/ 101 h 5859"/>
                <a:gd name="T36" fmla="*/ 40 w 5989"/>
                <a:gd name="T37" fmla="*/ 101 h 5859"/>
                <a:gd name="T38" fmla="*/ 47 w 5989"/>
                <a:gd name="T39" fmla="*/ 101 h 5859"/>
                <a:gd name="T40" fmla="*/ 56 w 5989"/>
                <a:gd name="T41" fmla="*/ 101 h 5859"/>
                <a:gd name="T42" fmla="*/ 56 w 5989"/>
                <a:gd name="T43" fmla="*/ 101 h 5859"/>
                <a:gd name="T44" fmla="*/ 87 w 5989"/>
                <a:gd name="T45" fmla="*/ 101 h 5859"/>
                <a:gd name="T46" fmla="*/ 94 w 5989"/>
                <a:gd name="T47" fmla="*/ 101 h 5859"/>
                <a:gd name="T48" fmla="*/ 101 w 5989"/>
                <a:gd name="T49" fmla="*/ 101 h 5859"/>
                <a:gd name="T50" fmla="*/ 101 w 5989"/>
                <a:gd name="T51" fmla="*/ 101 h 5859"/>
                <a:gd name="T52" fmla="*/ 102 w 5989"/>
                <a:gd name="T53" fmla="*/ 101 h 5859"/>
                <a:gd name="T54" fmla="*/ 102 w 5989"/>
                <a:gd name="T55" fmla="*/ 101 h 5859"/>
                <a:gd name="T56" fmla="*/ 94 w 5989"/>
                <a:gd name="T57" fmla="*/ 101 h 5859"/>
                <a:gd name="T58" fmla="*/ 87 w 5989"/>
                <a:gd name="T59" fmla="*/ 101 h 5859"/>
                <a:gd name="T60" fmla="*/ 72 w 5989"/>
                <a:gd name="T61" fmla="*/ 101 h 5859"/>
                <a:gd name="T62" fmla="*/ 41 w 5989"/>
                <a:gd name="T63" fmla="*/ 101 h 5859"/>
                <a:gd name="T64" fmla="*/ 34 w 5989"/>
                <a:gd name="T65" fmla="*/ 101 h 5859"/>
                <a:gd name="T66" fmla="*/ 34 w 5989"/>
                <a:gd name="T67" fmla="*/ 101 h 5859"/>
                <a:gd name="T68" fmla="*/ 24 w 5989"/>
                <a:gd name="T69" fmla="*/ 101 h 5859"/>
                <a:gd name="T70" fmla="*/ 17 w 5989"/>
                <a:gd name="T71" fmla="*/ 101 h 5859"/>
                <a:gd name="T72" fmla="*/ 1 w 5989"/>
                <a:gd name="T73" fmla="*/ 101 h 5859"/>
                <a:gd name="T74" fmla="*/ 1 w 5989"/>
                <a:gd name="T75" fmla="*/ 98 h 5859"/>
                <a:gd name="T76" fmla="*/ 1 w 5989"/>
                <a:gd name="T77" fmla="*/ 95 h 5859"/>
                <a:gd name="T78" fmla="*/ 1 w 5989"/>
                <a:gd name="T79" fmla="*/ 86 h 5859"/>
                <a:gd name="T80" fmla="*/ 1 w 5989"/>
                <a:gd name="T81" fmla="*/ 77 h 5859"/>
                <a:gd name="T82" fmla="*/ 1 w 5989"/>
                <a:gd name="T83" fmla="*/ 69 h 5859"/>
                <a:gd name="T84" fmla="*/ 1 w 5989"/>
                <a:gd name="T85" fmla="*/ 62 h 5859"/>
                <a:gd name="T86" fmla="*/ 1 w 5989"/>
                <a:gd name="T87" fmla="*/ 52 h 5859"/>
                <a:gd name="T88" fmla="*/ 1 w 5989"/>
                <a:gd name="T89" fmla="*/ 42 h 5859"/>
                <a:gd name="T90" fmla="*/ 1 w 5989"/>
                <a:gd name="T91" fmla="*/ 29 h 5859"/>
                <a:gd name="T92" fmla="*/ 1 w 5989"/>
                <a:gd name="T93" fmla="*/ 26 h 5859"/>
                <a:gd name="T94" fmla="*/ 1 w 5989"/>
                <a:gd name="T95" fmla="*/ 9 h 5859"/>
                <a:gd name="T96" fmla="*/ 1 w 5989"/>
                <a:gd name="T97" fmla="*/ 1 h 5859"/>
                <a:gd name="T98" fmla="*/ 1 w 5989"/>
                <a:gd name="T99" fmla="*/ 1 h 5859"/>
                <a:gd name="T100" fmla="*/ 1 w 5989"/>
                <a:gd name="T101" fmla="*/ 0 h 5859"/>
                <a:gd name="T102" fmla="*/ 1 w 5989"/>
                <a:gd name="T103" fmla="*/ 1 h 5859"/>
                <a:gd name="T104" fmla="*/ 1 w 5989"/>
                <a:gd name="T105" fmla="*/ 1 h 5859"/>
                <a:gd name="T106" fmla="*/ 1 w 5989"/>
                <a:gd name="T107" fmla="*/ 4 h 5859"/>
                <a:gd name="T108" fmla="*/ 1 w 5989"/>
                <a:gd name="T109" fmla="*/ 5 h 58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89"/>
                <a:gd name="T166" fmla="*/ 0 h 5859"/>
                <a:gd name="T167" fmla="*/ 5989 w 5989"/>
                <a:gd name="T168" fmla="*/ 5859 h 58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89" h="5859">
                  <a:moveTo>
                    <a:pt x="58" y="286"/>
                  </a:moveTo>
                  <a:lnTo>
                    <a:pt x="58" y="286"/>
                  </a:lnTo>
                  <a:cubicBezTo>
                    <a:pt x="81" y="892"/>
                    <a:pt x="37" y="906"/>
                    <a:pt x="37" y="1511"/>
                  </a:cubicBezTo>
                  <a:lnTo>
                    <a:pt x="37" y="1358"/>
                  </a:lnTo>
                  <a:cubicBezTo>
                    <a:pt x="37" y="1527"/>
                    <a:pt x="57" y="1690"/>
                    <a:pt x="64" y="1858"/>
                  </a:cubicBezTo>
                  <a:cubicBezTo>
                    <a:pt x="71" y="2025"/>
                    <a:pt x="61" y="2203"/>
                    <a:pt x="55" y="2371"/>
                  </a:cubicBezTo>
                  <a:cubicBezTo>
                    <a:pt x="50" y="2538"/>
                    <a:pt x="29" y="2704"/>
                    <a:pt x="28" y="2871"/>
                  </a:cubicBezTo>
                  <a:cubicBezTo>
                    <a:pt x="27" y="3041"/>
                    <a:pt x="52" y="3207"/>
                    <a:pt x="55" y="3376"/>
                  </a:cubicBezTo>
                  <a:cubicBezTo>
                    <a:pt x="60" y="3714"/>
                    <a:pt x="72" y="4055"/>
                    <a:pt x="46" y="4393"/>
                  </a:cubicBezTo>
                  <a:cubicBezTo>
                    <a:pt x="34" y="4560"/>
                    <a:pt x="78" y="4599"/>
                    <a:pt x="62" y="4769"/>
                  </a:cubicBezTo>
                  <a:cubicBezTo>
                    <a:pt x="47" y="4938"/>
                    <a:pt x="73" y="5104"/>
                    <a:pt x="73" y="5274"/>
                  </a:cubicBezTo>
                  <a:lnTo>
                    <a:pt x="80" y="5542"/>
                  </a:lnTo>
                  <a:cubicBezTo>
                    <a:pt x="80" y="5642"/>
                    <a:pt x="82" y="5596"/>
                    <a:pt x="82" y="5653"/>
                  </a:cubicBezTo>
                  <a:cubicBezTo>
                    <a:pt x="75" y="5699"/>
                    <a:pt x="78" y="5774"/>
                    <a:pt x="81" y="5827"/>
                  </a:cubicBezTo>
                  <a:lnTo>
                    <a:pt x="340" y="5833"/>
                  </a:lnTo>
                  <a:lnTo>
                    <a:pt x="438" y="5833"/>
                  </a:lnTo>
                  <a:lnTo>
                    <a:pt x="439" y="5834"/>
                  </a:lnTo>
                  <a:lnTo>
                    <a:pt x="2059" y="5851"/>
                  </a:lnTo>
                  <a:lnTo>
                    <a:pt x="2398" y="5852"/>
                  </a:lnTo>
                  <a:lnTo>
                    <a:pt x="2772" y="5846"/>
                  </a:lnTo>
                  <a:lnTo>
                    <a:pt x="3307" y="5846"/>
                  </a:lnTo>
                  <a:lnTo>
                    <a:pt x="3316" y="5852"/>
                  </a:lnTo>
                  <a:lnTo>
                    <a:pt x="5062" y="5833"/>
                  </a:lnTo>
                  <a:lnTo>
                    <a:pt x="5526" y="5831"/>
                  </a:lnTo>
                  <a:lnTo>
                    <a:pt x="5944" y="5842"/>
                  </a:lnTo>
                  <a:lnTo>
                    <a:pt x="5951" y="5847"/>
                  </a:lnTo>
                  <a:lnTo>
                    <a:pt x="5981" y="5846"/>
                  </a:lnTo>
                  <a:lnTo>
                    <a:pt x="5989" y="5851"/>
                  </a:lnTo>
                  <a:cubicBezTo>
                    <a:pt x="5854" y="5851"/>
                    <a:pt x="5706" y="5842"/>
                    <a:pt x="5561" y="5842"/>
                  </a:cubicBezTo>
                  <a:cubicBezTo>
                    <a:pt x="5418" y="5842"/>
                    <a:pt x="5266" y="5843"/>
                    <a:pt x="5125" y="5842"/>
                  </a:cubicBezTo>
                  <a:cubicBezTo>
                    <a:pt x="4827" y="5841"/>
                    <a:pt x="4534" y="5851"/>
                    <a:pt x="4233" y="5851"/>
                  </a:cubicBezTo>
                  <a:cubicBezTo>
                    <a:pt x="3640" y="5850"/>
                    <a:pt x="3036" y="5859"/>
                    <a:pt x="2442" y="5859"/>
                  </a:cubicBezTo>
                  <a:lnTo>
                    <a:pt x="1988" y="5859"/>
                  </a:lnTo>
                  <a:lnTo>
                    <a:pt x="1979" y="5859"/>
                  </a:lnTo>
                  <a:cubicBezTo>
                    <a:pt x="1818" y="5859"/>
                    <a:pt x="1564" y="5859"/>
                    <a:pt x="1405" y="5855"/>
                  </a:cubicBezTo>
                  <a:cubicBezTo>
                    <a:pt x="1261" y="5852"/>
                    <a:pt x="1184" y="5852"/>
                    <a:pt x="1054" y="5844"/>
                  </a:cubicBezTo>
                  <a:cubicBezTo>
                    <a:pt x="754" y="5825"/>
                    <a:pt x="380" y="5840"/>
                    <a:pt x="66" y="5840"/>
                  </a:cubicBezTo>
                  <a:cubicBezTo>
                    <a:pt x="67" y="5744"/>
                    <a:pt x="70" y="5755"/>
                    <a:pt x="71" y="5670"/>
                  </a:cubicBezTo>
                  <a:cubicBezTo>
                    <a:pt x="71" y="5670"/>
                    <a:pt x="70" y="5587"/>
                    <a:pt x="65" y="5490"/>
                  </a:cubicBezTo>
                  <a:cubicBezTo>
                    <a:pt x="55" y="5306"/>
                    <a:pt x="69" y="5179"/>
                    <a:pt x="42" y="4997"/>
                  </a:cubicBezTo>
                  <a:cubicBezTo>
                    <a:pt x="16" y="4823"/>
                    <a:pt x="66" y="4630"/>
                    <a:pt x="37" y="4449"/>
                  </a:cubicBezTo>
                  <a:cubicBezTo>
                    <a:pt x="10" y="4274"/>
                    <a:pt x="46" y="4200"/>
                    <a:pt x="46" y="4019"/>
                  </a:cubicBezTo>
                  <a:lnTo>
                    <a:pt x="46" y="3589"/>
                  </a:lnTo>
                  <a:cubicBezTo>
                    <a:pt x="46" y="3391"/>
                    <a:pt x="23" y="3202"/>
                    <a:pt x="12" y="3005"/>
                  </a:cubicBezTo>
                  <a:cubicBezTo>
                    <a:pt x="0" y="2808"/>
                    <a:pt x="22" y="2611"/>
                    <a:pt x="35" y="2414"/>
                  </a:cubicBezTo>
                  <a:cubicBezTo>
                    <a:pt x="62" y="2018"/>
                    <a:pt x="19" y="2085"/>
                    <a:pt x="19" y="1690"/>
                  </a:cubicBezTo>
                  <a:lnTo>
                    <a:pt x="19" y="1494"/>
                  </a:lnTo>
                  <a:cubicBezTo>
                    <a:pt x="19" y="1169"/>
                    <a:pt x="51" y="845"/>
                    <a:pt x="55" y="520"/>
                  </a:cubicBezTo>
                  <a:cubicBezTo>
                    <a:pt x="57" y="356"/>
                    <a:pt x="26" y="174"/>
                    <a:pt x="46" y="9"/>
                  </a:cubicBezTo>
                  <a:cubicBezTo>
                    <a:pt x="48" y="8"/>
                    <a:pt x="45" y="2"/>
                    <a:pt x="48" y="1"/>
                  </a:cubicBezTo>
                  <a:cubicBezTo>
                    <a:pt x="51" y="0"/>
                    <a:pt x="48" y="1"/>
                    <a:pt x="51" y="0"/>
                  </a:cubicBezTo>
                  <a:lnTo>
                    <a:pt x="51" y="14"/>
                  </a:lnTo>
                  <a:cubicBezTo>
                    <a:pt x="48" y="18"/>
                    <a:pt x="50" y="31"/>
                    <a:pt x="50" y="41"/>
                  </a:cubicBezTo>
                  <a:cubicBezTo>
                    <a:pt x="47" y="77"/>
                    <a:pt x="44" y="124"/>
                    <a:pt x="55" y="237"/>
                  </a:cubicBezTo>
                  <a:lnTo>
                    <a:pt x="58" y="286"/>
                  </a:lnTo>
                  <a:close/>
                </a:path>
              </a:pathLst>
            </a:custGeom>
            <a:solidFill>
              <a:srgbClr val="000000"/>
            </a:solidFill>
            <a:ln w="0">
              <a:solidFill>
                <a:srgbClr val="000000"/>
              </a:solidFill>
              <a:prstDash val="solid"/>
              <a:round/>
              <a:headEnd/>
              <a:tailEnd/>
            </a:ln>
          </p:spPr>
          <p:txBody>
            <a:bodyPr/>
            <a:lstStyle/>
            <a:p>
              <a:endParaRPr lang="en-GB"/>
            </a:p>
          </p:txBody>
        </p:sp>
        <p:sp>
          <p:nvSpPr>
            <p:cNvPr id="47203" name="Freeform 27"/>
            <p:cNvSpPr>
              <a:spLocks/>
            </p:cNvSpPr>
            <p:nvPr/>
          </p:nvSpPr>
          <p:spPr bwMode="auto">
            <a:xfrm>
              <a:off x="2855" y="263"/>
              <a:ext cx="2729" cy="3549"/>
            </a:xfrm>
            <a:custGeom>
              <a:avLst/>
              <a:gdLst>
                <a:gd name="T0" fmla="*/ 75 w 4542"/>
                <a:gd name="T1" fmla="*/ 102 h 5895"/>
                <a:gd name="T2" fmla="*/ 75 w 4542"/>
                <a:gd name="T3" fmla="*/ 102 h 5895"/>
                <a:gd name="T4" fmla="*/ 75 w 4542"/>
                <a:gd name="T5" fmla="*/ 99 h 5895"/>
                <a:gd name="T6" fmla="*/ 75 w 4542"/>
                <a:gd name="T7" fmla="*/ 93 h 5895"/>
                <a:gd name="T8" fmla="*/ 75 w 4542"/>
                <a:gd name="T9" fmla="*/ 83 h 5895"/>
                <a:gd name="T10" fmla="*/ 75 w 4542"/>
                <a:gd name="T11" fmla="*/ 71 h 5895"/>
                <a:gd name="T12" fmla="*/ 75 w 4542"/>
                <a:gd name="T13" fmla="*/ 59 h 5895"/>
                <a:gd name="T14" fmla="*/ 75 w 4542"/>
                <a:gd name="T15" fmla="*/ 52 h 5895"/>
                <a:gd name="T16" fmla="*/ 75 w 4542"/>
                <a:gd name="T17" fmla="*/ 47 h 5895"/>
                <a:gd name="T18" fmla="*/ 75 w 4542"/>
                <a:gd name="T19" fmla="*/ 41 h 5895"/>
                <a:gd name="T20" fmla="*/ 75 w 4542"/>
                <a:gd name="T21" fmla="*/ 35 h 5895"/>
                <a:gd name="T22" fmla="*/ 75 w 4542"/>
                <a:gd name="T23" fmla="*/ 31 h 5895"/>
                <a:gd name="T24" fmla="*/ 75 w 4542"/>
                <a:gd name="T25" fmla="*/ 20 h 5895"/>
                <a:gd name="T26" fmla="*/ 75 w 4542"/>
                <a:gd name="T27" fmla="*/ 4 h 5895"/>
                <a:gd name="T28" fmla="*/ 75 w 4542"/>
                <a:gd name="T29" fmla="*/ 2 h 5895"/>
                <a:gd name="T30" fmla="*/ 75 w 4542"/>
                <a:gd name="T31" fmla="*/ 1 h 5895"/>
                <a:gd name="T32" fmla="*/ 69 w 4542"/>
                <a:gd name="T33" fmla="*/ 1 h 5895"/>
                <a:gd name="T34" fmla="*/ 71 w 4542"/>
                <a:gd name="T35" fmla="*/ 1 h 5895"/>
                <a:gd name="T36" fmla="*/ 34 w 4542"/>
                <a:gd name="T37" fmla="*/ 1 h 5895"/>
                <a:gd name="T38" fmla="*/ 1 w 4542"/>
                <a:gd name="T39" fmla="*/ 1 h 5895"/>
                <a:gd name="T40" fmla="*/ 1 w 4542"/>
                <a:gd name="T41" fmla="*/ 1 h 5895"/>
                <a:gd name="T42" fmla="*/ 1 w 4542"/>
                <a:gd name="T43" fmla="*/ 1 h 5895"/>
                <a:gd name="T44" fmla="*/ 0 w 4542"/>
                <a:gd name="T45" fmla="*/ 1 h 5895"/>
                <a:gd name="T46" fmla="*/ 24 w 4542"/>
                <a:gd name="T47" fmla="*/ 1 h 5895"/>
                <a:gd name="T48" fmla="*/ 44 w 4542"/>
                <a:gd name="T49" fmla="*/ 1 h 5895"/>
                <a:gd name="T50" fmla="*/ 74 w 4542"/>
                <a:gd name="T51" fmla="*/ 1 h 5895"/>
                <a:gd name="T52" fmla="*/ 75 w 4542"/>
                <a:gd name="T53" fmla="*/ 17 h 5895"/>
                <a:gd name="T54" fmla="*/ 74 w 4542"/>
                <a:gd name="T55" fmla="*/ 33 h 5895"/>
                <a:gd name="T56" fmla="*/ 74 w 4542"/>
                <a:gd name="T57" fmla="*/ 36 h 5895"/>
                <a:gd name="T58" fmla="*/ 74 w 4542"/>
                <a:gd name="T59" fmla="*/ 42 h 5895"/>
                <a:gd name="T60" fmla="*/ 74 w 4542"/>
                <a:gd name="T61" fmla="*/ 47 h 5895"/>
                <a:gd name="T62" fmla="*/ 75 w 4542"/>
                <a:gd name="T63" fmla="*/ 52 h 5895"/>
                <a:gd name="T64" fmla="*/ 75 w 4542"/>
                <a:gd name="T65" fmla="*/ 58 h 5895"/>
                <a:gd name="T66" fmla="*/ 75 w 4542"/>
                <a:gd name="T67" fmla="*/ 69 h 5895"/>
                <a:gd name="T68" fmla="*/ 75 w 4542"/>
                <a:gd name="T69" fmla="*/ 79 h 5895"/>
                <a:gd name="T70" fmla="*/ 74 w 4542"/>
                <a:gd name="T71" fmla="*/ 88 h 5895"/>
                <a:gd name="T72" fmla="*/ 75 w 4542"/>
                <a:gd name="T73" fmla="*/ 98 h 5895"/>
                <a:gd name="T74" fmla="*/ 75 w 4542"/>
                <a:gd name="T75" fmla="*/ 101 h 58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42"/>
                <a:gd name="T115" fmla="*/ 0 h 5895"/>
                <a:gd name="T116" fmla="*/ 4542 w 4542"/>
                <a:gd name="T117" fmla="*/ 5895 h 58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42" h="5895">
                  <a:moveTo>
                    <a:pt x="4387" y="5884"/>
                  </a:moveTo>
                  <a:lnTo>
                    <a:pt x="4387" y="5884"/>
                  </a:lnTo>
                  <a:cubicBezTo>
                    <a:pt x="4377" y="5895"/>
                    <a:pt x="4380" y="5877"/>
                    <a:pt x="4390" y="5750"/>
                  </a:cubicBezTo>
                  <a:cubicBezTo>
                    <a:pt x="4413" y="5638"/>
                    <a:pt x="4393" y="5510"/>
                    <a:pt x="4388" y="5396"/>
                  </a:cubicBezTo>
                  <a:cubicBezTo>
                    <a:pt x="4377" y="5163"/>
                    <a:pt x="4383" y="5055"/>
                    <a:pt x="4400" y="4822"/>
                  </a:cubicBezTo>
                  <a:cubicBezTo>
                    <a:pt x="4418" y="4589"/>
                    <a:pt x="4395" y="4354"/>
                    <a:pt x="4396" y="4120"/>
                  </a:cubicBezTo>
                  <a:cubicBezTo>
                    <a:pt x="4397" y="3881"/>
                    <a:pt x="4416" y="3646"/>
                    <a:pt x="4414" y="3407"/>
                  </a:cubicBezTo>
                  <a:cubicBezTo>
                    <a:pt x="4412" y="3287"/>
                    <a:pt x="4413" y="3170"/>
                    <a:pt x="4404" y="3050"/>
                  </a:cubicBezTo>
                  <a:cubicBezTo>
                    <a:pt x="4395" y="2939"/>
                    <a:pt x="4387" y="2824"/>
                    <a:pt x="4385" y="2715"/>
                  </a:cubicBezTo>
                  <a:cubicBezTo>
                    <a:pt x="4383" y="2601"/>
                    <a:pt x="4388" y="2485"/>
                    <a:pt x="4387" y="2367"/>
                  </a:cubicBezTo>
                  <a:cubicBezTo>
                    <a:pt x="4387" y="2247"/>
                    <a:pt x="4390" y="2127"/>
                    <a:pt x="4384" y="2008"/>
                  </a:cubicBezTo>
                  <a:cubicBezTo>
                    <a:pt x="4373" y="1772"/>
                    <a:pt x="4396" y="1996"/>
                    <a:pt x="4396" y="1759"/>
                  </a:cubicBezTo>
                  <a:lnTo>
                    <a:pt x="4396" y="1159"/>
                  </a:lnTo>
                  <a:cubicBezTo>
                    <a:pt x="4396" y="846"/>
                    <a:pt x="4396" y="531"/>
                    <a:pt x="4389" y="218"/>
                  </a:cubicBezTo>
                  <a:cubicBezTo>
                    <a:pt x="4392" y="156"/>
                    <a:pt x="4388" y="137"/>
                    <a:pt x="4396" y="106"/>
                  </a:cubicBezTo>
                  <a:cubicBezTo>
                    <a:pt x="4400" y="86"/>
                    <a:pt x="4390" y="54"/>
                    <a:pt x="4390" y="43"/>
                  </a:cubicBezTo>
                  <a:cubicBezTo>
                    <a:pt x="4391" y="0"/>
                    <a:pt x="4364" y="13"/>
                    <a:pt x="4089" y="15"/>
                  </a:cubicBezTo>
                  <a:cubicBezTo>
                    <a:pt x="3763" y="12"/>
                    <a:pt x="4542" y="16"/>
                    <a:pt x="4216" y="16"/>
                  </a:cubicBezTo>
                  <a:cubicBezTo>
                    <a:pt x="3562" y="16"/>
                    <a:pt x="2676" y="7"/>
                    <a:pt x="2021" y="8"/>
                  </a:cubicBezTo>
                  <a:cubicBezTo>
                    <a:pt x="1367" y="8"/>
                    <a:pt x="716" y="16"/>
                    <a:pt x="62" y="16"/>
                  </a:cubicBezTo>
                  <a:lnTo>
                    <a:pt x="45" y="21"/>
                  </a:lnTo>
                  <a:lnTo>
                    <a:pt x="18" y="20"/>
                  </a:lnTo>
                  <a:lnTo>
                    <a:pt x="0" y="24"/>
                  </a:lnTo>
                  <a:lnTo>
                    <a:pt x="1425" y="17"/>
                  </a:lnTo>
                  <a:lnTo>
                    <a:pt x="2581" y="16"/>
                  </a:lnTo>
                  <a:lnTo>
                    <a:pt x="4362" y="27"/>
                  </a:lnTo>
                  <a:lnTo>
                    <a:pt x="4380" y="1033"/>
                  </a:lnTo>
                  <a:lnTo>
                    <a:pt x="4378" y="1899"/>
                  </a:lnTo>
                  <a:cubicBezTo>
                    <a:pt x="4378" y="2114"/>
                    <a:pt x="4367" y="1868"/>
                    <a:pt x="4369" y="2085"/>
                  </a:cubicBezTo>
                  <a:cubicBezTo>
                    <a:pt x="4370" y="2189"/>
                    <a:pt x="4382" y="2299"/>
                    <a:pt x="4371" y="2403"/>
                  </a:cubicBezTo>
                  <a:cubicBezTo>
                    <a:pt x="4361" y="2502"/>
                    <a:pt x="4373" y="2617"/>
                    <a:pt x="4371" y="2716"/>
                  </a:cubicBezTo>
                  <a:cubicBezTo>
                    <a:pt x="4370" y="2816"/>
                    <a:pt x="4381" y="2917"/>
                    <a:pt x="4389" y="3018"/>
                  </a:cubicBezTo>
                  <a:cubicBezTo>
                    <a:pt x="4398" y="3127"/>
                    <a:pt x="4396" y="3233"/>
                    <a:pt x="4396" y="3341"/>
                  </a:cubicBezTo>
                  <a:cubicBezTo>
                    <a:pt x="4396" y="3555"/>
                    <a:pt x="4401" y="3762"/>
                    <a:pt x="4380" y="3977"/>
                  </a:cubicBezTo>
                  <a:cubicBezTo>
                    <a:pt x="4360" y="4177"/>
                    <a:pt x="4386" y="4420"/>
                    <a:pt x="4396" y="4624"/>
                  </a:cubicBezTo>
                  <a:cubicBezTo>
                    <a:pt x="4407" y="4832"/>
                    <a:pt x="4369" y="4919"/>
                    <a:pt x="4369" y="5131"/>
                  </a:cubicBezTo>
                  <a:cubicBezTo>
                    <a:pt x="4369" y="5331"/>
                    <a:pt x="4438" y="5462"/>
                    <a:pt x="4394" y="5657"/>
                  </a:cubicBezTo>
                  <a:cubicBezTo>
                    <a:pt x="4394" y="5657"/>
                    <a:pt x="4390" y="5664"/>
                    <a:pt x="4380" y="5863"/>
                  </a:cubicBezTo>
                </a:path>
              </a:pathLst>
            </a:custGeom>
            <a:solidFill>
              <a:srgbClr val="000000"/>
            </a:solidFill>
            <a:ln w="0">
              <a:solidFill>
                <a:srgbClr val="000000"/>
              </a:solidFill>
              <a:prstDash val="solid"/>
              <a:round/>
              <a:headEnd/>
              <a:tailEnd/>
            </a:ln>
          </p:spPr>
          <p:txBody>
            <a:bodyPr/>
            <a:lstStyle/>
            <a:p>
              <a:endParaRPr lang="en-GB"/>
            </a:p>
          </p:txBody>
        </p:sp>
        <p:sp>
          <p:nvSpPr>
            <p:cNvPr id="47204" name="Freeform 28"/>
            <p:cNvSpPr>
              <a:spLocks/>
            </p:cNvSpPr>
            <p:nvPr/>
          </p:nvSpPr>
          <p:spPr bwMode="auto">
            <a:xfrm>
              <a:off x="257" y="206"/>
              <a:ext cx="186" cy="205"/>
            </a:xfrm>
            <a:custGeom>
              <a:avLst/>
              <a:gdLst>
                <a:gd name="T0" fmla="*/ 1 w 310"/>
                <a:gd name="T1" fmla="*/ 0 h 340"/>
                <a:gd name="T2" fmla="*/ 1 w 310"/>
                <a:gd name="T3" fmla="*/ 0 h 340"/>
                <a:gd name="T4" fmla="*/ 1 w 310"/>
                <a:gd name="T5" fmla="*/ 2 h 340"/>
                <a:gd name="T6" fmla="*/ 2 w 310"/>
                <a:gd name="T7" fmla="*/ 1 h 340"/>
                <a:gd name="T8" fmla="*/ 3 w 310"/>
                <a:gd name="T9" fmla="*/ 3 h 340"/>
                <a:gd name="T10" fmla="*/ 4 w 310"/>
                <a:gd name="T11" fmla="*/ 1 h 340"/>
                <a:gd name="T12" fmla="*/ 4 w 310"/>
                <a:gd name="T13" fmla="*/ 3 h 340"/>
                <a:gd name="T14" fmla="*/ 5 w 310"/>
                <a:gd name="T15" fmla="*/ 1 h 340"/>
                <a:gd name="T16" fmla="*/ 5 w 310"/>
                <a:gd name="T17" fmla="*/ 3 h 340"/>
                <a:gd name="T18" fmla="*/ 5 w 310"/>
                <a:gd name="T19" fmla="*/ 5 h 340"/>
                <a:gd name="T20" fmla="*/ 5 w 310"/>
                <a:gd name="T21" fmla="*/ 6 h 340"/>
                <a:gd name="T22" fmla="*/ 5 w 310"/>
                <a:gd name="T23" fmla="*/ 6 h 340"/>
                <a:gd name="T24" fmla="*/ 5 w 310"/>
                <a:gd name="T25" fmla="*/ 2 h 340"/>
                <a:gd name="T26" fmla="*/ 4 w 310"/>
                <a:gd name="T27" fmla="*/ 4 h 340"/>
                <a:gd name="T28" fmla="*/ 4 w 310"/>
                <a:gd name="T29" fmla="*/ 2 h 340"/>
                <a:gd name="T30" fmla="*/ 3 w 310"/>
                <a:gd name="T31" fmla="*/ 4 h 340"/>
                <a:gd name="T32" fmla="*/ 2 w 310"/>
                <a:gd name="T33" fmla="*/ 1 h 340"/>
                <a:gd name="T34" fmla="*/ 1 w 310"/>
                <a:gd name="T35" fmla="*/ 3 h 340"/>
                <a:gd name="T36" fmla="*/ 1 w 310"/>
                <a:gd name="T37" fmla="*/ 1 h 340"/>
                <a:gd name="T38" fmla="*/ 1 w 310"/>
                <a:gd name="T39" fmla="*/ 3 h 340"/>
                <a:gd name="T40" fmla="*/ 1 w 310"/>
                <a:gd name="T41" fmla="*/ 4 h 340"/>
                <a:gd name="T42" fmla="*/ 1 w 310"/>
                <a:gd name="T43" fmla="*/ 1 h 340"/>
                <a:gd name="T44" fmla="*/ 1 w 310"/>
                <a:gd name="T45" fmla="*/ 2 h 340"/>
                <a:gd name="T46" fmla="*/ 1 w 310"/>
                <a:gd name="T47" fmla="*/ 0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0"/>
                <a:gd name="T73" fmla="*/ 0 h 340"/>
                <a:gd name="T74" fmla="*/ 310 w 310"/>
                <a:gd name="T75" fmla="*/ 340 h 3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0" h="340">
                  <a:moveTo>
                    <a:pt x="57" y="0"/>
                  </a:moveTo>
                  <a:lnTo>
                    <a:pt x="57" y="0"/>
                  </a:lnTo>
                  <a:cubicBezTo>
                    <a:pt x="91" y="22"/>
                    <a:pt x="78" y="90"/>
                    <a:pt x="90" y="135"/>
                  </a:cubicBezTo>
                  <a:cubicBezTo>
                    <a:pt x="99" y="99"/>
                    <a:pt x="108" y="63"/>
                    <a:pt x="122" y="33"/>
                  </a:cubicBezTo>
                  <a:cubicBezTo>
                    <a:pt x="157" y="56"/>
                    <a:pt x="157" y="113"/>
                    <a:pt x="163" y="164"/>
                  </a:cubicBezTo>
                  <a:cubicBezTo>
                    <a:pt x="181" y="140"/>
                    <a:pt x="186" y="102"/>
                    <a:pt x="207" y="80"/>
                  </a:cubicBezTo>
                  <a:cubicBezTo>
                    <a:pt x="232" y="104"/>
                    <a:pt x="217" y="155"/>
                    <a:pt x="229" y="190"/>
                  </a:cubicBezTo>
                  <a:cubicBezTo>
                    <a:pt x="248" y="157"/>
                    <a:pt x="254" y="110"/>
                    <a:pt x="276" y="80"/>
                  </a:cubicBezTo>
                  <a:cubicBezTo>
                    <a:pt x="293" y="100"/>
                    <a:pt x="285" y="135"/>
                    <a:pt x="283" y="164"/>
                  </a:cubicBezTo>
                  <a:cubicBezTo>
                    <a:pt x="282" y="200"/>
                    <a:pt x="292" y="242"/>
                    <a:pt x="294" y="278"/>
                  </a:cubicBezTo>
                  <a:cubicBezTo>
                    <a:pt x="296" y="297"/>
                    <a:pt x="310" y="329"/>
                    <a:pt x="283" y="340"/>
                  </a:cubicBezTo>
                  <a:cubicBezTo>
                    <a:pt x="285" y="334"/>
                    <a:pt x="281" y="333"/>
                    <a:pt x="276" y="333"/>
                  </a:cubicBezTo>
                  <a:cubicBezTo>
                    <a:pt x="293" y="281"/>
                    <a:pt x="267" y="188"/>
                    <a:pt x="269" y="117"/>
                  </a:cubicBezTo>
                  <a:cubicBezTo>
                    <a:pt x="253" y="150"/>
                    <a:pt x="250" y="196"/>
                    <a:pt x="225" y="219"/>
                  </a:cubicBezTo>
                  <a:cubicBezTo>
                    <a:pt x="204" y="188"/>
                    <a:pt x="216" y="148"/>
                    <a:pt x="207" y="106"/>
                  </a:cubicBezTo>
                  <a:cubicBezTo>
                    <a:pt x="182" y="130"/>
                    <a:pt x="184" y="181"/>
                    <a:pt x="163" y="208"/>
                  </a:cubicBezTo>
                  <a:cubicBezTo>
                    <a:pt x="142" y="167"/>
                    <a:pt x="153" y="94"/>
                    <a:pt x="126" y="58"/>
                  </a:cubicBezTo>
                  <a:cubicBezTo>
                    <a:pt x="101" y="89"/>
                    <a:pt x="113" y="158"/>
                    <a:pt x="86" y="186"/>
                  </a:cubicBezTo>
                  <a:cubicBezTo>
                    <a:pt x="77" y="142"/>
                    <a:pt x="73" y="82"/>
                    <a:pt x="64" y="29"/>
                  </a:cubicBezTo>
                  <a:cubicBezTo>
                    <a:pt x="43" y="56"/>
                    <a:pt x="37" y="112"/>
                    <a:pt x="31" y="157"/>
                  </a:cubicBezTo>
                  <a:cubicBezTo>
                    <a:pt x="29" y="172"/>
                    <a:pt x="40" y="198"/>
                    <a:pt x="16" y="201"/>
                  </a:cubicBezTo>
                  <a:cubicBezTo>
                    <a:pt x="9" y="156"/>
                    <a:pt x="0" y="93"/>
                    <a:pt x="5" y="47"/>
                  </a:cubicBezTo>
                  <a:cubicBezTo>
                    <a:pt x="25" y="78"/>
                    <a:pt x="4" y="117"/>
                    <a:pt x="20" y="146"/>
                  </a:cubicBezTo>
                  <a:cubicBezTo>
                    <a:pt x="31" y="96"/>
                    <a:pt x="41" y="45"/>
                    <a:pt x="57" y="0"/>
                  </a:cubicBezTo>
                  <a:close/>
                </a:path>
              </a:pathLst>
            </a:custGeom>
            <a:solidFill>
              <a:srgbClr val="000000"/>
            </a:solidFill>
            <a:ln w="0">
              <a:solidFill>
                <a:srgbClr val="000000"/>
              </a:solidFill>
              <a:prstDash val="solid"/>
              <a:round/>
              <a:headEnd/>
              <a:tailEnd/>
            </a:ln>
          </p:spPr>
          <p:txBody>
            <a:bodyPr/>
            <a:lstStyle/>
            <a:p>
              <a:endParaRPr lang="en-GB"/>
            </a:p>
          </p:txBody>
        </p:sp>
        <p:sp>
          <p:nvSpPr>
            <p:cNvPr id="47205" name="Freeform 29"/>
            <p:cNvSpPr>
              <a:spLocks/>
            </p:cNvSpPr>
            <p:nvPr/>
          </p:nvSpPr>
          <p:spPr bwMode="auto">
            <a:xfrm>
              <a:off x="441" y="161"/>
              <a:ext cx="88" cy="170"/>
            </a:xfrm>
            <a:custGeom>
              <a:avLst/>
              <a:gdLst>
                <a:gd name="T0" fmla="*/ 2 w 146"/>
                <a:gd name="T1" fmla="*/ 2 h 282"/>
                <a:gd name="T2" fmla="*/ 2 w 146"/>
                <a:gd name="T3" fmla="*/ 2 h 282"/>
                <a:gd name="T4" fmla="*/ 1 w 146"/>
                <a:gd name="T5" fmla="*/ 1 h 282"/>
                <a:gd name="T6" fmla="*/ 1 w 146"/>
                <a:gd name="T7" fmla="*/ 5 h 282"/>
                <a:gd name="T8" fmla="*/ 2 w 146"/>
                <a:gd name="T9" fmla="*/ 2 h 282"/>
                <a:gd name="T10" fmla="*/ 2 w 146"/>
                <a:gd name="T11" fmla="*/ 5 h 282"/>
                <a:gd name="T12" fmla="*/ 2 w 146"/>
                <a:gd name="T13" fmla="*/ 5 h 282"/>
                <a:gd name="T14" fmla="*/ 2 w 146"/>
                <a:gd name="T15" fmla="*/ 3 h 282"/>
                <a:gd name="T16" fmla="*/ 1 w 146"/>
                <a:gd name="T17" fmla="*/ 5 h 282"/>
                <a:gd name="T18" fmla="*/ 2 w 146"/>
                <a:gd name="T19" fmla="*/ 2 h 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282"/>
                <a:gd name="T32" fmla="*/ 146 w 146"/>
                <a:gd name="T33" fmla="*/ 282 h 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282">
                  <a:moveTo>
                    <a:pt x="113" y="103"/>
                  </a:moveTo>
                  <a:lnTo>
                    <a:pt x="113" y="103"/>
                  </a:lnTo>
                  <a:cubicBezTo>
                    <a:pt x="96" y="103"/>
                    <a:pt x="100" y="82"/>
                    <a:pt x="80" y="85"/>
                  </a:cubicBezTo>
                  <a:cubicBezTo>
                    <a:pt x="41" y="124"/>
                    <a:pt x="24" y="197"/>
                    <a:pt x="32" y="264"/>
                  </a:cubicBezTo>
                  <a:cubicBezTo>
                    <a:pt x="73" y="237"/>
                    <a:pt x="80" y="178"/>
                    <a:pt x="127" y="158"/>
                  </a:cubicBezTo>
                  <a:cubicBezTo>
                    <a:pt x="144" y="189"/>
                    <a:pt x="124" y="248"/>
                    <a:pt x="146" y="268"/>
                  </a:cubicBezTo>
                  <a:cubicBezTo>
                    <a:pt x="138" y="270"/>
                    <a:pt x="135" y="277"/>
                    <a:pt x="124" y="275"/>
                  </a:cubicBezTo>
                  <a:cubicBezTo>
                    <a:pt x="121" y="237"/>
                    <a:pt x="123" y="219"/>
                    <a:pt x="120" y="180"/>
                  </a:cubicBezTo>
                  <a:cubicBezTo>
                    <a:pt x="75" y="201"/>
                    <a:pt x="76" y="267"/>
                    <a:pt x="25" y="282"/>
                  </a:cubicBezTo>
                  <a:cubicBezTo>
                    <a:pt x="0" y="219"/>
                    <a:pt x="47" y="0"/>
                    <a:pt x="113" y="103"/>
                  </a:cubicBezTo>
                  <a:close/>
                </a:path>
              </a:pathLst>
            </a:custGeom>
            <a:solidFill>
              <a:srgbClr val="000000"/>
            </a:solidFill>
            <a:ln w="0">
              <a:solidFill>
                <a:srgbClr val="000000"/>
              </a:solidFill>
              <a:prstDash val="solid"/>
              <a:round/>
              <a:headEnd/>
              <a:tailEnd/>
            </a:ln>
          </p:spPr>
          <p:txBody>
            <a:bodyPr/>
            <a:lstStyle/>
            <a:p>
              <a:endParaRPr lang="en-GB"/>
            </a:p>
          </p:txBody>
        </p:sp>
        <p:sp>
          <p:nvSpPr>
            <p:cNvPr id="47206" name="Freeform 30"/>
            <p:cNvSpPr>
              <a:spLocks noEditPoints="1"/>
            </p:cNvSpPr>
            <p:nvPr/>
          </p:nvSpPr>
          <p:spPr bwMode="auto">
            <a:xfrm>
              <a:off x="531" y="247"/>
              <a:ext cx="240" cy="88"/>
            </a:xfrm>
            <a:custGeom>
              <a:avLst/>
              <a:gdLst>
                <a:gd name="T0" fmla="*/ 6 w 400"/>
                <a:gd name="T1" fmla="*/ 1 h 146"/>
                <a:gd name="T2" fmla="*/ 6 w 400"/>
                <a:gd name="T3" fmla="*/ 1 h 146"/>
                <a:gd name="T4" fmla="*/ 6 w 400"/>
                <a:gd name="T5" fmla="*/ 1 h 146"/>
                <a:gd name="T6" fmla="*/ 6 w 400"/>
                <a:gd name="T7" fmla="*/ 1 h 146"/>
                <a:gd name="T8" fmla="*/ 1 w 400"/>
                <a:gd name="T9" fmla="*/ 2 h 146"/>
                <a:gd name="T10" fmla="*/ 1 w 400"/>
                <a:gd name="T11" fmla="*/ 2 h 146"/>
                <a:gd name="T12" fmla="*/ 1 w 400"/>
                <a:gd name="T13" fmla="*/ 1 h 146"/>
                <a:gd name="T14" fmla="*/ 1 w 400"/>
                <a:gd name="T15" fmla="*/ 2 h 146"/>
                <a:gd name="T16" fmla="*/ 6 w 400"/>
                <a:gd name="T17" fmla="*/ 0 h 146"/>
                <a:gd name="T18" fmla="*/ 6 w 400"/>
                <a:gd name="T19" fmla="*/ 0 h 146"/>
                <a:gd name="T20" fmla="*/ 6 w 400"/>
                <a:gd name="T21" fmla="*/ 2 h 146"/>
                <a:gd name="T22" fmla="*/ 7 w 400"/>
                <a:gd name="T23" fmla="*/ 2 h 146"/>
                <a:gd name="T24" fmla="*/ 5 w 400"/>
                <a:gd name="T25" fmla="*/ 2 h 146"/>
                <a:gd name="T26" fmla="*/ 5 w 400"/>
                <a:gd name="T27" fmla="*/ 2 h 146"/>
                <a:gd name="T28" fmla="*/ 5 w 400"/>
                <a:gd name="T29" fmla="*/ 1 h 146"/>
                <a:gd name="T30" fmla="*/ 4 w 400"/>
                <a:gd name="T31" fmla="*/ 2 h 146"/>
                <a:gd name="T32" fmla="*/ 4 w 400"/>
                <a:gd name="T33" fmla="*/ 1 h 146"/>
                <a:gd name="T34" fmla="*/ 2 w 400"/>
                <a:gd name="T35" fmla="*/ 2 h 146"/>
                <a:gd name="T36" fmla="*/ 2 w 400"/>
                <a:gd name="T37" fmla="*/ 1 h 146"/>
                <a:gd name="T38" fmla="*/ 1 w 400"/>
                <a:gd name="T39" fmla="*/ 2 h 146"/>
                <a:gd name="T40" fmla="*/ 1 w 400"/>
                <a:gd name="T41" fmla="*/ 1 h 146"/>
                <a:gd name="T42" fmla="*/ 1 w 400"/>
                <a:gd name="T43" fmla="*/ 2 h 146"/>
                <a:gd name="T44" fmla="*/ 1 w 400"/>
                <a:gd name="T45" fmla="*/ 1 h 146"/>
                <a:gd name="T46" fmla="*/ 1 w 400"/>
                <a:gd name="T47" fmla="*/ 1 h 146"/>
                <a:gd name="T48" fmla="*/ 1 w 400"/>
                <a:gd name="T49" fmla="*/ 1 h 146"/>
                <a:gd name="T50" fmla="*/ 1 w 400"/>
                <a:gd name="T51" fmla="*/ 2 h 146"/>
                <a:gd name="T52" fmla="*/ 2 w 400"/>
                <a:gd name="T53" fmla="*/ 1 h 146"/>
                <a:gd name="T54" fmla="*/ 3 w 400"/>
                <a:gd name="T55" fmla="*/ 2 h 146"/>
                <a:gd name="T56" fmla="*/ 4 w 400"/>
                <a:gd name="T57" fmla="*/ 1 h 146"/>
                <a:gd name="T58" fmla="*/ 4 w 400"/>
                <a:gd name="T59" fmla="*/ 1 h 146"/>
                <a:gd name="T60" fmla="*/ 5 w 400"/>
                <a:gd name="T61" fmla="*/ 1 h 146"/>
                <a:gd name="T62" fmla="*/ 5 w 400"/>
                <a:gd name="T63" fmla="*/ 2 h 146"/>
                <a:gd name="T64" fmla="*/ 6 w 400"/>
                <a:gd name="T65" fmla="*/ 0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0"/>
                <a:gd name="T100" fmla="*/ 0 h 146"/>
                <a:gd name="T101" fmla="*/ 400 w 400"/>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0" h="146">
                  <a:moveTo>
                    <a:pt x="358" y="37"/>
                  </a:moveTo>
                  <a:lnTo>
                    <a:pt x="358" y="37"/>
                  </a:lnTo>
                  <a:cubicBezTo>
                    <a:pt x="352" y="46"/>
                    <a:pt x="341" y="52"/>
                    <a:pt x="340" y="66"/>
                  </a:cubicBezTo>
                  <a:cubicBezTo>
                    <a:pt x="352" y="63"/>
                    <a:pt x="353" y="48"/>
                    <a:pt x="358" y="37"/>
                  </a:cubicBezTo>
                  <a:close/>
                  <a:moveTo>
                    <a:pt x="21" y="114"/>
                  </a:moveTo>
                  <a:lnTo>
                    <a:pt x="21" y="114"/>
                  </a:lnTo>
                  <a:cubicBezTo>
                    <a:pt x="36" y="88"/>
                    <a:pt x="55" y="67"/>
                    <a:pt x="65" y="37"/>
                  </a:cubicBezTo>
                  <a:cubicBezTo>
                    <a:pt x="30" y="2"/>
                    <a:pt x="11" y="80"/>
                    <a:pt x="21" y="114"/>
                  </a:cubicBezTo>
                  <a:close/>
                  <a:moveTo>
                    <a:pt x="376" y="0"/>
                  </a:moveTo>
                  <a:lnTo>
                    <a:pt x="376" y="0"/>
                  </a:lnTo>
                  <a:cubicBezTo>
                    <a:pt x="392" y="38"/>
                    <a:pt x="344" y="72"/>
                    <a:pt x="332" y="106"/>
                  </a:cubicBezTo>
                  <a:cubicBezTo>
                    <a:pt x="338" y="133"/>
                    <a:pt x="384" y="118"/>
                    <a:pt x="398" y="110"/>
                  </a:cubicBezTo>
                  <a:cubicBezTo>
                    <a:pt x="400" y="146"/>
                    <a:pt x="328" y="144"/>
                    <a:pt x="318" y="117"/>
                  </a:cubicBezTo>
                  <a:cubicBezTo>
                    <a:pt x="304" y="122"/>
                    <a:pt x="297" y="133"/>
                    <a:pt x="277" y="132"/>
                  </a:cubicBezTo>
                  <a:cubicBezTo>
                    <a:pt x="266" y="108"/>
                    <a:pt x="276" y="71"/>
                    <a:pt x="270" y="33"/>
                  </a:cubicBezTo>
                  <a:cubicBezTo>
                    <a:pt x="239" y="56"/>
                    <a:pt x="241" y="111"/>
                    <a:pt x="204" y="128"/>
                  </a:cubicBezTo>
                  <a:cubicBezTo>
                    <a:pt x="201" y="110"/>
                    <a:pt x="207" y="64"/>
                    <a:pt x="204" y="48"/>
                  </a:cubicBezTo>
                  <a:cubicBezTo>
                    <a:pt x="183" y="75"/>
                    <a:pt x="182" y="123"/>
                    <a:pt x="153" y="143"/>
                  </a:cubicBezTo>
                  <a:cubicBezTo>
                    <a:pt x="148" y="112"/>
                    <a:pt x="149" y="71"/>
                    <a:pt x="153" y="44"/>
                  </a:cubicBezTo>
                  <a:cubicBezTo>
                    <a:pt x="115" y="58"/>
                    <a:pt x="112" y="127"/>
                    <a:pt x="73" y="128"/>
                  </a:cubicBezTo>
                  <a:cubicBezTo>
                    <a:pt x="74" y="104"/>
                    <a:pt x="78" y="83"/>
                    <a:pt x="76" y="55"/>
                  </a:cubicBezTo>
                  <a:cubicBezTo>
                    <a:pt x="50" y="64"/>
                    <a:pt x="48" y="129"/>
                    <a:pt x="7" y="136"/>
                  </a:cubicBezTo>
                  <a:cubicBezTo>
                    <a:pt x="0" y="92"/>
                    <a:pt x="9" y="40"/>
                    <a:pt x="32" y="15"/>
                  </a:cubicBezTo>
                  <a:cubicBezTo>
                    <a:pt x="50" y="15"/>
                    <a:pt x="68" y="13"/>
                    <a:pt x="69" y="29"/>
                  </a:cubicBezTo>
                  <a:cubicBezTo>
                    <a:pt x="82" y="32"/>
                    <a:pt x="81" y="12"/>
                    <a:pt x="91" y="22"/>
                  </a:cubicBezTo>
                  <a:cubicBezTo>
                    <a:pt x="91" y="57"/>
                    <a:pt x="86" y="65"/>
                    <a:pt x="87" y="103"/>
                  </a:cubicBezTo>
                  <a:cubicBezTo>
                    <a:pt x="112" y="76"/>
                    <a:pt x="126" y="39"/>
                    <a:pt x="157" y="18"/>
                  </a:cubicBezTo>
                  <a:cubicBezTo>
                    <a:pt x="171" y="33"/>
                    <a:pt x="161" y="73"/>
                    <a:pt x="164" y="99"/>
                  </a:cubicBezTo>
                  <a:cubicBezTo>
                    <a:pt x="186" y="75"/>
                    <a:pt x="187" y="31"/>
                    <a:pt x="219" y="18"/>
                  </a:cubicBezTo>
                  <a:cubicBezTo>
                    <a:pt x="220" y="52"/>
                    <a:pt x="218" y="68"/>
                    <a:pt x="215" y="92"/>
                  </a:cubicBezTo>
                  <a:cubicBezTo>
                    <a:pt x="242" y="70"/>
                    <a:pt x="244" y="22"/>
                    <a:pt x="281" y="11"/>
                  </a:cubicBezTo>
                  <a:cubicBezTo>
                    <a:pt x="290" y="40"/>
                    <a:pt x="279" y="89"/>
                    <a:pt x="288" y="117"/>
                  </a:cubicBezTo>
                  <a:cubicBezTo>
                    <a:pt x="337" y="97"/>
                    <a:pt x="323" y="15"/>
                    <a:pt x="376" y="0"/>
                  </a:cubicBezTo>
                  <a:close/>
                </a:path>
              </a:pathLst>
            </a:custGeom>
            <a:solidFill>
              <a:srgbClr val="000000"/>
            </a:solidFill>
            <a:ln w="0">
              <a:solidFill>
                <a:srgbClr val="000000"/>
              </a:solidFill>
              <a:prstDash val="solid"/>
              <a:round/>
              <a:headEnd/>
              <a:tailEnd/>
            </a:ln>
          </p:spPr>
          <p:txBody>
            <a:bodyPr/>
            <a:lstStyle/>
            <a:p>
              <a:endParaRPr lang="en-GB"/>
            </a:p>
          </p:txBody>
        </p:sp>
        <p:sp>
          <p:nvSpPr>
            <p:cNvPr id="47207" name="Freeform 31"/>
            <p:cNvSpPr>
              <a:spLocks/>
            </p:cNvSpPr>
            <p:nvPr/>
          </p:nvSpPr>
          <p:spPr bwMode="auto">
            <a:xfrm>
              <a:off x="5370" y="4042"/>
              <a:ext cx="26" cy="49"/>
            </a:xfrm>
            <a:custGeom>
              <a:avLst/>
              <a:gdLst>
                <a:gd name="T0" fmla="*/ 0 w 44"/>
                <a:gd name="T1" fmla="*/ 1 h 81"/>
                <a:gd name="T2" fmla="*/ 0 w 44"/>
                <a:gd name="T3" fmla="*/ 1 h 81"/>
                <a:gd name="T4" fmla="*/ 0 w 44"/>
                <a:gd name="T5" fmla="*/ 0 h 81"/>
                <a:gd name="T6" fmla="*/ 1 w 44"/>
                <a:gd name="T7" fmla="*/ 0 h 81"/>
                <a:gd name="T8" fmla="*/ 1 w 44"/>
                <a:gd name="T9" fmla="*/ 1 h 81"/>
                <a:gd name="T10" fmla="*/ 1 w 44"/>
                <a:gd name="T11" fmla="*/ 1 h 81"/>
                <a:gd name="T12" fmla="*/ 1 w 44"/>
                <a:gd name="T13" fmla="*/ 1 h 81"/>
                <a:gd name="T14" fmla="*/ 1 w 44"/>
                <a:gd name="T15" fmla="*/ 1 h 81"/>
                <a:gd name="T16" fmla="*/ 1 w 44"/>
                <a:gd name="T17" fmla="*/ 1 h 81"/>
                <a:gd name="T18" fmla="*/ 1 w 44"/>
                <a:gd name="T19" fmla="*/ 1 h 81"/>
                <a:gd name="T20" fmla="*/ 1 w 44"/>
                <a:gd name="T21" fmla="*/ 1 h 81"/>
                <a:gd name="T22" fmla="*/ 1 w 44"/>
                <a:gd name="T23" fmla="*/ 1 h 81"/>
                <a:gd name="T24" fmla="*/ 1 w 44"/>
                <a:gd name="T25" fmla="*/ 1 h 81"/>
                <a:gd name="T26" fmla="*/ 0 w 4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81"/>
                <a:gd name="T44" fmla="*/ 44 w 4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81">
                  <a:moveTo>
                    <a:pt x="0" y="81"/>
                  </a:moveTo>
                  <a:lnTo>
                    <a:pt x="0" y="81"/>
                  </a:lnTo>
                  <a:lnTo>
                    <a:pt x="0" y="0"/>
                  </a:lnTo>
                  <a:lnTo>
                    <a:pt x="44" y="0"/>
                  </a:lnTo>
                  <a:lnTo>
                    <a:pt x="44" y="18"/>
                  </a:lnTo>
                  <a:lnTo>
                    <a:pt x="20" y="18"/>
                  </a:lnTo>
                  <a:lnTo>
                    <a:pt x="20" y="31"/>
                  </a:lnTo>
                  <a:lnTo>
                    <a:pt x="44" y="31"/>
                  </a:lnTo>
                  <a:lnTo>
                    <a:pt x="44" y="49"/>
                  </a:lnTo>
                  <a:lnTo>
                    <a:pt x="20" y="49"/>
                  </a:lnTo>
                  <a:lnTo>
                    <a:pt x="20" y="63"/>
                  </a:lnTo>
                  <a:lnTo>
                    <a:pt x="44" y="63"/>
                  </a:lnTo>
                  <a:lnTo>
                    <a:pt x="44" y="81"/>
                  </a:lnTo>
                  <a:lnTo>
                    <a:pt x="0" y="81"/>
                  </a:lnTo>
                  <a:close/>
                </a:path>
              </a:pathLst>
            </a:custGeom>
            <a:solidFill>
              <a:srgbClr val="B42E34"/>
            </a:solidFill>
            <a:ln w="0">
              <a:solidFill>
                <a:srgbClr val="000000"/>
              </a:solidFill>
              <a:prstDash val="solid"/>
              <a:round/>
              <a:headEnd/>
              <a:tailEnd/>
            </a:ln>
          </p:spPr>
          <p:txBody>
            <a:bodyPr/>
            <a:lstStyle/>
            <a:p>
              <a:endParaRPr lang="en-GB"/>
            </a:p>
          </p:txBody>
        </p:sp>
        <p:sp>
          <p:nvSpPr>
            <p:cNvPr id="47208" name="Freeform 32"/>
            <p:cNvSpPr>
              <a:spLocks/>
            </p:cNvSpPr>
            <p:nvPr/>
          </p:nvSpPr>
          <p:spPr bwMode="auto">
            <a:xfrm>
              <a:off x="5404" y="4053"/>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1" y="3"/>
                    <a:pt x="26" y="0"/>
                    <a:pt x="34" y="0"/>
                  </a:cubicBezTo>
                  <a:cubicBezTo>
                    <a:pt x="47" y="0"/>
                    <a:pt x="55" y="8"/>
                    <a:pt x="55" y="22"/>
                  </a:cubicBezTo>
                  <a:lnTo>
                    <a:pt x="55" y="62"/>
                  </a:lnTo>
                  <a:lnTo>
                    <a:pt x="37" y="62"/>
                  </a:lnTo>
                  <a:lnTo>
                    <a:pt x="37" y="29"/>
                  </a:lnTo>
                  <a:cubicBezTo>
                    <a:pt x="37" y="20"/>
                    <a:pt x="35" y="17"/>
                    <a:pt x="28" y="17"/>
                  </a:cubicBezTo>
                  <a:cubicBezTo>
                    <a:pt x="21" y="17"/>
                    <a:pt x="18" y="21"/>
                    <a:pt x="18" y="29"/>
                  </a:cubicBezTo>
                  <a:lnTo>
                    <a:pt x="18"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47209" name="Freeform 33"/>
            <p:cNvSpPr>
              <a:spLocks noEditPoints="1"/>
            </p:cNvSpPr>
            <p:nvPr/>
          </p:nvSpPr>
          <p:spPr bwMode="auto">
            <a:xfrm>
              <a:off x="5443" y="4053"/>
              <a:ext cx="38" cy="53"/>
            </a:xfrm>
            <a:custGeom>
              <a:avLst/>
              <a:gdLst>
                <a:gd name="T0" fmla="*/ 1 w 62"/>
                <a:gd name="T1" fmla="*/ 1 h 88"/>
                <a:gd name="T2" fmla="*/ 1 w 62"/>
                <a:gd name="T3" fmla="*/ 1 h 88"/>
                <a:gd name="T4" fmla="*/ 0 w 62"/>
                <a:gd name="T5" fmla="*/ 1 h 88"/>
                <a:gd name="T6" fmla="*/ 1 w 62"/>
                <a:gd name="T7" fmla="*/ 1 h 88"/>
                <a:gd name="T8" fmla="*/ 1 w 62"/>
                <a:gd name="T9" fmla="*/ 0 h 88"/>
                <a:gd name="T10" fmla="*/ 1 w 62"/>
                <a:gd name="T11" fmla="*/ 1 h 88"/>
                <a:gd name="T12" fmla="*/ 1 w 62"/>
                <a:gd name="T13" fmla="*/ 1 h 88"/>
                <a:gd name="T14" fmla="*/ 1 w 62"/>
                <a:gd name="T15" fmla="*/ 1 h 88"/>
                <a:gd name="T16" fmla="*/ 1 w 62"/>
                <a:gd name="T17" fmla="*/ 1 h 88"/>
                <a:gd name="T18" fmla="*/ 1 w 62"/>
                <a:gd name="T19" fmla="*/ 1 h 88"/>
                <a:gd name="T20" fmla="*/ 1 w 62"/>
                <a:gd name="T21" fmla="*/ 1 h 88"/>
                <a:gd name="T22" fmla="*/ 1 w 62"/>
                <a:gd name="T23" fmla="*/ 1 h 88"/>
                <a:gd name="T24" fmla="*/ 1 w 62"/>
                <a:gd name="T25" fmla="*/ 1 h 88"/>
                <a:gd name="T26" fmla="*/ 1 w 62"/>
                <a:gd name="T27" fmla="*/ 1 h 88"/>
                <a:gd name="T28" fmla="*/ 1 w 62"/>
                <a:gd name="T29" fmla="*/ 1 h 88"/>
                <a:gd name="T30" fmla="*/ 1 w 62"/>
                <a:gd name="T31" fmla="*/ 1 h 88"/>
                <a:gd name="T32" fmla="*/ 1 w 62"/>
                <a:gd name="T33" fmla="*/ 1 h 88"/>
                <a:gd name="T34" fmla="*/ 1 w 62"/>
                <a:gd name="T35" fmla="*/ 1 h 88"/>
                <a:gd name="T36" fmla="*/ 1 w 62"/>
                <a:gd name="T37" fmla="*/ 1 h 88"/>
                <a:gd name="T38" fmla="*/ 1 w 62"/>
                <a:gd name="T39" fmla="*/ 1 h 88"/>
                <a:gd name="T40" fmla="*/ 1 w 62"/>
                <a:gd name="T41" fmla="*/ 1 h 88"/>
                <a:gd name="T42" fmla="*/ 1 w 62"/>
                <a:gd name="T43" fmla="*/ 1 h 88"/>
                <a:gd name="T44" fmla="*/ 1 w 62"/>
                <a:gd name="T45" fmla="*/ 1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
                <a:gd name="T70" fmla="*/ 0 h 88"/>
                <a:gd name="T71" fmla="*/ 62 w 62"/>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 h="88">
                  <a:moveTo>
                    <a:pt x="28" y="62"/>
                  </a:moveTo>
                  <a:lnTo>
                    <a:pt x="28" y="62"/>
                  </a:lnTo>
                  <a:cubicBezTo>
                    <a:pt x="12" y="62"/>
                    <a:pt x="0" y="49"/>
                    <a:pt x="0" y="31"/>
                  </a:cubicBezTo>
                  <a:cubicBezTo>
                    <a:pt x="0" y="22"/>
                    <a:pt x="3" y="15"/>
                    <a:pt x="9" y="9"/>
                  </a:cubicBezTo>
                  <a:cubicBezTo>
                    <a:pt x="15" y="3"/>
                    <a:pt x="21" y="0"/>
                    <a:pt x="29" y="0"/>
                  </a:cubicBezTo>
                  <a:cubicBezTo>
                    <a:pt x="36" y="0"/>
                    <a:pt x="41" y="3"/>
                    <a:pt x="45" y="8"/>
                  </a:cubicBezTo>
                  <a:lnTo>
                    <a:pt x="45" y="1"/>
                  </a:lnTo>
                  <a:lnTo>
                    <a:pt x="62" y="1"/>
                  </a:lnTo>
                  <a:lnTo>
                    <a:pt x="62" y="56"/>
                  </a:lnTo>
                  <a:cubicBezTo>
                    <a:pt x="62" y="64"/>
                    <a:pt x="62" y="70"/>
                    <a:pt x="57" y="76"/>
                  </a:cubicBezTo>
                  <a:cubicBezTo>
                    <a:pt x="52" y="84"/>
                    <a:pt x="43" y="88"/>
                    <a:pt x="32" y="88"/>
                  </a:cubicBezTo>
                  <a:cubicBezTo>
                    <a:pt x="16" y="88"/>
                    <a:pt x="5" y="79"/>
                    <a:pt x="2" y="67"/>
                  </a:cubicBezTo>
                  <a:lnTo>
                    <a:pt x="22" y="67"/>
                  </a:lnTo>
                  <a:cubicBezTo>
                    <a:pt x="23" y="71"/>
                    <a:pt x="27" y="73"/>
                    <a:pt x="32" y="73"/>
                  </a:cubicBezTo>
                  <a:cubicBezTo>
                    <a:pt x="40" y="73"/>
                    <a:pt x="45" y="68"/>
                    <a:pt x="45" y="59"/>
                  </a:cubicBezTo>
                  <a:cubicBezTo>
                    <a:pt x="45" y="58"/>
                    <a:pt x="45" y="57"/>
                    <a:pt x="45" y="56"/>
                  </a:cubicBezTo>
                  <a:cubicBezTo>
                    <a:pt x="40" y="60"/>
                    <a:pt x="35" y="62"/>
                    <a:pt x="28" y="62"/>
                  </a:cubicBezTo>
                  <a:close/>
                  <a:moveTo>
                    <a:pt x="31" y="46"/>
                  </a:moveTo>
                  <a:lnTo>
                    <a:pt x="31" y="46"/>
                  </a:lnTo>
                  <a:cubicBezTo>
                    <a:pt x="39" y="46"/>
                    <a:pt x="46" y="40"/>
                    <a:pt x="46" y="31"/>
                  </a:cubicBezTo>
                  <a:cubicBezTo>
                    <a:pt x="46" y="22"/>
                    <a:pt x="39" y="16"/>
                    <a:pt x="32" y="16"/>
                  </a:cubicBezTo>
                  <a:cubicBezTo>
                    <a:pt x="23" y="16"/>
                    <a:pt x="17" y="23"/>
                    <a:pt x="17" y="31"/>
                  </a:cubicBezTo>
                  <a:cubicBezTo>
                    <a:pt x="17" y="40"/>
                    <a:pt x="23" y="46"/>
                    <a:pt x="31" y="46"/>
                  </a:cubicBezTo>
                  <a:close/>
                </a:path>
              </a:pathLst>
            </a:custGeom>
            <a:solidFill>
              <a:srgbClr val="B42E34"/>
            </a:solidFill>
            <a:ln w="0">
              <a:solidFill>
                <a:srgbClr val="000000"/>
              </a:solidFill>
              <a:prstDash val="solid"/>
              <a:round/>
              <a:headEnd/>
              <a:tailEnd/>
            </a:ln>
          </p:spPr>
          <p:txBody>
            <a:bodyPr/>
            <a:lstStyle/>
            <a:p>
              <a:endParaRPr lang="en-GB"/>
            </a:p>
          </p:txBody>
        </p:sp>
        <p:sp>
          <p:nvSpPr>
            <p:cNvPr id="47210" name="Freeform 34"/>
            <p:cNvSpPr>
              <a:spLocks/>
            </p:cNvSpPr>
            <p:nvPr/>
          </p:nvSpPr>
          <p:spPr bwMode="auto">
            <a:xfrm>
              <a:off x="5488" y="4042"/>
              <a:ext cx="11" cy="49"/>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47211" name="Freeform 35"/>
            <p:cNvSpPr>
              <a:spLocks noEditPoints="1"/>
            </p:cNvSpPr>
            <p:nvPr/>
          </p:nvSpPr>
          <p:spPr bwMode="auto">
            <a:xfrm>
              <a:off x="5505" y="4053"/>
              <a:ext cx="39" cy="38"/>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8" y="55"/>
                  </a:moveTo>
                  <a:lnTo>
                    <a:pt x="48" y="55"/>
                  </a:lnTo>
                  <a:cubicBezTo>
                    <a:pt x="42" y="60"/>
                    <a:pt x="37" y="62"/>
                    <a:pt x="30" y="62"/>
                  </a:cubicBezTo>
                  <a:cubicBezTo>
                    <a:pt x="22" y="62"/>
                    <a:pt x="16" y="60"/>
                    <a:pt x="11" y="55"/>
                  </a:cubicBezTo>
                  <a:cubicBezTo>
                    <a:pt x="4" y="49"/>
                    <a:pt x="0" y="41"/>
                    <a:pt x="0" y="31"/>
                  </a:cubicBezTo>
                  <a:cubicBezTo>
                    <a:pt x="0" y="22"/>
                    <a:pt x="3" y="15"/>
                    <a:pt x="10" y="8"/>
                  </a:cubicBezTo>
                  <a:cubicBezTo>
                    <a:pt x="15" y="3"/>
                    <a:pt x="22" y="0"/>
                    <a:pt x="30" y="0"/>
                  </a:cubicBezTo>
                  <a:cubicBezTo>
                    <a:pt x="37" y="0"/>
                    <a:pt x="43" y="3"/>
                    <a:pt x="47" y="8"/>
                  </a:cubicBezTo>
                  <a:lnTo>
                    <a:pt x="47" y="1"/>
                  </a:lnTo>
                  <a:lnTo>
                    <a:pt x="65" y="1"/>
                  </a:lnTo>
                  <a:lnTo>
                    <a:pt x="65" y="62"/>
                  </a:lnTo>
                  <a:lnTo>
                    <a:pt x="48" y="62"/>
                  </a:lnTo>
                  <a:lnTo>
                    <a:pt x="48" y="55"/>
                  </a:lnTo>
                  <a:close/>
                  <a:moveTo>
                    <a:pt x="34" y="46"/>
                  </a:moveTo>
                  <a:lnTo>
                    <a:pt x="34" y="46"/>
                  </a:lnTo>
                  <a:cubicBezTo>
                    <a:pt x="41" y="46"/>
                    <a:pt x="48" y="40"/>
                    <a:pt x="48" y="31"/>
                  </a:cubicBezTo>
                  <a:cubicBezTo>
                    <a:pt x="48" y="22"/>
                    <a:pt x="41" y="16"/>
                    <a:pt x="33" y="16"/>
                  </a:cubicBezTo>
                  <a:cubicBezTo>
                    <a:pt x="24" y="16"/>
                    <a:pt x="18" y="23"/>
                    <a:pt x="18" y="31"/>
                  </a:cubicBezTo>
                  <a:cubicBezTo>
                    <a:pt x="18" y="40"/>
                    <a:pt x="24" y="46"/>
                    <a:pt x="34" y="46"/>
                  </a:cubicBezTo>
                  <a:close/>
                </a:path>
              </a:pathLst>
            </a:custGeom>
            <a:solidFill>
              <a:srgbClr val="B42E34"/>
            </a:solidFill>
            <a:ln w="0">
              <a:solidFill>
                <a:srgbClr val="000000"/>
              </a:solidFill>
              <a:prstDash val="solid"/>
              <a:round/>
              <a:headEnd/>
              <a:tailEnd/>
            </a:ln>
          </p:spPr>
          <p:txBody>
            <a:bodyPr/>
            <a:lstStyle/>
            <a:p>
              <a:endParaRPr lang="en-GB"/>
            </a:p>
          </p:txBody>
        </p:sp>
        <p:sp>
          <p:nvSpPr>
            <p:cNvPr id="47212" name="Freeform 36"/>
            <p:cNvSpPr>
              <a:spLocks/>
            </p:cNvSpPr>
            <p:nvPr/>
          </p:nvSpPr>
          <p:spPr bwMode="auto">
            <a:xfrm>
              <a:off x="5551" y="4053"/>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6"/>
                    <a:pt x="28" y="16"/>
                  </a:cubicBezTo>
                  <a:cubicBezTo>
                    <a:pt x="21" y="16"/>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47213" name="Freeform 37"/>
            <p:cNvSpPr>
              <a:spLocks noEditPoints="1"/>
            </p:cNvSpPr>
            <p:nvPr/>
          </p:nvSpPr>
          <p:spPr bwMode="auto">
            <a:xfrm>
              <a:off x="5589" y="4042"/>
              <a:ext cx="39" cy="49"/>
            </a:xfrm>
            <a:custGeom>
              <a:avLst/>
              <a:gdLst>
                <a:gd name="T0" fmla="*/ 1 w 65"/>
                <a:gd name="T1" fmla="*/ 1 h 81"/>
                <a:gd name="T2" fmla="*/ 1 w 65"/>
                <a:gd name="T3" fmla="*/ 1 h 81"/>
                <a:gd name="T4" fmla="*/ 1 w 65"/>
                <a:gd name="T5" fmla="*/ 1 h 81"/>
                <a:gd name="T6" fmla="*/ 1 w 65"/>
                <a:gd name="T7" fmla="*/ 1 h 81"/>
                <a:gd name="T8" fmla="*/ 0 w 65"/>
                <a:gd name="T9" fmla="*/ 1 h 81"/>
                <a:gd name="T10" fmla="*/ 1 w 65"/>
                <a:gd name="T11" fmla="*/ 1 h 81"/>
                <a:gd name="T12" fmla="*/ 1 w 65"/>
                <a:gd name="T13" fmla="*/ 1 h 81"/>
                <a:gd name="T14" fmla="*/ 1 w 65"/>
                <a:gd name="T15" fmla="*/ 1 h 81"/>
                <a:gd name="T16" fmla="*/ 1 w 65"/>
                <a:gd name="T17" fmla="*/ 0 h 81"/>
                <a:gd name="T18" fmla="*/ 1 w 65"/>
                <a:gd name="T19" fmla="*/ 0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48" y="74"/>
                  </a:moveTo>
                  <a:lnTo>
                    <a:pt x="48" y="74"/>
                  </a:lnTo>
                  <a:cubicBezTo>
                    <a:pt x="42" y="79"/>
                    <a:pt x="37" y="81"/>
                    <a:pt x="30" y="81"/>
                  </a:cubicBezTo>
                  <a:cubicBezTo>
                    <a:pt x="22" y="81"/>
                    <a:pt x="16" y="79"/>
                    <a:pt x="11" y="74"/>
                  </a:cubicBezTo>
                  <a:cubicBezTo>
                    <a:pt x="4" y="68"/>
                    <a:pt x="0" y="60"/>
                    <a:pt x="0" y="50"/>
                  </a:cubicBezTo>
                  <a:cubicBezTo>
                    <a:pt x="0" y="41"/>
                    <a:pt x="3" y="33"/>
                    <a:pt x="10" y="27"/>
                  </a:cubicBezTo>
                  <a:cubicBezTo>
                    <a:pt x="15" y="22"/>
                    <a:pt x="22" y="19"/>
                    <a:pt x="30" y="19"/>
                  </a:cubicBezTo>
                  <a:cubicBezTo>
                    <a:pt x="37" y="19"/>
                    <a:pt x="43" y="21"/>
                    <a:pt x="47" y="27"/>
                  </a:cubicBezTo>
                  <a:lnTo>
                    <a:pt x="47" y="0"/>
                  </a:lnTo>
                  <a:lnTo>
                    <a:pt x="65" y="0"/>
                  </a:lnTo>
                  <a:lnTo>
                    <a:pt x="65" y="81"/>
                  </a:lnTo>
                  <a:lnTo>
                    <a:pt x="48" y="81"/>
                  </a:lnTo>
                  <a:lnTo>
                    <a:pt x="48" y="74"/>
                  </a:lnTo>
                  <a:close/>
                  <a:moveTo>
                    <a:pt x="34" y="65"/>
                  </a:moveTo>
                  <a:lnTo>
                    <a:pt x="34" y="65"/>
                  </a:lnTo>
                  <a:cubicBezTo>
                    <a:pt x="41" y="65"/>
                    <a:pt x="48" y="58"/>
                    <a:pt x="48" y="50"/>
                  </a:cubicBezTo>
                  <a:cubicBezTo>
                    <a:pt x="48" y="41"/>
                    <a:pt x="41" y="35"/>
                    <a:pt x="33" y="35"/>
                  </a:cubicBezTo>
                  <a:cubicBezTo>
                    <a:pt x="24" y="35"/>
                    <a:pt x="18" y="42"/>
                    <a:pt x="18" y="50"/>
                  </a:cubicBezTo>
                  <a:cubicBezTo>
                    <a:pt x="18" y="58"/>
                    <a:pt x="24" y="65"/>
                    <a:pt x="34" y="65"/>
                  </a:cubicBezTo>
                  <a:close/>
                </a:path>
              </a:pathLst>
            </a:custGeom>
            <a:solidFill>
              <a:srgbClr val="B42E34"/>
            </a:solidFill>
            <a:ln w="0">
              <a:solidFill>
                <a:srgbClr val="000000"/>
              </a:solidFill>
              <a:prstDash val="solid"/>
              <a:round/>
              <a:headEnd/>
              <a:tailEnd/>
            </a:ln>
          </p:spPr>
          <p:txBody>
            <a:bodyPr/>
            <a:lstStyle/>
            <a:p>
              <a:endParaRPr lang="en-GB"/>
            </a:p>
          </p:txBody>
        </p:sp>
        <p:sp>
          <p:nvSpPr>
            <p:cNvPr id="47214" name="Freeform 38"/>
            <p:cNvSpPr>
              <a:spLocks/>
            </p:cNvSpPr>
            <p:nvPr/>
          </p:nvSpPr>
          <p:spPr bwMode="auto">
            <a:xfrm>
              <a:off x="5404" y="4110"/>
              <a:ext cx="33" cy="37"/>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7"/>
                    <a:pt x="28" y="17"/>
                  </a:cubicBezTo>
                  <a:cubicBezTo>
                    <a:pt x="21" y="17"/>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47215" name="Freeform 39"/>
            <p:cNvSpPr>
              <a:spLocks noEditPoints="1"/>
            </p:cNvSpPr>
            <p:nvPr/>
          </p:nvSpPr>
          <p:spPr bwMode="auto">
            <a:xfrm>
              <a:off x="5443" y="4109"/>
              <a:ext cx="38" cy="39"/>
            </a:xfrm>
            <a:custGeom>
              <a:avLst/>
              <a:gdLst>
                <a:gd name="T0" fmla="*/ 1 w 64"/>
                <a:gd name="T1" fmla="*/ 1 h 64"/>
                <a:gd name="T2" fmla="*/ 1 w 64"/>
                <a:gd name="T3" fmla="*/ 1 h 64"/>
                <a:gd name="T4" fmla="*/ 1 w 64"/>
                <a:gd name="T5" fmla="*/ 1 h 64"/>
                <a:gd name="T6" fmla="*/ 1 w 64"/>
                <a:gd name="T7" fmla="*/ 1 h 64"/>
                <a:gd name="T8" fmla="*/ 0 w 64"/>
                <a:gd name="T9" fmla="*/ 1 h 64"/>
                <a:gd name="T10" fmla="*/ 1 w 64"/>
                <a:gd name="T11" fmla="*/ 1 h 64"/>
                <a:gd name="T12" fmla="*/ 1 w 64"/>
                <a:gd name="T13" fmla="*/ 0 h 64"/>
                <a:gd name="T14" fmla="*/ 1 w 64"/>
                <a:gd name="T15" fmla="*/ 1 h 64"/>
                <a:gd name="T16" fmla="*/ 1 w 64"/>
                <a:gd name="T17" fmla="*/ 1 h 64"/>
                <a:gd name="T18" fmla="*/ 1 w 64"/>
                <a:gd name="T19" fmla="*/ 1 h 64"/>
                <a:gd name="T20" fmla="*/ 1 w 64"/>
                <a:gd name="T21" fmla="*/ 1 h 64"/>
                <a:gd name="T22" fmla="*/ 1 w 64"/>
                <a:gd name="T23" fmla="*/ 1 h 64"/>
                <a:gd name="T24" fmla="*/ 1 w 64"/>
                <a:gd name="T25" fmla="*/ 1 h 64"/>
                <a:gd name="T26" fmla="*/ 1 w 64"/>
                <a:gd name="T27" fmla="*/ 1 h 64"/>
                <a:gd name="T28" fmla="*/ 1 w 64"/>
                <a:gd name="T29" fmla="*/ 1 h 64"/>
                <a:gd name="T30" fmla="*/ 1 w 64"/>
                <a:gd name="T31" fmla="*/ 1 h 64"/>
                <a:gd name="T32" fmla="*/ 1 w 64"/>
                <a:gd name="T33" fmla="*/ 1 h 64"/>
                <a:gd name="T34" fmla="*/ 1 w 64"/>
                <a:gd name="T35" fmla="*/ 1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64"/>
                <a:gd name="T56" fmla="*/ 64 w 64"/>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64">
                  <a:moveTo>
                    <a:pt x="61" y="45"/>
                  </a:moveTo>
                  <a:lnTo>
                    <a:pt x="61" y="45"/>
                  </a:lnTo>
                  <a:cubicBezTo>
                    <a:pt x="55" y="58"/>
                    <a:pt x="45" y="64"/>
                    <a:pt x="32" y="64"/>
                  </a:cubicBezTo>
                  <a:cubicBezTo>
                    <a:pt x="22" y="64"/>
                    <a:pt x="15" y="61"/>
                    <a:pt x="9" y="55"/>
                  </a:cubicBezTo>
                  <a:cubicBezTo>
                    <a:pt x="3" y="48"/>
                    <a:pt x="0" y="41"/>
                    <a:pt x="0" y="32"/>
                  </a:cubicBezTo>
                  <a:cubicBezTo>
                    <a:pt x="0" y="24"/>
                    <a:pt x="3" y="16"/>
                    <a:pt x="9" y="10"/>
                  </a:cubicBezTo>
                  <a:cubicBezTo>
                    <a:pt x="15" y="4"/>
                    <a:pt x="23" y="0"/>
                    <a:pt x="31" y="0"/>
                  </a:cubicBezTo>
                  <a:cubicBezTo>
                    <a:pt x="51" y="0"/>
                    <a:pt x="64" y="14"/>
                    <a:pt x="64" y="37"/>
                  </a:cubicBezTo>
                  <a:lnTo>
                    <a:pt x="64" y="39"/>
                  </a:lnTo>
                  <a:lnTo>
                    <a:pt x="18" y="39"/>
                  </a:lnTo>
                  <a:cubicBezTo>
                    <a:pt x="20" y="45"/>
                    <a:pt x="24" y="49"/>
                    <a:pt x="32" y="49"/>
                  </a:cubicBezTo>
                  <a:cubicBezTo>
                    <a:pt x="36" y="49"/>
                    <a:pt x="39" y="48"/>
                    <a:pt x="41" y="45"/>
                  </a:cubicBezTo>
                  <a:lnTo>
                    <a:pt x="61" y="45"/>
                  </a:lnTo>
                  <a:close/>
                  <a:moveTo>
                    <a:pt x="46" y="26"/>
                  </a:moveTo>
                  <a:lnTo>
                    <a:pt x="46" y="26"/>
                  </a:lnTo>
                  <a:cubicBezTo>
                    <a:pt x="44" y="20"/>
                    <a:pt x="39" y="16"/>
                    <a:pt x="32" y="16"/>
                  </a:cubicBezTo>
                  <a:cubicBezTo>
                    <a:pt x="24" y="16"/>
                    <a:pt x="19" y="20"/>
                    <a:pt x="18" y="26"/>
                  </a:cubicBezTo>
                  <a:lnTo>
                    <a:pt x="46" y="26"/>
                  </a:lnTo>
                  <a:close/>
                </a:path>
              </a:pathLst>
            </a:custGeom>
            <a:solidFill>
              <a:srgbClr val="B42E34"/>
            </a:solidFill>
            <a:ln w="0">
              <a:solidFill>
                <a:srgbClr val="000000"/>
              </a:solidFill>
              <a:prstDash val="solid"/>
              <a:round/>
              <a:headEnd/>
              <a:tailEnd/>
            </a:ln>
          </p:spPr>
          <p:txBody>
            <a:bodyPr/>
            <a:lstStyle/>
            <a:p>
              <a:endParaRPr lang="en-GB"/>
            </a:p>
          </p:txBody>
        </p:sp>
        <p:sp>
          <p:nvSpPr>
            <p:cNvPr id="47216" name="Freeform 40"/>
            <p:cNvSpPr>
              <a:spLocks/>
            </p:cNvSpPr>
            <p:nvPr/>
          </p:nvSpPr>
          <p:spPr bwMode="auto">
            <a:xfrm>
              <a:off x="5484" y="4099"/>
              <a:ext cx="20" cy="48"/>
            </a:xfrm>
            <a:custGeom>
              <a:avLst/>
              <a:gdLst>
                <a:gd name="T0" fmla="*/ 0 w 34"/>
                <a:gd name="T1" fmla="*/ 1 h 81"/>
                <a:gd name="T2" fmla="*/ 0 w 34"/>
                <a:gd name="T3" fmla="*/ 1 h 81"/>
                <a:gd name="T4" fmla="*/ 0 w 34"/>
                <a:gd name="T5" fmla="*/ 1 h 81"/>
                <a:gd name="T6" fmla="*/ 1 w 34"/>
                <a:gd name="T7" fmla="*/ 1 h 81"/>
                <a:gd name="T8" fmla="*/ 1 w 34"/>
                <a:gd name="T9" fmla="*/ 0 h 81"/>
                <a:gd name="T10" fmla="*/ 1 w 34"/>
                <a:gd name="T11" fmla="*/ 0 h 81"/>
                <a:gd name="T12" fmla="*/ 1 w 34"/>
                <a:gd name="T13" fmla="*/ 1 h 81"/>
                <a:gd name="T14" fmla="*/ 1 w 34"/>
                <a:gd name="T15" fmla="*/ 1 h 81"/>
                <a:gd name="T16" fmla="*/ 1 w 34"/>
                <a:gd name="T17" fmla="*/ 1 h 81"/>
                <a:gd name="T18" fmla="*/ 1 w 34"/>
                <a:gd name="T19" fmla="*/ 1 h 81"/>
                <a:gd name="T20" fmla="*/ 1 w 34"/>
                <a:gd name="T21" fmla="*/ 1 h 81"/>
                <a:gd name="T22" fmla="*/ 1 w 34"/>
                <a:gd name="T23" fmla="*/ 1 h 81"/>
                <a:gd name="T24" fmla="*/ 1 w 34"/>
                <a:gd name="T25" fmla="*/ 1 h 81"/>
                <a:gd name="T26" fmla="*/ 0 w 3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81"/>
                <a:gd name="T44" fmla="*/ 34 w 3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81">
                  <a:moveTo>
                    <a:pt x="0" y="33"/>
                  </a:moveTo>
                  <a:lnTo>
                    <a:pt x="0" y="33"/>
                  </a:lnTo>
                  <a:lnTo>
                    <a:pt x="0" y="20"/>
                  </a:lnTo>
                  <a:lnTo>
                    <a:pt x="8" y="20"/>
                  </a:lnTo>
                  <a:lnTo>
                    <a:pt x="8" y="0"/>
                  </a:lnTo>
                  <a:lnTo>
                    <a:pt x="26" y="0"/>
                  </a:lnTo>
                  <a:lnTo>
                    <a:pt x="26" y="20"/>
                  </a:lnTo>
                  <a:lnTo>
                    <a:pt x="34" y="20"/>
                  </a:lnTo>
                  <a:lnTo>
                    <a:pt x="34" y="33"/>
                  </a:lnTo>
                  <a:lnTo>
                    <a:pt x="26" y="33"/>
                  </a:lnTo>
                  <a:lnTo>
                    <a:pt x="26" y="81"/>
                  </a:lnTo>
                  <a:lnTo>
                    <a:pt x="8" y="81"/>
                  </a:lnTo>
                  <a:lnTo>
                    <a:pt x="8" y="33"/>
                  </a:lnTo>
                  <a:lnTo>
                    <a:pt x="0" y="33"/>
                  </a:lnTo>
                  <a:close/>
                </a:path>
              </a:pathLst>
            </a:custGeom>
            <a:solidFill>
              <a:srgbClr val="B42E34"/>
            </a:solidFill>
            <a:ln w="0">
              <a:solidFill>
                <a:srgbClr val="000000"/>
              </a:solidFill>
              <a:prstDash val="solid"/>
              <a:round/>
              <a:headEnd/>
              <a:tailEnd/>
            </a:ln>
          </p:spPr>
          <p:txBody>
            <a:bodyPr/>
            <a:lstStyle/>
            <a:p>
              <a:endParaRPr lang="en-GB"/>
            </a:p>
          </p:txBody>
        </p:sp>
        <p:sp>
          <p:nvSpPr>
            <p:cNvPr id="47217" name="Freeform 41"/>
            <p:cNvSpPr>
              <a:spLocks noEditPoints="1"/>
            </p:cNvSpPr>
            <p:nvPr/>
          </p:nvSpPr>
          <p:spPr bwMode="auto">
            <a:xfrm>
              <a:off x="5507" y="4099"/>
              <a:ext cx="39" cy="48"/>
            </a:xfrm>
            <a:custGeom>
              <a:avLst/>
              <a:gdLst>
                <a:gd name="T0" fmla="*/ 1 w 65"/>
                <a:gd name="T1" fmla="*/ 1 h 81"/>
                <a:gd name="T2" fmla="*/ 1 w 65"/>
                <a:gd name="T3" fmla="*/ 1 h 81"/>
                <a:gd name="T4" fmla="*/ 0 w 65"/>
                <a:gd name="T5" fmla="*/ 1 h 81"/>
                <a:gd name="T6" fmla="*/ 0 w 65"/>
                <a:gd name="T7" fmla="*/ 0 h 81"/>
                <a:gd name="T8" fmla="*/ 1 w 65"/>
                <a:gd name="T9" fmla="*/ 0 h 81"/>
                <a:gd name="T10" fmla="*/ 1 w 65"/>
                <a:gd name="T11" fmla="*/ 1 h 81"/>
                <a:gd name="T12" fmla="*/ 1 w 65"/>
                <a:gd name="T13" fmla="*/ 1 h 81"/>
                <a:gd name="T14" fmla="*/ 1 w 65"/>
                <a:gd name="T15" fmla="*/ 1 h 81"/>
                <a:gd name="T16" fmla="*/ 1 w 65"/>
                <a:gd name="T17" fmla="*/ 1 h 81"/>
                <a:gd name="T18" fmla="*/ 1 w 65"/>
                <a:gd name="T19" fmla="*/ 1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17" y="81"/>
                  </a:moveTo>
                  <a:lnTo>
                    <a:pt x="17" y="81"/>
                  </a:lnTo>
                  <a:lnTo>
                    <a:pt x="0" y="81"/>
                  </a:lnTo>
                  <a:lnTo>
                    <a:pt x="0" y="0"/>
                  </a:lnTo>
                  <a:lnTo>
                    <a:pt x="18" y="0"/>
                  </a:lnTo>
                  <a:lnTo>
                    <a:pt x="18" y="27"/>
                  </a:lnTo>
                  <a:cubicBezTo>
                    <a:pt x="22" y="22"/>
                    <a:pt x="27" y="19"/>
                    <a:pt x="35" y="19"/>
                  </a:cubicBezTo>
                  <a:cubicBezTo>
                    <a:pt x="43" y="19"/>
                    <a:pt x="50" y="22"/>
                    <a:pt x="55" y="27"/>
                  </a:cubicBezTo>
                  <a:cubicBezTo>
                    <a:pt x="62" y="34"/>
                    <a:pt x="65" y="41"/>
                    <a:pt x="65" y="50"/>
                  </a:cubicBezTo>
                  <a:cubicBezTo>
                    <a:pt x="65" y="60"/>
                    <a:pt x="61" y="68"/>
                    <a:pt x="54" y="74"/>
                  </a:cubicBezTo>
                  <a:cubicBezTo>
                    <a:pt x="49" y="79"/>
                    <a:pt x="43" y="81"/>
                    <a:pt x="35" y="81"/>
                  </a:cubicBezTo>
                  <a:cubicBezTo>
                    <a:pt x="28" y="81"/>
                    <a:pt x="23" y="79"/>
                    <a:pt x="17" y="74"/>
                  </a:cubicBezTo>
                  <a:lnTo>
                    <a:pt x="17" y="81"/>
                  </a:lnTo>
                  <a:close/>
                  <a:moveTo>
                    <a:pt x="31" y="65"/>
                  </a:moveTo>
                  <a:lnTo>
                    <a:pt x="31" y="65"/>
                  </a:lnTo>
                  <a:cubicBezTo>
                    <a:pt x="41" y="65"/>
                    <a:pt x="47" y="58"/>
                    <a:pt x="47" y="50"/>
                  </a:cubicBezTo>
                  <a:cubicBezTo>
                    <a:pt x="47" y="42"/>
                    <a:pt x="40" y="35"/>
                    <a:pt x="32" y="35"/>
                  </a:cubicBezTo>
                  <a:cubicBezTo>
                    <a:pt x="24" y="35"/>
                    <a:pt x="17" y="41"/>
                    <a:pt x="17" y="50"/>
                  </a:cubicBezTo>
                  <a:cubicBezTo>
                    <a:pt x="17" y="59"/>
                    <a:pt x="24" y="65"/>
                    <a:pt x="31" y="65"/>
                  </a:cubicBezTo>
                  <a:close/>
                </a:path>
              </a:pathLst>
            </a:custGeom>
            <a:solidFill>
              <a:srgbClr val="B42E34"/>
            </a:solidFill>
            <a:ln w="0">
              <a:solidFill>
                <a:srgbClr val="000000"/>
              </a:solidFill>
              <a:prstDash val="solid"/>
              <a:round/>
              <a:headEnd/>
              <a:tailEnd/>
            </a:ln>
          </p:spPr>
          <p:txBody>
            <a:bodyPr/>
            <a:lstStyle/>
            <a:p>
              <a:endParaRPr lang="en-GB"/>
            </a:p>
          </p:txBody>
        </p:sp>
        <p:sp>
          <p:nvSpPr>
            <p:cNvPr id="47218" name="Freeform 42"/>
            <p:cNvSpPr>
              <a:spLocks noEditPoints="1"/>
            </p:cNvSpPr>
            <p:nvPr/>
          </p:nvSpPr>
          <p:spPr bwMode="auto">
            <a:xfrm>
              <a:off x="5550" y="4110"/>
              <a:ext cx="39" cy="37"/>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7" y="55"/>
                  </a:moveTo>
                  <a:lnTo>
                    <a:pt x="47" y="55"/>
                  </a:lnTo>
                  <a:cubicBezTo>
                    <a:pt x="42" y="60"/>
                    <a:pt x="37" y="62"/>
                    <a:pt x="29" y="62"/>
                  </a:cubicBezTo>
                  <a:cubicBezTo>
                    <a:pt x="22" y="62"/>
                    <a:pt x="16" y="60"/>
                    <a:pt x="10" y="55"/>
                  </a:cubicBezTo>
                  <a:cubicBezTo>
                    <a:pt x="3" y="49"/>
                    <a:pt x="0" y="41"/>
                    <a:pt x="0" y="31"/>
                  </a:cubicBezTo>
                  <a:cubicBezTo>
                    <a:pt x="0" y="22"/>
                    <a:pt x="3" y="14"/>
                    <a:pt x="9" y="8"/>
                  </a:cubicBezTo>
                  <a:cubicBezTo>
                    <a:pt x="15" y="3"/>
                    <a:pt x="22" y="0"/>
                    <a:pt x="30" y="0"/>
                  </a:cubicBezTo>
                  <a:cubicBezTo>
                    <a:pt x="37" y="0"/>
                    <a:pt x="43" y="2"/>
                    <a:pt x="47" y="8"/>
                  </a:cubicBezTo>
                  <a:lnTo>
                    <a:pt x="47" y="1"/>
                  </a:lnTo>
                  <a:lnTo>
                    <a:pt x="65" y="1"/>
                  </a:lnTo>
                  <a:lnTo>
                    <a:pt x="65" y="62"/>
                  </a:lnTo>
                  <a:lnTo>
                    <a:pt x="47" y="62"/>
                  </a:lnTo>
                  <a:lnTo>
                    <a:pt x="47" y="55"/>
                  </a:lnTo>
                  <a:close/>
                  <a:moveTo>
                    <a:pt x="33" y="46"/>
                  </a:moveTo>
                  <a:lnTo>
                    <a:pt x="33" y="46"/>
                  </a:lnTo>
                  <a:cubicBezTo>
                    <a:pt x="41" y="46"/>
                    <a:pt x="47" y="39"/>
                    <a:pt x="47" y="31"/>
                  </a:cubicBezTo>
                  <a:cubicBezTo>
                    <a:pt x="47" y="22"/>
                    <a:pt x="41" y="16"/>
                    <a:pt x="33" y="16"/>
                  </a:cubicBezTo>
                  <a:cubicBezTo>
                    <a:pt x="24" y="16"/>
                    <a:pt x="18" y="23"/>
                    <a:pt x="18" y="31"/>
                  </a:cubicBezTo>
                  <a:cubicBezTo>
                    <a:pt x="18" y="39"/>
                    <a:pt x="24" y="46"/>
                    <a:pt x="33" y="46"/>
                  </a:cubicBezTo>
                  <a:close/>
                </a:path>
              </a:pathLst>
            </a:custGeom>
            <a:solidFill>
              <a:srgbClr val="B42E34"/>
            </a:solidFill>
            <a:ln w="0">
              <a:solidFill>
                <a:srgbClr val="000000"/>
              </a:solidFill>
              <a:prstDash val="solid"/>
              <a:round/>
              <a:headEnd/>
              <a:tailEnd/>
            </a:ln>
          </p:spPr>
          <p:txBody>
            <a:bodyPr/>
            <a:lstStyle/>
            <a:p>
              <a:endParaRPr lang="en-GB"/>
            </a:p>
          </p:txBody>
        </p:sp>
        <p:sp>
          <p:nvSpPr>
            <p:cNvPr id="47219" name="Freeform 43"/>
            <p:cNvSpPr>
              <a:spLocks/>
            </p:cNvSpPr>
            <p:nvPr/>
          </p:nvSpPr>
          <p:spPr bwMode="auto">
            <a:xfrm>
              <a:off x="5597" y="4099"/>
              <a:ext cx="11" cy="48"/>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47220" name="Freeform 44"/>
            <p:cNvSpPr>
              <a:spLocks/>
            </p:cNvSpPr>
            <p:nvPr/>
          </p:nvSpPr>
          <p:spPr bwMode="auto">
            <a:xfrm>
              <a:off x="5617" y="4099"/>
              <a:ext cx="11" cy="48"/>
            </a:xfrm>
            <a:custGeom>
              <a:avLst/>
              <a:gdLst>
                <a:gd name="T0" fmla="*/ 1 w 18"/>
                <a:gd name="T1" fmla="*/ 0 h 81"/>
                <a:gd name="T2" fmla="*/ 1 w 18"/>
                <a:gd name="T3" fmla="*/ 0 h 81"/>
                <a:gd name="T4" fmla="*/ 1 w 18"/>
                <a:gd name="T5" fmla="*/ 1 h 81"/>
                <a:gd name="T6" fmla="*/ 1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1"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47221" name="Freeform 45"/>
            <p:cNvSpPr>
              <a:spLocks/>
            </p:cNvSpPr>
            <p:nvPr/>
          </p:nvSpPr>
          <p:spPr bwMode="auto">
            <a:xfrm>
              <a:off x="5259" y="3949"/>
              <a:ext cx="202" cy="72"/>
            </a:xfrm>
            <a:custGeom>
              <a:avLst/>
              <a:gdLst>
                <a:gd name="T0" fmla="*/ 1 w 336"/>
                <a:gd name="T1" fmla="*/ 1 h 120"/>
                <a:gd name="T2" fmla="*/ 1 w 336"/>
                <a:gd name="T3" fmla="*/ 1 h 120"/>
                <a:gd name="T4" fmla="*/ 1 w 336"/>
                <a:gd name="T5" fmla="*/ 1 h 120"/>
                <a:gd name="T6" fmla="*/ 5 w 336"/>
                <a:gd name="T7" fmla="*/ 2 h 120"/>
                <a:gd name="T8" fmla="*/ 6 w 336"/>
                <a:gd name="T9" fmla="*/ 2 h 120"/>
                <a:gd name="T10" fmla="*/ 5 w 336"/>
                <a:gd name="T11" fmla="*/ 2 h 120"/>
                <a:gd name="T12" fmla="*/ 0 w 336"/>
                <a:gd name="T13" fmla="*/ 1 h 120"/>
                <a:gd name="T14" fmla="*/ 1 w 336"/>
                <a:gd name="T15" fmla="*/ 0 h 120"/>
                <a:gd name="T16" fmla="*/ 1 w 336"/>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6"/>
                <a:gd name="T28" fmla="*/ 0 h 120"/>
                <a:gd name="T29" fmla="*/ 336 w 33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6" h="120">
                  <a:moveTo>
                    <a:pt x="66" y="24"/>
                  </a:moveTo>
                  <a:lnTo>
                    <a:pt x="66" y="24"/>
                  </a:lnTo>
                  <a:cubicBezTo>
                    <a:pt x="56" y="31"/>
                    <a:pt x="50" y="39"/>
                    <a:pt x="50" y="48"/>
                  </a:cubicBezTo>
                  <a:cubicBezTo>
                    <a:pt x="50" y="86"/>
                    <a:pt x="170" y="117"/>
                    <a:pt x="322" y="119"/>
                  </a:cubicBezTo>
                  <a:cubicBezTo>
                    <a:pt x="326" y="119"/>
                    <a:pt x="331" y="119"/>
                    <a:pt x="336" y="119"/>
                  </a:cubicBezTo>
                  <a:lnTo>
                    <a:pt x="300" y="119"/>
                  </a:lnTo>
                  <a:cubicBezTo>
                    <a:pt x="134" y="120"/>
                    <a:pt x="0" y="86"/>
                    <a:pt x="0" y="44"/>
                  </a:cubicBezTo>
                  <a:cubicBezTo>
                    <a:pt x="0" y="28"/>
                    <a:pt x="19" y="13"/>
                    <a:pt x="52" y="0"/>
                  </a:cubicBezTo>
                  <a:lnTo>
                    <a:pt x="66" y="24"/>
                  </a:lnTo>
                  <a:close/>
                </a:path>
              </a:pathLst>
            </a:custGeom>
            <a:solidFill>
              <a:srgbClr val="B42E34"/>
            </a:solidFill>
            <a:ln w="0">
              <a:solidFill>
                <a:srgbClr val="000000"/>
              </a:solidFill>
              <a:prstDash val="solid"/>
              <a:round/>
              <a:headEnd/>
              <a:tailEnd/>
            </a:ln>
          </p:spPr>
          <p:txBody>
            <a:bodyPr/>
            <a:lstStyle/>
            <a:p>
              <a:endParaRPr lang="en-GB"/>
            </a:p>
          </p:txBody>
        </p:sp>
        <p:sp>
          <p:nvSpPr>
            <p:cNvPr id="47222" name="Freeform 46"/>
            <p:cNvSpPr>
              <a:spLocks/>
            </p:cNvSpPr>
            <p:nvPr/>
          </p:nvSpPr>
          <p:spPr bwMode="auto">
            <a:xfrm>
              <a:off x="5485" y="3930"/>
              <a:ext cx="96" cy="16"/>
            </a:xfrm>
            <a:custGeom>
              <a:avLst/>
              <a:gdLst>
                <a:gd name="T0" fmla="*/ 0 w 161"/>
                <a:gd name="T1" fmla="*/ 1 h 26"/>
                <a:gd name="T2" fmla="*/ 0 w 161"/>
                <a:gd name="T3" fmla="*/ 1 h 26"/>
                <a:gd name="T4" fmla="*/ 2 w 161"/>
                <a:gd name="T5" fmla="*/ 1 h 26"/>
                <a:gd name="T6" fmla="*/ 2 w 161"/>
                <a:gd name="T7" fmla="*/ 1 h 26"/>
                <a:gd name="T8" fmla="*/ 0 w 161"/>
                <a:gd name="T9" fmla="*/ 0 h 26"/>
                <a:gd name="T10" fmla="*/ 0 w 161"/>
                <a:gd name="T11" fmla="*/ 1 h 26"/>
                <a:gd name="T12" fmla="*/ 0 60000 65536"/>
                <a:gd name="T13" fmla="*/ 0 60000 65536"/>
                <a:gd name="T14" fmla="*/ 0 60000 65536"/>
                <a:gd name="T15" fmla="*/ 0 60000 65536"/>
                <a:gd name="T16" fmla="*/ 0 60000 65536"/>
                <a:gd name="T17" fmla="*/ 0 60000 65536"/>
                <a:gd name="T18" fmla="*/ 0 w 161"/>
                <a:gd name="T19" fmla="*/ 0 h 26"/>
                <a:gd name="T20" fmla="*/ 161 w 16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61" h="26">
                  <a:moveTo>
                    <a:pt x="0" y="7"/>
                  </a:moveTo>
                  <a:lnTo>
                    <a:pt x="0" y="7"/>
                  </a:lnTo>
                  <a:cubicBezTo>
                    <a:pt x="62" y="9"/>
                    <a:pt x="118" y="16"/>
                    <a:pt x="161" y="26"/>
                  </a:cubicBezTo>
                  <a:lnTo>
                    <a:pt x="157" y="25"/>
                  </a:lnTo>
                  <a:cubicBezTo>
                    <a:pt x="117" y="12"/>
                    <a:pt x="62" y="4"/>
                    <a:pt x="0" y="0"/>
                  </a:cubicBezTo>
                  <a:lnTo>
                    <a:pt x="0" y="7"/>
                  </a:lnTo>
                  <a:close/>
                </a:path>
              </a:pathLst>
            </a:custGeom>
            <a:solidFill>
              <a:srgbClr val="B42E34"/>
            </a:solidFill>
            <a:ln w="0">
              <a:solidFill>
                <a:srgbClr val="000000"/>
              </a:solidFill>
              <a:prstDash val="solid"/>
              <a:round/>
              <a:headEnd/>
              <a:tailEnd/>
            </a:ln>
          </p:spPr>
          <p:txBody>
            <a:bodyPr/>
            <a:lstStyle/>
            <a:p>
              <a:endParaRPr lang="en-GB"/>
            </a:p>
          </p:txBody>
        </p:sp>
        <p:sp>
          <p:nvSpPr>
            <p:cNvPr id="47223" name="Freeform 47"/>
            <p:cNvSpPr>
              <a:spLocks/>
            </p:cNvSpPr>
            <p:nvPr/>
          </p:nvSpPr>
          <p:spPr bwMode="auto">
            <a:xfrm>
              <a:off x="5282" y="3861"/>
              <a:ext cx="212" cy="148"/>
            </a:xfrm>
            <a:custGeom>
              <a:avLst/>
              <a:gdLst>
                <a:gd name="T0" fmla="*/ 6 w 352"/>
                <a:gd name="T1" fmla="*/ 0 h 247"/>
                <a:gd name="T2" fmla="*/ 6 w 352"/>
                <a:gd name="T3" fmla="*/ 0 h 247"/>
                <a:gd name="T4" fmla="*/ 6 w 352"/>
                <a:gd name="T5" fmla="*/ 1 h 247"/>
                <a:gd name="T6" fmla="*/ 3 w 352"/>
                <a:gd name="T7" fmla="*/ 4 h 247"/>
                <a:gd name="T8" fmla="*/ 0 w 352"/>
                <a:gd name="T9" fmla="*/ 2 h 247"/>
                <a:gd name="T10" fmla="*/ 1 w 352"/>
                <a:gd name="T11" fmla="*/ 2 h 247"/>
                <a:gd name="T12" fmla="*/ 3 w 352"/>
                <a:gd name="T13" fmla="*/ 4 h 247"/>
                <a:gd name="T14" fmla="*/ 6 w 352"/>
                <a:gd name="T15" fmla="*/ 1 h 247"/>
                <a:gd name="T16" fmla="*/ 6 w 352"/>
                <a:gd name="T17" fmla="*/ 1 h 247"/>
                <a:gd name="T18" fmla="*/ 6 w 352"/>
                <a:gd name="T19" fmla="*/ 0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247"/>
                <a:gd name="T32" fmla="*/ 352 w 352"/>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247">
                  <a:moveTo>
                    <a:pt x="338" y="0"/>
                  </a:moveTo>
                  <a:lnTo>
                    <a:pt x="338" y="0"/>
                  </a:lnTo>
                  <a:cubicBezTo>
                    <a:pt x="342" y="14"/>
                    <a:pt x="344" y="28"/>
                    <a:pt x="344" y="43"/>
                  </a:cubicBezTo>
                  <a:cubicBezTo>
                    <a:pt x="344" y="141"/>
                    <a:pt x="265" y="222"/>
                    <a:pt x="166" y="222"/>
                  </a:cubicBezTo>
                  <a:cubicBezTo>
                    <a:pt x="91" y="223"/>
                    <a:pt x="27" y="177"/>
                    <a:pt x="0" y="112"/>
                  </a:cubicBezTo>
                  <a:lnTo>
                    <a:pt x="2" y="118"/>
                  </a:lnTo>
                  <a:cubicBezTo>
                    <a:pt x="23" y="193"/>
                    <a:pt x="92" y="247"/>
                    <a:pt x="174" y="247"/>
                  </a:cubicBezTo>
                  <a:cubicBezTo>
                    <a:pt x="273" y="246"/>
                    <a:pt x="352" y="166"/>
                    <a:pt x="352" y="67"/>
                  </a:cubicBezTo>
                  <a:cubicBezTo>
                    <a:pt x="352" y="46"/>
                    <a:pt x="348" y="26"/>
                    <a:pt x="341" y="7"/>
                  </a:cubicBezTo>
                  <a:lnTo>
                    <a:pt x="338" y="0"/>
                  </a:lnTo>
                  <a:close/>
                </a:path>
              </a:pathLst>
            </a:custGeom>
            <a:solidFill>
              <a:srgbClr val="B42E34"/>
            </a:solidFill>
            <a:ln w="0">
              <a:solidFill>
                <a:srgbClr val="000000"/>
              </a:solidFill>
              <a:prstDash val="solid"/>
              <a:round/>
              <a:headEnd/>
              <a:tailEnd/>
            </a:ln>
          </p:spPr>
          <p:txBody>
            <a:bodyPr/>
            <a:lstStyle/>
            <a:p>
              <a:endParaRPr lang="en-GB"/>
            </a:p>
          </p:txBody>
        </p:sp>
        <p:sp>
          <p:nvSpPr>
            <p:cNvPr id="47224" name="Freeform 48"/>
            <p:cNvSpPr>
              <a:spLocks/>
            </p:cNvSpPr>
            <p:nvPr/>
          </p:nvSpPr>
          <p:spPr bwMode="auto">
            <a:xfrm>
              <a:off x="5250" y="3992"/>
              <a:ext cx="184" cy="149"/>
            </a:xfrm>
            <a:custGeom>
              <a:avLst/>
              <a:gdLst>
                <a:gd name="T0" fmla="*/ 5 w 305"/>
                <a:gd name="T1" fmla="*/ 1 h 247"/>
                <a:gd name="T2" fmla="*/ 5 w 305"/>
                <a:gd name="T3" fmla="*/ 1 h 247"/>
                <a:gd name="T4" fmla="*/ 1 w 305"/>
                <a:gd name="T5" fmla="*/ 1 h 247"/>
                <a:gd name="T6" fmla="*/ 1 w 305"/>
                <a:gd name="T7" fmla="*/ 1 h 247"/>
                <a:gd name="T8" fmla="*/ 3 w 305"/>
                <a:gd name="T9" fmla="*/ 4 h 247"/>
                <a:gd name="T10" fmla="*/ 2 w 305"/>
                <a:gd name="T11" fmla="*/ 1 h 247"/>
                <a:gd name="T12" fmla="*/ 2 w 305"/>
                <a:gd name="T13" fmla="*/ 1 h 247"/>
                <a:gd name="T14" fmla="*/ 5 w 305"/>
                <a:gd name="T15" fmla="*/ 1 h 247"/>
                <a:gd name="T16" fmla="*/ 0 60000 65536"/>
                <a:gd name="T17" fmla="*/ 0 60000 65536"/>
                <a:gd name="T18" fmla="*/ 0 60000 65536"/>
                <a:gd name="T19" fmla="*/ 0 60000 65536"/>
                <a:gd name="T20" fmla="*/ 0 60000 65536"/>
                <a:gd name="T21" fmla="*/ 0 60000 65536"/>
                <a:gd name="T22" fmla="*/ 0 60000 65536"/>
                <a:gd name="T23" fmla="*/ 0 60000 65536"/>
                <a:gd name="T24" fmla="*/ 0 w 305"/>
                <a:gd name="T25" fmla="*/ 0 h 247"/>
                <a:gd name="T26" fmla="*/ 305 w 305"/>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 h="247">
                  <a:moveTo>
                    <a:pt x="305" y="51"/>
                  </a:moveTo>
                  <a:lnTo>
                    <a:pt x="305" y="51"/>
                  </a:lnTo>
                  <a:cubicBezTo>
                    <a:pt x="305" y="51"/>
                    <a:pt x="123" y="52"/>
                    <a:pt x="48" y="12"/>
                  </a:cubicBezTo>
                  <a:cubicBezTo>
                    <a:pt x="48" y="12"/>
                    <a:pt x="0" y="0"/>
                    <a:pt x="62" y="72"/>
                  </a:cubicBezTo>
                  <a:cubicBezTo>
                    <a:pt x="123" y="145"/>
                    <a:pt x="185" y="247"/>
                    <a:pt x="185" y="247"/>
                  </a:cubicBezTo>
                  <a:lnTo>
                    <a:pt x="92" y="77"/>
                  </a:lnTo>
                  <a:cubicBezTo>
                    <a:pt x="92" y="77"/>
                    <a:pt x="77" y="40"/>
                    <a:pt x="116" y="46"/>
                  </a:cubicBezTo>
                  <a:cubicBezTo>
                    <a:pt x="179" y="56"/>
                    <a:pt x="305" y="51"/>
                    <a:pt x="305" y="51"/>
                  </a:cubicBezTo>
                  <a:close/>
                </a:path>
              </a:pathLst>
            </a:custGeom>
            <a:solidFill>
              <a:srgbClr val="B42E34"/>
            </a:solidFill>
            <a:ln w="0">
              <a:solidFill>
                <a:srgbClr val="000000"/>
              </a:solidFill>
              <a:prstDash val="solid"/>
              <a:round/>
              <a:headEnd/>
              <a:tailEnd/>
            </a:ln>
          </p:spPr>
          <p:txBody>
            <a:bodyPr/>
            <a:lstStyle/>
            <a:p>
              <a:endParaRPr lang="en-GB"/>
            </a:p>
          </p:txBody>
        </p:sp>
      </p:grpSp>
      <p:sp>
        <p:nvSpPr>
          <p:cNvPr id="47107" name="Rectangle 5"/>
          <p:cNvSpPr>
            <a:spLocks noChangeArrowheads="1"/>
          </p:cNvSpPr>
          <p:nvPr/>
        </p:nvSpPr>
        <p:spPr bwMode="auto">
          <a:xfrm>
            <a:off x="788989" y="190374"/>
            <a:ext cx="80645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sz="2800" b="1" dirty="0">
                <a:solidFill>
                  <a:schemeClr val="bg1"/>
                </a:solidFill>
                <a:latin typeface="Verdana" panose="020B0604030504040204" pitchFamily="34" charset="0"/>
                <a:cs typeface="Arial Bold" panose="020B0704020202020204" pitchFamily="34" charset="0"/>
              </a:rPr>
              <a:t>Election of Officers</a:t>
            </a:r>
          </a:p>
          <a:p>
            <a:pPr algn="ctr" eaLnBrk="1" hangingPunct="1">
              <a:spcBef>
                <a:spcPct val="0"/>
              </a:spcBef>
              <a:buFontTx/>
              <a:buNone/>
            </a:pPr>
            <a:r>
              <a:rPr lang="en-US" altLang="en-US" sz="2800" b="1" dirty="0">
                <a:solidFill>
                  <a:schemeClr val="bg1"/>
                </a:solidFill>
                <a:latin typeface="Verdana" panose="020B0604030504040204" pitchFamily="34" charset="0"/>
                <a:cs typeface="Arial Bold" panose="020B0704020202020204" pitchFamily="34" charset="0"/>
              </a:rPr>
              <a:t>County Management Board</a:t>
            </a:r>
          </a:p>
        </p:txBody>
      </p:sp>
      <p:sp>
        <p:nvSpPr>
          <p:cNvPr id="47108" name="Rectangle 2"/>
          <p:cNvSpPr>
            <a:spLocks noChangeArrowheads="1"/>
          </p:cNvSpPr>
          <p:nvPr/>
        </p:nvSpPr>
        <p:spPr bwMode="auto">
          <a:xfrm>
            <a:off x="539750" y="1798638"/>
            <a:ext cx="7777163"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1800" b="1"/>
          </a:p>
          <a:p>
            <a:pPr eaLnBrk="1" hangingPunct="1">
              <a:spcBef>
                <a:spcPct val="0"/>
              </a:spcBef>
              <a:buFontTx/>
              <a:buNone/>
            </a:pPr>
            <a:endParaRPr lang="en-GB" altLang="en-US" sz="1800" b="1"/>
          </a:p>
          <a:p>
            <a:pPr eaLnBrk="1" hangingPunct="1">
              <a:spcBef>
                <a:spcPct val="0"/>
              </a:spcBef>
              <a:buFontTx/>
              <a:buNone/>
            </a:pPr>
            <a:endParaRPr lang="en-GB" altLang="en-US" sz="1800" b="1"/>
          </a:p>
          <a:p>
            <a:pPr eaLnBrk="1" hangingPunct="1">
              <a:spcBef>
                <a:spcPct val="0"/>
              </a:spcBef>
              <a:buFontTx/>
              <a:buNone/>
            </a:pPr>
            <a:endParaRPr lang="en-GB" altLang="en-US" sz="1600" b="1"/>
          </a:p>
          <a:p>
            <a:pPr eaLnBrk="1" hangingPunct="1">
              <a:spcBef>
                <a:spcPct val="0"/>
              </a:spcBef>
              <a:buFontTx/>
              <a:buNone/>
            </a:pPr>
            <a:endParaRPr lang="en-GB" altLang="en-US" sz="1600"/>
          </a:p>
        </p:txBody>
      </p:sp>
      <p:graphicFrame>
        <p:nvGraphicFramePr>
          <p:cNvPr id="119988" name="Group 180"/>
          <p:cNvGraphicFramePr>
            <a:graphicFrameLocks noGrp="1"/>
          </p:cNvGraphicFramePr>
          <p:nvPr>
            <p:extLst>
              <p:ext uri="{D42A27DB-BD31-4B8C-83A1-F6EECF244321}">
                <p14:modId xmlns:p14="http://schemas.microsoft.com/office/powerpoint/2010/main" val="1275999603"/>
              </p:ext>
            </p:extLst>
          </p:nvPr>
        </p:nvGraphicFramePr>
        <p:xfrm>
          <a:off x="442912" y="1163907"/>
          <a:ext cx="8273231" cy="5525814"/>
        </p:xfrm>
        <a:graphic>
          <a:graphicData uri="http://schemas.openxmlformats.org/drawingml/2006/table">
            <a:tbl>
              <a:tblPr/>
              <a:tblGrid>
                <a:gridCol w="3540681">
                  <a:extLst>
                    <a:ext uri="{9D8B030D-6E8A-4147-A177-3AD203B41FA5}">
                      <a16:colId xmlns:a16="http://schemas.microsoft.com/office/drawing/2014/main" val="1908420420"/>
                    </a:ext>
                  </a:extLst>
                </a:gridCol>
                <a:gridCol w="2151159">
                  <a:extLst>
                    <a:ext uri="{9D8B030D-6E8A-4147-A177-3AD203B41FA5}">
                      <a16:colId xmlns:a16="http://schemas.microsoft.com/office/drawing/2014/main" val="2685998166"/>
                    </a:ext>
                  </a:extLst>
                </a:gridCol>
                <a:gridCol w="1362401">
                  <a:extLst>
                    <a:ext uri="{9D8B030D-6E8A-4147-A177-3AD203B41FA5}">
                      <a16:colId xmlns:a16="http://schemas.microsoft.com/office/drawing/2014/main" val="4096239848"/>
                    </a:ext>
                  </a:extLst>
                </a:gridCol>
                <a:gridCol w="1218990">
                  <a:extLst>
                    <a:ext uri="{9D8B030D-6E8A-4147-A177-3AD203B41FA5}">
                      <a16:colId xmlns:a16="http://schemas.microsoft.com/office/drawing/2014/main" val="1249215875"/>
                    </a:ext>
                  </a:extLst>
                </a:gridCol>
              </a:tblGrid>
              <a:tr h="342140">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400" b="1"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ELECTED OFFICERS</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400" b="1"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Nominee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400" b="1"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Proposed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400" b="1"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Seconded</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248345937"/>
                  </a:ext>
                </a:extLst>
              </a:tr>
              <a:tr h="314854">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4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rPr>
                        <a:t>Chairperson</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Pam Hoyle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0364139"/>
                  </a:ext>
                </a:extLst>
              </a:tr>
              <a:tr h="314854">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Vice Chairperson</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400" b="1" i="0" u="none" strike="noStrike" cap="none" normalizeH="0" baseline="0" dirty="0">
                          <a:ln>
                            <a:noFill/>
                          </a:ln>
                          <a:solidFill>
                            <a:srgbClr val="FF0000"/>
                          </a:solidFill>
                          <a:effectLst/>
                          <a:latin typeface="Verdana" panose="020B0604030504040204" pitchFamily="34" charset="0"/>
                          <a:ea typeface="ＭＳ Ｐゴシック" panose="020B0600070205080204" pitchFamily="34" charset="-128"/>
                        </a:rPr>
                        <a:t>Vacant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55196448"/>
                  </a:ext>
                </a:extLst>
              </a:tr>
              <a:tr h="314854">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Secretary</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Yvonne Williams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2567360"/>
                  </a:ext>
                </a:extLst>
              </a:tr>
              <a:tr h="314854">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Treasurer &amp; Membership</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Felicity O’Leary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4141959"/>
                  </a:ext>
                </a:extLst>
              </a:tr>
              <a:tr h="314854">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Education and training – Officiating</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Kirsty Woodhouse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8896066"/>
                  </a:ext>
                </a:extLst>
              </a:tr>
              <a:tr h="348461">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Education and training - Coaching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400" b="0" i="0" u="none" strike="noStrike" cap="none" normalizeH="0" baseline="0">
                          <a:ln>
                            <a:noFill/>
                          </a:ln>
                          <a:solidFill>
                            <a:schemeClr val="tx1"/>
                          </a:solidFill>
                          <a:effectLst/>
                          <a:latin typeface="Verdana" panose="020B0604030504040204" pitchFamily="34" charset="0"/>
                          <a:ea typeface="ＭＳ Ｐゴシック" panose="020B0600070205080204" pitchFamily="34" charset="-128"/>
                        </a:rPr>
                        <a:t>Suphena Clarke</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1539667"/>
                  </a:ext>
                </a:extLst>
              </a:tr>
              <a:tr h="32368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Performance &amp; Talent</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Lucy Oldroyd</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73824386"/>
                  </a:ext>
                </a:extLst>
              </a:tr>
              <a:tr h="314854">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Marketing &amp; Communication</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400" b="1" i="0" u="none" strike="noStrike" cap="none" normalizeH="0" baseline="0" dirty="0">
                          <a:ln>
                            <a:noFill/>
                          </a:ln>
                          <a:solidFill>
                            <a:srgbClr val="FF0000"/>
                          </a:solidFill>
                          <a:effectLst/>
                          <a:latin typeface="Verdana" panose="020B0604030504040204" pitchFamily="34" charset="0"/>
                          <a:ea typeface="ＭＳ Ｐゴシック" panose="020B0600070205080204" pitchFamily="34" charset="-128"/>
                        </a:rPr>
                        <a:t>Vacant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09804509"/>
                  </a:ext>
                </a:extLst>
              </a:tr>
              <a:tr h="314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Appointed Member</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Jenny Skelton</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8197464"/>
                  </a:ext>
                </a:extLst>
              </a:tr>
              <a:tr h="314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400" b="1" i="0" u="none" strike="noStrike" cap="none" normalizeH="0" baseline="0" dirty="0">
                          <a:ln>
                            <a:noFill/>
                          </a:ln>
                          <a:solidFill>
                            <a:srgbClr val="FF0000"/>
                          </a:solidFill>
                          <a:effectLst/>
                          <a:latin typeface="Verdana" panose="020B0604030504040204" pitchFamily="34" charset="0"/>
                          <a:ea typeface="ＭＳ Ｐゴシック" panose="020B0600070205080204" pitchFamily="34" charset="-128"/>
                        </a:rPr>
                        <a:t>1 elected member / 3 appointed</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GB" altLang="en-US" sz="1400" b="1" i="0" u="none" strike="noStrike" cap="none" normalizeH="0" baseline="0" dirty="0">
                          <a:ln>
                            <a:noFill/>
                          </a:ln>
                          <a:solidFill>
                            <a:srgbClr val="FF0000"/>
                          </a:solidFill>
                          <a:effectLst/>
                          <a:latin typeface="Verdana" panose="020B0604030504040204" pitchFamily="34" charset="0"/>
                          <a:ea typeface="ＭＳ Ｐゴシック" panose="020B0600070205080204" pitchFamily="34" charset="-128"/>
                        </a:rPr>
                        <a:t>Vacant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14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400" b="1"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REPRESENTATIVES</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400" b="1"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TBC</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10"/>
                  </a:ext>
                </a:extLst>
              </a:tr>
              <a:tr h="314854">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County League – Senior </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Julie </a:t>
                      </a:r>
                      <a:r>
                        <a:rPr kumimoji="0" lang="en-GB" altLang="en-US" sz="1400" b="0" i="0" u="none" strike="noStrike" cap="none" normalizeH="0" baseline="0" dirty="0" err="1">
                          <a:ln>
                            <a:noFill/>
                          </a:ln>
                          <a:solidFill>
                            <a:schemeClr val="tx1"/>
                          </a:solidFill>
                          <a:effectLst/>
                          <a:latin typeface="Verdana" panose="020B0604030504040204" pitchFamily="34" charset="0"/>
                          <a:ea typeface="ＭＳ Ｐゴシック" panose="020B0600070205080204" pitchFamily="34" charset="-128"/>
                        </a:rPr>
                        <a:t>Thackray</a:t>
                      </a:r>
                      <a:endPar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3012140145"/>
                  </a:ext>
                </a:extLst>
              </a:tr>
              <a:tr h="314854">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County League – Junior</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Amy Womersley</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656592463"/>
                  </a:ext>
                </a:extLst>
              </a:tr>
              <a:tr h="31485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Huddersfield League</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Anna Bartys</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13"/>
                  </a:ext>
                </a:extLst>
              </a:tr>
              <a:tr h="339165">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Schools and Education</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Georgina Thompson</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lvl1pPr>
                        <a:spcBef>
                          <a:spcPct val="20000"/>
                        </a:spcBef>
                        <a:defRPr sz="2800">
                          <a:solidFill>
                            <a:schemeClr val="tx1"/>
                          </a:solidFill>
                          <a:latin typeface="Arial" panose="020B0604020202020204" pitchFamily="34" charset="0"/>
                          <a:ea typeface="ＭＳ Ｐゴシック" panose="020B0600070205080204" pitchFamily="34" charset="-128"/>
                        </a:defRPr>
                      </a:lvl1pPr>
                      <a:lvl2pPr>
                        <a:spcBef>
                          <a:spcPct val="20000"/>
                        </a:spcBef>
                        <a:defRPr sz="2400">
                          <a:solidFill>
                            <a:schemeClr val="tx1"/>
                          </a:solidFill>
                          <a:latin typeface="Arial" panose="020B0604020202020204" pitchFamily="34" charset="0"/>
                          <a:ea typeface="ＭＳ Ｐゴシック" panose="020B0600070205080204" pitchFamily="34" charset="-128"/>
                        </a:defRPr>
                      </a:lvl2pPr>
                      <a:lvl3pPr>
                        <a:spcBef>
                          <a:spcPct val="20000"/>
                        </a:spcBef>
                        <a:defRPr sz="2000">
                          <a:solidFill>
                            <a:schemeClr val="tx1"/>
                          </a:solidFill>
                          <a:latin typeface="Arial" panose="020B0604020202020204" pitchFamily="34" charset="0"/>
                          <a:ea typeface="ＭＳ Ｐゴシック" panose="020B0600070205080204" pitchFamily="34" charset="-128"/>
                        </a:defRPr>
                      </a:lvl3pPr>
                      <a:lvl4pPr>
                        <a:spcBef>
                          <a:spcPct val="20000"/>
                        </a:spcBef>
                        <a:defRPr>
                          <a:solidFill>
                            <a:schemeClr val="tx1"/>
                          </a:solidFill>
                          <a:latin typeface="Arial" panose="020B0604020202020204" pitchFamily="34" charset="0"/>
                          <a:ea typeface="ＭＳ Ｐゴシック" panose="020B0600070205080204" pitchFamily="34" charset="-128"/>
                        </a:defRPr>
                      </a:lvl4pPr>
                      <a:lvl5pPr>
                        <a:spcBef>
                          <a:spcPct val="20000"/>
                        </a:spcBef>
                        <a:defRPr>
                          <a:solidFill>
                            <a:schemeClr val="tx1"/>
                          </a:solidFill>
                          <a:latin typeface="Arial" panose="020B0604020202020204" pitchFamily="34" charset="0"/>
                          <a:ea typeface="ＭＳ Ｐゴシック" panose="020B0600070205080204" pitchFamily="34" charset="-128"/>
                        </a:defRPr>
                      </a:lvl5pPr>
                      <a:lvl6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6pPr>
                      <a:lvl7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7pPr>
                      <a:lvl8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8pPr>
                      <a:lvl9pPr eaLnBrk="0" fontAlgn="base" hangingPunct="0">
                        <a:spcBef>
                          <a:spcPct val="2000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4046791141"/>
                  </a:ext>
                </a:extLst>
              </a:tr>
              <a:tr h="39411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rPr>
                        <a:t>EN Netball Development Officer (WY)</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GB" altLang="en-US" sz="1400" b="1" i="0" u="none" strike="noStrike" cap="none" normalizeH="0" baseline="0" dirty="0">
                          <a:ln>
                            <a:noFill/>
                          </a:ln>
                          <a:solidFill>
                            <a:srgbClr val="FF0000"/>
                          </a:solidFill>
                          <a:effectLst/>
                          <a:latin typeface="Verdana" panose="020B0604030504040204" pitchFamily="34" charset="0"/>
                          <a:ea typeface="ＭＳ Ｐゴシック" panose="020B0600070205080204" pitchFamily="34" charset="-128"/>
                        </a:rPr>
                        <a:t>Vacant</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GB" altLang="en-US" sz="1400" b="0" i="0" u="none" strike="noStrike" cap="none" normalizeH="0" baseline="0" dirty="0">
                        <a:ln>
                          <a:noFill/>
                        </a:ln>
                        <a:solidFill>
                          <a:schemeClr val="tx1"/>
                        </a:solidFill>
                        <a:effectLst/>
                        <a:latin typeface="Verdana" panose="020B0604030504040204" pitchFamily="34" charset="0"/>
                        <a:ea typeface="ＭＳ Ｐゴシック" panose="020B0600070205080204" pitchFamily="34" charset="-128"/>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extLst>
                  <a:ext uri="{0D108BD9-81ED-4DB2-BD59-A6C34878D82A}">
                    <a16:rowId xmlns:a16="http://schemas.microsoft.com/office/drawing/2014/main" val="10015"/>
                  </a:ext>
                </a:extLst>
              </a:tr>
            </a:tbl>
          </a:graphicData>
        </a:graphic>
      </p:graphicFrame>
      <p:pic>
        <p:nvPicPr>
          <p:cNvPr id="50" name="Picture 50" descr="Final W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43548" y="6076950"/>
            <a:ext cx="92106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10"/>
          <p:cNvGrpSpPr>
            <a:grpSpLocks noChangeAspect="1"/>
          </p:cNvGrpSpPr>
          <p:nvPr/>
        </p:nvGrpSpPr>
        <p:grpSpPr bwMode="auto">
          <a:xfrm>
            <a:off x="0" y="0"/>
            <a:ext cx="9423400" cy="6883400"/>
            <a:chOff x="0" y="0"/>
            <a:chExt cx="5936" cy="4336"/>
          </a:xfrm>
        </p:grpSpPr>
        <p:sp>
          <p:nvSpPr>
            <p:cNvPr id="12299" name="Freeform 11"/>
            <p:cNvSpPr>
              <a:spLocks/>
            </p:cNvSpPr>
            <p:nvPr/>
          </p:nvSpPr>
          <p:spPr bwMode="auto">
            <a:xfrm>
              <a:off x="0" y="0"/>
              <a:ext cx="5766" cy="926"/>
            </a:xfrm>
            <a:custGeom>
              <a:avLst/>
              <a:gdLst>
                <a:gd name="T0" fmla="*/ 18 w 9599"/>
                <a:gd name="T1" fmla="*/ 0 h 2905"/>
                <a:gd name="T2" fmla="*/ 18 w 9599"/>
                <a:gd name="T3" fmla="*/ 0 h 2905"/>
                <a:gd name="T4" fmla="*/ 67 w 9599"/>
                <a:gd name="T5" fmla="*/ 0 h 2905"/>
                <a:gd name="T6" fmla="*/ 80 w 9599"/>
                <a:gd name="T7" fmla="*/ 0 h 2905"/>
                <a:gd name="T8" fmla="*/ 96 w 9599"/>
                <a:gd name="T9" fmla="*/ 0 h 2905"/>
                <a:gd name="T10" fmla="*/ 105 w 9599"/>
                <a:gd name="T11" fmla="*/ 0 h 2905"/>
                <a:gd name="T12" fmla="*/ 117 w 9599"/>
                <a:gd name="T13" fmla="*/ 0 h 2905"/>
                <a:gd name="T14" fmla="*/ 129 w 9599"/>
                <a:gd name="T15" fmla="*/ 0 h 2905"/>
                <a:gd name="T16" fmla="*/ 145 w 9599"/>
                <a:gd name="T17" fmla="*/ 0 h 2905"/>
                <a:gd name="T18" fmla="*/ 159 w 9599"/>
                <a:gd name="T19" fmla="*/ 0 h 2905"/>
                <a:gd name="T20" fmla="*/ 161 w 9599"/>
                <a:gd name="T21" fmla="*/ 0 h 2905"/>
                <a:gd name="T22" fmla="*/ 163 w 9599"/>
                <a:gd name="T23" fmla="*/ 0 h 2905"/>
                <a:gd name="T24" fmla="*/ 163 w 9599"/>
                <a:gd name="T25" fmla="*/ 0 h 2905"/>
                <a:gd name="T26" fmla="*/ 0 w 9599"/>
                <a:gd name="T27" fmla="*/ 0 h 2905"/>
                <a:gd name="T28" fmla="*/ 0 w 9599"/>
                <a:gd name="T29" fmla="*/ 0 h 2905"/>
                <a:gd name="T30" fmla="*/ 18 w 9599"/>
                <a:gd name="T31" fmla="*/ 0 h 29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99"/>
                <a:gd name="T49" fmla="*/ 0 h 2905"/>
                <a:gd name="T50" fmla="*/ 9599 w 9599"/>
                <a:gd name="T51" fmla="*/ 2905 h 29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99" h="2905">
                  <a:moveTo>
                    <a:pt x="1057" y="2871"/>
                  </a:moveTo>
                  <a:lnTo>
                    <a:pt x="1057" y="2871"/>
                  </a:lnTo>
                  <a:cubicBezTo>
                    <a:pt x="1057" y="2871"/>
                    <a:pt x="3791" y="2791"/>
                    <a:pt x="3930" y="2829"/>
                  </a:cubicBezTo>
                  <a:cubicBezTo>
                    <a:pt x="4068" y="2867"/>
                    <a:pt x="4648" y="2879"/>
                    <a:pt x="4723" y="2879"/>
                  </a:cubicBezTo>
                  <a:cubicBezTo>
                    <a:pt x="4799" y="2879"/>
                    <a:pt x="5504" y="2829"/>
                    <a:pt x="5643" y="2829"/>
                  </a:cubicBezTo>
                  <a:lnTo>
                    <a:pt x="6197" y="2829"/>
                  </a:lnTo>
                  <a:cubicBezTo>
                    <a:pt x="6348" y="2829"/>
                    <a:pt x="6688" y="2867"/>
                    <a:pt x="6889" y="2867"/>
                  </a:cubicBezTo>
                  <a:lnTo>
                    <a:pt x="7569" y="2867"/>
                  </a:lnTo>
                  <a:cubicBezTo>
                    <a:pt x="7834" y="2867"/>
                    <a:pt x="8539" y="2905"/>
                    <a:pt x="8539" y="2905"/>
                  </a:cubicBezTo>
                  <a:lnTo>
                    <a:pt x="9370" y="2879"/>
                  </a:lnTo>
                  <a:cubicBezTo>
                    <a:pt x="9370" y="2879"/>
                    <a:pt x="9408" y="2867"/>
                    <a:pt x="9496" y="2867"/>
                  </a:cubicBezTo>
                  <a:lnTo>
                    <a:pt x="9599" y="2867"/>
                  </a:lnTo>
                  <a:lnTo>
                    <a:pt x="9599" y="0"/>
                  </a:lnTo>
                  <a:lnTo>
                    <a:pt x="0" y="0"/>
                  </a:lnTo>
                  <a:lnTo>
                    <a:pt x="0" y="2879"/>
                  </a:lnTo>
                  <a:lnTo>
                    <a:pt x="1057" y="2871"/>
                  </a:lnTo>
                  <a:close/>
                </a:path>
              </a:pathLst>
            </a:custGeom>
            <a:solidFill>
              <a:srgbClr val="0070C0"/>
            </a:solidFill>
            <a:ln w="0">
              <a:solidFill>
                <a:srgbClr val="000000"/>
              </a:solidFill>
              <a:prstDash val="solid"/>
              <a:round/>
              <a:headEnd/>
              <a:tailEnd/>
            </a:ln>
          </p:spPr>
          <p:txBody>
            <a:bodyPr/>
            <a:lstStyle/>
            <a:p>
              <a:endParaRPr lang="en-GB"/>
            </a:p>
          </p:txBody>
        </p:sp>
        <p:sp>
          <p:nvSpPr>
            <p:cNvPr id="12300" name="AutoShape 9"/>
            <p:cNvSpPr>
              <a:spLocks noChangeAspect="1" noChangeArrowheads="1" noTextEdit="1"/>
            </p:cNvSpPr>
            <p:nvPr/>
          </p:nvSpPr>
          <p:spPr bwMode="auto">
            <a:xfrm>
              <a:off x="0" y="20"/>
              <a:ext cx="5760" cy="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12301" name="Freeform 12"/>
            <p:cNvSpPr>
              <a:spLocks noEditPoints="1"/>
            </p:cNvSpPr>
            <p:nvPr/>
          </p:nvSpPr>
          <p:spPr bwMode="auto">
            <a:xfrm>
              <a:off x="5217" y="857"/>
              <a:ext cx="672" cy="34"/>
            </a:xfrm>
            <a:custGeom>
              <a:avLst/>
              <a:gdLst>
                <a:gd name="T0" fmla="*/ 19 w 1118"/>
                <a:gd name="T1" fmla="*/ 0 h 56"/>
                <a:gd name="T2" fmla="*/ 19 w 1118"/>
                <a:gd name="T3" fmla="*/ 0 h 56"/>
                <a:gd name="T4" fmla="*/ 19 w 1118"/>
                <a:gd name="T5" fmla="*/ 1 h 56"/>
                <a:gd name="T6" fmla="*/ 18 w 1118"/>
                <a:gd name="T7" fmla="*/ 1 h 56"/>
                <a:gd name="T8" fmla="*/ 17 w 1118"/>
                <a:gd name="T9" fmla="*/ 1 h 56"/>
                <a:gd name="T10" fmla="*/ 17 w 1118"/>
                <a:gd name="T11" fmla="*/ 1 h 56"/>
                <a:gd name="T12" fmla="*/ 17 w 1118"/>
                <a:gd name="T13" fmla="*/ 1 h 56"/>
                <a:gd name="T14" fmla="*/ 16 w 1118"/>
                <a:gd name="T15" fmla="*/ 1 h 56"/>
                <a:gd name="T16" fmla="*/ 16 w 1118"/>
                <a:gd name="T17" fmla="*/ 1 h 56"/>
                <a:gd name="T18" fmla="*/ 16 w 1118"/>
                <a:gd name="T19" fmla="*/ 1 h 56"/>
                <a:gd name="T20" fmla="*/ 15 w 1118"/>
                <a:gd name="T21" fmla="*/ 1 h 56"/>
                <a:gd name="T22" fmla="*/ 14 w 1118"/>
                <a:gd name="T23" fmla="*/ 1 h 56"/>
                <a:gd name="T24" fmla="*/ 14 w 1118"/>
                <a:gd name="T25" fmla="*/ 1 h 56"/>
                <a:gd name="T26" fmla="*/ 14 w 1118"/>
                <a:gd name="T27" fmla="*/ 1 h 56"/>
                <a:gd name="T28" fmla="*/ 13 w 1118"/>
                <a:gd name="T29" fmla="*/ 1 h 56"/>
                <a:gd name="T30" fmla="*/ 13 w 1118"/>
                <a:gd name="T31" fmla="*/ 1 h 56"/>
                <a:gd name="T32" fmla="*/ 12 w 1118"/>
                <a:gd name="T33" fmla="*/ 1 h 56"/>
                <a:gd name="T34" fmla="*/ 12 w 1118"/>
                <a:gd name="T35" fmla="*/ 1 h 56"/>
                <a:gd name="T36" fmla="*/ 11 w 1118"/>
                <a:gd name="T37" fmla="*/ 1 h 56"/>
                <a:gd name="T38" fmla="*/ 10 w 1118"/>
                <a:gd name="T39" fmla="*/ 1 h 56"/>
                <a:gd name="T40" fmla="*/ 10 w 1118"/>
                <a:gd name="T41" fmla="*/ 1 h 56"/>
                <a:gd name="T42" fmla="*/ 10 w 1118"/>
                <a:gd name="T43" fmla="*/ 1 h 56"/>
                <a:gd name="T44" fmla="*/ 9 w 1118"/>
                <a:gd name="T45" fmla="*/ 1 h 56"/>
                <a:gd name="T46" fmla="*/ 8 w 1118"/>
                <a:gd name="T47" fmla="*/ 1 h 56"/>
                <a:gd name="T48" fmla="*/ 8 w 1118"/>
                <a:gd name="T49" fmla="*/ 1 h 56"/>
                <a:gd name="T50" fmla="*/ 7 w 1118"/>
                <a:gd name="T51" fmla="*/ 1 h 56"/>
                <a:gd name="T52" fmla="*/ 6 w 1118"/>
                <a:gd name="T53" fmla="*/ 1 h 56"/>
                <a:gd name="T54" fmla="*/ 6 w 1118"/>
                <a:gd name="T55" fmla="*/ 1 h 56"/>
                <a:gd name="T56" fmla="*/ 5 w 1118"/>
                <a:gd name="T57" fmla="*/ 1 h 56"/>
                <a:gd name="T58" fmla="*/ 5 w 1118"/>
                <a:gd name="T59" fmla="*/ 1 h 56"/>
                <a:gd name="T60" fmla="*/ 5 w 1118"/>
                <a:gd name="T61" fmla="*/ 1 h 56"/>
                <a:gd name="T62" fmla="*/ 5 w 1118"/>
                <a:gd name="T63" fmla="*/ 1 h 56"/>
                <a:gd name="T64" fmla="*/ 4 w 1118"/>
                <a:gd name="T65" fmla="*/ 1 h 56"/>
                <a:gd name="T66" fmla="*/ 4 w 1118"/>
                <a:gd name="T67" fmla="*/ 1 h 56"/>
                <a:gd name="T68" fmla="*/ 3 w 1118"/>
                <a:gd name="T69" fmla="*/ 1 h 56"/>
                <a:gd name="T70" fmla="*/ 3 w 1118"/>
                <a:gd name="T71" fmla="*/ 1 h 56"/>
                <a:gd name="T72" fmla="*/ 2 w 1118"/>
                <a:gd name="T73" fmla="*/ 1 h 56"/>
                <a:gd name="T74" fmla="*/ 2 w 1118"/>
                <a:gd name="T75" fmla="*/ 1 h 56"/>
                <a:gd name="T76" fmla="*/ 1 w 1118"/>
                <a:gd name="T77" fmla="*/ 1 h 56"/>
                <a:gd name="T78" fmla="*/ 1 w 1118"/>
                <a:gd name="T79" fmla="*/ 1 h 56"/>
                <a:gd name="T80" fmla="*/ 0 w 1118"/>
                <a:gd name="T81" fmla="*/ 1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18"/>
                <a:gd name="T124" fmla="*/ 0 h 56"/>
                <a:gd name="T125" fmla="*/ 1118 w 1118"/>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18" h="56">
                  <a:moveTo>
                    <a:pt x="1118" y="0"/>
                  </a:moveTo>
                  <a:lnTo>
                    <a:pt x="1118" y="0"/>
                  </a:lnTo>
                  <a:lnTo>
                    <a:pt x="1084" y="3"/>
                  </a:lnTo>
                  <a:lnTo>
                    <a:pt x="1065" y="5"/>
                  </a:lnTo>
                  <a:moveTo>
                    <a:pt x="1011" y="9"/>
                  </a:moveTo>
                  <a:lnTo>
                    <a:pt x="1011" y="9"/>
                  </a:lnTo>
                  <a:lnTo>
                    <a:pt x="1000" y="10"/>
                  </a:lnTo>
                  <a:lnTo>
                    <a:pt x="958" y="13"/>
                  </a:lnTo>
                  <a:moveTo>
                    <a:pt x="905" y="17"/>
                  </a:moveTo>
                  <a:lnTo>
                    <a:pt x="905" y="17"/>
                  </a:lnTo>
                  <a:lnTo>
                    <a:pt x="896" y="18"/>
                  </a:lnTo>
                  <a:lnTo>
                    <a:pt x="852" y="21"/>
                  </a:lnTo>
                  <a:moveTo>
                    <a:pt x="799" y="24"/>
                  </a:moveTo>
                  <a:lnTo>
                    <a:pt x="799" y="24"/>
                  </a:lnTo>
                  <a:lnTo>
                    <a:pt x="775" y="26"/>
                  </a:lnTo>
                  <a:lnTo>
                    <a:pt x="746" y="28"/>
                  </a:lnTo>
                  <a:moveTo>
                    <a:pt x="693" y="31"/>
                  </a:moveTo>
                  <a:lnTo>
                    <a:pt x="693" y="31"/>
                  </a:lnTo>
                  <a:lnTo>
                    <a:pt x="639" y="34"/>
                  </a:lnTo>
                  <a:moveTo>
                    <a:pt x="586" y="36"/>
                  </a:moveTo>
                  <a:lnTo>
                    <a:pt x="586" y="36"/>
                  </a:lnTo>
                  <a:lnTo>
                    <a:pt x="564" y="37"/>
                  </a:lnTo>
                  <a:lnTo>
                    <a:pt x="533" y="39"/>
                  </a:lnTo>
                  <a:moveTo>
                    <a:pt x="480" y="41"/>
                  </a:moveTo>
                  <a:lnTo>
                    <a:pt x="480" y="41"/>
                  </a:lnTo>
                  <a:lnTo>
                    <a:pt x="426" y="44"/>
                  </a:lnTo>
                  <a:moveTo>
                    <a:pt x="373" y="46"/>
                  </a:moveTo>
                  <a:lnTo>
                    <a:pt x="373" y="46"/>
                  </a:lnTo>
                  <a:lnTo>
                    <a:pt x="325" y="48"/>
                  </a:lnTo>
                  <a:lnTo>
                    <a:pt x="320" y="48"/>
                  </a:lnTo>
                  <a:moveTo>
                    <a:pt x="267" y="49"/>
                  </a:moveTo>
                  <a:lnTo>
                    <a:pt x="267" y="49"/>
                  </a:lnTo>
                  <a:lnTo>
                    <a:pt x="240" y="50"/>
                  </a:lnTo>
                  <a:lnTo>
                    <a:pt x="213" y="51"/>
                  </a:lnTo>
                  <a:moveTo>
                    <a:pt x="160" y="53"/>
                  </a:moveTo>
                  <a:lnTo>
                    <a:pt x="160" y="53"/>
                  </a:lnTo>
                  <a:lnTo>
                    <a:pt x="153" y="53"/>
                  </a:lnTo>
                  <a:lnTo>
                    <a:pt x="107" y="54"/>
                  </a:lnTo>
                  <a:moveTo>
                    <a:pt x="54" y="55"/>
                  </a:moveTo>
                  <a:lnTo>
                    <a:pt x="54" y="55"/>
                  </a:lnTo>
                  <a:lnTo>
                    <a:pt x="0" y="5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302" name="Freeform 13"/>
            <p:cNvSpPr>
              <a:spLocks noEditPoints="1"/>
            </p:cNvSpPr>
            <p:nvPr/>
          </p:nvSpPr>
          <p:spPr bwMode="auto">
            <a:xfrm>
              <a:off x="4626" y="871"/>
              <a:ext cx="494" cy="20"/>
            </a:xfrm>
            <a:custGeom>
              <a:avLst/>
              <a:gdLst>
                <a:gd name="T0" fmla="*/ 14 w 823"/>
                <a:gd name="T1" fmla="*/ 1 h 33"/>
                <a:gd name="T2" fmla="*/ 14 w 823"/>
                <a:gd name="T3" fmla="*/ 1 h 33"/>
                <a:gd name="T4" fmla="*/ 13 w 823"/>
                <a:gd name="T5" fmla="*/ 1 h 33"/>
                <a:gd name="T6" fmla="*/ 12 w 823"/>
                <a:gd name="T7" fmla="*/ 1 h 33"/>
                <a:gd name="T8" fmla="*/ 12 w 823"/>
                <a:gd name="T9" fmla="*/ 1 h 33"/>
                <a:gd name="T10" fmla="*/ 11 w 823"/>
                <a:gd name="T11" fmla="*/ 1 h 33"/>
                <a:gd name="T12" fmla="*/ 10 w 823"/>
                <a:gd name="T13" fmla="*/ 1 h 33"/>
                <a:gd name="T14" fmla="*/ 10 w 823"/>
                <a:gd name="T15" fmla="*/ 1 h 33"/>
                <a:gd name="T16" fmla="*/ 10 w 823"/>
                <a:gd name="T17" fmla="*/ 1 h 33"/>
                <a:gd name="T18" fmla="*/ 8 w 823"/>
                <a:gd name="T19" fmla="*/ 1 h 33"/>
                <a:gd name="T20" fmla="*/ 8 w 823"/>
                <a:gd name="T21" fmla="*/ 1 h 33"/>
                <a:gd name="T22" fmla="*/ 8 w 823"/>
                <a:gd name="T23" fmla="*/ 1 h 33"/>
                <a:gd name="T24" fmla="*/ 7 w 823"/>
                <a:gd name="T25" fmla="*/ 1 h 33"/>
                <a:gd name="T26" fmla="*/ 7 w 823"/>
                <a:gd name="T27" fmla="*/ 1 h 33"/>
                <a:gd name="T28" fmla="*/ 7 w 823"/>
                <a:gd name="T29" fmla="*/ 1 h 33"/>
                <a:gd name="T30" fmla="*/ 6 w 823"/>
                <a:gd name="T31" fmla="*/ 1 h 33"/>
                <a:gd name="T32" fmla="*/ 5 w 823"/>
                <a:gd name="T33" fmla="*/ 1 h 33"/>
                <a:gd name="T34" fmla="*/ 5 w 823"/>
                <a:gd name="T35" fmla="*/ 1 h 33"/>
                <a:gd name="T36" fmla="*/ 4 w 823"/>
                <a:gd name="T37" fmla="*/ 1 h 33"/>
                <a:gd name="T38" fmla="*/ 3 w 823"/>
                <a:gd name="T39" fmla="*/ 1 h 33"/>
                <a:gd name="T40" fmla="*/ 3 w 823"/>
                <a:gd name="T41" fmla="*/ 1 h 33"/>
                <a:gd name="T42" fmla="*/ 2 w 823"/>
                <a:gd name="T43" fmla="*/ 1 h 33"/>
                <a:gd name="T44" fmla="*/ 2 w 823"/>
                <a:gd name="T45" fmla="*/ 1 h 33"/>
                <a:gd name="T46" fmla="*/ 1 w 823"/>
                <a:gd name="T47" fmla="*/ 1 h 33"/>
                <a:gd name="T48" fmla="*/ 1 w 823"/>
                <a:gd name="T49" fmla="*/ 1 h 33"/>
                <a:gd name="T50" fmla="*/ 0 w 823"/>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3"/>
                <a:gd name="T79" fmla="*/ 0 h 33"/>
                <a:gd name="T80" fmla="*/ 823 w 823"/>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3" h="33">
                  <a:moveTo>
                    <a:pt x="823" y="33"/>
                  </a:moveTo>
                  <a:lnTo>
                    <a:pt x="823" y="33"/>
                  </a:lnTo>
                  <a:lnTo>
                    <a:pt x="768" y="32"/>
                  </a:lnTo>
                  <a:moveTo>
                    <a:pt x="713" y="30"/>
                  </a:moveTo>
                  <a:lnTo>
                    <a:pt x="713" y="30"/>
                  </a:lnTo>
                  <a:lnTo>
                    <a:pt x="658" y="29"/>
                  </a:lnTo>
                  <a:moveTo>
                    <a:pt x="603" y="27"/>
                  </a:moveTo>
                  <a:lnTo>
                    <a:pt x="603" y="27"/>
                  </a:lnTo>
                  <a:lnTo>
                    <a:pt x="548" y="24"/>
                  </a:lnTo>
                  <a:moveTo>
                    <a:pt x="494" y="22"/>
                  </a:moveTo>
                  <a:lnTo>
                    <a:pt x="494" y="22"/>
                  </a:lnTo>
                  <a:lnTo>
                    <a:pt x="486" y="22"/>
                  </a:lnTo>
                  <a:lnTo>
                    <a:pt x="439" y="19"/>
                  </a:lnTo>
                  <a:moveTo>
                    <a:pt x="384" y="16"/>
                  </a:moveTo>
                  <a:lnTo>
                    <a:pt x="384" y="16"/>
                  </a:lnTo>
                  <a:lnTo>
                    <a:pt x="329" y="13"/>
                  </a:lnTo>
                  <a:moveTo>
                    <a:pt x="274" y="11"/>
                  </a:moveTo>
                  <a:lnTo>
                    <a:pt x="274" y="11"/>
                  </a:lnTo>
                  <a:lnTo>
                    <a:pt x="219" y="8"/>
                  </a:lnTo>
                  <a:moveTo>
                    <a:pt x="164" y="5"/>
                  </a:moveTo>
                  <a:lnTo>
                    <a:pt x="164" y="5"/>
                  </a:lnTo>
                  <a:lnTo>
                    <a:pt x="144" y="4"/>
                  </a:lnTo>
                  <a:lnTo>
                    <a:pt x="109" y="3"/>
                  </a:lnTo>
                  <a:moveTo>
                    <a:pt x="54" y="2"/>
                  </a:moveTo>
                  <a:lnTo>
                    <a:pt x="54" y="2"/>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303" name="Freeform 14"/>
            <p:cNvSpPr>
              <a:spLocks noEditPoints="1"/>
            </p:cNvSpPr>
            <p:nvPr/>
          </p:nvSpPr>
          <p:spPr bwMode="auto">
            <a:xfrm>
              <a:off x="3794" y="839"/>
              <a:ext cx="734" cy="31"/>
            </a:xfrm>
            <a:custGeom>
              <a:avLst/>
              <a:gdLst>
                <a:gd name="T0" fmla="*/ 21 w 1222"/>
                <a:gd name="T1" fmla="*/ 1 h 52"/>
                <a:gd name="T2" fmla="*/ 21 w 1222"/>
                <a:gd name="T3" fmla="*/ 1 h 52"/>
                <a:gd name="T4" fmla="*/ 20 w 1222"/>
                <a:gd name="T5" fmla="*/ 1 h 52"/>
                <a:gd name="T6" fmla="*/ 19 w 1222"/>
                <a:gd name="T7" fmla="*/ 1 h 52"/>
                <a:gd name="T8" fmla="*/ 19 w 1222"/>
                <a:gd name="T9" fmla="*/ 1 h 52"/>
                <a:gd name="T10" fmla="*/ 18 w 1222"/>
                <a:gd name="T11" fmla="*/ 1 h 52"/>
                <a:gd name="T12" fmla="*/ 17 w 1222"/>
                <a:gd name="T13" fmla="*/ 1 h 52"/>
                <a:gd name="T14" fmla="*/ 17 w 1222"/>
                <a:gd name="T15" fmla="*/ 1 h 52"/>
                <a:gd name="T16" fmla="*/ 16 w 1222"/>
                <a:gd name="T17" fmla="*/ 1 h 52"/>
                <a:gd name="T18" fmla="*/ 16 w 1222"/>
                <a:gd name="T19" fmla="*/ 1 h 52"/>
                <a:gd name="T20" fmla="*/ 16 w 1222"/>
                <a:gd name="T21" fmla="*/ 1 h 52"/>
                <a:gd name="T22" fmla="*/ 14 w 1222"/>
                <a:gd name="T23" fmla="*/ 1 h 52"/>
                <a:gd name="T24" fmla="*/ 13 w 1222"/>
                <a:gd name="T25" fmla="*/ 1 h 52"/>
                <a:gd name="T26" fmla="*/ 13 w 1222"/>
                <a:gd name="T27" fmla="*/ 1 h 52"/>
                <a:gd name="T28" fmla="*/ 13 w 1222"/>
                <a:gd name="T29" fmla="*/ 1 h 52"/>
                <a:gd name="T30" fmla="*/ 11 w 1222"/>
                <a:gd name="T31" fmla="*/ 1 h 52"/>
                <a:gd name="T32" fmla="*/ 11 w 1222"/>
                <a:gd name="T33" fmla="*/ 1 h 52"/>
                <a:gd name="T34" fmla="*/ 11 w 1222"/>
                <a:gd name="T35" fmla="*/ 1 h 52"/>
                <a:gd name="T36" fmla="*/ 10 w 1222"/>
                <a:gd name="T37" fmla="*/ 1 h 52"/>
                <a:gd name="T38" fmla="*/ 10 w 1222"/>
                <a:gd name="T39" fmla="*/ 1 h 52"/>
                <a:gd name="T40" fmla="*/ 9 w 1222"/>
                <a:gd name="T41" fmla="*/ 1 h 52"/>
                <a:gd name="T42" fmla="*/ 9 w 1222"/>
                <a:gd name="T43" fmla="*/ 1 h 52"/>
                <a:gd name="T44" fmla="*/ 8 w 1222"/>
                <a:gd name="T45" fmla="*/ 1 h 52"/>
                <a:gd name="T46" fmla="*/ 8 w 1222"/>
                <a:gd name="T47" fmla="*/ 1 h 52"/>
                <a:gd name="T48" fmla="*/ 8 w 1222"/>
                <a:gd name="T49" fmla="*/ 1 h 52"/>
                <a:gd name="T50" fmla="*/ 7 w 1222"/>
                <a:gd name="T51" fmla="*/ 1 h 52"/>
                <a:gd name="T52" fmla="*/ 6 w 1222"/>
                <a:gd name="T53" fmla="*/ 1 h 52"/>
                <a:gd name="T54" fmla="*/ 6 w 1222"/>
                <a:gd name="T55" fmla="*/ 1 h 52"/>
                <a:gd name="T56" fmla="*/ 6 w 1222"/>
                <a:gd name="T57" fmla="*/ 1 h 52"/>
                <a:gd name="T58" fmla="*/ 5 w 1222"/>
                <a:gd name="T59" fmla="*/ 1 h 52"/>
                <a:gd name="T60" fmla="*/ 5 w 1222"/>
                <a:gd name="T61" fmla="*/ 1 h 52"/>
                <a:gd name="T62" fmla="*/ 5 w 1222"/>
                <a:gd name="T63" fmla="*/ 1 h 52"/>
                <a:gd name="T64" fmla="*/ 4 w 1222"/>
                <a:gd name="T65" fmla="*/ 1 h 52"/>
                <a:gd name="T66" fmla="*/ 4 w 1222"/>
                <a:gd name="T67" fmla="*/ 1 h 52"/>
                <a:gd name="T68" fmla="*/ 3 w 1222"/>
                <a:gd name="T69" fmla="*/ 1 h 52"/>
                <a:gd name="T70" fmla="*/ 3 w 1222"/>
                <a:gd name="T71" fmla="*/ 1 h 52"/>
                <a:gd name="T72" fmla="*/ 2 w 1222"/>
                <a:gd name="T73" fmla="*/ 1 h 52"/>
                <a:gd name="T74" fmla="*/ 2 w 1222"/>
                <a:gd name="T75" fmla="*/ 1 h 52"/>
                <a:gd name="T76" fmla="*/ 1 w 1222"/>
                <a:gd name="T77" fmla="*/ 1 h 52"/>
                <a:gd name="T78" fmla="*/ 1 w 1222"/>
                <a:gd name="T79" fmla="*/ 1 h 52"/>
                <a:gd name="T80" fmla="*/ 1 w 1222"/>
                <a:gd name="T81" fmla="*/ 1 h 52"/>
                <a:gd name="T82" fmla="*/ 0 w 1222"/>
                <a:gd name="T83" fmla="*/ 0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2"/>
                <a:gd name="T127" fmla="*/ 0 h 52"/>
                <a:gd name="T128" fmla="*/ 1222 w 1222"/>
                <a:gd name="T129" fmla="*/ 52 h 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2" h="52">
                  <a:moveTo>
                    <a:pt x="1222" y="52"/>
                  </a:moveTo>
                  <a:lnTo>
                    <a:pt x="1222" y="52"/>
                  </a:lnTo>
                  <a:lnTo>
                    <a:pt x="1169" y="51"/>
                  </a:lnTo>
                  <a:moveTo>
                    <a:pt x="1116" y="51"/>
                  </a:moveTo>
                  <a:lnTo>
                    <a:pt x="1116" y="51"/>
                  </a:lnTo>
                  <a:lnTo>
                    <a:pt x="1063" y="50"/>
                  </a:lnTo>
                  <a:moveTo>
                    <a:pt x="1009" y="49"/>
                  </a:moveTo>
                  <a:lnTo>
                    <a:pt x="1009" y="49"/>
                  </a:lnTo>
                  <a:lnTo>
                    <a:pt x="956" y="48"/>
                  </a:lnTo>
                  <a:moveTo>
                    <a:pt x="903" y="47"/>
                  </a:moveTo>
                  <a:lnTo>
                    <a:pt x="903" y="47"/>
                  </a:lnTo>
                  <a:lnTo>
                    <a:pt x="850" y="46"/>
                  </a:lnTo>
                  <a:moveTo>
                    <a:pt x="797" y="45"/>
                  </a:moveTo>
                  <a:lnTo>
                    <a:pt x="797" y="45"/>
                  </a:lnTo>
                  <a:lnTo>
                    <a:pt x="743" y="43"/>
                  </a:lnTo>
                  <a:moveTo>
                    <a:pt x="690" y="42"/>
                  </a:moveTo>
                  <a:lnTo>
                    <a:pt x="690" y="42"/>
                  </a:lnTo>
                  <a:lnTo>
                    <a:pt x="637" y="40"/>
                  </a:lnTo>
                  <a:moveTo>
                    <a:pt x="584" y="39"/>
                  </a:moveTo>
                  <a:lnTo>
                    <a:pt x="584" y="39"/>
                  </a:lnTo>
                  <a:lnTo>
                    <a:pt x="535" y="37"/>
                  </a:lnTo>
                  <a:lnTo>
                    <a:pt x="531" y="37"/>
                  </a:lnTo>
                  <a:moveTo>
                    <a:pt x="477" y="34"/>
                  </a:moveTo>
                  <a:lnTo>
                    <a:pt x="477" y="34"/>
                  </a:lnTo>
                  <a:lnTo>
                    <a:pt x="449" y="33"/>
                  </a:lnTo>
                  <a:lnTo>
                    <a:pt x="424" y="32"/>
                  </a:lnTo>
                  <a:moveTo>
                    <a:pt x="371" y="30"/>
                  </a:moveTo>
                  <a:lnTo>
                    <a:pt x="371" y="30"/>
                  </a:lnTo>
                  <a:lnTo>
                    <a:pt x="367" y="29"/>
                  </a:lnTo>
                  <a:lnTo>
                    <a:pt x="318" y="27"/>
                  </a:lnTo>
                  <a:moveTo>
                    <a:pt x="265" y="23"/>
                  </a:moveTo>
                  <a:lnTo>
                    <a:pt x="265" y="23"/>
                  </a:lnTo>
                  <a:lnTo>
                    <a:pt x="215" y="20"/>
                  </a:lnTo>
                  <a:lnTo>
                    <a:pt x="212" y="20"/>
                  </a:lnTo>
                  <a:moveTo>
                    <a:pt x="159" y="16"/>
                  </a:moveTo>
                  <a:lnTo>
                    <a:pt x="159" y="16"/>
                  </a:lnTo>
                  <a:lnTo>
                    <a:pt x="147" y="15"/>
                  </a:lnTo>
                  <a:lnTo>
                    <a:pt x="106" y="11"/>
                  </a:lnTo>
                  <a:moveTo>
                    <a:pt x="53" y="6"/>
                  </a:moveTo>
                  <a:lnTo>
                    <a:pt x="53" y="6"/>
                  </a:lnTo>
                  <a:lnTo>
                    <a:pt x="25" y="3"/>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304" name="Freeform 15"/>
            <p:cNvSpPr>
              <a:spLocks noEditPoints="1"/>
            </p:cNvSpPr>
            <p:nvPr/>
          </p:nvSpPr>
          <p:spPr bwMode="auto">
            <a:xfrm>
              <a:off x="3550" y="831"/>
              <a:ext cx="151" cy="6"/>
            </a:xfrm>
            <a:custGeom>
              <a:avLst/>
              <a:gdLst>
                <a:gd name="T0" fmla="*/ 4 w 251"/>
                <a:gd name="T1" fmla="*/ 0 h 10"/>
                <a:gd name="T2" fmla="*/ 4 w 251"/>
                <a:gd name="T3" fmla="*/ 0 h 10"/>
                <a:gd name="T4" fmla="*/ 4 w 251"/>
                <a:gd name="T5" fmla="*/ 1 h 10"/>
                <a:gd name="T6" fmla="*/ 4 w 251"/>
                <a:gd name="T7" fmla="*/ 1 h 10"/>
                <a:gd name="T8" fmla="*/ 2 w 251"/>
                <a:gd name="T9" fmla="*/ 1 h 10"/>
                <a:gd name="T10" fmla="*/ 2 w 251"/>
                <a:gd name="T11" fmla="*/ 1 h 10"/>
                <a:gd name="T12" fmla="*/ 2 w 251"/>
                <a:gd name="T13" fmla="*/ 1 h 10"/>
                <a:gd name="T14" fmla="*/ 2 w 251"/>
                <a:gd name="T15" fmla="*/ 1 h 10"/>
                <a:gd name="T16" fmla="*/ 1 w 251"/>
                <a:gd name="T17" fmla="*/ 1 h 10"/>
                <a:gd name="T18" fmla="*/ 1 w 251"/>
                <a:gd name="T19" fmla="*/ 1 h 10"/>
                <a:gd name="T20" fmla="*/ 1 w 251"/>
                <a:gd name="T21" fmla="*/ 1 h 10"/>
                <a:gd name="T22" fmla="*/ 1 w 251"/>
                <a:gd name="T23" fmla="*/ 1 h 10"/>
                <a:gd name="T24" fmla="*/ 0 w 251"/>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1"/>
                <a:gd name="T40" fmla="*/ 0 h 10"/>
                <a:gd name="T41" fmla="*/ 251 w 25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1" h="10">
                  <a:moveTo>
                    <a:pt x="251" y="0"/>
                  </a:moveTo>
                  <a:lnTo>
                    <a:pt x="251" y="0"/>
                  </a:lnTo>
                  <a:lnTo>
                    <a:pt x="215" y="1"/>
                  </a:lnTo>
                  <a:lnTo>
                    <a:pt x="201" y="1"/>
                  </a:lnTo>
                  <a:moveTo>
                    <a:pt x="151" y="3"/>
                  </a:moveTo>
                  <a:lnTo>
                    <a:pt x="151" y="3"/>
                  </a:lnTo>
                  <a:lnTo>
                    <a:pt x="132" y="4"/>
                  </a:lnTo>
                  <a:lnTo>
                    <a:pt x="101" y="5"/>
                  </a:lnTo>
                  <a:moveTo>
                    <a:pt x="50" y="8"/>
                  </a:moveTo>
                  <a:lnTo>
                    <a:pt x="50" y="8"/>
                  </a:lnTo>
                  <a:lnTo>
                    <a:pt x="48" y="8"/>
                  </a:lnTo>
                  <a:lnTo>
                    <a:pt x="9" y="9"/>
                  </a:lnTo>
                  <a:lnTo>
                    <a:pt x="0" y="1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305" name="Freeform 16"/>
            <p:cNvSpPr>
              <a:spLocks noEditPoints="1"/>
            </p:cNvSpPr>
            <p:nvPr/>
          </p:nvSpPr>
          <p:spPr bwMode="auto">
            <a:xfrm>
              <a:off x="3369" y="838"/>
              <a:ext cx="90" cy="1"/>
            </a:xfrm>
            <a:custGeom>
              <a:avLst/>
              <a:gdLst>
                <a:gd name="T0" fmla="*/ 2 w 150"/>
                <a:gd name="T1" fmla="*/ 0 h 1"/>
                <a:gd name="T2" fmla="*/ 2 w 150"/>
                <a:gd name="T3" fmla="*/ 0 h 1"/>
                <a:gd name="T4" fmla="*/ 2 w 150"/>
                <a:gd name="T5" fmla="*/ 1 h 1"/>
                <a:gd name="T6" fmla="*/ 1 w 150"/>
                <a:gd name="T7" fmla="*/ 1 h 1"/>
                <a:gd name="T8" fmla="*/ 1 w 150"/>
                <a:gd name="T9" fmla="*/ 1 h 1"/>
                <a:gd name="T10" fmla="*/ 1 w 150"/>
                <a:gd name="T11" fmla="*/ 1 h 1"/>
                <a:gd name="T12" fmla="*/ 0 w 150"/>
                <a:gd name="T13" fmla="*/ 1 h 1"/>
                <a:gd name="T14" fmla="*/ 0 60000 65536"/>
                <a:gd name="T15" fmla="*/ 0 60000 65536"/>
                <a:gd name="T16" fmla="*/ 0 60000 65536"/>
                <a:gd name="T17" fmla="*/ 0 60000 65536"/>
                <a:gd name="T18" fmla="*/ 0 60000 65536"/>
                <a:gd name="T19" fmla="*/ 0 60000 65536"/>
                <a:gd name="T20" fmla="*/ 0 60000 65536"/>
                <a:gd name="T21" fmla="*/ 0 w 150"/>
                <a:gd name="T22" fmla="*/ 0 h 1"/>
                <a:gd name="T23" fmla="*/ 150 w 150"/>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
                  <a:moveTo>
                    <a:pt x="150" y="0"/>
                  </a:moveTo>
                  <a:lnTo>
                    <a:pt x="150" y="0"/>
                  </a:lnTo>
                  <a:lnTo>
                    <a:pt x="100" y="1"/>
                  </a:lnTo>
                  <a:moveTo>
                    <a:pt x="50" y="1"/>
                  </a:moveTo>
                  <a:lnTo>
                    <a:pt x="50" y="1"/>
                  </a:lnTo>
                  <a:lnTo>
                    <a:pt x="38"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306" name="Freeform 17"/>
            <p:cNvSpPr>
              <a:spLocks noEditPoints="1"/>
            </p:cNvSpPr>
            <p:nvPr/>
          </p:nvSpPr>
          <p:spPr bwMode="auto">
            <a:xfrm>
              <a:off x="2856" y="841"/>
              <a:ext cx="419" cy="30"/>
            </a:xfrm>
            <a:custGeom>
              <a:avLst/>
              <a:gdLst>
                <a:gd name="T0" fmla="*/ 12 w 697"/>
                <a:gd name="T1" fmla="*/ 0 h 50"/>
                <a:gd name="T2" fmla="*/ 12 w 697"/>
                <a:gd name="T3" fmla="*/ 0 h 50"/>
                <a:gd name="T4" fmla="*/ 11 w 697"/>
                <a:gd name="T5" fmla="*/ 1 h 50"/>
                <a:gd name="T6" fmla="*/ 11 w 697"/>
                <a:gd name="T7" fmla="*/ 1 h 50"/>
                <a:gd name="T8" fmla="*/ 10 w 697"/>
                <a:gd name="T9" fmla="*/ 1 h 50"/>
                <a:gd name="T10" fmla="*/ 10 w 697"/>
                <a:gd name="T11" fmla="*/ 1 h 50"/>
                <a:gd name="T12" fmla="*/ 10 w 697"/>
                <a:gd name="T13" fmla="*/ 1 h 50"/>
                <a:gd name="T14" fmla="*/ 9 w 697"/>
                <a:gd name="T15" fmla="*/ 1 h 50"/>
                <a:gd name="T16" fmla="*/ 8 w 697"/>
                <a:gd name="T17" fmla="*/ 1 h 50"/>
                <a:gd name="T18" fmla="*/ 8 w 697"/>
                <a:gd name="T19" fmla="*/ 1 h 50"/>
                <a:gd name="T20" fmla="*/ 8 w 697"/>
                <a:gd name="T21" fmla="*/ 1 h 50"/>
                <a:gd name="T22" fmla="*/ 7 w 697"/>
                <a:gd name="T23" fmla="*/ 1 h 50"/>
                <a:gd name="T24" fmla="*/ 6 w 697"/>
                <a:gd name="T25" fmla="*/ 1 h 50"/>
                <a:gd name="T26" fmla="*/ 6 w 697"/>
                <a:gd name="T27" fmla="*/ 1 h 50"/>
                <a:gd name="T28" fmla="*/ 5 w 697"/>
                <a:gd name="T29" fmla="*/ 1 h 50"/>
                <a:gd name="T30" fmla="*/ 5 w 697"/>
                <a:gd name="T31" fmla="*/ 1 h 50"/>
                <a:gd name="T32" fmla="*/ 5 w 697"/>
                <a:gd name="T33" fmla="*/ 1 h 50"/>
                <a:gd name="T34" fmla="*/ 5 w 697"/>
                <a:gd name="T35" fmla="*/ 1 h 50"/>
                <a:gd name="T36" fmla="*/ 4 w 697"/>
                <a:gd name="T37" fmla="*/ 1 h 50"/>
                <a:gd name="T38" fmla="*/ 4 w 697"/>
                <a:gd name="T39" fmla="*/ 1 h 50"/>
                <a:gd name="T40" fmla="*/ 3 w 697"/>
                <a:gd name="T41" fmla="*/ 1 h 50"/>
                <a:gd name="T42" fmla="*/ 3 w 697"/>
                <a:gd name="T43" fmla="*/ 1 h 50"/>
                <a:gd name="T44" fmla="*/ 2 w 697"/>
                <a:gd name="T45" fmla="*/ 1 h 50"/>
                <a:gd name="T46" fmla="*/ 2 w 697"/>
                <a:gd name="T47" fmla="*/ 1 h 50"/>
                <a:gd name="T48" fmla="*/ 1 w 697"/>
                <a:gd name="T49" fmla="*/ 1 h 50"/>
                <a:gd name="T50" fmla="*/ 1 w 697"/>
                <a:gd name="T51" fmla="*/ 1 h 50"/>
                <a:gd name="T52" fmla="*/ 1 w 697"/>
                <a:gd name="T53" fmla="*/ 1 h 50"/>
                <a:gd name="T54" fmla="*/ 1 w 697"/>
                <a:gd name="T55" fmla="*/ 1 h 50"/>
                <a:gd name="T56" fmla="*/ 0 w 697"/>
                <a:gd name="T57" fmla="*/ 1 h 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97"/>
                <a:gd name="T88" fmla="*/ 0 h 50"/>
                <a:gd name="T89" fmla="*/ 697 w 697"/>
                <a:gd name="T90" fmla="*/ 50 h 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97" h="50">
                  <a:moveTo>
                    <a:pt x="697" y="0"/>
                  </a:moveTo>
                  <a:lnTo>
                    <a:pt x="697" y="0"/>
                  </a:lnTo>
                  <a:lnTo>
                    <a:pt x="660" y="3"/>
                  </a:lnTo>
                  <a:lnTo>
                    <a:pt x="643" y="4"/>
                  </a:lnTo>
                  <a:moveTo>
                    <a:pt x="590" y="7"/>
                  </a:moveTo>
                  <a:lnTo>
                    <a:pt x="590" y="7"/>
                  </a:lnTo>
                  <a:lnTo>
                    <a:pt x="575" y="8"/>
                  </a:lnTo>
                  <a:lnTo>
                    <a:pt x="536" y="11"/>
                  </a:lnTo>
                  <a:moveTo>
                    <a:pt x="483" y="15"/>
                  </a:moveTo>
                  <a:lnTo>
                    <a:pt x="483" y="15"/>
                  </a:lnTo>
                  <a:lnTo>
                    <a:pt x="479" y="15"/>
                  </a:lnTo>
                  <a:lnTo>
                    <a:pt x="429" y="19"/>
                  </a:lnTo>
                  <a:moveTo>
                    <a:pt x="375" y="23"/>
                  </a:moveTo>
                  <a:lnTo>
                    <a:pt x="375" y="23"/>
                  </a:lnTo>
                  <a:lnTo>
                    <a:pt x="324" y="27"/>
                  </a:lnTo>
                  <a:lnTo>
                    <a:pt x="322" y="27"/>
                  </a:lnTo>
                  <a:moveTo>
                    <a:pt x="268" y="31"/>
                  </a:moveTo>
                  <a:lnTo>
                    <a:pt x="268" y="31"/>
                  </a:lnTo>
                  <a:lnTo>
                    <a:pt x="222" y="34"/>
                  </a:lnTo>
                  <a:lnTo>
                    <a:pt x="215" y="35"/>
                  </a:lnTo>
                  <a:moveTo>
                    <a:pt x="161" y="39"/>
                  </a:moveTo>
                  <a:lnTo>
                    <a:pt x="161" y="39"/>
                  </a:lnTo>
                  <a:lnTo>
                    <a:pt x="126" y="41"/>
                  </a:lnTo>
                  <a:lnTo>
                    <a:pt x="107" y="43"/>
                  </a:lnTo>
                  <a:moveTo>
                    <a:pt x="54" y="46"/>
                  </a:moveTo>
                  <a:lnTo>
                    <a:pt x="54" y="46"/>
                  </a:lnTo>
                  <a:lnTo>
                    <a:pt x="41" y="47"/>
                  </a:lnTo>
                  <a:lnTo>
                    <a:pt x="5" y="50"/>
                  </a:lnTo>
                  <a:lnTo>
                    <a:pt x="0" y="5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307" name="Freeform 18"/>
            <p:cNvSpPr>
              <a:spLocks noEditPoints="1"/>
            </p:cNvSpPr>
            <p:nvPr/>
          </p:nvSpPr>
          <p:spPr bwMode="auto">
            <a:xfrm>
              <a:off x="2358" y="834"/>
              <a:ext cx="404" cy="36"/>
            </a:xfrm>
            <a:custGeom>
              <a:avLst/>
              <a:gdLst>
                <a:gd name="T0" fmla="*/ 11 w 672"/>
                <a:gd name="T1" fmla="*/ 1 h 60"/>
                <a:gd name="T2" fmla="*/ 11 w 672"/>
                <a:gd name="T3" fmla="*/ 1 h 60"/>
                <a:gd name="T4" fmla="*/ 11 w 672"/>
                <a:gd name="T5" fmla="*/ 1 h 60"/>
                <a:gd name="T6" fmla="*/ 10 w 672"/>
                <a:gd name="T7" fmla="*/ 1 h 60"/>
                <a:gd name="T8" fmla="*/ 10 w 672"/>
                <a:gd name="T9" fmla="*/ 1 h 60"/>
                <a:gd name="T10" fmla="*/ 10 w 672"/>
                <a:gd name="T11" fmla="*/ 1 h 60"/>
                <a:gd name="T12" fmla="*/ 9 w 672"/>
                <a:gd name="T13" fmla="*/ 1 h 60"/>
                <a:gd name="T14" fmla="*/ 8 w 672"/>
                <a:gd name="T15" fmla="*/ 1 h 60"/>
                <a:gd name="T16" fmla="*/ 8 w 672"/>
                <a:gd name="T17" fmla="*/ 1 h 60"/>
                <a:gd name="T18" fmla="*/ 8 w 672"/>
                <a:gd name="T19" fmla="*/ 1 h 60"/>
                <a:gd name="T20" fmla="*/ 7 w 672"/>
                <a:gd name="T21" fmla="*/ 1 h 60"/>
                <a:gd name="T22" fmla="*/ 7 w 672"/>
                <a:gd name="T23" fmla="*/ 1 h 60"/>
                <a:gd name="T24" fmla="*/ 6 w 672"/>
                <a:gd name="T25" fmla="*/ 1 h 60"/>
                <a:gd name="T26" fmla="*/ 6 w 672"/>
                <a:gd name="T27" fmla="*/ 1 h 60"/>
                <a:gd name="T28" fmla="*/ 5 w 672"/>
                <a:gd name="T29" fmla="*/ 1 h 60"/>
                <a:gd name="T30" fmla="*/ 5 w 672"/>
                <a:gd name="T31" fmla="*/ 1 h 60"/>
                <a:gd name="T32" fmla="*/ 4 w 672"/>
                <a:gd name="T33" fmla="*/ 1 h 60"/>
                <a:gd name="T34" fmla="*/ 4 w 672"/>
                <a:gd name="T35" fmla="*/ 1 h 60"/>
                <a:gd name="T36" fmla="*/ 4 w 672"/>
                <a:gd name="T37" fmla="*/ 1 h 60"/>
                <a:gd name="T38" fmla="*/ 4 w 672"/>
                <a:gd name="T39" fmla="*/ 1 h 60"/>
                <a:gd name="T40" fmla="*/ 2 w 672"/>
                <a:gd name="T41" fmla="*/ 1 h 60"/>
                <a:gd name="T42" fmla="*/ 2 w 672"/>
                <a:gd name="T43" fmla="*/ 1 h 60"/>
                <a:gd name="T44" fmla="*/ 2 w 672"/>
                <a:gd name="T45" fmla="*/ 1 h 60"/>
                <a:gd name="T46" fmla="*/ 2 w 672"/>
                <a:gd name="T47" fmla="*/ 1 h 60"/>
                <a:gd name="T48" fmla="*/ 1 w 672"/>
                <a:gd name="T49" fmla="*/ 1 h 60"/>
                <a:gd name="T50" fmla="*/ 1 w 672"/>
                <a:gd name="T51" fmla="*/ 1 h 60"/>
                <a:gd name="T52" fmla="*/ 1 w 672"/>
                <a:gd name="T53" fmla="*/ 1 h 60"/>
                <a:gd name="T54" fmla="*/ 0 w 672"/>
                <a:gd name="T55" fmla="*/ 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2"/>
                <a:gd name="T85" fmla="*/ 0 h 60"/>
                <a:gd name="T86" fmla="*/ 672 w 67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2" h="60">
                  <a:moveTo>
                    <a:pt x="672" y="60"/>
                  </a:moveTo>
                  <a:lnTo>
                    <a:pt x="672" y="60"/>
                  </a:lnTo>
                  <a:lnTo>
                    <a:pt x="633" y="57"/>
                  </a:lnTo>
                  <a:lnTo>
                    <a:pt x="620" y="56"/>
                  </a:lnTo>
                  <a:moveTo>
                    <a:pt x="569" y="51"/>
                  </a:moveTo>
                  <a:lnTo>
                    <a:pt x="569" y="51"/>
                  </a:lnTo>
                  <a:lnTo>
                    <a:pt x="540" y="48"/>
                  </a:lnTo>
                  <a:lnTo>
                    <a:pt x="517" y="46"/>
                  </a:lnTo>
                  <a:moveTo>
                    <a:pt x="465" y="41"/>
                  </a:moveTo>
                  <a:lnTo>
                    <a:pt x="465" y="41"/>
                  </a:lnTo>
                  <a:lnTo>
                    <a:pt x="433" y="38"/>
                  </a:lnTo>
                  <a:lnTo>
                    <a:pt x="414" y="36"/>
                  </a:lnTo>
                  <a:moveTo>
                    <a:pt x="362" y="32"/>
                  </a:moveTo>
                  <a:lnTo>
                    <a:pt x="362" y="32"/>
                  </a:lnTo>
                  <a:lnTo>
                    <a:pt x="320" y="28"/>
                  </a:lnTo>
                  <a:lnTo>
                    <a:pt x="310" y="27"/>
                  </a:lnTo>
                  <a:moveTo>
                    <a:pt x="258" y="22"/>
                  </a:moveTo>
                  <a:lnTo>
                    <a:pt x="258" y="22"/>
                  </a:lnTo>
                  <a:lnTo>
                    <a:pt x="207" y="17"/>
                  </a:lnTo>
                  <a:moveTo>
                    <a:pt x="155" y="12"/>
                  </a:moveTo>
                  <a:lnTo>
                    <a:pt x="155" y="12"/>
                  </a:lnTo>
                  <a:lnTo>
                    <a:pt x="154" y="12"/>
                  </a:lnTo>
                  <a:lnTo>
                    <a:pt x="103" y="8"/>
                  </a:lnTo>
                  <a:moveTo>
                    <a:pt x="52" y="4"/>
                  </a:moveTo>
                  <a:lnTo>
                    <a:pt x="52" y="4"/>
                  </a:lnTo>
                  <a:lnTo>
                    <a:pt x="12"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308" name="Freeform 19"/>
            <p:cNvSpPr>
              <a:spLocks noEditPoints="1"/>
            </p:cNvSpPr>
            <p:nvPr/>
          </p:nvSpPr>
          <p:spPr bwMode="auto">
            <a:xfrm>
              <a:off x="2047" y="827"/>
              <a:ext cx="218" cy="5"/>
            </a:xfrm>
            <a:custGeom>
              <a:avLst/>
              <a:gdLst>
                <a:gd name="T0" fmla="*/ 6 w 362"/>
                <a:gd name="T1" fmla="*/ 1 h 8"/>
                <a:gd name="T2" fmla="*/ 6 w 362"/>
                <a:gd name="T3" fmla="*/ 1 h 8"/>
                <a:gd name="T4" fmla="*/ 5 w 362"/>
                <a:gd name="T5" fmla="*/ 1 h 8"/>
                <a:gd name="T6" fmla="*/ 5 w 362"/>
                <a:gd name="T7" fmla="*/ 1 h 8"/>
                <a:gd name="T8" fmla="*/ 4 w 362"/>
                <a:gd name="T9" fmla="*/ 1 h 8"/>
                <a:gd name="T10" fmla="*/ 4 w 362"/>
                <a:gd name="T11" fmla="*/ 1 h 8"/>
                <a:gd name="T12" fmla="*/ 4 w 362"/>
                <a:gd name="T13" fmla="*/ 1 h 8"/>
                <a:gd name="T14" fmla="*/ 4 w 362"/>
                <a:gd name="T15" fmla="*/ 1 h 8"/>
                <a:gd name="T16" fmla="*/ 2 w 362"/>
                <a:gd name="T17" fmla="*/ 1 h 8"/>
                <a:gd name="T18" fmla="*/ 2 w 362"/>
                <a:gd name="T19" fmla="*/ 1 h 8"/>
                <a:gd name="T20" fmla="*/ 2 w 362"/>
                <a:gd name="T21" fmla="*/ 1 h 8"/>
                <a:gd name="T22" fmla="*/ 2 w 362"/>
                <a:gd name="T23" fmla="*/ 1 h 8"/>
                <a:gd name="T24" fmla="*/ 1 w 362"/>
                <a:gd name="T25" fmla="*/ 1 h 8"/>
                <a:gd name="T26" fmla="*/ 1 w 362"/>
                <a:gd name="T27" fmla="*/ 1 h 8"/>
                <a:gd name="T28" fmla="*/ 1 w 362"/>
                <a:gd name="T29" fmla="*/ 0 h 8"/>
                <a:gd name="T30" fmla="*/ 0 w 362"/>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2"/>
                <a:gd name="T49" fmla="*/ 0 h 8"/>
                <a:gd name="T50" fmla="*/ 362 w 362"/>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2" h="8">
                  <a:moveTo>
                    <a:pt x="362" y="8"/>
                  </a:moveTo>
                  <a:lnTo>
                    <a:pt x="362" y="8"/>
                  </a:lnTo>
                  <a:lnTo>
                    <a:pt x="314" y="7"/>
                  </a:lnTo>
                  <a:lnTo>
                    <a:pt x="310" y="7"/>
                  </a:lnTo>
                  <a:moveTo>
                    <a:pt x="258" y="6"/>
                  </a:moveTo>
                  <a:lnTo>
                    <a:pt x="258" y="6"/>
                  </a:lnTo>
                  <a:lnTo>
                    <a:pt x="212" y="5"/>
                  </a:lnTo>
                  <a:lnTo>
                    <a:pt x="207" y="5"/>
                  </a:lnTo>
                  <a:moveTo>
                    <a:pt x="155" y="3"/>
                  </a:moveTo>
                  <a:lnTo>
                    <a:pt x="155" y="3"/>
                  </a:lnTo>
                  <a:lnTo>
                    <a:pt x="109" y="2"/>
                  </a:lnTo>
                  <a:lnTo>
                    <a:pt x="103" y="2"/>
                  </a:lnTo>
                  <a:moveTo>
                    <a:pt x="52" y="1"/>
                  </a:moveTo>
                  <a:lnTo>
                    <a:pt x="52" y="1"/>
                  </a:lnTo>
                  <a:lnTo>
                    <a:pt x="15" y="0"/>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309" name="Freeform 20"/>
            <p:cNvSpPr>
              <a:spLocks noEditPoints="1"/>
            </p:cNvSpPr>
            <p:nvPr/>
          </p:nvSpPr>
          <p:spPr bwMode="auto">
            <a:xfrm>
              <a:off x="1469" y="827"/>
              <a:ext cx="483" cy="15"/>
            </a:xfrm>
            <a:custGeom>
              <a:avLst/>
              <a:gdLst>
                <a:gd name="T0" fmla="*/ 14 w 804"/>
                <a:gd name="T1" fmla="*/ 0 h 26"/>
                <a:gd name="T2" fmla="*/ 14 w 804"/>
                <a:gd name="T3" fmla="*/ 0 h 26"/>
                <a:gd name="T4" fmla="*/ 13 w 804"/>
                <a:gd name="T5" fmla="*/ 1 h 26"/>
                <a:gd name="T6" fmla="*/ 13 w 804"/>
                <a:gd name="T7" fmla="*/ 1 h 26"/>
                <a:gd name="T8" fmla="*/ 12 w 804"/>
                <a:gd name="T9" fmla="*/ 1 h 26"/>
                <a:gd name="T10" fmla="*/ 12 w 804"/>
                <a:gd name="T11" fmla="*/ 1 h 26"/>
                <a:gd name="T12" fmla="*/ 11 w 804"/>
                <a:gd name="T13" fmla="*/ 1 h 26"/>
                <a:gd name="T14" fmla="*/ 11 w 804"/>
                <a:gd name="T15" fmla="*/ 1 h 26"/>
                <a:gd name="T16" fmla="*/ 10 w 804"/>
                <a:gd name="T17" fmla="*/ 1 h 26"/>
                <a:gd name="T18" fmla="*/ 10 w 804"/>
                <a:gd name="T19" fmla="*/ 1 h 26"/>
                <a:gd name="T20" fmla="*/ 10 w 804"/>
                <a:gd name="T21" fmla="*/ 1 h 26"/>
                <a:gd name="T22" fmla="*/ 9 w 804"/>
                <a:gd name="T23" fmla="*/ 1 h 26"/>
                <a:gd name="T24" fmla="*/ 8 w 804"/>
                <a:gd name="T25" fmla="*/ 1 h 26"/>
                <a:gd name="T26" fmla="*/ 8 w 804"/>
                <a:gd name="T27" fmla="*/ 1 h 26"/>
                <a:gd name="T28" fmla="*/ 8 w 804"/>
                <a:gd name="T29" fmla="*/ 1 h 26"/>
                <a:gd name="T30" fmla="*/ 7 w 804"/>
                <a:gd name="T31" fmla="*/ 1 h 26"/>
                <a:gd name="T32" fmla="*/ 6 w 804"/>
                <a:gd name="T33" fmla="*/ 1 h 26"/>
                <a:gd name="T34" fmla="*/ 6 w 804"/>
                <a:gd name="T35" fmla="*/ 1 h 26"/>
                <a:gd name="T36" fmla="*/ 5 w 804"/>
                <a:gd name="T37" fmla="*/ 1 h 26"/>
                <a:gd name="T38" fmla="*/ 5 w 804"/>
                <a:gd name="T39" fmla="*/ 1 h 26"/>
                <a:gd name="T40" fmla="*/ 5 w 804"/>
                <a:gd name="T41" fmla="*/ 1 h 26"/>
                <a:gd name="T42" fmla="*/ 5 w 804"/>
                <a:gd name="T43" fmla="*/ 1 h 26"/>
                <a:gd name="T44" fmla="*/ 5 w 804"/>
                <a:gd name="T45" fmla="*/ 1 h 26"/>
                <a:gd name="T46" fmla="*/ 4 w 804"/>
                <a:gd name="T47" fmla="*/ 1 h 26"/>
                <a:gd name="T48" fmla="*/ 3 w 804"/>
                <a:gd name="T49" fmla="*/ 1 h 26"/>
                <a:gd name="T50" fmla="*/ 3 w 804"/>
                <a:gd name="T51" fmla="*/ 1 h 26"/>
                <a:gd name="T52" fmla="*/ 2 w 804"/>
                <a:gd name="T53" fmla="*/ 1 h 26"/>
                <a:gd name="T54" fmla="*/ 2 w 804"/>
                <a:gd name="T55" fmla="*/ 1 h 26"/>
                <a:gd name="T56" fmla="*/ 1 w 804"/>
                <a:gd name="T57" fmla="*/ 1 h 26"/>
                <a:gd name="T58" fmla="*/ 1 w 804"/>
                <a:gd name="T59" fmla="*/ 1 h 26"/>
                <a:gd name="T60" fmla="*/ 1 w 804"/>
                <a:gd name="T61" fmla="*/ 1 h 26"/>
                <a:gd name="T62" fmla="*/ 0 w 804"/>
                <a:gd name="T63" fmla="*/ 1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4"/>
                <a:gd name="T97" fmla="*/ 0 h 26"/>
                <a:gd name="T98" fmla="*/ 804 w 804"/>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4" h="26">
                  <a:moveTo>
                    <a:pt x="804" y="0"/>
                  </a:moveTo>
                  <a:lnTo>
                    <a:pt x="804" y="0"/>
                  </a:lnTo>
                  <a:lnTo>
                    <a:pt x="762" y="1"/>
                  </a:lnTo>
                  <a:lnTo>
                    <a:pt x="750" y="2"/>
                  </a:lnTo>
                  <a:moveTo>
                    <a:pt x="697" y="3"/>
                  </a:moveTo>
                  <a:lnTo>
                    <a:pt x="697" y="3"/>
                  </a:lnTo>
                  <a:lnTo>
                    <a:pt x="666" y="4"/>
                  </a:lnTo>
                  <a:lnTo>
                    <a:pt x="643" y="5"/>
                  </a:lnTo>
                  <a:moveTo>
                    <a:pt x="590" y="7"/>
                  </a:moveTo>
                  <a:lnTo>
                    <a:pt x="590" y="7"/>
                  </a:lnTo>
                  <a:lnTo>
                    <a:pt x="557" y="8"/>
                  </a:lnTo>
                  <a:lnTo>
                    <a:pt x="536" y="9"/>
                  </a:lnTo>
                  <a:moveTo>
                    <a:pt x="482" y="10"/>
                  </a:moveTo>
                  <a:lnTo>
                    <a:pt x="482" y="10"/>
                  </a:lnTo>
                  <a:lnTo>
                    <a:pt x="441" y="12"/>
                  </a:lnTo>
                  <a:lnTo>
                    <a:pt x="429" y="12"/>
                  </a:lnTo>
                  <a:moveTo>
                    <a:pt x="375" y="14"/>
                  </a:moveTo>
                  <a:lnTo>
                    <a:pt x="375" y="14"/>
                  </a:lnTo>
                  <a:lnTo>
                    <a:pt x="322" y="16"/>
                  </a:lnTo>
                  <a:moveTo>
                    <a:pt x="268" y="18"/>
                  </a:moveTo>
                  <a:lnTo>
                    <a:pt x="268" y="18"/>
                  </a:lnTo>
                  <a:lnTo>
                    <a:pt x="264" y="18"/>
                  </a:lnTo>
                  <a:lnTo>
                    <a:pt x="214" y="20"/>
                  </a:lnTo>
                  <a:moveTo>
                    <a:pt x="161" y="22"/>
                  </a:moveTo>
                  <a:lnTo>
                    <a:pt x="161" y="22"/>
                  </a:lnTo>
                  <a:lnTo>
                    <a:pt x="153" y="22"/>
                  </a:lnTo>
                  <a:lnTo>
                    <a:pt x="107" y="23"/>
                  </a:lnTo>
                  <a:moveTo>
                    <a:pt x="54" y="25"/>
                  </a:moveTo>
                  <a:lnTo>
                    <a:pt x="54" y="25"/>
                  </a:lnTo>
                  <a:lnTo>
                    <a:pt x="11" y="26"/>
                  </a:lnTo>
                  <a:lnTo>
                    <a:pt x="0" y="2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310" name="Freeform 21"/>
            <p:cNvSpPr>
              <a:spLocks noEditPoints="1"/>
            </p:cNvSpPr>
            <p:nvPr/>
          </p:nvSpPr>
          <p:spPr bwMode="auto">
            <a:xfrm>
              <a:off x="1019" y="844"/>
              <a:ext cx="354" cy="10"/>
            </a:xfrm>
            <a:custGeom>
              <a:avLst/>
              <a:gdLst>
                <a:gd name="T0" fmla="*/ 10 w 588"/>
                <a:gd name="T1" fmla="*/ 0 h 17"/>
                <a:gd name="T2" fmla="*/ 10 w 588"/>
                <a:gd name="T3" fmla="*/ 0 h 17"/>
                <a:gd name="T4" fmla="*/ 10 w 588"/>
                <a:gd name="T5" fmla="*/ 1 h 17"/>
                <a:gd name="T6" fmla="*/ 9 w 588"/>
                <a:gd name="T7" fmla="*/ 1 h 17"/>
                <a:gd name="T8" fmla="*/ 8 w 588"/>
                <a:gd name="T9" fmla="*/ 1 h 17"/>
                <a:gd name="T10" fmla="*/ 8 w 588"/>
                <a:gd name="T11" fmla="*/ 1 h 17"/>
                <a:gd name="T12" fmla="*/ 8 w 588"/>
                <a:gd name="T13" fmla="*/ 1 h 17"/>
                <a:gd name="T14" fmla="*/ 7 w 588"/>
                <a:gd name="T15" fmla="*/ 1 h 17"/>
                <a:gd name="T16" fmla="*/ 7 w 588"/>
                <a:gd name="T17" fmla="*/ 1 h 17"/>
                <a:gd name="T18" fmla="*/ 7 w 588"/>
                <a:gd name="T19" fmla="*/ 1 h 17"/>
                <a:gd name="T20" fmla="*/ 6 w 588"/>
                <a:gd name="T21" fmla="*/ 1 h 17"/>
                <a:gd name="T22" fmla="*/ 5 w 588"/>
                <a:gd name="T23" fmla="*/ 1 h 17"/>
                <a:gd name="T24" fmla="*/ 5 w 588"/>
                <a:gd name="T25" fmla="*/ 1 h 17"/>
                <a:gd name="T26" fmla="*/ 5 w 588"/>
                <a:gd name="T27" fmla="*/ 1 h 17"/>
                <a:gd name="T28" fmla="*/ 4 w 588"/>
                <a:gd name="T29" fmla="*/ 1 h 17"/>
                <a:gd name="T30" fmla="*/ 4 w 588"/>
                <a:gd name="T31" fmla="*/ 1 h 17"/>
                <a:gd name="T32" fmla="*/ 3 w 588"/>
                <a:gd name="T33" fmla="*/ 1 h 17"/>
                <a:gd name="T34" fmla="*/ 3 w 588"/>
                <a:gd name="T35" fmla="*/ 1 h 17"/>
                <a:gd name="T36" fmla="*/ 2 w 588"/>
                <a:gd name="T37" fmla="*/ 1 h 17"/>
                <a:gd name="T38" fmla="*/ 2 w 588"/>
                <a:gd name="T39" fmla="*/ 1 h 17"/>
                <a:gd name="T40" fmla="*/ 1 w 588"/>
                <a:gd name="T41" fmla="*/ 1 h 17"/>
                <a:gd name="T42" fmla="*/ 1 w 588"/>
                <a:gd name="T43" fmla="*/ 1 h 17"/>
                <a:gd name="T44" fmla="*/ 1 w 588"/>
                <a:gd name="T45" fmla="*/ 1 h 17"/>
                <a:gd name="T46" fmla="*/ 0 w 588"/>
                <a:gd name="T47" fmla="*/ 1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8"/>
                <a:gd name="T73" fmla="*/ 0 h 17"/>
                <a:gd name="T74" fmla="*/ 588 w 588"/>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8" h="17">
                  <a:moveTo>
                    <a:pt x="588" y="0"/>
                  </a:moveTo>
                  <a:lnTo>
                    <a:pt x="588" y="0"/>
                  </a:lnTo>
                  <a:lnTo>
                    <a:pt x="546" y="1"/>
                  </a:lnTo>
                  <a:lnTo>
                    <a:pt x="535" y="2"/>
                  </a:lnTo>
                  <a:moveTo>
                    <a:pt x="481" y="4"/>
                  </a:moveTo>
                  <a:lnTo>
                    <a:pt x="481" y="4"/>
                  </a:lnTo>
                  <a:lnTo>
                    <a:pt x="448" y="5"/>
                  </a:lnTo>
                  <a:lnTo>
                    <a:pt x="428" y="5"/>
                  </a:lnTo>
                  <a:moveTo>
                    <a:pt x="375" y="7"/>
                  </a:moveTo>
                  <a:lnTo>
                    <a:pt x="375" y="7"/>
                  </a:lnTo>
                  <a:lnTo>
                    <a:pt x="336" y="9"/>
                  </a:lnTo>
                  <a:lnTo>
                    <a:pt x="321" y="9"/>
                  </a:lnTo>
                  <a:moveTo>
                    <a:pt x="268" y="11"/>
                  </a:moveTo>
                  <a:lnTo>
                    <a:pt x="268" y="11"/>
                  </a:lnTo>
                  <a:lnTo>
                    <a:pt x="216" y="12"/>
                  </a:lnTo>
                  <a:lnTo>
                    <a:pt x="214" y="12"/>
                  </a:lnTo>
                  <a:moveTo>
                    <a:pt x="161" y="14"/>
                  </a:moveTo>
                  <a:lnTo>
                    <a:pt x="161" y="14"/>
                  </a:lnTo>
                  <a:lnTo>
                    <a:pt x="155" y="14"/>
                  </a:lnTo>
                  <a:lnTo>
                    <a:pt x="107" y="15"/>
                  </a:lnTo>
                  <a:moveTo>
                    <a:pt x="54" y="16"/>
                  </a:moveTo>
                  <a:lnTo>
                    <a:pt x="54" y="16"/>
                  </a:lnTo>
                  <a:lnTo>
                    <a:pt x="33" y="16"/>
                  </a:lnTo>
                  <a:lnTo>
                    <a:pt x="0" y="17"/>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311" name="Freeform 22"/>
            <p:cNvSpPr>
              <a:spLocks noEditPoints="1"/>
            </p:cNvSpPr>
            <p:nvPr/>
          </p:nvSpPr>
          <p:spPr bwMode="auto">
            <a:xfrm>
              <a:off x="545" y="855"/>
              <a:ext cx="375" cy="14"/>
            </a:xfrm>
            <a:custGeom>
              <a:avLst/>
              <a:gdLst>
                <a:gd name="T0" fmla="*/ 10 w 624"/>
                <a:gd name="T1" fmla="*/ 0 h 24"/>
                <a:gd name="T2" fmla="*/ 10 w 624"/>
                <a:gd name="T3" fmla="*/ 0 h 24"/>
                <a:gd name="T4" fmla="*/ 10 w 624"/>
                <a:gd name="T5" fmla="*/ 1 h 24"/>
                <a:gd name="T6" fmla="*/ 8 w 624"/>
                <a:gd name="T7" fmla="*/ 1 h 24"/>
                <a:gd name="T8" fmla="*/ 8 w 624"/>
                <a:gd name="T9" fmla="*/ 1 h 24"/>
                <a:gd name="T10" fmla="*/ 8 w 624"/>
                <a:gd name="T11" fmla="*/ 1 h 24"/>
                <a:gd name="T12" fmla="*/ 8 w 624"/>
                <a:gd name="T13" fmla="*/ 1 h 24"/>
                <a:gd name="T14" fmla="*/ 7 w 624"/>
                <a:gd name="T15" fmla="*/ 1 h 24"/>
                <a:gd name="T16" fmla="*/ 7 w 624"/>
                <a:gd name="T17" fmla="*/ 1 h 24"/>
                <a:gd name="T18" fmla="*/ 7 w 624"/>
                <a:gd name="T19" fmla="*/ 1 h 24"/>
                <a:gd name="T20" fmla="*/ 6 w 624"/>
                <a:gd name="T21" fmla="*/ 1 h 24"/>
                <a:gd name="T22" fmla="*/ 5 w 624"/>
                <a:gd name="T23" fmla="*/ 1 h 24"/>
                <a:gd name="T24" fmla="*/ 5 w 624"/>
                <a:gd name="T25" fmla="*/ 1 h 24"/>
                <a:gd name="T26" fmla="*/ 5 w 624"/>
                <a:gd name="T27" fmla="*/ 1 h 24"/>
                <a:gd name="T28" fmla="*/ 4 w 624"/>
                <a:gd name="T29" fmla="*/ 1 h 24"/>
                <a:gd name="T30" fmla="*/ 3 w 624"/>
                <a:gd name="T31" fmla="*/ 1 h 24"/>
                <a:gd name="T32" fmla="*/ 3 w 624"/>
                <a:gd name="T33" fmla="*/ 1 h 24"/>
                <a:gd name="T34" fmla="*/ 2 w 624"/>
                <a:gd name="T35" fmla="*/ 1 h 24"/>
                <a:gd name="T36" fmla="*/ 2 w 624"/>
                <a:gd name="T37" fmla="*/ 1 h 24"/>
                <a:gd name="T38" fmla="*/ 1 w 624"/>
                <a:gd name="T39" fmla="*/ 1 h 24"/>
                <a:gd name="T40" fmla="*/ 1 w 624"/>
                <a:gd name="T41" fmla="*/ 1 h 24"/>
                <a:gd name="T42" fmla="*/ 1 w 624"/>
                <a:gd name="T43" fmla="*/ 1 h 24"/>
                <a:gd name="T44" fmla="*/ 1 w 624"/>
                <a:gd name="T45" fmla="*/ 1 h 24"/>
                <a:gd name="T46" fmla="*/ 0 w 624"/>
                <a:gd name="T47" fmla="*/ 1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4"/>
                <a:gd name="T73" fmla="*/ 0 h 24"/>
                <a:gd name="T74" fmla="*/ 624 w 624"/>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4" h="24">
                  <a:moveTo>
                    <a:pt x="624" y="0"/>
                  </a:moveTo>
                  <a:lnTo>
                    <a:pt x="624" y="0"/>
                  </a:lnTo>
                  <a:lnTo>
                    <a:pt x="567" y="1"/>
                  </a:lnTo>
                  <a:moveTo>
                    <a:pt x="511" y="3"/>
                  </a:moveTo>
                  <a:lnTo>
                    <a:pt x="511" y="3"/>
                  </a:lnTo>
                  <a:lnTo>
                    <a:pt x="507" y="3"/>
                  </a:lnTo>
                  <a:lnTo>
                    <a:pt x="454" y="5"/>
                  </a:lnTo>
                  <a:moveTo>
                    <a:pt x="397" y="7"/>
                  </a:moveTo>
                  <a:lnTo>
                    <a:pt x="397" y="7"/>
                  </a:lnTo>
                  <a:lnTo>
                    <a:pt x="385" y="7"/>
                  </a:lnTo>
                  <a:lnTo>
                    <a:pt x="341" y="9"/>
                  </a:lnTo>
                  <a:moveTo>
                    <a:pt x="284" y="11"/>
                  </a:moveTo>
                  <a:lnTo>
                    <a:pt x="284" y="11"/>
                  </a:lnTo>
                  <a:lnTo>
                    <a:pt x="265" y="12"/>
                  </a:lnTo>
                  <a:lnTo>
                    <a:pt x="227" y="14"/>
                  </a:lnTo>
                  <a:moveTo>
                    <a:pt x="170" y="16"/>
                  </a:moveTo>
                  <a:lnTo>
                    <a:pt x="170" y="16"/>
                  </a:lnTo>
                  <a:lnTo>
                    <a:pt x="153" y="17"/>
                  </a:lnTo>
                  <a:lnTo>
                    <a:pt x="114" y="19"/>
                  </a:lnTo>
                  <a:moveTo>
                    <a:pt x="57" y="21"/>
                  </a:moveTo>
                  <a:lnTo>
                    <a:pt x="57" y="21"/>
                  </a:lnTo>
                  <a:lnTo>
                    <a:pt x="53" y="21"/>
                  </a:lnTo>
                  <a:lnTo>
                    <a:pt x="10" y="23"/>
                  </a:lnTo>
                  <a:lnTo>
                    <a:pt x="0" y="24"/>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312" name="Freeform 23"/>
            <p:cNvSpPr>
              <a:spLocks noEditPoints="1"/>
            </p:cNvSpPr>
            <p:nvPr/>
          </p:nvSpPr>
          <p:spPr bwMode="auto">
            <a:xfrm>
              <a:off x="215" y="868"/>
              <a:ext cx="230" cy="2"/>
            </a:xfrm>
            <a:custGeom>
              <a:avLst/>
              <a:gdLst>
                <a:gd name="T0" fmla="*/ 7 w 383"/>
                <a:gd name="T1" fmla="*/ 1 h 3"/>
                <a:gd name="T2" fmla="*/ 7 w 383"/>
                <a:gd name="T3" fmla="*/ 1 h 3"/>
                <a:gd name="T4" fmla="*/ 6 w 383"/>
                <a:gd name="T5" fmla="*/ 1 h 3"/>
                <a:gd name="T6" fmla="*/ 6 w 383"/>
                <a:gd name="T7" fmla="*/ 1 h 3"/>
                <a:gd name="T8" fmla="*/ 5 w 383"/>
                <a:gd name="T9" fmla="*/ 1 h 3"/>
                <a:gd name="T10" fmla="*/ 5 w 383"/>
                <a:gd name="T11" fmla="*/ 1 h 3"/>
                <a:gd name="T12" fmla="*/ 4 w 383"/>
                <a:gd name="T13" fmla="*/ 1 h 3"/>
                <a:gd name="T14" fmla="*/ 4 w 383"/>
                <a:gd name="T15" fmla="*/ 1 h 3"/>
                <a:gd name="T16" fmla="*/ 3 w 383"/>
                <a:gd name="T17" fmla="*/ 1 h 3"/>
                <a:gd name="T18" fmla="*/ 3 w 383"/>
                <a:gd name="T19" fmla="*/ 1 h 3"/>
                <a:gd name="T20" fmla="*/ 2 w 383"/>
                <a:gd name="T21" fmla="*/ 1 h 3"/>
                <a:gd name="T22" fmla="*/ 2 w 383"/>
                <a:gd name="T23" fmla="*/ 1 h 3"/>
                <a:gd name="T24" fmla="*/ 1 w 383"/>
                <a:gd name="T25" fmla="*/ 1 h 3"/>
                <a:gd name="T26" fmla="*/ 1 w 383"/>
                <a:gd name="T27" fmla="*/ 1 h 3"/>
                <a:gd name="T28" fmla="*/ 1 w 383"/>
                <a:gd name="T29" fmla="*/ 1 h 3"/>
                <a:gd name="T30" fmla="*/ 1 w 383"/>
                <a:gd name="T31" fmla="*/ 1 h 3"/>
                <a:gd name="T32" fmla="*/ 0 w 383"/>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3"/>
                <a:gd name="T52" fmla="*/ 0 h 3"/>
                <a:gd name="T53" fmla="*/ 383 w 383"/>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3" h="3">
                  <a:moveTo>
                    <a:pt x="383" y="3"/>
                  </a:moveTo>
                  <a:lnTo>
                    <a:pt x="383" y="3"/>
                  </a:lnTo>
                  <a:lnTo>
                    <a:pt x="341" y="3"/>
                  </a:lnTo>
                  <a:lnTo>
                    <a:pt x="328" y="3"/>
                  </a:lnTo>
                  <a:moveTo>
                    <a:pt x="274" y="3"/>
                  </a:moveTo>
                  <a:lnTo>
                    <a:pt x="274" y="3"/>
                  </a:lnTo>
                  <a:lnTo>
                    <a:pt x="246" y="2"/>
                  </a:lnTo>
                  <a:lnTo>
                    <a:pt x="219" y="2"/>
                  </a:lnTo>
                  <a:moveTo>
                    <a:pt x="164" y="2"/>
                  </a:moveTo>
                  <a:lnTo>
                    <a:pt x="164" y="2"/>
                  </a:lnTo>
                  <a:lnTo>
                    <a:pt x="147" y="2"/>
                  </a:lnTo>
                  <a:lnTo>
                    <a:pt x="109" y="1"/>
                  </a:lnTo>
                  <a:moveTo>
                    <a:pt x="54" y="1"/>
                  </a:moveTo>
                  <a:lnTo>
                    <a:pt x="54" y="1"/>
                  </a:lnTo>
                  <a:lnTo>
                    <a:pt x="52" y="1"/>
                  </a:lnTo>
                  <a:lnTo>
                    <a:pt x="10"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313" name="Freeform 24"/>
            <p:cNvSpPr>
              <a:spLocks/>
            </p:cNvSpPr>
            <p:nvPr/>
          </p:nvSpPr>
          <p:spPr bwMode="auto">
            <a:xfrm>
              <a:off x="68" y="868"/>
              <a:ext cx="40" cy="1"/>
            </a:xfrm>
            <a:custGeom>
              <a:avLst/>
              <a:gdLst>
                <a:gd name="T0" fmla="*/ 1 w 65"/>
                <a:gd name="T1" fmla="*/ 0 h 1"/>
                <a:gd name="T2" fmla="*/ 1 w 65"/>
                <a:gd name="T3" fmla="*/ 0 h 1"/>
                <a:gd name="T4" fmla="*/ 1 w 65"/>
                <a:gd name="T5" fmla="*/ 1 h 1"/>
                <a:gd name="T6" fmla="*/ 0 w 65"/>
                <a:gd name="T7" fmla="*/ 1 h 1"/>
                <a:gd name="T8" fmla="*/ 0 60000 65536"/>
                <a:gd name="T9" fmla="*/ 0 60000 65536"/>
                <a:gd name="T10" fmla="*/ 0 60000 65536"/>
                <a:gd name="T11" fmla="*/ 0 60000 65536"/>
                <a:gd name="T12" fmla="*/ 0 w 65"/>
                <a:gd name="T13" fmla="*/ 0 h 1"/>
                <a:gd name="T14" fmla="*/ 65 w 65"/>
                <a:gd name="T15" fmla="*/ 1 h 1"/>
              </a:gdLst>
              <a:ahLst/>
              <a:cxnLst>
                <a:cxn ang="T8">
                  <a:pos x="T0" y="T1"/>
                </a:cxn>
                <a:cxn ang="T9">
                  <a:pos x="T2" y="T3"/>
                </a:cxn>
                <a:cxn ang="T10">
                  <a:pos x="T4" y="T5"/>
                </a:cxn>
                <a:cxn ang="T11">
                  <a:pos x="T6" y="T7"/>
                </a:cxn>
              </a:cxnLst>
              <a:rect l="T12" t="T13" r="T14" b="T15"/>
              <a:pathLst>
                <a:path w="65" h="1">
                  <a:moveTo>
                    <a:pt x="65" y="0"/>
                  </a:moveTo>
                  <a:lnTo>
                    <a:pt x="65" y="0"/>
                  </a:lnTo>
                  <a:lnTo>
                    <a:pt x="14"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314" name="Freeform 25"/>
            <p:cNvSpPr>
              <a:spLocks noEditPoints="1"/>
            </p:cNvSpPr>
            <p:nvPr/>
          </p:nvSpPr>
          <p:spPr bwMode="auto">
            <a:xfrm>
              <a:off x="10" y="826"/>
              <a:ext cx="5926" cy="65"/>
            </a:xfrm>
            <a:custGeom>
              <a:avLst/>
              <a:gdLst>
                <a:gd name="T0" fmla="*/ 168 w 9865"/>
                <a:gd name="T1" fmla="*/ 1 h 108"/>
                <a:gd name="T2" fmla="*/ 168 w 9865"/>
                <a:gd name="T3" fmla="*/ 1 h 108"/>
                <a:gd name="T4" fmla="*/ 167 w 9865"/>
                <a:gd name="T5" fmla="*/ 1 h 108"/>
                <a:gd name="T6" fmla="*/ 146 w 9865"/>
                <a:gd name="T7" fmla="*/ 2 h 108"/>
                <a:gd name="T8" fmla="*/ 146 w 9865"/>
                <a:gd name="T9" fmla="*/ 2 h 108"/>
                <a:gd name="T10" fmla="*/ 146 w 9865"/>
                <a:gd name="T11" fmla="*/ 2 h 108"/>
                <a:gd name="T12" fmla="*/ 145 w 9865"/>
                <a:gd name="T13" fmla="*/ 2 h 108"/>
                <a:gd name="T14" fmla="*/ 130 w 9865"/>
                <a:gd name="T15" fmla="*/ 1 h 108"/>
                <a:gd name="T16" fmla="*/ 130 w 9865"/>
                <a:gd name="T17" fmla="*/ 1 h 108"/>
                <a:gd name="T18" fmla="*/ 129 w 9865"/>
                <a:gd name="T19" fmla="*/ 1 h 108"/>
                <a:gd name="T20" fmla="*/ 129 w 9865"/>
                <a:gd name="T21" fmla="*/ 1 h 108"/>
                <a:gd name="T22" fmla="*/ 106 w 9865"/>
                <a:gd name="T23" fmla="*/ 1 h 108"/>
                <a:gd name="T24" fmla="*/ 106 w 9865"/>
                <a:gd name="T25" fmla="*/ 1 h 108"/>
                <a:gd name="T26" fmla="*/ 106 w 9865"/>
                <a:gd name="T27" fmla="*/ 1 h 108"/>
                <a:gd name="T28" fmla="*/ 105 w 9865"/>
                <a:gd name="T29" fmla="*/ 1 h 108"/>
                <a:gd name="T30" fmla="*/ 99 w 9865"/>
                <a:gd name="T31" fmla="*/ 1 h 108"/>
                <a:gd name="T32" fmla="*/ 99 w 9865"/>
                <a:gd name="T33" fmla="*/ 1 h 108"/>
                <a:gd name="T34" fmla="*/ 99 w 9865"/>
                <a:gd name="T35" fmla="*/ 1 h 108"/>
                <a:gd name="T36" fmla="*/ 98 w 9865"/>
                <a:gd name="T37" fmla="*/ 1 h 108"/>
                <a:gd name="T38" fmla="*/ 94 w 9865"/>
                <a:gd name="T39" fmla="*/ 1 h 108"/>
                <a:gd name="T40" fmla="*/ 94 w 9865"/>
                <a:gd name="T41" fmla="*/ 1 h 108"/>
                <a:gd name="T42" fmla="*/ 94 w 9865"/>
                <a:gd name="T43" fmla="*/ 1 h 108"/>
                <a:gd name="T44" fmla="*/ 93 w 9865"/>
                <a:gd name="T45" fmla="*/ 1 h 108"/>
                <a:gd name="T46" fmla="*/ 79 w 9865"/>
                <a:gd name="T47" fmla="*/ 1 h 108"/>
                <a:gd name="T48" fmla="*/ 79 w 9865"/>
                <a:gd name="T49" fmla="*/ 1 h 108"/>
                <a:gd name="T50" fmla="*/ 79 w 9865"/>
                <a:gd name="T51" fmla="*/ 1 h 108"/>
                <a:gd name="T52" fmla="*/ 78 w 9865"/>
                <a:gd name="T53" fmla="*/ 1 h 108"/>
                <a:gd name="T54" fmla="*/ 65 w 9865"/>
                <a:gd name="T55" fmla="*/ 1 h 108"/>
                <a:gd name="T56" fmla="*/ 65 w 9865"/>
                <a:gd name="T57" fmla="*/ 1 h 108"/>
                <a:gd name="T58" fmla="*/ 65 w 9865"/>
                <a:gd name="T59" fmla="*/ 1 h 108"/>
                <a:gd name="T60" fmla="*/ 65 w 9865"/>
                <a:gd name="T61" fmla="*/ 1 h 108"/>
                <a:gd name="T62" fmla="*/ 56 w 9865"/>
                <a:gd name="T63" fmla="*/ 0 h 108"/>
                <a:gd name="T64" fmla="*/ 56 w 9865"/>
                <a:gd name="T65" fmla="*/ 0 h 108"/>
                <a:gd name="T66" fmla="*/ 56 w 9865"/>
                <a:gd name="T67" fmla="*/ 0 h 108"/>
                <a:gd name="T68" fmla="*/ 56 w 9865"/>
                <a:gd name="T69" fmla="*/ 0 h 108"/>
                <a:gd name="T70" fmla="*/ 40 w 9865"/>
                <a:gd name="T71" fmla="*/ 1 h 108"/>
                <a:gd name="T72" fmla="*/ 40 w 9865"/>
                <a:gd name="T73" fmla="*/ 1 h 108"/>
                <a:gd name="T74" fmla="*/ 40 w 9865"/>
                <a:gd name="T75" fmla="*/ 1 h 108"/>
                <a:gd name="T76" fmla="*/ 39 w 9865"/>
                <a:gd name="T77" fmla="*/ 1 h 108"/>
                <a:gd name="T78" fmla="*/ 28 w 9865"/>
                <a:gd name="T79" fmla="*/ 1 h 108"/>
                <a:gd name="T80" fmla="*/ 28 w 9865"/>
                <a:gd name="T81" fmla="*/ 1 h 108"/>
                <a:gd name="T82" fmla="*/ 27 w 9865"/>
                <a:gd name="T83" fmla="*/ 1 h 108"/>
                <a:gd name="T84" fmla="*/ 26 w 9865"/>
                <a:gd name="T85" fmla="*/ 1 h 108"/>
                <a:gd name="T86" fmla="*/ 14 w 9865"/>
                <a:gd name="T87" fmla="*/ 1 h 108"/>
                <a:gd name="T88" fmla="*/ 14 w 9865"/>
                <a:gd name="T89" fmla="*/ 1 h 108"/>
                <a:gd name="T90" fmla="*/ 14 w 9865"/>
                <a:gd name="T91" fmla="*/ 1 h 108"/>
                <a:gd name="T92" fmla="*/ 13 w 9865"/>
                <a:gd name="T93" fmla="*/ 1 h 108"/>
                <a:gd name="T94" fmla="*/ 5 w 9865"/>
                <a:gd name="T95" fmla="*/ 1 h 108"/>
                <a:gd name="T96" fmla="*/ 5 w 9865"/>
                <a:gd name="T97" fmla="*/ 1 h 108"/>
                <a:gd name="T98" fmla="*/ 4 w 9865"/>
                <a:gd name="T99" fmla="*/ 1 h 108"/>
                <a:gd name="T100" fmla="*/ 4 w 9865"/>
                <a:gd name="T101" fmla="*/ 1 h 108"/>
                <a:gd name="T102" fmla="*/ 1 w 9865"/>
                <a:gd name="T103" fmla="*/ 1 h 108"/>
                <a:gd name="T104" fmla="*/ 1 w 9865"/>
                <a:gd name="T105" fmla="*/ 1 h 108"/>
                <a:gd name="T106" fmla="*/ 0 w 9865"/>
                <a:gd name="T107" fmla="*/ 1 h 1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65"/>
                <a:gd name="T163" fmla="*/ 0 h 108"/>
                <a:gd name="T164" fmla="*/ 9865 w 9865"/>
                <a:gd name="T165" fmla="*/ 108 h 1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65" h="108">
                  <a:moveTo>
                    <a:pt x="9865" y="43"/>
                  </a:moveTo>
                  <a:lnTo>
                    <a:pt x="9865" y="43"/>
                  </a:lnTo>
                  <a:cubicBezTo>
                    <a:pt x="9862" y="43"/>
                    <a:pt x="9853" y="45"/>
                    <a:pt x="9839" y="46"/>
                  </a:cubicBezTo>
                  <a:moveTo>
                    <a:pt x="8615" y="108"/>
                  </a:moveTo>
                  <a:lnTo>
                    <a:pt x="8615" y="108"/>
                  </a:lnTo>
                  <a:cubicBezTo>
                    <a:pt x="8606" y="108"/>
                    <a:pt x="8597" y="108"/>
                    <a:pt x="8588" y="108"/>
                  </a:cubicBezTo>
                  <a:cubicBezTo>
                    <a:pt x="8579" y="108"/>
                    <a:pt x="8570" y="108"/>
                    <a:pt x="8561" y="108"/>
                  </a:cubicBezTo>
                  <a:moveTo>
                    <a:pt x="7628" y="74"/>
                  </a:moveTo>
                  <a:lnTo>
                    <a:pt x="7628" y="74"/>
                  </a:lnTo>
                  <a:cubicBezTo>
                    <a:pt x="7619" y="74"/>
                    <a:pt x="7609" y="74"/>
                    <a:pt x="7600" y="73"/>
                  </a:cubicBezTo>
                  <a:cubicBezTo>
                    <a:pt x="7591" y="73"/>
                    <a:pt x="7582" y="73"/>
                    <a:pt x="7574" y="73"/>
                  </a:cubicBezTo>
                  <a:moveTo>
                    <a:pt x="6245" y="14"/>
                  </a:moveTo>
                  <a:lnTo>
                    <a:pt x="6245" y="14"/>
                  </a:lnTo>
                  <a:cubicBezTo>
                    <a:pt x="6236" y="13"/>
                    <a:pt x="6227" y="11"/>
                    <a:pt x="6219" y="10"/>
                  </a:cubicBezTo>
                  <a:cubicBezTo>
                    <a:pt x="6214" y="9"/>
                    <a:pt x="6205" y="8"/>
                    <a:pt x="6194" y="8"/>
                  </a:cubicBezTo>
                  <a:moveTo>
                    <a:pt x="5842" y="20"/>
                  </a:moveTo>
                  <a:lnTo>
                    <a:pt x="5842" y="20"/>
                  </a:lnTo>
                  <a:cubicBezTo>
                    <a:pt x="5832" y="20"/>
                    <a:pt x="5823" y="20"/>
                    <a:pt x="5817" y="20"/>
                  </a:cubicBezTo>
                  <a:cubicBezTo>
                    <a:pt x="5809" y="20"/>
                    <a:pt x="5801" y="20"/>
                    <a:pt x="5792" y="20"/>
                  </a:cubicBezTo>
                  <a:moveTo>
                    <a:pt x="5541" y="21"/>
                  </a:moveTo>
                  <a:lnTo>
                    <a:pt x="5541" y="21"/>
                  </a:lnTo>
                  <a:cubicBezTo>
                    <a:pt x="5532" y="21"/>
                    <a:pt x="5524" y="21"/>
                    <a:pt x="5515" y="21"/>
                  </a:cubicBezTo>
                  <a:cubicBezTo>
                    <a:pt x="5508" y="21"/>
                    <a:pt x="5499" y="22"/>
                    <a:pt x="5489" y="22"/>
                  </a:cubicBezTo>
                  <a:moveTo>
                    <a:pt x="4685" y="77"/>
                  </a:moveTo>
                  <a:lnTo>
                    <a:pt x="4685" y="77"/>
                  </a:lnTo>
                  <a:cubicBezTo>
                    <a:pt x="4673" y="77"/>
                    <a:pt x="4664" y="78"/>
                    <a:pt x="4658" y="78"/>
                  </a:cubicBezTo>
                  <a:cubicBezTo>
                    <a:pt x="4651" y="78"/>
                    <a:pt x="4643" y="77"/>
                    <a:pt x="4632" y="77"/>
                  </a:cubicBezTo>
                  <a:moveTo>
                    <a:pt x="3856" y="10"/>
                  </a:moveTo>
                  <a:lnTo>
                    <a:pt x="3856" y="10"/>
                  </a:lnTo>
                  <a:cubicBezTo>
                    <a:pt x="3846" y="10"/>
                    <a:pt x="3837" y="10"/>
                    <a:pt x="3830" y="10"/>
                  </a:cubicBezTo>
                  <a:cubicBezTo>
                    <a:pt x="3822" y="10"/>
                    <a:pt x="3813" y="10"/>
                    <a:pt x="3804" y="9"/>
                  </a:cubicBezTo>
                  <a:moveTo>
                    <a:pt x="3339" y="0"/>
                  </a:moveTo>
                  <a:lnTo>
                    <a:pt x="3339" y="0"/>
                  </a:lnTo>
                  <a:cubicBezTo>
                    <a:pt x="3330" y="0"/>
                    <a:pt x="3321" y="0"/>
                    <a:pt x="3313" y="0"/>
                  </a:cubicBezTo>
                  <a:cubicBezTo>
                    <a:pt x="3306" y="0"/>
                    <a:pt x="3297" y="0"/>
                    <a:pt x="3287" y="0"/>
                  </a:cubicBezTo>
                  <a:moveTo>
                    <a:pt x="2375" y="28"/>
                  </a:moveTo>
                  <a:lnTo>
                    <a:pt x="2375" y="28"/>
                  </a:lnTo>
                  <a:cubicBezTo>
                    <a:pt x="2365" y="28"/>
                    <a:pt x="2356" y="28"/>
                    <a:pt x="2348" y="28"/>
                  </a:cubicBezTo>
                  <a:cubicBezTo>
                    <a:pt x="2341" y="28"/>
                    <a:pt x="2332" y="29"/>
                    <a:pt x="2322" y="29"/>
                  </a:cubicBezTo>
                  <a:moveTo>
                    <a:pt x="1627" y="47"/>
                  </a:moveTo>
                  <a:lnTo>
                    <a:pt x="1627" y="47"/>
                  </a:lnTo>
                  <a:cubicBezTo>
                    <a:pt x="1618" y="47"/>
                    <a:pt x="1609" y="47"/>
                    <a:pt x="1600" y="47"/>
                  </a:cubicBezTo>
                  <a:cubicBezTo>
                    <a:pt x="1591" y="47"/>
                    <a:pt x="1581" y="47"/>
                    <a:pt x="1572" y="47"/>
                  </a:cubicBezTo>
                  <a:moveTo>
                    <a:pt x="835" y="73"/>
                  </a:moveTo>
                  <a:lnTo>
                    <a:pt x="835" y="73"/>
                  </a:lnTo>
                  <a:cubicBezTo>
                    <a:pt x="824" y="74"/>
                    <a:pt x="814" y="74"/>
                    <a:pt x="806" y="74"/>
                  </a:cubicBezTo>
                  <a:cubicBezTo>
                    <a:pt x="798" y="74"/>
                    <a:pt x="789" y="74"/>
                    <a:pt x="779" y="74"/>
                  </a:cubicBezTo>
                  <a:moveTo>
                    <a:pt x="286" y="70"/>
                  </a:moveTo>
                  <a:lnTo>
                    <a:pt x="286" y="70"/>
                  </a:lnTo>
                  <a:cubicBezTo>
                    <a:pt x="275" y="70"/>
                    <a:pt x="266" y="70"/>
                    <a:pt x="258" y="70"/>
                  </a:cubicBezTo>
                  <a:cubicBezTo>
                    <a:pt x="248" y="70"/>
                    <a:pt x="238" y="70"/>
                    <a:pt x="226" y="70"/>
                  </a:cubicBezTo>
                  <a:moveTo>
                    <a:pt x="33" y="72"/>
                  </a:moveTo>
                  <a:lnTo>
                    <a:pt x="33" y="72"/>
                  </a:lnTo>
                  <a:cubicBezTo>
                    <a:pt x="13" y="72"/>
                    <a:pt x="0" y="72"/>
                    <a:pt x="0" y="72"/>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12315" name="Freeform 26"/>
            <p:cNvSpPr>
              <a:spLocks/>
            </p:cNvSpPr>
            <p:nvPr/>
          </p:nvSpPr>
          <p:spPr bwMode="auto">
            <a:xfrm>
              <a:off x="3841" y="3988"/>
              <a:ext cx="1339" cy="14"/>
            </a:xfrm>
            <a:custGeom>
              <a:avLst/>
              <a:gdLst>
                <a:gd name="T0" fmla="*/ 38 w 2229"/>
                <a:gd name="T1" fmla="*/ 1 h 23"/>
                <a:gd name="T2" fmla="*/ 38 w 2229"/>
                <a:gd name="T3" fmla="*/ 1 h 23"/>
                <a:gd name="T4" fmla="*/ 37 w 2229"/>
                <a:gd name="T5" fmla="*/ 0 h 23"/>
                <a:gd name="T6" fmla="*/ 1 w 2229"/>
                <a:gd name="T7" fmla="*/ 1 h 23"/>
                <a:gd name="T8" fmla="*/ 0 w 2229"/>
                <a:gd name="T9" fmla="*/ 1 h 23"/>
                <a:gd name="T10" fmla="*/ 35 w 2229"/>
                <a:gd name="T11" fmla="*/ 1 h 23"/>
                <a:gd name="T12" fmla="*/ 0 60000 65536"/>
                <a:gd name="T13" fmla="*/ 0 60000 65536"/>
                <a:gd name="T14" fmla="*/ 0 60000 65536"/>
                <a:gd name="T15" fmla="*/ 0 60000 65536"/>
                <a:gd name="T16" fmla="*/ 0 60000 65536"/>
                <a:gd name="T17" fmla="*/ 0 60000 65536"/>
                <a:gd name="T18" fmla="*/ 0 w 2229"/>
                <a:gd name="T19" fmla="*/ 0 h 23"/>
                <a:gd name="T20" fmla="*/ 2229 w 22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229" h="23">
                  <a:moveTo>
                    <a:pt x="2229" y="9"/>
                  </a:moveTo>
                  <a:lnTo>
                    <a:pt x="2229" y="9"/>
                  </a:lnTo>
                  <a:lnTo>
                    <a:pt x="2153" y="0"/>
                  </a:lnTo>
                  <a:lnTo>
                    <a:pt x="17" y="23"/>
                  </a:lnTo>
                  <a:lnTo>
                    <a:pt x="0" y="14"/>
                  </a:lnTo>
                  <a:lnTo>
                    <a:pt x="2108" y="13"/>
                  </a:lnTo>
                </a:path>
              </a:pathLst>
            </a:custGeom>
            <a:solidFill>
              <a:srgbClr val="000000"/>
            </a:solidFill>
            <a:ln w="0">
              <a:solidFill>
                <a:srgbClr val="000000"/>
              </a:solidFill>
              <a:prstDash val="solid"/>
              <a:round/>
              <a:headEnd/>
              <a:tailEnd/>
            </a:ln>
          </p:spPr>
          <p:txBody>
            <a:bodyPr/>
            <a:lstStyle/>
            <a:p>
              <a:endParaRPr lang="en-GB"/>
            </a:p>
          </p:txBody>
        </p:sp>
        <p:sp>
          <p:nvSpPr>
            <p:cNvPr id="12316" name="Freeform 27"/>
            <p:cNvSpPr>
              <a:spLocks/>
            </p:cNvSpPr>
            <p:nvPr/>
          </p:nvSpPr>
          <p:spPr bwMode="auto">
            <a:xfrm>
              <a:off x="864" y="293"/>
              <a:ext cx="2001" cy="8"/>
            </a:xfrm>
            <a:custGeom>
              <a:avLst/>
              <a:gdLst>
                <a:gd name="T0" fmla="*/ 10 w 3331"/>
                <a:gd name="T1" fmla="*/ 1 h 13"/>
                <a:gd name="T2" fmla="*/ 10 w 3331"/>
                <a:gd name="T3" fmla="*/ 1 h 13"/>
                <a:gd name="T4" fmla="*/ 10 w 3331"/>
                <a:gd name="T5" fmla="*/ 1 h 13"/>
                <a:gd name="T6" fmla="*/ 0 w 3331"/>
                <a:gd name="T7" fmla="*/ 1 h 13"/>
                <a:gd name="T8" fmla="*/ 0 w 3331"/>
                <a:gd name="T9" fmla="*/ 1 h 13"/>
                <a:gd name="T10" fmla="*/ 10 w 3331"/>
                <a:gd name="T11" fmla="*/ 0 h 13"/>
                <a:gd name="T12" fmla="*/ 15 w 3331"/>
                <a:gd name="T13" fmla="*/ 1 h 13"/>
                <a:gd name="T14" fmla="*/ 23 w 3331"/>
                <a:gd name="T15" fmla="*/ 1 h 13"/>
                <a:gd name="T16" fmla="*/ 39 w 3331"/>
                <a:gd name="T17" fmla="*/ 1 h 13"/>
                <a:gd name="T18" fmla="*/ 44 w 3331"/>
                <a:gd name="T19" fmla="*/ 1 h 13"/>
                <a:gd name="T20" fmla="*/ 46 w 3331"/>
                <a:gd name="T21" fmla="*/ 1 h 13"/>
                <a:gd name="T22" fmla="*/ 53 w 3331"/>
                <a:gd name="T23" fmla="*/ 1 h 13"/>
                <a:gd name="T24" fmla="*/ 53 w 3331"/>
                <a:gd name="T25" fmla="*/ 1 h 13"/>
                <a:gd name="T26" fmla="*/ 56 w 3331"/>
                <a:gd name="T27" fmla="*/ 1 h 13"/>
                <a:gd name="T28" fmla="*/ 56 w 3331"/>
                <a:gd name="T29" fmla="*/ 1 h 13"/>
                <a:gd name="T30" fmla="*/ 53 w 3331"/>
                <a:gd name="T31" fmla="*/ 1 h 13"/>
                <a:gd name="T32" fmla="*/ 19 w 3331"/>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31"/>
                <a:gd name="T52" fmla="*/ 0 h 13"/>
                <a:gd name="T53" fmla="*/ 3331 w 3331"/>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31" h="13">
                  <a:moveTo>
                    <a:pt x="631" y="9"/>
                  </a:moveTo>
                  <a:lnTo>
                    <a:pt x="631" y="9"/>
                  </a:lnTo>
                  <a:lnTo>
                    <a:pt x="553" y="9"/>
                  </a:lnTo>
                  <a:lnTo>
                    <a:pt x="0" y="12"/>
                  </a:lnTo>
                  <a:lnTo>
                    <a:pt x="0" y="6"/>
                  </a:lnTo>
                  <a:lnTo>
                    <a:pt x="631" y="0"/>
                  </a:lnTo>
                  <a:lnTo>
                    <a:pt x="893" y="4"/>
                  </a:lnTo>
                  <a:lnTo>
                    <a:pt x="1399" y="13"/>
                  </a:lnTo>
                  <a:lnTo>
                    <a:pt x="2299" y="13"/>
                  </a:lnTo>
                  <a:lnTo>
                    <a:pt x="2566" y="7"/>
                  </a:lnTo>
                  <a:lnTo>
                    <a:pt x="2736" y="8"/>
                  </a:lnTo>
                  <a:lnTo>
                    <a:pt x="3119" y="13"/>
                  </a:lnTo>
                  <a:lnTo>
                    <a:pt x="3136" y="8"/>
                  </a:lnTo>
                  <a:lnTo>
                    <a:pt x="3331" y="7"/>
                  </a:lnTo>
                  <a:lnTo>
                    <a:pt x="3280" y="3"/>
                  </a:lnTo>
                  <a:lnTo>
                    <a:pt x="3128" y="4"/>
                  </a:lnTo>
                  <a:cubicBezTo>
                    <a:pt x="2450" y="4"/>
                    <a:pt x="1774" y="5"/>
                    <a:pt x="1096" y="0"/>
                  </a:cubicBezTo>
                </a:path>
              </a:pathLst>
            </a:custGeom>
            <a:solidFill>
              <a:srgbClr val="000000"/>
            </a:solidFill>
            <a:ln w="0">
              <a:solidFill>
                <a:srgbClr val="000000"/>
              </a:solidFill>
              <a:prstDash val="solid"/>
              <a:round/>
              <a:headEnd/>
              <a:tailEnd/>
            </a:ln>
          </p:spPr>
          <p:txBody>
            <a:bodyPr/>
            <a:lstStyle/>
            <a:p>
              <a:endParaRPr lang="en-GB"/>
            </a:p>
          </p:txBody>
        </p:sp>
        <p:sp>
          <p:nvSpPr>
            <p:cNvPr id="12317" name="Freeform 28"/>
            <p:cNvSpPr>
              <a:spLocks/>
            </p:cNvSpPr>
            <p:nvPr/>
          </p:nvSpPr>
          <p:spPr bwMode="auto">
            <a:xfrm>
              <a:off x="232" y="477"/>
              <a:ext cx="3598" cy="3527"/>
            </a:xfrm>
            <a:custGeom>
              <a:avLst/>
              <a:gdLst>
                <a:gd name="T0" fmla="*/ 1 w 5989"/>
                <a:gd name="T1" fmla="*/ 5 h 5859"/>
                <a:gd name="T2" fmla="*/ 1 w 5989"/>
                <a:gd name="T3" fmla="*/ 5 h 5859"/>
                <a:gd name="T4" fmla="*/ 1 w 5989"/>
                <a:gd name="T5" fmla="*/ 26 h 5859"/>
                <a:gd name="T6" fmla="*/ 1 w 5989"/>
                <a:gd name="T7" fmla="*/ 23 h 5859"/>
                <a:gd name="T8" fmla="*/ 1 w 5989"/>
                <a:gd name="T9" fmla="*/ 32 h 5859"/>
                <a:gd name="T10" fmla="*/ 1 w 5989"/>
                <a:gd name="T11" fmla="*/ 41 h 5859"/>
                <a:gd name="T12" fmla="*/ 1 w 5989"/>
                <a:gd name="T13" fmla="*/ 49 h 5859"/>
                <a:gd name="T14" fmla="*/ 1 w 5989"/>
                <a:gd name="T15" fmla="*/ 58 h 5859"/>
                <a:gd name="T16" fmla="*/ 1 w 5989"/>
                <a:gd name="T17" fmla="*/ 76 h 5859"/>
                <a:gd name="T18" fmla="*/ 1 w 5989"/>
                <a:gd name="T19" fmla="*/ 82 h 5859"/>
                <a:gd name="T20" fmla="*/ 1 w 5989"/>
                <a:gd name="T21" fmla="*/ 91 h 5859"/>
                <a:gd name="T22" fmla="*/ 1 w 5989"/>
                <a:gd name="T23" fmla="*/ 96 h 5859"/>
                <a:gd name="T24" fmla="*/ 1 w 5989"/>
                <a:gd name="T25" fmla="*/ 98 h 5859"/>
                <a:gd name="T26" fmla="*/ 1 w 5989"/>
                <a:gd name="T27" fmla="*/ 101 h 5859"/>
                <a:gd name="T28" fmla="*/ 6 w 5989"/>
                <a:gd name="T29" fmla="*/ 101 h 5859"/>
                <a:gd name="T30" fmla="*/ 7 w 5989"/>
                <a:gd name="T31" fmla="*/ 101 h 5859"/>
                <a:gd name="T32" fmla="*/ 8 w 5989"/>
                <a:gd name="T33" fmla="*/ 101 h 5859"/>
                <a:gd name="T34" fmla="*/ 35 w 5989"/>
                <a:gd name="T35" fmla="*/ 101 h 5859"/>
                <a:gd name="T36" fmla="*/ 40 w 5989"/>
                <a:gd name="T37" fmla="*/ 101 h 5859"/>
                <a:gd name="T38" fmla="*/ 47 w 5989"/>
                <a:gd name="T39" fmla="*/ 101 h 5859"/>
                <a:gd name="T40" fmla="*/ 56 w 5989"/>
                <a:gd name="T41" fmla="*/ 101 h 5859"/>
                <a:gd name="T42" fmla="*/ 56 w 5989"/>
                <a:gd name="T43" fmla="*/ 101 h 5859"/>
                <a:gd name="T44" fmla="*/ 87 w 5989"/>
                <a:gd name="T45" fmla="*/ 101 h 5859"/>
                <a:gd name="T46" fmla="*/ 94 w 5989"/>
                <a:gd name="T47" fmla="*/ 101 h 5859"/>
                <a:gd name="T48" fmla="*/ 101 w 5989"/>
                <a:gd name="T49" fmla="*/ 101 h 5859"/>
                <a:gd name="T50" fmla="*/ 101 w 5989"/>
                <a:gd name="T51" fmla="*/ 101 h 5859"/>
                <a:gd name="T52" fmla="*/ 102 w 5989"/>
                <a:gd name="T53" fmla="*/ 101 h 5859"/>
                <a:gd name="T54" fmla="*/ 102 w 5989"/>
                <a:gd name="T55" fmla="*/ 101 h 5859"/>
                <a:gd name="T56" fmla="*/ 94 w 5989"/>
                <a:gd name="T57" fmla="*/ 101 h 5859"/>
                <a:gd name="T58" fmla="*/ 87 w 5989"/>
                <a:gd name="T59" fmla="*/ 101 h 5859"/>
                <a:gd name="T60" fmla="*/ 72 w 5989"/>
                <a:gd name="T61" fmla="*/ 101 h 5859"/>
                <a:gd name="T62" fmla="*/ 41 w 5989"/>
                <a:gd name="T63" fmla="*/ 101 h 5859"/>
                <a:gd name="T64" fmla="*/ 34 w 5989"/>
                <a:gd name="T65" fmla="*/ 101 h 5859"/>
                <a:gd name="T66" fmla="*/ 34 w 5989"/>
                <a:gd name="T67" fmla="*/ 101 h 5859"/>
                <a:gd name="T68" fmla="*/ 24 w 5989"/>
                <a:gd name="T69" fmla="*/ 101 h 5859"/>
                <a:gd name="T70" fmla="*/ 17 w 5989"/>
                <a:gd name="T71" fmla="*/ 101 h 5859"/>
                <a:gd name="T72" fmla="*/ 1 w 5989"/>
                <a:gd name="T73" fmla="*/ 101 h 5859"/>
                <a:gd name="T74" fmla="*/ 1 w 5989"/>
                <a:gd name="T75" fmla="*/ 98 h 5859"/>
                <a:gd name="T76" fmla="*/ 1 w 5989"/>
                <a:gd name="T77" fmla="*/ 95 h 5859"/>
                <a:gd name="T78" fmla="*/ 1 w 5989"/>
                <a:gd name="T79" fmla="*/ 86 h 5859"/>
                <a:gd name="T80" fmla="*/ 1 w 5989"/>
                <a:gd name="T81" fmla="*/ 77 h 5859"/>
                <a:gd name="T82" fmla="*/ 1 w 5989"/>
                <a:gd name="T83" fmla="*/ 69 h 5859"/>
                <a:gd name="T84" fmla="*/ 1 w 5989"/>
                <a:gd name="T85" fmla="*/ 62 h 5859"/>
                <a:gd name="T86" fmla="*/ 1 w 5989"/>
                <a:gd name="T87" fmla="*/ 52 h 5859"/>
                <a:gd name="T88" fmla="*/ 1 w 5989"/>
                <a:gd name="T89" fmla="*/ 42 h 5859"/>
                <a:gd name="T90" fmla="*/ 1 w 5989"/>
                <a:gd name="T91" fmla="*/ 29 h 5859"/>
                <a:gd name="T92" fmla="*/ 1 w 5989"/>
                <a:gd name="T93" fmla="*/ 26 h 5859"/>
                <a:gd name="T94" fmla="*/ 1 w 5989"/>
                <a:gd name="T95" fmla="*/ 9 h 5859"/>
                <a:gd name="T96" fmla="*/ 1 w 5989"/>
                <a:gd name="T97" fmla="*/ 1 h 5859"/>
                <a:gd name="T98" fmla="*/ 1 w 5989"/>
                <a:gd name="T99" fmla="*/ 1 h 5859"/>
                <a:gd name="T100" fmla="*/ 1 w 5989"/>
                <a:gd name="T101" fmla="*/ 0 h 5859"/>
                <a:gd name="T102" fmla="*/ 1 w 5989"/>
                <a:gd name="T103" fmla="*/ 1 h 5859"/>
                <a:gd name="T104" fmla="*/ 1 w 5989"/>
                <a:gd name="T105" fmla="*/ 1 h 5859"/>
                <a:gd name="T106" fmla="*/ 1 w 5989"/>
                <a:gd name="T107" fmla="*/ 4 h 5859"/>
                <a:gd name="T108" fmla="*/ 1 w 5989"/>
                <a:gd name="T109" fmla="*/ 5 h 58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89"/>
                <a:gd name="T166" fmla="*/ 0 h 5859"/>
                <a:gd name="T167" fmla="*/ 5989 w 5989"/>
                <a:gd name="T168" fmla="*/ 5859 h 58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89" h="5859">
                  <a:moveTo>
                    <a:pt x="58" y="286"/>
                  </a:moveTo>
                  <a:lnTo>
                    <a:pt x="58" y="286"/>
                  </a:lnTo>
                  <a:cubicBezTo>
                    <a:pt x="81" y="892"/>
                    <a:pt x="37" y="906"/>
                    <a:pt x="37" y="1511"/>
                  </a:cubicBezTo>
                  <a:lnTo>
                    <a:pt x="37" y="1358"/>
                  </a:lnTo>
                  <a:cubicBezTo>
                    <a:pt x="37" y="1527"/>
                    <a:pt x="57" y="1690"/>
                    <a:pt x="64" y="1858"/>
                  </a:cubicBezTo>
                  <a:cubicBezTo>
                    <a:pt x="71" y="2025"/>
                    <a:pt x="61" y="2203"/>
                    <a:pt x="55" y="2371"/>
                  </a:cubicBezTo>
                  <a:cubicBezTo>
                    <a:pt x="50" y="2538"/>
                    <a:pt x="29" y="2704"/>
                    <a:pt x="28" y="2871"/>
                  </a:cubicBezTo>
                  <a:cubicBezTo>
                    <a:pt x="27" y="3041"/>
                    <a:pt x="52" y="3207"/>
                    <a:pt x="55" y="3376"/>
                  </a:cubicBezTo>
                  <a:cubicBezTo>
                    <a:pt x="60" y="3714"/>
                    <a:pt x="72" y="4055"/>
                    <a:pt x="46" y="4393"/>
                  </a:cubicBezTo>
                  <a:cubicBezTo>
                    <a:pt x="34" y="4560"/>
                    <a:pt x="78" y="4599"/>
                    <a:pt x="62" y="4769"/>
                  </a:cubicBezTo>
                  <a:cubicBezTo>
                    <a:pt x="47" y="4938"/>
                    <a:pt x="73" y="5104"/>
                    <a:pt x="73" y="5274"/>
                  </a:cubicBezTo>
                  <a:lnTo>
                    <a:pt x="80" y="5542"/>
                  </a:lnTo>
                  <a:cubicBezTo>
                    <a:pt x="80" y="5642"/>
                    <a:pt x="82" y="5596"/>
                    <a:pt x="82" y="5653"/>
                  </a:cubicBezTo>
                  <a:cubicBezTo>
                    <a:pt x="75" y="5699"/>
                    <a:pt x="78" y="5774"/>
                    <a:pt x="81" y="5827"/>
                  </a:cubicBezTo>
                  <a:lnTo>
                    <a:pt x="340" y="5833"/>
                  </a:lnTo>
                  <a:lnTo>
                    <a:pt x="438" y="5833"/>
                  </a:lnTo>
                  <a:lnTo>
                    <a:pt x="439" y="5834"/>
                  </a:lnTo>
                  <a:lnTo>
                    <a:pt x="2059" y="5851"/>
                  </a:lnTo>
                  <a:lnTo>
                    <a:pt x="2398" y="5852"/>
                  </a:lnTo>
                  <a:lnTo>
                    <a:pt x="2772" y="5846"/>
                  </a:lnTo>
                  <a:lnTo>
                    <a:pt x="3307" y="5846"/>
                  </a:lnTo>
                  <a:lnTo>
                    <a:pt x="3316" y="5852"/>
                  </a:lnTo>
                  <a:lnTo>
                    <a:pt x="5062" y="5833"/>
                  </a:lnTo>
                  <a:lnTo>
                    <a:pt x="5526" y="5831"/>
                  </a:lnTo>
                  <a:lnTo>
                    <a:pt x="5944" y="5842"/>
                  </a:lnTo>
                  <a:lnTo>
                    <a:pt x="5951" y="5847"/>
                  </a:lnTo>
                  <a:lnTo>
                    <a:pt x="5981" y="5846"/>
                  </a:lnTo>
                  <a:lnTo>
                    <a:pt x="5989" y="5851"/>
                  </a:lnTo>
                  <a:cubicBezTo>
                    <a:pt x="5854" y="5851"/>
                    <a:pt x="5706" y="5842"/>
                    <a:pt x="5561" y="5842"/>
                  </a:cubicBezTo>
                  <a:cubicBezTo>
                    <a:pt x="5418" y="5842"/>
                    <a:pt x="5266" y="5843"/>
                    <a:pt x="5125" y="5842"/>
                  </a:cubicBezTo>
                  <a:cubicBezTo>
                    <a:pt x="4827" y="5841"/>
                    <a:pt x="4534" y="5851"/>
                    <a:pt x="4233" y="5851"/>
                  </a:cubicBezTo>
                  <a:cubicBezTo>
                    <a:pt x="3640" y="5850"/>
                    <a:pt x="3036" y="5859"/>
                    <a:pt x="2442" y="5859"/>
                  </a:cubicBezTo>
                  <a:lnTo>
                    <a:pt x="1988" y="5859"/>
                  </a:lnTo>
                  <a:lnTo>
                    <a:pt x="1979" y="5859"/>
                  </a:lnTo>
                  <a:cubicBezTo>
                    <a:pt x="1818" y="5859"/>
                    <a:pt x="1564" y="5859"/>
                    <a:pt x="1405" y="5855"/>
                  </a:cubicBezTo>
                  <a:cubicBezTo>
                    <a:pt x="1261" y="5852"/>
                    <a:pt x="1184" y="5852"/>
                    <a:pt x="1054" y="5844"/>
                  </a:cubicBezTo>
                  <a:cubicBezTo>
                    <a:pt x="754" y="5825"/>
                    <a:pt x="380" y="5840"/>
                    <a:pt x="66" y="5840"/>
                  </a:cubicBezTo>
                  <a:cubicBezTo>
                    <a:pt x="67" y="5744"/>
                    <a:pt x="70" y="5755"/>
                    <a:pt x="71" y="5670"/>
                  </a:cubicBezTo>
                  <a:cubicBezTo>
                    <a:pt x="71" y="5670"/>
                    <a:pt x="70" y="5587"/>
                    <a:pt x="65" y="5490"/>
                  </a:cubicBezTo>
                  <a:cubicBezTo>
                    <a:pt x="55" y="5306"/>
                    <a:pt x="69" y="5179"/>
                    <a:pt x="42" y="4997"/>
                  </a:cubicBezTo>
                  <a:cubicBezTo>
                    <a:pt x="16" y="4823"/>
                    <a:pt x="66" y="4630"/>
                    <a:pt x="37" y="4449"/>
                  </a:cubicBezTo>
                  <a:cubicBezTo>
                    <a:pt x="10" y="4274"/>
                    <a:pt x="46" y="4200"/>
                    <a:pt x="46" y="4019"/>
                  </a:cubicBezTo>
                  <a:lnTo>
                    <a:pt x="46" y="3589"/>
                  </a:lnTo>
                  <a:cubicBezTo>
                    <a:pt x="46" y="3391"/>
                    <a:pt x="23" y="3202"/>
                    <a:pt x="12" y="3005"/>
                  </a:cubicBezTo>
                  <a:cubicBezTo>
                    <a:pt x="0" y="2808"/>
                    <a:pt x="22" y="2611"/>
                    <a:pt x="35" y="2414"/>
                  </a:cubicBezTo>
                  <a:cubicBezTo>
                    <a:pt x="62" y="2018"/>
                    <a:pt x="19" y="2085"/>
                    <a:pt x="19" y="1690"/>
                  </a:cubicBezTo>
                  <a:lnTo>
                    <a:pt x="19" y="1494"/>
                  </a:lnTo>
                  <a:cubicBezTo>
                    <a:pt x="19" y="1169"/>
                    <a:pt x="51" y="845"/>
                    <a:pt x="55" y="520"/>
                  </a:cubicBezTo>
                  <a:cubicBezTo>
                    <a:pt x="57" y="356"/>
                    <a:pt x="26" y="174"/>
                    <a:pt x="46" y="9"/>
                  </a:cubicBezTo>
                  <a:cubicBezTo>
                    <a:pt x="48" y="8"/>
                    <a:pt x="45" y="2"/>
                    <a:pt x="48" y="1"/>
                  </a:cubicBezTo>
                  <a:cubicBezTo>
                    <a:pt x="51" y="0"/>
                    <a:pt x="48" y="1"/>
                    <a:pt x="51" y="0"/>
                  </a:cubicBezTo>
                  <a:lnTo>
                    <a:pt x="51" y="14"/>
                  </a:lnTo>
                  <a:cubicBezTo>
                    <a:pt x="48" y="18"/>
                    <a:pt x="50" y="31"/>
                    <a:pt x="50" y="41"/>
                  </a:cubicBezTo>
                  <a:cubicBezTo>
                    <a:pt x="47" y="77"/>
                    <a:pt x="44" y="124"/>
                    <a:pt x="55" y="237"/>
                  </a:cubicBezTo>
                  <a:lnTo>
                    <a:pt x="58" y="286"/>
                  </a:lnTo>
                  <a:close/>
                </a:path>
              </a:pathLst>
            </a:custGeom>
            <a:solidFill>
              <a:srgbClr val="000000"/>
            </a:solidFill>
            <a:ln w="0">
              <a:solidFill>
                <a:srgbClr val="000000"/>
              </a:solidFill>
              <a:prstDash val="solid"/>
              <a:round/>
              <a:headEnd/>
              <a:tailEnd/>
            </a:ln>
          </p:spPr>
          <p:txBody>
            <a:bodyPr/>
            <a:lstStyle/>
            <a:p>
              <a:endParaRPr lang="en-GB"/>
            </a:p>
          </p:txBody>
        </p:sp>
        <p:sp>
          <p:nvSpPr>
            <p:cNvPr id="12318" name="Freeform 29"/>
            <p:cNvSpPr>
              <a:spLocks/>
            </p:cNvSpPr>
            <p:nvPr/>
          </p:nvSpPr>
          <p:spPr bwMode="auto">
            <a:xfrm>
              <a:off x="2855" y="283"/>
              <a:ext cx="2729" cy="3549"/>
            </a:xfrm>
            <a:custGeom>
              <a:avLst/>
              <a:gdLst>
                <a:gd name="T0" fmla="*/ 75 w 4542"/>
                <a:gd name="T1" fmla="*/ 102 h 5895"/>
                <a:gd name="T2" fmla="*/ 75 w 4542"/>
                <a:gd name="T3" fmla="*/ 102 h 5895"/>
                <a:gd name="T4" fmla="*/ 75 w 4542"/>
                <a:gd name="T5" fmla="*/ 99 h 5895"/>
                <a:gd name="T6" fmla="*/ 75 w 4542"/>
                <a:gd name="T7" fmla="*/ 93 h 5895"/>
                <a:gd name="T8" fmla="*/ 75 w 4542"/>
                <a:gd name="T9" fmla="*/ 83 h 5895"/>
                <a:gd name="T10" fmla="*/ 75 w 4542"/>
                <a:gd name="T11" fmla="*/ 71 h 5895"/>
                <a:gd name="T12" fmla="*/ 75 w 4542"/>
                <a:gd name="T13" fmla="*/ 59 h 5895"/>
                <a:gd name="T14" fmla="*/ 75 w 4542"/>
                <a:gd name="T15" fmla="*/ 52 h 5895"/>
                <a:gd name="T16" fmla="*/ 75 w 4542"/>
                <a:gd name="T17" fmla="*/ 47 h 5895"/>
                <a:gd name="T18" fmla="*/ 75 w 4542"/>
                <a:gd name="T19" fmla="*/ 41 h 5895"/>
                <a:gd name="T20" fmla="*/ 75 w 4542"/>
                <a:gd name="T21" fmla="*/ 35 h 5895"/>
                <a:gd name="T22" fmla="*/ 75 w 4542"/>
                <a:gd name="T23" fmla="*/ 31 h 5895"/>
                <a:gd name="T24" fmla="*/ 75 w 4542"/>
                <a:gd name="T25" fmla="*/ 20 h 5895"/>
                <a:gd name="T26" fmla="*/ 75 w 4542"/>
                <a:gd name="T27" fmla="*/ 4 h 5895"/>
                <a:gd name="T28" fmla="*/ 75 w 4542"/>
                <a:gd name="T29" fmla="*/ 2 h 5895"/>
                <a:gd name="T30" fmla="*/ 75 w 4542"/>
                <a:gd name="T31" fmla="*/ 1 h 5895"/>
                <a:gd name="T32" fmla="*/ 69 w 4542"/>
                <a:gd name="T33" fmla="*/ 1 h 5895"/>
                <a:gd name="T34" fmla="*/ 71 w 4542"/>
                <a:gd name="T35" fmla="*/ 1 h 5895"/>
                <a:gd name="T36" fmla="*/ 34 w 4542"/>
                <a:gd name="T37" fmla="*/ 1 h 5895"/>
                <a:gd name="T38" fmla="*/ 1 w 4542"/>
                <a:gd name="T39" fmla="*/ 1 h 5895"/>
                <a:gd name="T40" fmla="*/ 1 w 4542"/>
                <a:gd name="T41" fmla="*/ 1 h 5895"/>
                <a:gd name="T42" fmla="*/ 1 w 4542"/>
                <a:gd name="T43" fmla="*/ 1 h 5895"/>
                <a:gd name="T44" fmla="*/ 0 w 4542"/>
                <a:gd name="T45" fmla="*/ 1 h 5895"/>
                <a:gd name="T46" fmla="*/ 24 w 4542"/>
                <a:gd name="T47" fmla="*/ 1 h 5895"/>
                <a:gd name="T48" fmla="*/ 44 w 4542"/>
                <a:gd name="T49" fmla="*/ 1 h 5895"/>
                <a:gd name="T50" fmla="*/ 74 w 4542"/>
                <a:gd name="T51" fmla="*/ 1 h 5895"/>
                <a:gd name="T52" fmla="*/ 75 w 4542"/>
                <a:gd name="T53" fmla="*/ 17 h 5895"/>
                <a:gd name="T54" fmla="*/ 74 w 4542"/>
                <a:gd name="T55" fmla="*/ 33 h 5895"/>
                <a:gd name="T56" fmla="*/ 74 w 4542"/>
                <a:gd name="T57" fmla="*/ 36 h 5895"/>
                <a:gd name="T58" fmla="*/ 74 w 4542"/>
                <a:gd name="T59" fmla="*/ 42 h 5895"/>
                <a:gd name="T60" fmla="*/ 74 w 4542"/>
                <a:gd name="T61" fmla="*/ 47 h 5895"/>
                <a:gd name="T62" fmla="*/ 75 w 4542"/>
                <a:gd name="T63" fmla="*/ 52 h 5895"/>
                <a:gd name="T64" fmla="*/ 75 w 4542"/>
                <a:gd name="T65" fmla="*/ 58 h 5895"/>
                <a:gd name="T66" fmla="*/ 75 w 4542"/>
                <a:gd name="T67" fmla="*/ 69 h 5895"/>
                <a:gd name="T68" fmla="*/ 75 w 4542"/>
                <a:gd name="T69" fmla="*/ 79 h 5895"/>
                <a:gd name="T70" fmla="*/ 74 w 4542"/>
                <a:gd name="T71" fmla="*/ 88 h 5895"/>
                <a:gd name="T72" fmla="*/ 75 w 4542"/>
                <a:gd name="T73" fmla="*/ 98 h 5895"/>
                <a:gd name="T74" fmla="*/ 75 w 4542"/>
                <a:gd name="T75" fmla="*/ 101 h 58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42"/>
                <a:gd name="T115" fmla="*/ 0 h 5895"/>
                <a:gd name="T116" fmla="*/ 4542 w 4542"/>
                <a:gd name="T117" fmla="*/ 5895 h 58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42" h="5895">
                  <a:moveTo>
                    <a:pt x="4387" y="5884"/>
                  </a:moveTo>
                  <a:lnTo>
                    <a:pt x="4387" y="5884"/>
                  </a:lnTo>
                  <a:cubicBezTo>
                    <a:pt x="4377" y="5895"/>
                    <a:pt x="4380" y="5877"/>
                    <a:pt x="4390" y="5750"/>
                  </a:cubicBezTo>
                  <a:cubicBezTo>
                    <a:pt x="4413" y="5638"/>
                    <a:pt x="4393" y="5510"/>
                    <a:pt x="4388" y="5396"/>
                  </a:cubicBezTo>
                  <a:cubicBezTo>
                    <a:pt x="4377" y="5163"/>
                    <a:pt x="4383" y="5055"/>
                    <a:pt x="4400" y="4822"/>
                  </a:cubicBezTo>
                  <a:cubicBezTo>
                    <a:pt x="4418" y="4589"/>
                    <a:pt x="4395" y="4354"/>
                    <a:pt x="4396" y="4120"/>
                  </a:cubicBezTo>
                  <a:cubicBezTo>
                    <a:pt x="4397" y="3881"/>
                    <a:pt x="4416" y="3646"/>
                    <a:pt x="4414" y="3407"/>
                  </a:cubicBezTo>
                  <a:cubicBezTo>
                    <a:pt x="4412" y="3287"/>
                    <a:pt x="4413" y="3170"/>
                    <a:pt x="4404" y="3050"/>
                  </a:cubicBezTo>
                  <a:cubicBezTo>
                    <a:pt x="4395" y="2939"/>
                    <a:pt x="4387" y="2824"/>
                    <a:pt x="4385" y="2715"/>
                  </a:cubicBezTo>
                  <a:cubicBezTo>
                    <a:pt x="4383" y="2601"/>
                    <a:pt x="4388" y="2485"/>
                    <a:pt x="4387" y="2367"/>
                  </a:cubicBezTo>
                  <a:cubicBezTo>
                    <a:pt x="4387" y="2247"/>
                    <a:pt x="4390" y="2127"/>
                    <a:pt x="4384" y="2008"/>
                  </a:cubicBezTo>
                  <a:cubicBezTo>
                    <a:pt x="4373" y="1772"/>
                    <a:pt x="4396" y="1996"/>
                    <a:pt x="4396" y="1759"/>
                  </a:cubicBezTo>
                  <a:lnTo>
                    <a:pt x="4396" y="1159"/>
                  </a:lnTo>
                  <a:cubicBezTo>
                    <a:pt x="4396" y="846"/>
                    <a:pt x="4396" y="531"/>
                    <a:pt x="4389" y="218"/>
                  </a:cubicBezTo>
                  <a:cubicBezTo>
                    <a:pt x="4392" y="156"/>
                    <a:pt x="4388" y="137"/>
                    <a:pt x="4396" y="106"/>
                  </a:cubicBezTo>
                  <a:cubicBezTo>
                    <a:pt x="4400" y="86"/>
                    <a:pt x="4390" y="54"/>
                    <a:pt x="4390" y="43"/>
                  </a:cubicBezTo>
                  <a:cubicBezTo>
                    <a:pt x="4391" y="0"/>
                    <a:pt x="4364" y="13"/>
                    <a:pt x="4089" y="15"/>
                  </a:cubicBezTo>
                  <a:cubicBezTo>
                    <a:pt x="3763" y="12"/>
                    <a:pt x="4542" y="16"/>
                    <a:pt x="4216" y="16"/>
                  </a:cubicBezTo>
                  <a:cubicBezTo>
                    <a:pt x="3562" y="16"/>
                    <a:pt x="2676" y="7"/>
                    <a:pt x="2021" y="8"/>
                  </a:cubicBezTo>
                  <a:cubicBezTo>
                    <a:pt x="1367" y="8"/>
                    <a:pt x="716" y="16"/>
                    <a:pt x="62" y="16"/>
                  </a:cubicBezTo>
                  <a:lnTo>
                    <a:pt x="45" y="21"/>
                  </a:lnTo>
                  <a:lnTo>
                    <a:pt x="18" y="20"/>
                  </a:lnTo>
                  <a:lnTo>
                    <a:pt x="0" y="24"/>
                  </a:lnTo>
                  <a:lnTo>
                    <a:pt x="1425" y="17"/>
                  </a:lnTo>
                  <a:lnTo>
                    <a:pt x="2581" y="16"/>
                  </a:lnTo>
                  <a:lnTo>
                    <a:pt x="4362" y="27"/>
                  </a:lnTo>
                  <a:lnTo>
                    <a:pt x="4380" y="1033"/>
                  </a:lnTo>
                  <a:lnTo>
                    <a:pt x="4378" y="1899"/>
                  </a:lnTo>
                  <a:cubicBezTo>
                    <a:pt x="4378" y="2114"/>
                    <a:pt x="4367" y="1868"/>
                    <a:pt x="4369" y="2085"/>
                  </a:cubicBezTo>
                  <a:cubicBezTo>
                    <a:pt x="4370" y="2189"/>
                    <a:pt x="4382" y="2299"/>
                    <a:pt x="4371" y="2403"/>
                  </a:cubicBezTo>
                  <a:cubicBezTo>
                    <a:pt x="4361" y="2502"/>
                    <a:pt x="4373" y="2617"/>
                    <a:pt x="4371" y="2716"/>
                  </a:cubicBezTo>
                  <a:cubicBezTo>
                    <a:pt x="4370" y="2816"/>
                    <a:pt x="4381" y="2917"/>
                    <a:pt x="4389" y="3018"/>
                  </a:cubicBezTo>
                  <a:cubicBezTo>
                    <a:pt x="4398" y="3127"/>
                    <a:pt x="4396" y="3233"/>
                    <a:pt x="4396" y="3341"/>
                  </a:cubicBezTo>
                  <a:cubicBezTo>
                    <a:pt x="4396" y="3555"/>
                    <a:pt x="4401" y="3762"/>
                    <a:pt x="4380" y="3977"/>
                  </a:cubicBezTo>
                  <a:cubicBezTo>
                    <a:pt x="4360" y="4177"/>
                    <a:pt x="4386" y="4420"/>
                    <a:pt x="4396" y="4624"/>
                  </a:cubicBezTo>
                  <a:cubicBezTo>
                    <a:pt x="4407" y="4832"/>
                    <a:pt x="4369" y="4919"/>
                    <a:pt x="4369" y="5131"/>
                  </a:cubicBezTo>
                  <a:cubicBezTo>
                    <a:pt x="4369" y="5331"/>
                    <a:pt x="4438" y="5462"/>
                    <a:pt x="4394" y="5657"/>
                  </a:cubicBezTo>
                  <a:cubicBezTo>
                    <a:pt x="4394" y="5657"/>
                    <a:pt x="4390" y="5664"/>
                    <a:pt x="4380" y="5863"/>
                  </a:cubicBezTo>
                </a:path>
              </a:pathLst>
            </a:custGeom>
            <a:solidFill>
              <a:srgbClr val="000000"/>
            </a:solidFill>
            <a:ln w="0">
              <a:solidFill>
                <a:srgbClr val="000000"/>
              </a:solidFill>
              <a:prstDash val="solid"/>
              <a:round/>
              <a:headEnd/>
              <a:tailEnd/>
            </a:ln>
          </p:spPr>
          <p:txBody>
            <a:bodyPr/>
            <a:lstStyle/>
            <a:p>
              <a:endParaRPr lang="en-GB"/>
            </a:p>
          </p:txBody>
        </p:sp>
        <p:sp>
          <p:nvSpPr>
            <p:cNvPr id="12319" name="Freeform 30"/>
            <p:cNvSpPr>
              <a:spLocks/>
            </p:cNvSpPr>
            <p:nvPr/>
          </p:nvSpPr>
          <p:spPr bwMode="auto">
            <a:xfrm>
              <a:off x="257" y="226"/>
              <a:ext cx="186" cy="205"/>
            </a:xfrm>
            <a:custGeom>
              <a:avLst/>
              <a:gdLst>
                <a:gd name="T0" fmla="*/ 1 w 310"/>
                <a:gd name="T1" fmla="*/ 0 h 340"/>
                <a:gd name="T2" fmla="*/ 1 w 310"/>
                <a:gd name="T3" fmla="*/ 0 h 340"/>
                <a:gd name="T4" fmla="*/ 1 w 310"/>
                <a:gd name="T5" fmla="*/ 2 h 340"/>
                <a:gd name="T6" fmla="*/ 2 w 310"/>
                <a:gd name="T7" fmla="*/ 1 h 340"/>
                <a:gd name="T8" fmla="*/ 3 w 310"/>
                <a:gd name="T9" fmla="*/ 3 h 340"/>
                <a:gd name="T10" fmla="*/ 4 w 310"/>
                <a:gd name="T11" fmla="*/ 1 h 340"/>
                <a:gd name="T12" fmla="*/ 4 w 310"/>
                <a:gd name="T13" fmla="*/ 3 h 340"/>
                <a:gd name="T14" fmla="*/ 5 w 310"/>
                <a:gd name="T15" fmla="*/ 1 h 340"/>
                <a:gd name="T16" fmla="*/ 5 w 310"/>
                <a:gd name="T17" fmla="*/ 3 h 340"/>
                <a:gd name="T18" fmla="*/ 5 w 310"/>
                <a:gd name="T19" fmla="*/ 5 h 340"/>
                <a:gd name="T20" fmla="*/ 5 w 310"/>
                <a:gd name="T21" fmla="*/ 6 h 340"/>
                <a:gd name="T22" fmla="*/ 5 w 310"/>
                <a:gd name="T23" fmla="*/ 6 h 340"/>
                <a:gd name="T24" fmla="*/ 5 w 310"/>
                <a:gd name="T25" fmla="*/ 2 h 340"/>
                <a:gd name="T26" fmla="*/ 4 w 310"/>
                <a:gd name="T27" fmla="*/ 4 h 340"/>
                <a:gd name="T28" fmla="*/ 4 w 310"/>
                <a:gd name="T29" fmla="*/ 2 h 340"/>
                <a:gd name="T30" fmla="*/ 3 w 310"/>
                <a:gd name="T31" fmla="*/ 4 h 340"/>
                <a:gd name="T32" fmla="*/ 2 w 310"/>
                <a:gd name="T33" fmla="*/ 1 h 340"/>
                <a:gd name="T34" fmla="*/ 1 w 310"/>
                <a:gd name="T35" fmla="*/ 3 h 340"/>
                <a:gd name="T36" fmla="*/ 1 w 310"/>
                <a:gd name="T37" fmla="*/ 1 h 340"/>
                <a:gd name="T38" fmla="*/ 1 w 310"/>
                <a:gd name="T39" fmla="*/ 3 h 340"/>
                <a:gd name="T40" fmla="*/ 1 w 310"/>
                <a:gd name="T41" fmla="*/ 4 h 340"/>
                <a:gd name="T42" fmla="*/ 1 w 310"/>
                <a:gd name="T43" fmla="*/ 1 h 340"/>
                <a:gd name="T44" fmla="*/ 1 w 310"/>
                <a:gd name="T45" fmla="*/ 2 h 340"/>
                <a:gd name="T46" fmla="*/ 1 w 310"/>
                <a:gd name="T47" fmla="*/ 0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0"/>
                <a:gd name="T73" fmla="*/ 0 h 340"/>
                <a:gd name="T74" fmla="*/ 310 w 310"/>
                <a:gd name="T75" fmla="*/ 340 h 3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0" h="340">
                  <a:moveTo>
                    <a:pt x="57" y="0"/>
                  </a:moveTo>
                  <a:lnTo>
                    <a:pt x="57" y="0"/>
                  </a:lnTo>
                  <a:cubicBezTo>
                    <a:pt x="91" y="22"/>
                    <a:pt x="78" y="90"/>
                    <a:pt x="90" y="135"/>
                  </a:cubicBezTo>
                  <a:cubicBezTo>
                    <a:pt x="99" y="99"/>
                    <a:pt x="108" y="63"/>
                    <a:pt x="122" y="33"/>
                  </a:cubicBezTo>
                  <a:cubicBezTo>
                    <a:pt x="157" y="56"/>
                    <a:pt x="157" y="113"/>
                    <a:pt x="163" y="164"/>
                  </a:cubicBezTo>
                  <a:cubicBezTo>
                    <a:pt x="181" y="140"/>
                    <a:pt x="186" y="102"/>
                    <a:pt x="207" y="80"/>
                  </a:cubicBezTo>
                  <a:cubicBezTo>
                    <a:pt x="232" y="104"/>
                    <a:pt x="217" y="155"/>
                    <a:pt x="229" y="190"/>
                  </a:cubicBezTo>
                  <a:cubicBezTo>
                    <a:pt x="248" y="157"/>
                    <a:pt x="254" y="110"/>
                    <a:pt x="276" y="80"/>
                  </a:cubicBezTo>
                  <a:cubicBezTo>
                    <a:pt x="293" y="100"/>
                    <a:pt x="285" y="135"/>
                    <a:pt x="283" y="164"/>
                  </a:cubicBezTo>
                  <a:cubicBezTo>
                    <a:pt x="282" y="200"/>
                    <a:pt x="292" y="242"/>
                    <a:pt x="294" y="278"/>
                  </a:cubicBezTo>
                  <a:cubicBezTo>
                    <a:pt x="296" y="297"/>
                    <a:pt x="310" y="329"/>
                    <a:pt x="283" y="340"/>
                  </a:cubicBezTo>
                  <a:cubicBezTo>
                    <a:pt x="285" y="334"/>
                    <a:pt x="281" y="333"/>
                    <a:pt x="276" y="333"/>
                  </a:cubicBezTo>
                  <a:cubicBezTo>
                    <a:pt x="293" y="281"/>
                    <a:pt x="267" y="188"/>
                    <a:pt x="269" y="117"/>
                  </a:cubicBezTo>
                  <a:cubicBezTo>
                    <a:pt x="253" y="150"/>
                    <a:pt x="250" y="196"/>
                    <a:pt x="225" y="219"/>
                  </a:cubicBezTo>
                  <a:cubicBezTo>
                    <a:pt x="204" y="188"/>
                    <a:pt x="216" y="148"/>
                    <a:pt x="207" y="106"/>
                  </a:cubicBezTo>
                  <a:cubicBezTo>
                    <a:pt x="182" y="130"/>
                    <a:pt x="184" y="181"/>
                    <a:pt x="163" y="208"/>
                  </a:cubicBezTo>
                  <a:cubicBezTo>
                    <a:pt x="142" y="167"/>
                    <a:pt x="153" y="94"/>
                    <a:pt x="126" y="58"/>
                  </a:cubicBezTo>
                  <a:cubicBezTo>
                    <a:pt x="101" y="89"/>
                    <a:pt x="113" y="158"/>
                    <a:pt x="86" y="186"/>
                  </a:cubicBezTo>
                  <a:cubicBezTo>
                    <a:pt x="77" y="142"/>
                    <a:pt x="73" y="82"/>
                    <a:pt x="64" y="29"/>
                  </a:cubicBezTo>
                  <a:cubicBezTo>
                    <a:pt x="43" y="56"/>
                    <a:pt x="37" y="112"/>
                    <a:pt x="31" y="157"/>
                  </a:cubicBezTo>
                  <a:cubicBezTo>
                    <a:pt x="29" y="172"/>
                    <a:pt x="40" y="198"/>
                    <a:pt x="16" y="201"/>
                  </a:cubicBezTo>
                  <a:cubicBezTo>
                    <a:pt x="9" y="156"/>
                    <a:pt x="0" y="93"/>
                    <a:pt x="5" y="47"/>
                  </a:cubicBezTo>
                  <a:cubicBezTo>
                    <a:pt x="25" y="78"/>
                    <a:pt x="4" y="117"/>
                    <a:pt x="20" y="146"/>
                  </a:cubicBezTo>
                  <a:cubicBezTo>
                    <a:pt x="31" y="96"/>
                    <a:pt x="41" y="45"/>
                    <a:pt x="57" y="0"/>
                  </a:cubicBezTo>
                  <a:close/>
                </a:path>
              </a:pathLst>
            </a:custGeom>
            <a:solidFill>
              <a:srgbClr val="000000"/>
            </a:solidFill>
            <a:ln w="0">
              <a:solidFill>
                <a:srgbClr val="000000"/>
              </a:solidFill>
              <a:prstDash val="solid"/>
              <a:round/>
              <a:headEnd/>
              <a:tailEnd/>
            </a:ln>
          </p:spPr>
          <p:txBody>
            <a:bodyPr/>
            <a:lstStyle/>
            <a:p>
              <a:endParaRPr lang="en-GB"/>
            </a:p>
          </p:txBody>
        </p:sp>
        <p:sp>
          <p:nvSpPr>
            <p:cNvPr id="12320" name="Freeform 31"/>
            <p:cNvSpPr>
              <a:spLocks/>
            </p:cNvSpPr>
            <p:nvPr/>
          </p:nvSpPr>
          <p:spPr bwMode="auto">
            <a:xfrm>
              <a:off x="441" y="181"/>
              <a:ext cx="88" cy="170"/>
            </a:xfrm>
            <a:custGeom>
              <a:avLst/>
              <a:gdLst>
                <a:gd name="T0" fmla="*/ 2 w 146"/>
                <a:gd name="T1" fmla="*/ 2 h 282"/>
                <a:gd name="T2" fmla="*/ 2 w 146"/>
                <a:gd name="T3" fmla="*/ 2 h 282"/>
                <a:gd name="T4" fmla="*/ 1 w 146"/>
                <a:gd name="T5" fmla="*/ 1 h 282"/>
                <a:gd name="T6" fmla="*/ 1 w 146"/>
                <a:gd name="T7" fmla="*/ 5 h 282"/>
                <a:gd name="T8" fmla="*/ 2 w 146"/>
                <a:gd name="T9" fmla="*/ 2 h 282"/>
                <a:gd name="T10" fmla="*/ 2 w 146"/>
                <a:gd name="T11" fmla="*/ 5 h 282"/>
                <a:gd name="T12" fmla="*/ 2 w 146"/>
                <a:gd name="T13" fmla="*/ 5 h 282"/>
                <a:gd name="T14" fmla="*/ 2 w 146"/>
                <a:gd name="T15" fmla="*/ 3 h 282"/>
                <a:gd name="T16" fmla="*/ 1 w 146"/>
                <a:gd name="T17" fmla="*/ 5 h 282"/>
                <a:gd name="T18" fmla="*/ 2 w 146"/>
                <a:gd name="T19" fmla="*/ 2 h 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282"/>
                <a:gd name="T32" fmla="*/ 146 w 146"/>
                <a:gd name="T33" fmla="*/ 282 h 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282">
                  <a:moveTo>
                    <a:pt x="113" y="103"/>
                  </a:moveTo>
                  <a:lnTo>
                    <a:pt x="113" y="103"/>
                  </a:lnTo>
                  <a:cubicBezTo>
                    <a:pt x="96" y="103"/>
                    <a:pt x="100" y="82"/>
                    <a:pt x="80" y="85"/>
                  </a:cubicBezTo>
                  <a:cubicBezTo>
                    <a:pt x="41" y="124"/>
                    <a:pt x="24" y="197"/>
                    <a:pt x="32" y="264"/>
                  </a:cubicBezTo>
                  <a:cubicBezTo>
                    <a:pt x="73" y="237"/>
                    <a:pt x="80" y="178"/>
                    <a:pt x="127" y="158"/>
                  </a:cubicBezTo>
                  <a:cubicBezTo>
                    <a:pt x="144" y="189"/>
                    <a:pt x="124" y="248"/>
                    <a:pt x="146" y="268"/>
                  </a:cubicBezTo>
                  <a:cubicBezTo>
                    <a:pt x="138" y="270"/>
                    <a:pt x="135" y="277"/>
                    <a:pt x="124" y="275"/>
                  </a:cubicBezTo>
                  <a:cubicBezTo>
                    <a:pt x="121" y="237"/>
                    <a:pt x="123" y="219"/>
                    <a:pt x="120" y="180"/>
                  </a:cubicBezTo>
                  <a:cubicBezTo>
                    <a:pt x="75" y="201"/>
                    <a:pt x="76" y="267"/>
                    <a:pt x="25" y="282"/>
                  </a:cubicBezTo>
                  <a:cubicBezTo>
                    <a:pt x="0" y="219"/>
                    <a:pt x="47" y="0"/>
                    <a:pt x="113" y="103"/>
                  </a:cubicBezTo>
                  <a:close/>
                </a:path>
              </a:pathLst>
            </a:custGeom>
            <a:solidFill>
              <a:srgbClr val="000000"/>
            </a:solidFill>
            <a:ln w="0">
              <a:solidFill>
                <a:srgbClr val="000000"/>
              </a:solidFill>
              <a:prstDash val="solid"/>
              <a:round/>
              <a:headEnd/>
              <a:tailEnd/>
            </a:ln>
          </p:spPr>
          <p:txBody>
            <a:bodyPr/>
            <a:lstStyle/>
            <a:p>
              <a:endParaRPr lang="en-GB"/>
            </a:p>
          </p:txBody>
        </p:sp>
        <p:sp>
          <p:nvSpPr>
            <p:cNvPr id="12321" name="Freeform 32"/>
            <p:cNvSpPr>
              <a:spLocks noEditPoints="1"/>
            </p:cNvSpPr>
            <p:nvPr/>
          </p:nvSpPr>
          <p:spPr bwMode="auto">
            <a:xfrm>
              <a:off x="531" y="267"/>
              <a:ext cx="240" cy="88"/>
            </a:xfrm>
            <a:custGeom>
              <a:avLst/>
              <a:gdLst>
                <a:gd name="T0" fmla="*/ 6 w 400"/>
                <a:gd name="T1" fmla="*/ 1 h 146"/>
                <a:gd name="T2" fmla="*/ 6 w 400"/>
                <a:gd name="T3" fmla="*/ 1 h 146"/>
                <a:gd name="T4" fmla="*/ 6 w 400"/>
                <a:gd name="T5" fmla="*/ 1 h 146"/>
                <a:gd name="T6" fmla="*/ 6 w 400"/>
                <a:gd name="T7" fmla="*/ 1 h 146"/>
                <a:gd name="T8" fmla="*/ 1 w 400"/>
                <a:gd name="T9" fmla="*/ 2 h 146"/>
                <a:gd name="T10" fmla="*/ 1 w 400"/>
                <a:gd name="T11" fmla="*/ 2 h 146"/>
                <a:gd name="T12" fmla="*/ 1 w 400"/>
                <a:gd name="T13" fmla="*/ 1 h 146"/>
                <a:gd name="T14" fmla="*/ 1 w 400"/>
                <a:gd name="T15" fmla="*/ 2 h 146"/>
                <a:gd name="T16" fmla="*/ 6 w 400"/>
                <a:gd name="T17" fmla="*/ 0 h 146"/>
                <a:gd name="T18" fmla="*/ 6 w 400"/>
                <a:gd name="T19" fmla="*/ 0 h 146"/>
                <a:gd name="T20" fmla="*/ 6 w 400"/>
                <a:gd name="T21" fmla="*/ 2 h 146"/>
                <a:gd name="T22" fmla="*/ 7 w 400"/>
                <a:gd name="T23" fmla="*/ 2 h 146"/>
                <a:gd name="T24" fmla="*/ 5 w 400"/>
                <a:gd name="T25" fmla="*/ 2 h 146"/>
                <a:gd name="T26" fmla="*/ 5 w 400"/>
                <a:gd name="T27" fmla="*/ 2 h 146"/>
                <a:gd name="T28" fmla="*/ 5 w 400"/>
                <a:gd name="T29" fmla="*/ 1 h 146"/>
                <a:gd name="T30" fmla="*/ 4 w 400"/>
                <a:gd name="T31" fmla="*/ 2 h 146"/>
                <a:gd name="T32" fmla="*/ 4 w 400"/>
                <a:gd name="T33" fmla="*/ 1 h 146"/>
                <a:gd name="T34" fmla="*/ 2 w 400"/>
                <a:gd name="T35" fmla="*/ 2 h 146"/>
                <a:gd name="T36" fmla="*/ 2 w 400"/>
                <a:gd name="T37" fmla="*/ 1 h 146"/>
                <a:gd name="T38" fmla="*/ 1 w 400"/>
                <a:gd name="T39" fmla="*/ 2 h 146"/>
                <a:gd name="T40" fmla="*/ 1 w 400"/>
                <a:gd name="T41" fmla="*/ 1 h 146"/>
                <a:gd name="T42" fmla="*/ 1 w 400"/>
                <a:gd name="T43" fmla="*/ 2 h 146"/>
                <a:gd name="T44" fmla="*/ 1 w 400"/>
                <a:gd name="T45" fmla="*/ 1 h 146"/>
                <a:gd name="T46" fmla="*/ 1 w 400"/>
                <a:gd name="T47" fmla="*/ 1 h 146"/>
                <a:gd name="T48" fmla="*/ 1 w 400"/>
                <a:gd name="T49" fmla="*/ 1 h 146"/>
                <a:gd name="T50" fmla="*/ 1 w 400"/>
                <a:gd name="T51" fmla="*/ 2 h 146"/>
                <a:gd name="T52" fmla="*/ 2 w 400"/>
                <a:gd name="T53" fmla="*/ 1 h 146"/>
                <a:gd name="T54" fmla="*/ 3 w 400"/>
                <a:gd name="T55" fmla="*/ 2 h 146"/>
                <a:gd name="T56" fmla="*/ 4 w 400"/>
                <a:gd name="T57" fmla="*/ 1 h 146"/>
                <a:gd name="T58" fmla="*/ 4 w 400"/>
                <a:gd name="T59" fmla="*/ 1 h 146"/>
                <a:gd name="T60" fmla="*/ 5 w 400"/>
                <a:gd name="T61" fmla="*/ 1 h 146"/>
                <a:gd name="T62" fmla="*/ 5 w 400"/>
                <a:gd name="T63" fmla="*/ 2 h 146"/>
                <a:gd name="T64" fmla="*/ 6 w 400"/>
                <a:gd name="T65" fmla="*/ 0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0"/>
                <a:gd name="T100" fmla="*/ 0 h 146"/>
                <a:gd name="T101" fmla="*/ 400 w 400"/>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0" h="146">
                  <a:moveTo>
                    <a:pt x="358" y="37"/>
                  </a:moveTo>
                  <a:lnTo>
                    <a:pt x="358" y="37"/>
                  </a:lnTo>
                  <a:cubicBezTo>
                    <a:pt x="352" y="46"/>
                    <a:pt x="341" y="52"/>
                    <a:pt x="340" y="66"/>
                  </a:cubicBezTo>
                  <a:cubicBezTo>
                    <a:pt x="352" y="63"/>
                    <a:pt x="353" y="48"/>
                    <a:pt x="358" y="37"/>
                  </a:cubicBezTo>
                  <a:close/>
                  <a:moveTo>
                    <a:pt x="21" y="114"/>
                  </a:moveTo>
                  <a:lnTo>
                    <a:pt x="21" y="114"/>
                  </a:lnTo>
                  <a:cubicBezTo>
                    <a:pt x="36" y="88"/>
                    <a:pt x="55" y="67"/>
                    <a:pt x="65" y="37"/>
                  </a:cubicBezTo>
                  <a:cubicBezTo>
                    <a:pt x="30" y="2"/>
                    <a:pt x="11" y="80"/>
                    <a:pt x="21" y="114"/>
                  </a:cubicBezTo>
                  <a:close/>
                  <a:moveTo>
                    <a:pt x="376" y="0"/>
                  </a:moveTo>
                  <a:lnTo>
                    <a:pt x="376" y="0"/>
                  </a:lnTo>
                  <a:cubicBezTo>
                    <a:pt x="392" y="38"/>
                    <a:pt x="344" y="72"/>
                    <a:pt x="332" y="106"/>
                  </a:cubicBezTo>
                  <a:cubicBezTo>
                    <a:pt x="338" y="133"/>
                    <a:pt x="384" y="118"/>
                    <a:pt x="398" y="110"/>
                  </a:cubicBezTo>
                  <a:cubicBezTo>
                    <a:pt x="400" y="146"/>
                    <a:pt x="328" y="144"/>
                    <a:pt x="318" y="117"/>
                  </a:cubicBezTo>
                  <a:cubicBezTo>
                    <a:pt x="304" y="122"/>
                    <a:pt x="297" y="133"/>
                    <a:pt x="277" y="132"/>
                  </a:cubicBezTo>
                  <a:cubicBezTo>
                    <a:pt x="266" y="108"/>
                    <a:pt x="276" y="71"/>
                    <a:pt x="270" y="33"/>
                  </a:cubicBezTo>
                  <a:cubicBezTo>
                    <a:pt x="239" y="56"/>
                    <a:pt x="241" y="111"/>
                    <a:pt x="204" y="128"/>
                  </a:cubicBezTo>
                  <a:cubicBezTo>
                    <a:pt x="201" y="110"/>
                    <a:pt x="207" y="64"/>
                    <a:pt x="204" y="48"/>
                  </a:cubicBezTo>
                  <a:cubicBezTo>
                    <a:pt x="183" y="75"/>
                    <a:pt x="182" y="123"/>
                    <a:pt x="153" y="143"/>
                  </a:cubicBezTo>
                  <a:cubicBezTo>
                    <a:pt x="148" y="112"/>
                    <a:pt x="149" y="71"/>
                    <a:pt x="153" y="44"/>
                  </a:cubicBezTo>
                  <a:cubicBezTo>
                    <a:pt x="115" y="58"/>
                    <a:pt x="112" y="127"/>
                    <a:pt x="73" y="128"/>
                  </a:cubicBezTo>
                  <a:cubicBezTo>
                    <a:pt x="74" y="104"/>
                    <a:pt x="78" y="83"/>
                    <a:pt x="76" y="55"/>
                  </a:cubicBezTo>
                  <a:cubicBezTo>
                    <a:pt x="50" y="64"/>
                    <a:pt x="48" y="129"/>
                    <a:pt x="7" y="136"/>
                  </a:cubicBezTo>
                  <a:cubicBezTo>
                    <a:pt x="0" y="92"/>
                    <a:pt x="9" y="40"/>
                    <a:pt x="32" y="15"/>
                  </a:cubicBezTo>
                  <a:cubicBezTo>
                    <a:pt x="50" y="15"/>
                    <a:pt x="68" y="13"/>
                    <a:pt x="69" y="29"/>
                  </a:cubicBezTo>
                  <a:cubicBezTo>
                    <a:pt x="82" y="32"/>
                    <a:pt x="81" y="12"/>
                    <a:pt x="91" y="22"/>
                  </a:cubicBezTo>
                  <a:cubicBezTo>
                    <a:pt x="91" y="57"/>
                    <a:pt x="86" y="65"/>
                    <a:pt x="87" y="103"/>
                  </a:cubicBezTo>
                  <a:cubicBezTo>
                    <a:pt x="112" y="76"/>
                    <a:pt x="126" y="39"/>
                    <a:pt x="157" y="18"/>
                  </a:cubicBezTo>
                  <a:cubicBezTo>
                    <a:pt x="171" y="33"/>
                    <a:pt x="161" y="73"/>
                    <a:pt x="164" y="99"/>
                  </a:cubicBezTo>
                  <a:cubicBezTo>
                    <a:pt x="186" y="75"/>
                    <a:pt x="187" y="31"/>
                    <a:pt x="219" y="18"/>
                  </a:cubicBezTo>
                  <a:cubicBezTo>
                    <a:pt x="220" y="52"/>
                    <a:pt x="218" y="68"/>
                    <a:pt x="215" y="92"/>
                  </a:cubicBezTo>
                  <a:cubicBezTo>
                    <a:pt x="242" y="70"/>
                    <a:pt x="244" y="22"/>
                    <a:pt x="281" y="11"/>
                  </a:cubicBezTo>
                  <a:cubicBezTo>
                    <a:pt x="290" y="40"/>
                    <a:pt x="279" y="89"/>
                    <a:pt x="288" y="117"/>
                  </a:cubicBezTo>
                  <a:cubicBezTo>
                    <a:pt x="337" y="97"/>
                    <a:pt x="323" y="15"/>
                    <a:pt x="376" y="0"/>
                  </a:cubicBezTo>
                  <a:close/>
                </a:path>
              </a:pathLst>
            </a:custGeom>
            <a:solidFill>
              <a:srgbClr val="000000"/>
            </a:solidFill>
            <a:ln w="0">
              <a:solidFill>
                <a:srgbClr val="000000"/>
              </a:solidFill>
              <a:prstDash val="solid"/>
              <a:round/>
              <a:headEnd/>
              <a:tailEnd/>
            </a:ln>
          </p:spPr>
          <p:txBody>
            <a:bodyPr/>
            <a:lstStyle/>
            <a:p>
              <a:endParaRPr lang="en-GB"/>
            </a:p>
          </p:txBody>
        </p:sp>
        <p:sp>
          <p:nvSpPr>
            <p:cNvPr id="12322" name="Freeform 33"/>
            <p:cNvSpPr>
              <a:spLocks/>
            </p:cNvSpPr>
            <p:nvPr/>
          </p:nvSpPr>
          <p:spPr bwMode="auto">
            <a:xfrm>
              <a:off x="5370" y="4062"/>
              <a:ext cx="26" cy="49"/>
            </a:xfrm>
            <a:custGeom>
              <a:avLst/>
              <a:gdLst>
                <a:gd name="T0" fmla="*/ 0 w 44"/>
                <a:gd name="T1" fmla="*/ 1 h 81"/>
                <a:gd name="T2" fmla="*/ 0 w 44"/>
                <a:gd name="T3" fmla="*/ 1 h 81"/>
                <a:gd name="T4" fmla="*/ 0 w 44"/>
                <a:gd name="T5" fmla="*/ 0 h 81"/>
                <a:gd name="T6" fmla="*/ 1 w 44"/>
                <a:gd name="T7" fmla="*/ 0 h 81"/>
                <a:gd name="T8" fmla="*/ 1 w 44"/>
                <a:gd name="T9" fmla="*/ 1 h 81"/>
                <a:gd name="T10" fmla="*/ 1 w 44"/>
                <a:gd name="T11" fmla="*/ 1 h 81"/>
                <a:gd name="T12" fmla="*/ 1 w 44"/>
                <a:gd name="T13" fmla="*/ 1 h 81"/>
                <a:gd name="T14" fmla="*/ 1 w 44"/>
                <a:gd name="T15" fmla="*/ 1 h 81"/>
                <a:gd name="T16" fmla="*/ 1 w 44"/>
                <a:gd name="T17" fmla="*/ 1 h 81"/>
                <a:gd name="T18" fmla="*/ 1 w 44"/>
                <a:gd name="T19" fmla="*/ 1 h 81"/>
                <a:gd name="T20" fmla="*/ 1 w 44"/>
                <a:gd name="T21" fmla="*/ 1 h 81"/>
                <a:gd name="T22" fmla="*/ 1 w 44"/>
                <a:gd name="T23" fmla="*/ 1 h 81"/>
                <a:gd name="T24" fmla="*/ 1 w 44"/>
                <a:gd name="T25" fmla="*/ 1 h 81"/>
                <a:gd name="T26" fmla="*/ 0 w 4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81"/>
                <a:gd name="T44" fmla="*/ 44 w 4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81">
                  <a:moveTo>
                    <a:pt x="0" y="81"/>
                  </a:moveTo>
                  <a:lnTo>
                    <a:pt x="0" y="81"/>
                  </a:lnTo>
                  <a:lnTo>
                    <a:pt x="0" y="0"/>
                  </a:lnTo>
                  <a:lnTo>
                    <a:pt x="44" y="0"/>
                  </a:lnTo>
                  <a:lnTo>
                    <a:pt x="44" y="18"/>
                  </a:lnTo>
                  <a:lnTo>
                    <a:pt x="20" y="18"/>
                  </a:lnTo>
                  <a:lnTo>
                    <a:pt x="20" y="31"/>
                  </a:lnTo>
                  <a:lnTo>
                    <a:pt x="44" y="31"/>
                  </a:lnTo>
                  <a:lnTo>
                    <a:pt x="44" y="49"/>
                  </a:lnTo>
                  <a:lnTo>
                    <a:pt x="20" y="49"/>
                  </a:lnTo>
                  <a:lnTo>
                    <a:pt x="20" y="63"/>
                  </a:lnTo>
                  <a:lnTo>
                    <a:pt x="44" y="63"/>
                  </a:lnTo>
                  <a:lnTo>
                    <a:pt x="44" y="81"/>
                  </a:lnTo>
                  <a:lnTo>
                    <a:pt x="0" y="81"/>
                  </a:lnTo>
                  <a:close/>
                </a:path>
              </a:pathLst>
            </a:custGeom>
            <a:solidFill>
              <a:srgbClr val="B42E34"/>
            </a:solidFill>
            <a:ln w="0">
              <a:solidFill>
                <a:srgbClr val="000000"/>
              </a:solidFill>
              <a:prstDash val="solid"/>
              <a:round/>
              <a:headEnd/>
              <a:tailEnd/>
            </a:ln>
          </p:spPr>
          <p:txBody>
            <a:bodyPr/>
            <a:lstStyle/>
            <a:p>
              <a:endParaRPr lang="en-GB"/>
            </a:p>
          </p:txBody>
        </p:sp>
        <p:sp>
          <p:nvSpPr>
            <p:cNvPr id="12323" name="Freeform 34"/>
            <p:cNvSpPr>
              <a:spLocks/>
            </p:cNvSpPr>
            <p:nvPr/>
          </p:nvSpPr>
          <p:spPr bwMode="auto">
            <a:xfrm>
              <a:off x="5404" y="4073"/>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1" y="3"/>
                    <a:pt x="26" y="0"/>
                    <a:pt x="34" y="0"/>
                  </a:cubicBezTo>
                  <a:cubicBezTo>
                    <a:pt x="47" y="0"/>
                    <a:pt x="55" y="8"/>
                    <a:pt x="55" y="22"/>
                  </a:cubicBezTo>
                  <a:lnTo>
                    <a:pt x="55" y="62"/>
                  </a:lnTo>
                  <a:lnTo>
                    <a:pt x="37" y="62"/>
                  </a:lnTo>
                  <a:lnTo>
                    <a:pt x="37" y="29"/>
                  </a:lnTo>
                  <a:cubicBezTo>
                    <a:pt x="37" y="20"/>
                    <a:pt x="35" y="17"/>
                    <a:pt x="28" y="17"/>
                  </a:cubicBezTo>
                  <a:cubicBezTo>
                    <a:pt x="21" y="17"/>
                    <a:pt x="18" y="21"/>
                    <a:pt x="18" y="29"/>
                  </a:cubicBezTo>
                  <a:lnTo>
                    <a:pt x="18"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12324" name="Freeform 35"/>
            <p:cNvSpPr>
              <a:spLocks noEditPoints="1"/>
            </p:cNvSpPr>
            <p:nvPr/>
          </p:nvSpPr>
          <p:spPr bwMode="auto">
            <a:xfrm>
              <a:off x="5443" y="4073"/>
              <a:ext cx="38" cy="53"/>
            </a:xfrm>
            <a:custGeom>
              <a:avLst/>
              <a:gdLst>
                <a:gd name="T0" fmla="*/ 1 w 62"/>
                <a:gd name="T1" fmla="*/ 1 h 88"/>
                <a:gd name="T2" fmla="*/ 1 w 62"/>
                <a:gd name="T3" fmla="*/ 1 h 88"/>
                <a:gd name="T4" fmla="*/ 0 w 62"/>
                <a:gd name="T5" fmla="*/ 1 h 88"/>
                <a:gd name="T6" fmla="*/ 1 w 62"/>
                <a:gd name="T7" fmla="*/ 1 h 88"/>
                <a:gd name="T8" fmla="*/ 1 w 62"/>
                <a:gd name="T9" fmla="*/ 0 h 88"/>
                <a:gd name="T10" fmla="*/ 1 w 62"/>
                <a:gd name="T11" fmla="*/ 1 h 88"/>
                <a:gd name="T12" fmla="*/ 1 w 62"/>
                <a:gd name="T13" fmla="*/ 1 h 88"/>
                <a:gd name="T14" fmla="*/ 1 w 62"/>
                <a:gd name="T15" fmla="*/ 1 h 88"/>
                <a:gd name="T16" fmla="*/ 1 w 62"/>
                <a:gd name="T17" fmla="*/ 1 h 88"/>
                <a:gd name="T18" fmla="*/ 1 w 62"/>
                <a:gd name="T19" fmla="*/ 1 h 88"/>
                <a:gd name="T20" fmla="*/ 1 w 62"/>
                <a:gd name="T21" fmla="*/ 1 h 88"/>
                <a:gd name="T22" fmla="*/ 1 w 62"/>
                <a:gd name="T23" fmla="*/ 1 h 88"/>
                <a:gd name="T24" fmla="*/ 1 w 62"/>
                <a:gd name="T25" fmla="*/ 1 h 88"/>
                <a:gd name="T26" fmla="*/ 1 w 62"/>
                <a:gd name="T27" fmla="*/ 1 h 88"/>
                <a:gd name="T28" fmla="*/ 1 w 62"/>
                <a:gd name="T29" fmla="*/ 1 h 88"/>
                <a:gd name="T30" fmla="*/ 1 w 62"/>
                <a:gd name="T31" fmla="*/ 1 h 88"/>
                <a:gd name="T32" fmla="*/ 1 w 62"/>
                <a:gd name="T33" fmla="*/ 1 h 88"/>
                <a:gd name="T34" fmla="*/ 1 w 62"/>
                <a:gd name="T35" fmla="*/ 1 h 88"/>
                <a:gd name="T36" fmla="*/ 1 w 62"/>
                <a:gd name="T37" fmla="*/ 1 h 88"/>
                <a:gd name="T38" fmla="*/ 1 w 62"/>
                <a:gd name="T39" fmla="*/ 1 h 88"/>
                <a:gd name="T40" fmla="*/ 1 w 62"/>
                <a:gd name="T41" fmla="*/ 1 h 88"/>
                <a:gd name="T42" fmla="*/ 1 w 62"/>
                <a:gd name="T43" fmla="*/ 1 h 88"/>
                <a:gd name="T44" fmla="*/ 1 w 62"/>
                <a:gd name="T45" fmla="*/ 1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
                <a:gd name="T70" fmla="*/ 0 h 88"/>
                <a:gd name="T71" fmla="*/ 62 w 62"/>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 h="88">
                  <a:moveTo>
                    <a:pt x="28" y="62"/>
                  </a:moveTo>
                  <a:lnTo>
                    <a:pt x="28" y="62"/>
                  </a:lnTo>
                  <a:cubicBezTo>
                    <a:pt x="12" y="62"/>
                    <a:pt x="0" y="49"/>
                    <a:pt x="0" y="31"/>
                  </a:cubicBezTo>
                  <a:cubicBezTo>
                    <a:pt x="0" y="22"/>
                    <a:pt x="3" y="15"/>
                    <a:pt x="9" y="9"/>
                  </a:cubicBezTo>
                  <a:cubicBezTo>
                    <a:pt x="15" y="3"/>
                    <a:pt x="21" y="0"/>
                    <a:pt x="29" y="0"/>
                  </a:cubicBezTo>
                  <a:cubicBezTo>
                    <a:pt x="36" y="0"/>
                    <a:pt x="41" y="3"/>
                    <a:pt x="45" y="8"/>
                  </a:cubicBezTo>
                  <a:lnTo>
                    <a:pt x="45" y="1"/>
                  </a:lnTo>
                  <a:lnTo>
                    <a:pt x="62" y="1"/>
                  </a:lnTo>
                  <a:lnTo>
                    <a:pt x="62" y="56"/>
                  </a:lnTo>
                  <a:cubicBezTo>
                    <a:pt x="62" y="64"/>
                    <a:pt x="62" y="70"/>
                    <a:pt x="57" y="76"/>
                  </a:cubicBezTo>
                  <a:cubicBezTo>
                    <a:pt x="52" y="84"/>
                    <a:pt x="43" y="88"/>
                    <a:pt x="32" y="88"/>
                  </a:cubicBezTo>
                  <a:cubicBezTo>
                    <a:pt x="16" y="88"/>
                    <a:pt x="5" y="79"/>
                    <a:pt x="2" y="67"/>
                  </a:cubicBezTo>
                  <a:lnTo>
                    <a:pt x="22" y="67"/>
                  </a:lnTo>
                  <a:cubicBezTo>
                    <a:pt x="23" y="71"/>
                    <a:pt x="27" y="73"/>
                    <a:pt x="32" y="73"/>
                  </a:cubicBezTo>
                  <a:cubicBezTo>
                    <a:pt x="40" y="73"/>
                    <a:pt x="45" y="68"/>
                    <a:pt x="45" y="59"/>
                  </a:cubicBezTo>
                  <a:cubicBezTo>
                    <a:pt x="45" y="58"/>
                    <a:pt x="45" y="57"/>
                    <a:pt x="45" y="56"/>
                  </a:cubicBezTo>
                  <a:cubicBezTo>
                    <a:pt x="40" y="60"/>
                    <a:pt x="35" y="62"/>
                    <a:pt x="28" y="62"/>
                  </a:cubicBezTo>
                  <a:close/>
                  <a:moveTo>
                    <a:pt x="31" y="46"/>
                  </a:moveTo>
                  <a:lnTo>
                    <a:pt x="31" y="46"/>
                  </a:lnTo>
                  <a:cubicBezTo>
                    <a:pt x="39" y="46"/>
                    <a:pt x="46" y="40"/>
                    <a:pt x="46" y="31"/>
                  </a:cubicBezTo>
                  <a:cubicBezTo>
                    <a:pt x="46" y="22"/>
                    <a:pt x="39" y="16"/>
                    <a:pt x="32" y="16"/>
                  </a:cubicBezTo>
                  <a:cubicBezTo>
                    <a:pt x="23" y="16"/>
                    <a:pt x="17" y="23"/>
                    <a:pt x="17" y="31"/>
                  </a:cubicBezTo>
                  <a:cubicBezTo>
                    <a:pt x="17" y="40"/>
                    <a:pt x="23" y="46"/>
                    <a:pt x="31" y="46"/>
                  </a:cubicBezTo>
                  <a:close/>
                </a:path>
              </a:pathLst>
            </a:custGeom>
            <a:solidFill>
              <a:srgbClr val="B42E34"/>
            </a:solidFill>
            <a:ln w="0">
              <a:solidFill>
                <a:srgbClr val="000000"/>
              </a:solidFill>
              <a:prstDash val="solid"/>
              <a:round/>
              <a:headEnd/>
              <a:tailEnd/>
            </a:ln>
          </p:spPr>
          <p:txBody>
            <a:bodyPr/>
            <a:lstStyle/>
            <a:p>
              <a:endParaRPr lang="en-GB"/>
            </a:p>
          </p:txBody>
        </p:sp>
        <p:sp>
          <p:nvSpPr>
            <p:cNvPr id="12325" name="Freeform 36"/>
            <p:cNvSpPr>
              <a:spLocks/>
            </p:cNvSpPr>
            <p:nvPr/>
          </p:nvSpPr>
          <p:spPr bwMode="auto">
            <a:xfrm>
              <a:off x="5488" y="4062"/>
              <a:ext cx="11" cy="49"/>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12326" name="Freeform 37"/>
            <p:cNvSpPr>
              <a:spLocks noEditPoints="1"/>
            </p:cNvSpPr>
            <p:nvPr/>
          </p:nvSpPr>
          <p:spPr bwMode="auto">
            <a:xfrm>
              <a:off x="5505" y="4073"/>
              <a:ext cx="39" cy="38"/>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8" y="55"/>
                  </a:moveTo>
                  <a:lnTo>
                    <a:pt x="48" y="55"/>
                  </a:lnTo>
                  <a:cubicBezTo>
                    <a:pt x="42" y="60"/>
                    <a:pt x="37" y="62"/>
                    <a:pt x="30" y="62"/>
                  </a:cubicBezTo>
                  <a:cubicBezTo>
                    <a:pt x="22" y="62"/>
                    <a:pt x="16" y="60"/>
                    <a:pt x="11" y="55"/>
                  </a:cubicBezTo>
                  <a:cubicBezTo>
                    <a:pt x="4" y="49"/>
                    <a:pt x="0" y="41"/>
                    <a:pt x="0" y="31"/>
                  </a:cubicBezTo>
                  <a:cubicBezTo>
                    <a:pt x="0" y="22"/>
                    <a:pt x="3" y="15"/>
                    <a:pt x="10" y="8"/>
                  </a:cubicBezTo>
                  <a:cubicBezTo>
                    <a:pt x="15" y="3"/>
                    <a:pt x="22" y="0"/>
                    <a:pt x="30" y="0"/>
                  </a:cubicBezTo>
                  <a:cubicBezTo>
                    <a:pt x="37" y="0"/>
                    <a:pt x="43" y="3"/>
                    <a:pt x="47" y="8"/>
                  </a:cubicBezTo>
                  <a:lnTo>
                    <a:pt x="47" y="1"/>
                  </a:lnTo>
                  <a:lnTo>
                    <a:pt x="65" y="1"/>
                  </a:lnTo>
                  <a:lnTo>
                    <a:pt x="65" y="62"/>
                  </a:lnTo>
                  <a:lnTo>
                    <a:pt x="48" y="62"/>
                  </a:lnTo>
                  <a:lnTo>
                    <a:pt x="48" y="55"/>
                  </a:lnTo>
                  <a:close/>
                  <a:moveTo>
                    <a:pt x="34" y="46"/>
                  </a:moveTo>
                  <a:lnTo>
                    <a:pt x="34" y="46"/>
                  </a:lnTo>
                  <a:cubicBezTo>
                    <a:pt x="41" y="46"/>
                    <a:pt x="48" y="40"/>
                    <a:pt x="48" y="31"/>
                  </a:cubicBezTo>
                  <a:cubicBezTo>
                    <a:pt x="48" y="22"/>
                    <a:pt x="41" y="16"/>
                    <a:pt x="33" y="16"/>
                  </a:cubicBezTo>
                  <a:cubicBezTo>
                    <a:pt x="24" y="16"/>
                    <a:pt x="18" y="23"/>
                    <a:pt x="18" y="31"/>
                  </a:cubicBezTo>
                  <a:cubicBezTo>
                    <a:pt x="18" y="40"/>
                    <a:pt x="24" y="46"/>
                    <a:pt x="34" y="46"/>
                  </a:cubicBezTo>
                  <a:close/>
                </a:path>
              </a:pathLst>
            </a:custGeom>
            <a:solidFill>
              <a:srgbClr val="B42E34"/>
            </a:solidFill>
            <a:ln w="0">
              <a:solidFill>
                <a:srgbClr val="000000"/>
              </a:solidFill>
              <a:prstDash val="solid"/>
              <a:round/>
              <a:headEnd/>
              <a:tailEnd/>
            </a:ln>
          </p:spPr>
          <p:txBody>
            <a:bodyPr/>
            <a:lstStyle/>
            <a:p>
              <a:endParaRPr lang="en-GB"/>
            </a:p>
          </p:txBody>
        </p:sp>
        <p:sp>
          <p:nvSpPr>
            <p:cNvPr id="12327" name="Freeform 38"/>
            <p:cNvSpPr>
              <a:spLocks/>
            </p:cNvSpPr>
            <p:nvPr/>
          </p:nvSpPr>
          <p:spPr bwMode="auto">
            <a:xfrm>
              <a:off x="5551" y="4073"/>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6"/>
                    <a:pt x="28" y="16"/>
                  </a:cubicBezTo>
                  <a:cubicBezTo>
                    <a:pt x="21" y="16"/>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12328" name="Freeform 39"/>
            <p:cNvSpPr>
              <a:spLocks noEditPoints="1"/>
            </p:cNvSpPr>
            <p:nvPr/>
          </p:nvSpPr>
          <p:spPr bwMode="auto">
            <a:xfrm>
              <a:off x="5589" y="4062"/>
              <a:ext cx="39" cy="49"/>
            </a:xfrm>
            <a:custGeom>
              <a:avLst/>
              <a:gdLst>
                <a:gd name="T0" fmla="*/ 1 w 65"/>
                <a:gd name="T1" fmla="*/ 1 h 81"/>
                <a:gd name="T2" fmla="*/ 1 w 65"/>
                <a:gd name="T3" fmla="*/ 1 h 81"/>
                <a:gd name="T4" fmla="*/ 1 w 65"/>
                <a:gd name="T5" fmla="*/ 1 h 81"/>
                <a:gd name="T6" fmla="*/ 1 w 65"/>
                <a:gd name="T7" fmla="*/ 1 h 81"/>
                <a:gd name="T8" fmla="*/ 0 w 65"/>
                <a:gd name="T9" fmla="*/ 1 h 81"/>
                <a:gd name="T10" fmla="*/ 1 w 65"/>
                <a:gd name="T11" fmla="*/ 1 h 81"/>
                <a:gd name="T12" fmla="*/ 1 w 65"/>
                <a:gd name="T13" fmla="*/ 1 h 81"/>
                <a:gd name="T14" fmla="*/ 1 w 65"/>
                <a:gd name="T15" fmla="*/ 1 h 81"/>
                <a:gd name="T16" fmla="*/ 1 w 65"/>
                <a:gd name="T17" fmla="*/ 0 h 81"/>
                <a:gd name="T18" fmla="*/ 1 w 65"/>
                <a:gd name="T19" fmla="*/ 0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48" y="74"/>
                  </a:moveTo>
                  <a:lnTo>
                    <a:pt x="48" y="74"/>
                  </a:lnTo>
                  <a:cubicBezTo>
                    <a:pt x="42" y="79"/>
                    <a:pt x="37" y="81"/>
                    <a:pt x="30" y="81"/>
                  </a:cubicBezTo>
                  <a:cubicBezTo>
                    <a:pt x="22" y="81"/>
                    <a:pt x="16" y="79"/>
                    <a:pt x="11" y="74"/>
                  </a:cubicBezTo>
                  <a:cubicBezTo>
                    <a:pt x="4" y="68"/>
                    <a:pt x="0" y="60"/>
                    <a:pt x="0" y="50"/>
                  </a:cubicBezTo>
                  <a:cubicBezTo>
                    <a:pt x="0" y="41"/>
                    <a:pt x="3" y="33"/>
                    <a:pt x="10" y="27"/>
                  </a:cubicBezTo>
                  <a:cubicBezTo>
                    <a:pt x="15" y="22"/>
                    <a:pt x="22" y="19"/>
                    <a:pt x="30" y="19"/>
                  </a:cubicBezTo>
                  <a:cubicBezTo>
                    <a:pt x="37" y="19"/>
                    <a:pt x="43" y="21"/>
                    <a:pt x="47" y="27"/>
                  </a:cubicBezTo>
                  <a:lnTo>
                    <a:pt x="47" y="0"/>
                  </a:lnTo>
                  <a:lnTo>
                    <a:pt x="65" y="0"/>
                  </a:lnTo>
                  <a:lnTo>
                    <a:pt x="65" y="81"/>
                  </a:lnTo>
                  <a:lnTo>
                    <a:pt x="48" y="81"/>
                  </a:lnTo>
                  <a:lnTo>
                    <a:pt x="48" y="74"/>
                  </a:lnTo>
                  <a:close/>
                  <a:moveTo>
                    <a:pt x="34" y="65"/>
                  </a:moveTo>
                  <a:lnTo>
                    <a:pt x="34" y="65"/>
                  </a:lnTo>
                  <a:cubicBezTo>
                    <a:pt x="41" y="65"/>
                    <a:pt x="48" y="58"/>
                    <a:pt x="48" y="50"/>
                  </a:cubicBezTo>
                  <a:cubicBezTo>
                    <a:pt x="48" y="41"/>
                    <a:pt x="41" y="35"/>
                    <a:pt x="33" y="35"/>
                  </a:cubicBezTo>
                  <a:cubicBezTo>
                    <a:pt x="24" y="35"/>
                    <a:pt x="18" y="42"/>
                    <a:pt x="18" y="50"/>
                  </a:cubicBezTo>
                  <a:cubicBezTo>
                    <a:pt x="18" y="58"/>
                    <a:pt x="24" y="65"/>
                    <a:pt x="34" y="65"/>
                  </a:cubicBezTo>
                  <a:close/>
                </a:path>
              </a:pathLst>
            </a:custGeom>
            <a:solidFill>
              <a:srgbClr val="B42E34"/>
            </a:solidFill>
            <a:ln w="0">
              <a:solidFill>
                <a:srgbClr val="000000"/>
              </a:solidFill>
              <a:prstDash val="solid"/>
              <a:round/>
              <a:headEnd/>
              <a:tailEnd/>
            </a:ln>
          </p:spPr>
          <p:txBody>
            <a:bodyPr/>
            <a:lstStyle/>
            <a:p>
              <a:endParaRPr lang="en-GB"/>
            </a:p>
          </p:txBody>
        </p:sp>
        <p:sp>
          <p:nvSpPr>
            <p:cNvPr id="12329" name="Freeform 40"/>
            <p:cNvSpPr>
              <a:spLocks/>
            </p:cNvSpPr>
            <p:nvPr/>
          </p:nvSpPr>
          <p:spPr bwMode="auto">
            <a:xfrm>
              <a:off x="5404" y="4130"/>
              <a:ext cx="33" cy="37"/>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7"/>
                    <a:pt x="28" y="17"/>
                  </a:cubicBezTo>
                  <a:cubicBezTo>
                    <a:pt x="21" y="17"/>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12330" name="Freeform 41"/>
            <p:cNvSpPr>
              <a:spLocks noEditPoints="1"/>
            </p:cNvSpPr>
            <p:nvPr/>
          </p:nvSpPr>
          <p:spPr bwMode="auto">
            <a:xfrm>
              <a:off x="5443" y="4129"/>
              <a:ext cx="38" cy="39"/>
            </a:xfrm>
            <a:custGeom>
              <a:avLst/>
              <a:gdLst>
                <a:gd name="T0" fmla="*/ 1 w 64"/>
                <a:gd name="T1" fmla="*/ 1 h 64"/>
                <a:gd name="T2" fmla="*/ 1 w 64"/>
                <a:gd name="T3" fmla="*/ 1 h 64"/>
                <a:gd name="T4" fmla="*/ 1 w 64"/>
                <a:gd name="T5" fmla="*/ 1 h 64"/>
                <a:gd name="T6" fmla="*/ 1 w 64"/>
                <a:gd name="T7" fmla="*/ 1 h 64"/>
                <a:gd name="T8" fmla="*/ 0 w 64"/>
                <a:gd name="T9" fmla="*/ 1 h 64"/>
                <a:gd name="T10" fmla="*/ 1 w 64"/>
                <a:gd name="T11" fmla="*/ 1 h 64"/>
                <a:gd name="T12" fmla="*/ 1 w 64"/>
                <a:gd name="T13" fmla="*/ 0 h 64"/>
                <a:gd name="T14" fmla="*/ 1 w 64"/>
                <a:gd name="T15" fmla="*/ 1 h 64"/>
                <a:gd name="T16" fmla="*/ 1 w 64"/>
                <a:gd name="T17" fmla="*/ 1 h 64"/>
                <a:gd name="T18" fmla="*/ 1 w 64"/>
                <a:gd name="T19" fmla="*/ 1 h 64"/>
                <a:gd name="T20" fmla="*/ 1 w 64"/>
                <a:gd name="T21" fmla="*/ 1 h 64"/>
                <a:gd name="T22" fmla="*/ 1 w 64"/>
                <a:gd name="T23" fmla="*/ 1 h 64"/>
                <a:gd name="T24" fmla="*/ 1 w 64"/>
                <a:gd name="T25" fmla="*/ 1 h 64"/>
                <a:gd name="T26" fmla="*/ 1 w 64"/>
                <a:gd name="T27" fmla="*/ 1 h 64"/>
                <a:gd name="T28" fmla="*/ 1 w 64"/>
                <a:gd name="T29" fmla="*/ 1 h 64"/>
                <a:gd name="T30" fmla="*/ 1 w 64"/>
                <a:gd name="T31" fmla="*/ 1 h 64"/>
                <a:gd name="T32" fmla="*/ 1 w 64"/>
                <a:gd name="T33" fmla="*/ 1 h 64"/>
                <a:gd name="T34" fmla="*/ 1 w 64"/>
                <a:gd name="T35" fmla="*/ 1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64"/>
                <a:gd name="T56" fmla="*/ 64 w 64"/>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64">
                  <a:moveTo>
                    <a:pt x="61" y="45"/>
                  </a:moveTo>
                  <a:lnTo>
                    <a:pt x="61" y="45"/>
                  </a:lnTo>
                  <a:cubicBezTo>
                    <a:pt x="55" y="58"/>
                    <a:pt x="45" y="64"/>
                    <a:pt x="32" y="64"/>
                  </a:cubicBezTo>
                  <a:cubicBezTo>
                    <a:pt x="22" y="64"/>
                    <a:pt x="15" y="61"/>
                    <a:pt x="9" y="55"/>
                  </a:cubicBezTo>
                  <a:cubicBezTo>
                    <a:pt x="3" y="48"/>
                    <a:pt x="0" y="41"/>
                    <a:pt x="0" y="32"/>
                  </a:cubicBezTo>
                  <a:cubicBezTo>
                    <a:pt x="0" y="24"/>
                    <a:pt x="3" y="16"/>
                    <a:pt x="9" y="10"/>
                  </a:cubicBezTo>
                  <a:cubicBezTo>
                    <a:pt x="15" y="4"/>
                    <a:pt x="23" y="0"/>
                    <a:pt x="31" y="0"/>
                  </a:cubicBezTo>
                  <a:cubicBezTo>
                    <a:pt x="51" y="0"/>
                    <a:pt x="64" y="14"/>
                    <a:pt x="64" y="37"/>
                  </a:cubicBezTo>
                  <a:lnTo>
                    <a:pt x="64" y="39"/>
                  </a:lnTo>
                  <a:lnTo>
                    <a:pt x="18" y="39"/>
                  </a:lnTo>
                  <a:cubicBezTo>
                    <a:pt x="20" y="45"/>
                    <a:pt x="24" y="49"/>
                    <a:pt x="32" y="49"/>
                  </a:cubicBezTo>
                  <a:cubicBezTo>
                    <a:pt x="36" y="49"/>
                    <a:pt x="39" y="48"/>
                    <a:pt x="41" y="45"/>
                  </a:cubicBezTo>
                  <a:lnTo>
                    <a:pt x="61" y="45"/>
                  </a:lnTo>
                  <a:close/>
                  <a:moveTo>
                    <a:pt x="46" y="26"/>
                  </a:moveTo>
                  <a:lnTo>
                    <a:pt x="46" y="26"/>
                  </a:lnTo>
                  <a:cubicBezTo>
                    <a:pt x="44" y="20"/>
                    <a:pt x="39" y="16"/>
                    <a:pt x="32" y="16"/>
                  </a:cubicBezTo>
                  <a:cubicBezTo>
                    <a:pt x="24" y="16"/>
                    <a:pt x="19" y="20"/>
                    <a:pt x="18" y="26"/>
                  </a:cubicBezTo>
                  <a:lnTo>
                    <a:pt x="46" y="26"/>
                  </a:lnTo>
                  <a:close/>
                </a:path>
              </a:pathLst>
            </a:custGeom>
            <a:solidFill>
              <a:srgbClr val="B42E34"/>
            </a:solidFill>
            <a:ln w="0">
              <a:solidFill>
                <a:srgbClr val="000000"/>
              </a:solidFill>
              <a:prstDash val="solid"/>
              <a:round/>
              <a:headEnd/>
              <a:tailEnd/>
            </a:ln>
          </p:spPr>
          <p:txBody>
            <a:bodyPr/>
            <a:lstStyle/>
            <a:p>
              <a:endParaRPr lang="en-GB"/>
            </a:p>
          </p:txBody>
        </p:sp>
        <p:sp>
          <p:nvSpPr>
            <p:cNvPr id="12331" name="Freeform 42"/>
            <p:cNvSpPr>
              <a:spLocks/>
            </p:cNvSpPr>
            <p:nvPr/>
          </p:nvSpPr>
          <p:spPr bwMode="auto">
            <a:xfrm>
              <a:off x="5484" y="4119"/>
              <a:ext cx="20" cy="48"/>
            </a:xfrm>
            <a:custGeom>
              <a:avLst/>
              <a:gdLst>
                <a:gd name="T0" fmla="*/ 0 w 34"/>
                <a:gd name="T1" fmla="*/ 1 h 81"/>
                <a:gd name="T2" fmla="*/ 0 w 34"/>
                <a:gd name="T3" fmla="*/ 1 h 81"/>
                <a:gd name="T4" fmla="*/ 0 w 34"/>
                <a:gd name="T5" fmla="*/ 1 h 81"/>
                <a:gd name="T6" fmla="*/ 1 w 34"/>
                <a:gd name="T7" fmla="*/ 1 h 81"/>
                <a:gd name="T8" fmla="*/ 1 w 34"/>
                <a:gd name="T9" fmla="*/ 0 h 81"/>
                <a:gd name="T10" fmla="*/ 1 w 34"/>
                <a:gd name="T11" fmla="*/ 0 h 81"/>
                <a:gd name="T12" fmla="*/ 1 w 34"/>
                <a:gd name="T13" fmla="*/ 1 h 81"/>
                <a:gd name="T14" fmla="*/ 1 w 34"/>
                <a:gd name="T15" fmla="*/ 1 h 81"/>
                <a:gd name="T16" fmla="*/ 1 w 34"/>
                <a:gd name="T17" fmla="*/ 1 h 81"/>
                <a:gd name="T18" fmla="*/ 1 w 34"/>
                <a:gd name="T19" fmla="*/ 1 h 81"/>
                <a:gd name="T20" fmla="*/ 1 w 34"/>
                <a:gd name="T21" fmla="*/ 1 h 81"/>
                <a:gd name="T22" fmla="*/ 1 w 34"/>
                <a:gd name="T23" fmla="*/ 1 h 81"/>
                <a:gd name="T24" fmla="*/ 1 w 34"/>
                <a:gd name="T25" fmla="*/ 1 h 81"/>
                <a:gd name="T26" fmla="*/ 0 w 3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81"/>
                <a:gd name="T44" fmla="*/ 34 w 3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81">
                  <a:moveTo>
                    <a:pt x="0" y="33"/>
                  </a:moveTo>
                  <a:lnTo>
                    <a:pt x="0" y="33"/>
                  </a:lnTo>
                  <a:lnTo>
                    <a:pt x="0" y="20"/>
                  </a:lnTo>
                  <a:lnTo>
                    <a:pt x="8" y="20"/>
                  </a:lnTo>
                  <a:lnTo>
                    <a:pt x="8" y="0"/>
                  </a:lnTo>
                  <a:lnTo>
                    <a:pt x="26" y="0"/>
                  </a:lnTo>
                  <a:lnTo>
                    <a:pt x="26" y="20"/>
                  </a:lnTo>
                  <a:lnTo>
                    <a:pt x="34" y="20"/>
                  </a:lnTo>
                  <a:lnTo>
                    <a:pt x="34" y="33"/>
                  </a:lnTo>
                  <a:lnTo>
                    <a:pt x="26" y="33"/>
                  </a:lnTo>
                  <a:lnTo>
                    <a:pt x="26" y="81"/>
                  </a:lnTo>
                  <a:lnTo>
                    <a:pt x="8" y="81"/>
                  </a:lnTo>
                  <a:lnTo>
                    <a:pt x="8" y="33"/>
                  </a:lnTo>
                  <a:lnTo>
                    <a:pt x="0" y="33"/>
                  </a:lnTo>
                  <a:close/>
                </a:path>
              </a:pathLst>
            </a:custGeom>
            <a:solidFill>
              <a:srgbClr val="B42E34"/>
            </a:solidFill>
            <a:ln w="0">
              <a:solidFill>
                <a:srgbClr val="000000"/>
              </a:solidFill>
              <a:prstDash val="solid"/>
              <a:round/>
              <a:headEnd/>
              <a:tailEnd/>
            </a:ln>
          </p:spPr>
          <p:txBody>
            <a:bodyPr/>
            <a:lstStyle/>
            <a:p>
              <a:endParaRPr lang="en-GB"/>
            </a:p>
          </p:txBody>
        </p:sp>
        <p:sp>
          <p:nvSpPr>
            <p:cNvPr id="12332" name="Freeform 43"/>
            <p:cNvSpPr>
              <a:spLocks noEditPoints="1"/>
            </p:cNvSpPr>
            <p:nvPr/>
          </p:nvSpPr>
          <p:spPr bwMode="auto">
            <a:xfrm>
              <a:off x="5507" y="4119"/>
              <a:ext cx="39" cy="48"/>
            </a:xfrm>
            <a:custGeom>
              <a:avLst/>
              <a:gdLst>
                <a:gd name="T0" fmla="*/ 1 w 65"/>
                <a:gd name="T1" fmla="*/ 1 h 81"/>
                <a:gd name="T2" fmla="*/ 1 w 65"/>
                <a:gd name="T3" fmla="*/ 1 h 81"/>
                <a:gd name="T4" fmla="*/ 0 w 65"/>
                <a:gd name="T5" fmla="*/ 1 h 81"/>
                <a:gd name="T6" fmla="*/ 0 w 65"/>
                <a:gd name="T7" fmla="*/ 0 h 81"/>
                <a:gd name="T8" fmla="*/ 1 w 65"/>
                <a:gd name="T9" fmla="*/ 0 h 81"/>
                <a:gd name="T10" fmla="*/ 1 w 65"/>
                <a:gd name="T11" fmla="*/ 1 h 81"/>
                <a:gd name="T12" fmla="*/ 1 w 65"/>
                <a:gd name="T13" fmla="*/ 1 h 81"/>
                <a:gd name="T14" fmla="*/ 1 w 65"/>
                <a:gd name="T15" fmla="*/ 1 h 81"/>
                <a:gd name="T16" fmla="*/ 1 w 65"/>
                <a:gd name="T17" fmla="*/ 1 h 81"/>
                <a:gd name="T18" fmla="*/ 1 w 65"/>
                <a:gd name="T19" fmla="*/ 1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17" y="81"/>
                  </a:moveTo>
                  <a:lnTo>
                    <a:pt x="17" y="81"/>
                  </a:lnTo>
                  <a:lnTo>
                    <a:pt x="0" y="81"/>
                  </a:lnTo>
                  <a:lnTo>
                    <a:pt x="0" y="0"/>
                  </a:lnTo>
                  <a:lnTo>
                    <a:pt x="18" y="0"/>
                  </a:lnTo>
                  <a:lnTo>
                    <a:pt x="18" y="27"/>
                  </a:lnTo>
                  <a:cubicBezTo>
                    <a:pt x="22" y="22"/>
                    <a:pt x="27" y="19"/>
                    <a:pt x="35" y="19"/>
                  </a:cubicBezTo>
                  <a:cubicBezTo>
                    <a:pt x="43" y="19"/>
                    <a:pt x="50" y="22"/>
                    <a:pt x="55" y="27"/>
                  </a:cubicBezTo>
                  <a:cubicBezTo>
                    <a:pt x="62" y="34"/>
                    <a:pt x="65" y="41"/>
                    <a:pt x="65" y="50"/>
                  </a:cubicBezTo>
                  <a:cubicBezTo>
                    <a:pt x="65" y="60"/>
                    <a:pt x="61" y="68"/>
                    <a:pt x="54" y="74"/>
                  </a:cubicBezTo>
                  <a:cubicBezTo>
                    <a:pt x="49" y="79"/>
                    <a:pt x="43" y="81"/>
                    <a:pt x="35" y="81"/>
                  </a:cubicBezTo>
                  <a:cubicBezTo>
                    <a:pt x="28" y="81"/>
                    <a:pt x="23" y="79"/>
                    <a:pt x="17" y="74"/>
                  </a:cubicBezTo>
                  <a:lnTo>
                    <a:pt x="17" y="81"/>
                  </a:lnTo>
                  <a:close/>
                  <a:moveTo>
                    <a:pt x="31" y="65"/>
                  </a:moveTo>
                  <a:lnTo>
                    <a:pt x="31" y="65"/>
                  </a:lnTo>
                  <a:cubicBezTo>
                    <a:pt x="41" y="65"/>
                    <a:pt x="47" y="58"/>
                    <a:pt x="47" y="50"/>
                  </a:cubicBezTo>
                  <a:cubicBezTo>
                    <a:pt x="47" y="42"/>
                    <a:pt x="40" y="35"/>
                    <a:pt x="32" y="35"/>
                  </a:cubicBezTo>
                  <a:cubicBezTo>
                    <a:pt x="24" y="35"/>
                    <a:pt x="17" y="41"/>
                    <a:pt x="17" y="50"/>
                  </a:cubicBezTo>
                  <a:cubicBezTo>
                    <a:pt x="17" y="59"/>
                    <a:pt x="24" y="65"/>
                    <a:pt x="31" y="65"/>
                  </a:cubicBezTo>
                  <a:close/>
                </a:path>
              </a:pathLst>
            </a:custGeom>
            <a:solidFill>
              <a:srgbClr val="B42E34"/>
            </a:solidFill>
            <a:ln w="0">
              <a:solidFill>
                <a:srgbClr val="000000"/>
              </a:solidFill>
              <a:prstDash val="solid"/>
              <a:round/>
              <a:headEnd/>
              <a:tailEnd/>
            </a:ln>
          </p:spPr>
          <p:txBody>
            <a:bodyPr/>
            <a:lstStyle/>
            <a:p>
              <a:endParaRPr lang="en-GB"/>
            </a:p>
          </p:txBody>
        </p:sp>
        <p:sp>
          <p:nvSpPr>
            <p:cNvPr id="12333" name="Freeform 44"/>
            <p:cNvSpPr>
              <a:spLocks noEditPoints="1"/>
            </p:cNvSpPr>
            <p:nvPr/>
          </p:nvSpPr>
          <p:spPr bwMode="auto">
            <a:xfrm>
              <a:off x="5550" y="4130"/>
              <a:ext cx="39" cy="37"/>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7" y="55"/>
                  </a:moveTo>
                  <a:lnTo>
                    <a:pt x="47" y="55"/>
                  </a:lnTo>
                  <a:cubicBezTo>
                    <a:pt x="42" y="60"/>
                    <a:pt x="37" y="62"/>
                    <a:pt x="29" y="62"/>
                  </a:cubicBezTo>
                  <a:cubicBezTo>
                    <a:pt x="22" y="62"/>
                    <a:pt x="16" y="60"/>
                    <a:pt x="10" y="55"/>
                  </a:cubicBezTo>
                  <a:cubicBezTo>
                    <a:pt x="3" y="49"/>
                    <a:pt x="0" y="41"/>
                    <a:pt x="0" y="31"/>
                  </a:cubicBezTo>
                  <a:cubicBezTo>
                    <a:pt x="0" y="22"/>
                    <a:pt x="3" y="14"/>
                    <a:pt x="9" y="8"/>
                  </a:cubicBezTo>
                  <a:cubicBezTo>
                    <a:pt x="15" y="3"/>
                    <a:pt x="22" y="0"/>
                    <a:pt x="30" y="0"/>
                  </a:cubicBezTo>
                  <a:cubicBezTo>
                    <a:pt x="37" y="0"/>
                    <a:pt x="43" y="2"/>
                    <a:pt x="47" y="8"/>
                  </a:cubicBezTo>
                  <a:lnTo>
                    <a:pt x="47" y="1"/>
                  </a:lnTo>
                  <a:lnTo>
                    <a:pt x="65" y="1"/>
                  </a:lnTo>
                  <a:lnTo>
                    <a:pt x="65" y="62"/>
                  </a:lnTo>
                  <a:lnTo>
                    <a:pt x="47" y="62"/>
                  </a:lnTo>
                  <a:lnTo>
                    <a:pt x="47" y="55"/>
                  </a:lnTo>
                  <a:close/>
                  <a:moveTo>
                    <a:pt x="33" y="46"/>
                  </a:moveTo>
                  <a:lnTo>
                    <a:pt x="33" y="46"/>
                  </a:lnTo>
                  <a:cubicBezTo>
                    <a:pt x="41" y="46"/>
                    <a:pt x="47" y="39"/>
                    <a:pt x="47" y="31"/>
                  </a:cubicBezTo>
                  <a:cubicBezTo>
                    <a:pt x="47" y="22"/>
                    <a:pt x="41" y="16"/>
                    <a:pt x="33" y="16"/>
                  </a:cubicBezTo>
                  <a:cubicBezTo>
                    <a:pt x="24" y="16"/>
                    <a:pt x="18" y="23"/>
                    <a:pt x="18" y="31"/>
                  </a:cubicBezTo>
                  <a:cubicBezTo>
                    <a:pt x="18" y="39"/>
                    <a:pt x="24" y="46"/>
                    <a:pt x="33" y="46"/>
                  </a:cubicBezTo>
                  <a:close/>
                </a:path>
              </a:pathLst>
            </a:custGeom>
            <a:solidFill>
              <a:srgbClr val="B42E34"/>
            </a:solidFill>
            <a:ln w="0">
              <a:solidFill>
                <a:srgbClr val="000000"/>
              </a:solidFill>
              <a:prstDash val="solid"/>
              <a:round/>
              <a:headEnd/>
              <a:tailEnd/>
            </a:ln>
          </p:spPr>
          <p:txBody>
            <a:bodyPr/>
            <a:lstStyle/>
            <a:p>
              <a:endParaRPr lang="en-GB"/>
            </a:p>
          </p:txBody>
        </p:sp>
        <p:sp>
          <p:nvSpPr>
            <p:cNvPr id="12334" name="Freeform 45"/>
            <p:cNvSpPr>
              <a:spLocks/>
            </p:cNvSpPr>
            <p:nvPr/>
          </p:nvSpPr>
          <p:spPr bwMode="auto">
            <a:xfrm>
              <a:off x="5597" y="4119"/>
              <a:ext cx="11" cy="48"/>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12335" name="Freeform 46"/>
            <p:cNvSpPr>
              <a:spLocks/>
            </p:cNvSpPr>
            <p:nvPr/>
          </p:nvSpPr>
          <p:spPr bwMode="auto">
            <a:xfrm>
              <a:off x="5617" y="4119"/>
              <a:ext cx="11" cy="48"/>
            </a:xfrm>
            <a:custGeom>
              <a:avLst/>
              <a:gdLst>
                <a:gd name="T0" fmla="*/ 1 w 18"/>
                <a:gd name="T1" fmla="*/ 0 h 81"/>
                <a:gd name="T2" fmla="*/ 1 w 18"/>
                <a:gd name="T3" fmla="*/ 0 h 81"/>
                <a:gd name="T4" fmla="*/ 1 w 18"/>
                <a:gd name="T5" fmla="*/ 1 h 81"/>
                <a:gd name="T6" fmla="*/ 1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1"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12336" name="Freeform 47"/>
            <p:cNvSpPr>
              <a:spLocks/>
            </p:cNvSpPr>
            <p:nvPr/>
          </p:nvSpPr>
          <p:spPr bwMode="auto">
            <a:xfrm>
              <a:off x="5259" y="3969"/>
              <a:ext cx="202" cy="72"/>
            </a:xfrm>
            <a:custGeom>
              <a:avLst/>
              <a:gdLst>
                <a:gd name="T0" fmla="*/ 1 w 336"/>
                <a:gd name="T1" fmla="*/ 1 h 120"/>
                <a:gd name="T2" fmla="*/ 1 w 336"/>
                <a:gd name="T3" fmla="*/ 1 h 120"/>
                <a:gd name="T4" fmla="*/ 1 w 336"/>
                <a:gd name="T5" fmla="*/ 1 h 120"/>
                <a:gd name="T6" fmla="*/ 5 w 336"/>
                <a:gd name="T7" fmla="*/ 2 h 120"/>
                <a:gd name="T8" fmla="*/ 6 w 336"/>
                <a:gd name="T9" fmla="*/ 2 h 120"/>
                <a:gd name="T10" fmla="*/ 5 w 336"/>
                <a:gd name="T11" fmla="*/ 2 h 120"/>
                <a:gd name="T12" fmla="*/ 0 w 336"/>
                <a:gd name="T13" fmla="*/ 1 h 120"/>
                <a:gd name="T14" fmla="*/ 1 w 336"/>
                <a:gd name="T15" fmla="*/ 0 h 120"/>
                <a:gd name="T16" fmla="*/ 1 w 336"/>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6"/>
                <a:gd name="T28" fmla="*/ 0 h 120"/>
                <a:gd name="T29" fmla="*/ 336 w 33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6" h="120">
                  <a:moveTo>
                    <a:pt x="66" y="24"/>
                  </a:moveTo>
                  <a:lnTo>
                    <a:pt x="66" y="24"/>
                  </a:lnTo>
                  <a:cubicBezTo>
                    <a:pt x="56" y="31"/>
                    <a:pt x="50" y="39"/>
                    <a:pt x="50" y="48"/>
                  </a:cubicBezTo>
                  <a:cubicBezTo>
                    <a:pt x="50" y="86"/>
                    <a:pt x="170" y="117"/>
                    <a:pt x="322" y="119"/>
                  </a:cubicBezTo>
                  <a:cubicBezTo>
                    <a:pt x="326" y="119"/>
                    <a:pt x="331" y="119"/>
                    <a:pt x="336" y="119"/>
                  </a:cubicBezTo>
                  <a:lnTo>
                    <a:pt x="300" y="119"/>
                  </a:lnTo>
                  <a:cubicBezTo>
                    <a:pt x="134" y="120"/>
                    <a:pt x="0" y="86"/>
                    <a:pt x="0" y="44"/>
                  </a:cubicBezTo>
                  <a:cubicBezTo>
                    <a:pt x="0" y="28"/>
                    <a:pt x="19" y="13"/>
                    <a:pt x="52" y="0"/>
                  </a:cubicBezTo>
                  <a:lnTo>
                    <a:pt x="66" y="24"/>
                  </a:lnTo>
                  <a:close/>
                </a:path>
              </a:pathLst>
            </a:custGeom>
            <a:solidFill>
              <a:srgbClr val="B42E34"/>
            </a:solidFill>
            <a:ln w="0">
              <a:solidFill>
                <a:srgbClr val="000000"/>
              </a:solidFill>
              <a:prstDash val="solid"/>
              <a:round/>
              <a:headEnd/>
              <a:tailEnd/>
            </a:ln>
          </p:spPr>
          <p:txBody>
            <a:bodyPr/>
            <a:lstStyle/>
            <a:p>
              <a:endParaRPr lang="en-GB"/>
            </a:p>
          </p:txBody>
        </p:sp>
        <p:sp>
          <p:nvSpPr>
            <p:cNvPr id="12337" name="Freeform 48"/>
            <p:cNvSpPr>
              <a:spLocks/>
            </p:cNvSpPr>
            <p:nvPr/>
          </p:nvSpPr>
          <p:spPr bwMode="auto">
            <a:xfrm>
              <a:off x="5485" y="3950"/>
              <a:ext cx="96" cy="16"/>
            </a:xfrm>
            <a:custGeom>
              <a:avLst/>
              <a:gdLst>
                <a:gd name="T0" fmla="*/ 0 w 161"/>
                <a:gd name="T1" fmla="*/ 1 h 26"/>
                <a:gd name="T2" fmla="*/ 0 w 161"/>
                <a:gd name="T3" fmla="*/ 1 h 26"/>
                <a:gd name="T4" fmla="*/ 2 w 161"/>
                <a:gd name="T5" fmla="*/ 1 h 26"/>
                <a:gd name="T6" fmla="*/ 2 w 161"/>
                <a:gd name="T7" fmla="*/ 1 h 26"/>
                <a:gd name="T8" fmla="*/ 0 w 161"/>
                <a:gd name="T9" fmla="*/ 0 h 26"/>
                <a:gd name="T10" fmla="*/ 0 w 161"/>
                <a:gd name="T11" fmla="*/ 1 h 26"/>
                <a:gd name="T12" fmla="*/ 0 60000 65536"/>
                <a:gd name="T13" fmla="*/ 0 60000 65536"/>
                <a:gd name="T14" fmla="*/ 0 60000 65536"/>
                <a:gd name="T15" fmla="*/ 0 60000 65536"/>
                <a:gd name="T16" fmla="*/ 0 60000 65536"/>
                <a:gd name="T17" fmla="*/ 0 60000 65536"/>
                <a:gd name="T18" fmla="*/ 0 w 161"/>
                <a:gd name="T19" fmla="*/ 0 h 26"/>
                <a:gd name="T20" fmla="*/ 161 w 16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61" h="26">
                  <a:moveTo>
                    <a:pt x="0" y="7"/>
                  </a:moveTo>
                  <a:lnTo>
                    <a:pt x="0" y="7"/>
                  </a:lnTo>
                  <a:cubicBezTo>
                    <a:pt x="62" y="9"/>
                    <a:pt x="118" y="16"/>
                    <a:pt x="161" y="26"/>
                  </a:cubicBezTo>
                  <a:lnTo>
                    <a:pt x="157" y="25"/>
                  </a:lnTo>
                  <a:cubicBezTo>
                    <a:pt x="117" y="12"/>
                    <a:pt x="62" y="4"/>
                    <a:pt x="0" y="0"/>
                  </a:cubicBezTo>
                  <a:lnTo>
                    <a:pt x="0" y="7"/>
                  </a:lnTo>
                  <a:close/>
                </a:path>
              </a:pathLst>
            </a:custGeom>
            <a:solidFill>
              <a:srgbClr val="B42E34"/>
            </a:solidFill>
            <a:ln w="0">
              <a:solidFill>
                <a:srgbClr val="000000"/>
              </a:solidFill>
              <a:prstDash val="solid"/>
              <a:round/>
              <a:headEnd/>
              <a:tailEnd/>
            </a:ln>
          </p:spPr>
          <p:txBody>
            <a:bodyPr/>
            <a:lstStyle/>
            <a:p>
              <a:endParaRPr lang="en-GB"/>
            </a:p>
          </p:txBody>
        </p:sp>
        <p:sp>
          <p:nvSpPr>
            <p:cNvPr id="12338" name="Freeform 49"/>
            <p:cNvSpPr>
              <a:spLocks/>
            </p:cNvSpPr>
            <p:nvPr/>
          </p:nvSpPr>
          <p:spPr bwMode="auto">
            <a:xfrm>
              <a:off x="5282" y="3881"/>
              <a:ext cx="212" cy="148"/>
            </a:xfrm>
            <a:custGeom>
              <a:avLst/>
              <a:gdLst>
                <a:gd name="T0" fmla="*/ 6 w 352"/>
                <a:gd name="T1" fmla="*/ 0 h 247"/>
                <a:gd name="T2" fmla="*/ 6 w 352"/>
                <a:gd name="T3" fmla="*/ 0 h 247"/>
                <a:gd name="T4" fmla="*/ 6 w 352"/>
                <a:gd name="T5" fmla="*/ 1 h 247"/>
                <a:gd name="T6" fmla="*/ 3 w 352"/>
                <a:gd name="T7" fmla="*/ 4 h 247"/>
                <a:gd name="T8" fmla="*/ 0 w 352"/>
                <a:gd name="T9" fmla="*/ 2 h 247"/>
                <a:gd name="T10" fmla="*/ 1 w 352"/>
                <a:gd name="T11" fmla="*/ 2 h 247"/>
                <a:gd name="T12" fmla="*/ 3 w 352"/>
                <a:gd name="T13" fmla="*/ 4 h 247"/>
                <a:gd name="T14" fmla="*/ 6 w 352"/>
                <a:gd name="T15" fmla="*/ 1 h 247"/>
                <a:gd name="T16" fmla="*/ 6 w 352"/>
                <a:gd name="T17" fmla="*/ 1 h 247"/>
                <a:gd name="T18" fmla="*/ 6 w 352"/>
                <a:gd name="T19" fmla="*/ 0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247"/>
                <a:gd name="T32" fmla="*/ 352 w 352"/>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247">
                  <a:moveTo>
                    <a:pt x="338" y="0"/>
                  </a:moveTo>
                  <a:lnTo>
                    <a:pt x="338" y="0"/>
                  </a:lnTo>
                  <a:cubicBezTo>
                    <a:pt x="342" y="14"/>
                    <a:pt x="344" y="28"/>
                    <a:pt x="344" y="43"/>
                  </a:cubicBezTo>
                  <a:cubicBezTo>
                    <a:pt x="344" y="141"/>
                    <a:pt x="265" y="222"/>
                    <a:pt x="166" y="222"/>
                  </a:cubicBezTo>
                  <a:cubicBezTo>
                    <a:pt x="91" y="223"/>
                    <a:pt x="27" y="177"/>
                    <a:pt x="0" y="112"/>
                  </a:cubicBezTo>
                  <a:lnTo>
                    <a:pt x="2" y="118"/>
                  </a:lnTo>
                  <a:cubicBezTo>
                    <a:pt x="23" y="193"/>
                    <a:pt x="92" y="247"/>
                    <a:pt x="174" y="247"/>
                  </a:cubicBezTo>
                  <a:cubicBezTo>
                    <a:pt x="273" y="246"/>
                    <a:pt x="352" y="166"/>
                    <a:pt x="352" y="67"/>
                  </a:cubicBezTo>
                  <a:cubicBezTo>
                    <a:pt x="352" y="46"/>
                    <a:pt x="348" y="26"/>
                    <a:pt x="341" y="7"/>
                  </a:cubicBezTo>
                  <a:lnTo>
                    <a:pt x="338" y="0"/>
                  </a:lnTo>
                  <a:close/>
                </a:path>
              </a:pathLst>
            </a:custGeom>
            <a:solidFill>
              <a:srgbClr val="B42E34"/>
            </a:solidFill>
            <a:ln w="0">
              <a:solidFill>
                <a:srgbClr val="000000"/>
              </a:solidFill>
              <a:prstDash val="solid"/>
              <a:round/>
              <a:headEnd/>
              <a:tailEnd/>
            </a:ln>
          </p:spPr>
          <p:txBody>
            <a:bodyPr/>
            <a:lstStyle/>
            <a:p>
              <a:endParaRPr lang="en-GB"/>
            </a:p>
          </p:txBody>
        </p:sp>
        <p:sp>
          <p:nvSpPr>
            <p:cNvPr id="12339" name="Freeform 50"/>
            <p:cNvSpPr>
              <a:spLocks/>
            </p:cNvSpPr>
            <p:nvPr/>
          </p:nvSpPr>
          <p:spPr bwMode="auto">
            <a:xfrm>
              <a:off x="5250" y="4012"/>
              <a:ext cx="184" cy="149"/>
            </a:xfrm>
            <a:custGeom>
              <a:avLst/>
              <a:gdLst>
                <a:gd name="T0" fmla="*/ 5 w 305"/>
                <a:gd name="T1" fmla="*/ 1 h 247"/>
                <a:gd name="T2" fmla="*/ 5 w 305"/>
                <a:gd name="T3" fmla="*/ 1 h 247"/>
                <a:gd name="T4" fmla="*/ 1 w 305"/>
                <a:gd name="T5" fmla="*/ 1 h 247"/>
                <a:gd name="T6" fmla="*/ 1 w 305"/>
                <a:gd name="T7" fmla="*/ 1 h 247"/>
                <a:gd name="T8" fmla="*/ 3 w 305"/>
                <a:gd name="T9" fmla="*/ 4 h 247"/>
                <a:gd name="T10" fmla="*/ 2 w 305"/>
                <a:gd name="T11" fmla="*/ 1 h 247"/>
                <a:gd name="T12" fmla="*/ 2 w 305"/>
                <a:gd name="T13" fmla="*/ 1 h 247"/>
                <a:gd name="T14" fmla="*/ 5 w 305"/>
                <a:gd name="T15" fmla="*/ 1 h 247"/>
                <a:gd name="T16" fmla="*/ 0 60000 65536"/>
                <a:gd name="T17" fmla="*/ 0 60000 65536"/>
                <a:gd name="T18" fmla="*/ 0 60000 65536"/>
                <a:gd name="T19" fmla="*/ 0 60000 65536"/>
                <a:gd name="T20" fmla="*/ 0 60000 65536"/>
                <a:gd name="T21" fmla="*/ 0 60000 65536"/>
                <a:gd name="T22" fmla="*/ 0 60000 65536"/>
                <a:gd name="T23" fmla="*/ 0 60000 65536"/>
                <a:gd name="T24" fmla="*/ 0 w 305"/>
                <a:gd name="T25" fmla="*/ 0 h 247"/>
                <a:gd name="T26" fmla="*/ 305 w 305"/>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 h="247">
                  <a:moveTo>
                    <a:pt x="305" y="51"/>
                  </a:moveTo>
                  <a:lnTo>
                    <a:pt x="305" y="51"/>
                  </a:lnTo>
                  <a:cubicBezTo>
                    <a:pt x="305" y="51"/>
                    <a:pt x="123" y="52"/>
                    <a:pt x="48" y="12"/>
                  </a:cubicBezTo>
                  <a:cubicBezTo>
                    <a:pt x="48" y="12"/>
                    <a:pt x="0" y="0"/>
                    <a:pt x="62" y="72"/>
                  </a:cubicBezTo>
                  <a:cubicBezTo>
                    <a:pt x="123" y="145"/>
                    <a:pt x="185" y="247"/>
                    <a:pt x="185" y="247"/>
                  </a:cubicBezTo>
                  <a:lnTo>
                    <a:pt x="92" y="77"/>
                  </a:lnTo>
                  <a:cubicBezTo>
                    <a:pt x="92" y="77"/>
                    <a:pt x="77" y="40"/>
                    <a:pt x="116" y="46"/>
                  </a:cubicBezTo>
                  <a:cubicBezTo>
                    <a:pt x="179" y="56"/>
                    <a:pt x="305" y="51"/>
                    <a:pt x="305" y="51"/>
                  </a:cubicBezTo>
                  <a:close/>
                </a:path>
              </a:pathLst>
            </a:custGeom>
            <a:solidFill>
              <a:srgbClr val="B42E34"/>
            </a:solidFill>
            <a:ln w="0">
              <a:solidFill>
                <a:srgbClr val="000000"/>
              </a:solidFill>
              <a:prstDash val="solid"/>
              <a:round/>
              <a:headEnd/>
              <a:tailEnd/>
            </a:ln>
          </p:spPr>
          <p:txBody>
            <a:bodyPr/>
            <a:lstStyle/>
            <a:p>
              <a:endParaRPr lang="en-GB"/>
            </a:p>
          </p:txBody>
        </p:sp>
      </p:grpSp>
      <p:sp>
        <p:nvSpPr>
          <p:cNvPr id="12291" name="TextBox 4"/>
          <p:cNvSpPr txBox="1">
            <a:spLocks noChangeArrowheads="1"/>
          </p:cNvSpPr>
          <p:nvPr/>
        </p:nvSpPr>
        <p:spPr bwMode="auto">
          <a:xfrm>
            <a:off x="593551" y="528638"/>
            <a:ext cx="7991475"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b="1" dirty="0">
                <a:solidFill>
                  <a:schemeClr val="bg1"/>
                </a:solidFill>
                <a:latin typeface="Verdana" panose="020B0604030504040204" pitchFamily="34" charset="0"/>
                <a:cs typeface="Arial" panose="020B0604020202020204" pitchFamily="34" charset="0"/>
              </a:rPr>
              <a:t>Netball Development Officer</a:t>
            </a:r>
          </a:p>
          <a:p>
            <a:pPr algn="ctr" eaLnBrk="1" hangingPunct="1">
              <a:spcBef>
                <a:spcPct val="0"/>
              </a:spcBef>
              <a:buFontTx/>
              <a:buNone/>
            </a:pPr>
            <a:endParaRPr lang="en-US" altLang="en-US" b="1" dirty="0">
              <a:solidFill>
                <a:schemeClr val="bg1"/>
              </a:solidFill>
              <a:latin typeface="Verdana" panose="020B0604030504040204" pitchFamily="34" charset="0"/>
              <a:cs typeface="Arial" panose="020B0604020202020204" pitchFamily="34" charset="0"/>
            </a:endParaRPr>
          </a:p>
          <a:p>
            <a:pPr algn="ctr" eaLnBrk="1" hangingPunct="1">
              <a:spcBef>
                <a:spcPct val="0"/>
              </a:spcBef>
              <a:buFontTx/>
              <a:buNone/>
            </a:pPr>
            <a:r>
              <a:rPr lang="en-US" altLang="en-US" sz="1800" b="1" dirty="0">
                <a:solidFill>
                  <a:schemeClr val="bg1"/>
                </a:solidFill>
                <a:latin typeface="Verdana" panose="020B0604030504040204" pitchFamily="34" charset="0"/>
                <a:cs typeface="Arial" panose="020B0604020202020204" pitchFamily="34" charset="0"/>
              </a:rPr>
              <a:t> </a:t>
            </a:r>
            <a:endParaRPr lang="en-US" altLang="en-US" sz="2400" b="1" dirty="0">
              <a:solidFill>
                <a:schemeClr val="bg1"/>
              </a:solidFill>
              <a:cs typeface="Arial" panose="020B0604020202020204" pitchFamily="34" charset="0"/>
            </a:endParaRPr>
          </a:p>
        </p:txBody>
      </p:sp>
      <p:sp>
        <p:nvSpPr>
          <p:cNvPr id="12292" name="Rectangle 5"/>
          <p:cNvSpPr>
            <a:spLocks noChangeArrowheads="1"/>
          </p:cNvSpPr>
          <p:nvPr/>
        </p:nvSpPr>
        <p:spPr bwMode="auto">
          <a:xfrm>
            <a:off x="7239000" y="457200"/>
            <a:ext cx="1600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5400" b="1">
              <a:solidFill>
                <a:srgbClr val="000000"/>
              </a:solidFill>
              <a:latin typeface="Arial Bold" panose="020B0704020202020204" pitchFamily="34" charset="0"/>
              <a:cs typeface="Arial Bold" panose="020B0704020202020204" pitchFamily="34" charset="0"/>
            </a:endParaRPr>
          </a:p>
        </p:txBody>
      </p:sp>
      <p:pic>
        <p:nvPicPr>
          <p:cNvPr id="122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2788" y="6069013"/>
            <a:ext cx="6683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50" descr="Final WY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5975350"/>
            <a:ext cx="1152525"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E09FB34-0581-44F7-4428-FA58CD06E40C}"/>
              </a:ext>
            </a:extLst>
          </p:cNvPr>
          <p:cNvSpPr txBox="1"/>
          <p:nvPr/>
        </p:nvSpPr>
        <p:spPr>
          <a:xfrm>
            <a:off x="839788" y="1659017"/>
            <a:ext cx="7449071" cy="4339650"/>
          </a:xfrm>
          <a:prstGeom prst="rect">
            <a:avLst/>
          </a:prstGeom>
          <a:noFill/>
        </p:spPr>
        <p:txBody>
          <a:bodyPr wrap="square" rtlCol="0">
            <a:spAutoFit/>
          </a:bodyPr>
          <a:lstStyle/>
          <a:p>
            <a:r>
              <a:rPr lang="en-GB" sz="2400" b="1" dirty="0">
                <a:solidFill>
                  <a:srgbClr val="0070C0"/>
                </a:solidFill>
              </a:rPr>
              <a:t>UPDATE</a:t>
            </a:r>
          </a:p>
          <a:p>
            <a:endParaRPr lang="en-GB" dirty="0"/>
          </a:p>
          <a:p>
            <a:r>
              <a:rPr lang="en-GB" dirty="0"/>
              <a:t>After 3 years in post, Corinne Hudson moved on from her post as West Yorkshire NDO in March, to take up a new position in London</a:t>
            </a:r>
          </a:p>
          <a:p>
            <a:endParaRPr lang="en-GB" dirty="0"/>
          </a:p>
          <a:p>
            <a:r>
              <a:rPr lang="en-GB" dirty="0"/>
              <a:t>Following the job vacancy advert by England Netball, I am please to inform you that following interview, </a:t>
            </a:r>
            <a:r>
              <a:rPr lang="en-GB" b="1" dirty="0"/>
              <a:t>Rachel Wood</a:t>
            </a:r>
            <a:r>
              <a:rPr lang="en-GB" dirty="0"/>
              <a:t>, has been appointed to this role.</a:t>
            </a:r>
          </a:p>
          <a:p>
            <a:endParaRPr lang="en-GB" dirty="0"/>
          </a:p>
          <a:p>
            <a:r>
              <a:rPr lang="en-GB" dirty="0"/>
              <a:t>Rachel will commence her post on the 6</a:t>
            </a:r>
            <a:r>
              <a:rPr lang="en-GB" baseline="30000" dirty="0"/>
              <a:t>th</a:t>
            </a:r>
            <a:r>
              <a:rPr lang="en-GB" dirty="0"/>
              <a:t> July, initially for 3 days per week and then full-time from the 1</a:t>
            </a:r>
            <a:r>
              <a:rPr lang="en-GB" baseline="30000" dirty="0"/>
              <a:t>st</a:t>
            </a:r>
            <a:r>
              <a:rPr lang="en-GB" dirty="0"/>
              <a:t> September</a:t>
            </a:r>
          </a:p>
          <a:p>
            <a:endParaRPr lang="en-GB" dirty="0"/>
          </a:p>
          <a:p>
            <a:r>
              <a:rPr lang="en-GB" dirty="0"/>
              <a:t>We are delighted to welcome Rachel to this role and wish her every success in supporting the development of netball across West Yorkshire</a:t>
            </a:r>
          </a:p>
          <a:p>
            <a:r>
              <a:rPr lang="en-GB" dirty="0"/>
              <a:t> </a:t>
            </a:r>
          </a:p>
        </p:txBody>
      </p:sp>
    </p:spTree>
    <p:extLst>
      <p:ext uri="{BB962C8B-B14F-4D97-AF65-F5344CB8AC3E}">
        <p14:creationId xmlns:p14="http://schemas.microsoft.com/office/powerpoint/2010/main" val="657139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8"/>
          <p:cNvGrpSpPr>
            <a:grpSpLocks noChangeAspect="1"/>
          </p:cNvGrpSpPr>
          <p:nvPr/>
        </p:nvGrpSpPr>
        <p:grpSpPr bwMode="auto">
          <a:xfrm>
            <a:off x="0" y="0"/>
            <a:ext cx="9423400" cy="6851650"/>
            <a:chOff x="0" y="0"/>
            <a:chExt cx="5936" cy="4316"/>
          </a:xfrm>
        </p:grpSpPr>
        <p:sp>
          <p:nvSpPr>
            <p:cNvPr id="50183" name="AutoShape 7"/>
            <p:cNvSpPr>
              <a:spLocks noChangeAspect="1" noChangeArrowheads="1" noTextEdit="1"/>
            </p:cNvSpPr>
            <p:nvPr/>
          </p:nvSpPr>
          <p:spPr bwMode="auto">
            <a:xfrm>
              <a:off x="0" y="0"/>
              <a:ext cx="5760" cy="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0184" name="Freeform 9"/>
            <p:cNvSpPr>
              <a:spLocks/>
            </p:cNvSpPr>
            <p:nvPr/>
          </p:nvSpPr>
          <p:spPr bwMode="auto">
            <a:xfrm>
              <a:off x="0" y="0"/>
              <a:ext cx="5766" cy="906"/>
            </a:xfrm>
            <a:custGeom>
              <a:avLst/>
              <a:gdLst>
                <a:gd name="T0" fmla="*/ 18 w 9599"/>
                <a:gd name="T1" fmla="*/ 0 h 2905"/>
                <a:gd name="T2" fmla="*/ 18 w 9599"/>
                <a:gd name="T3" fmla="*/ 0 h 2905"/>
                <a:gd name="T4" fmla="*/ 67 w 9599"/>
                <a:gd name="T5" fmla="*/ 0 h 2905"/>
                <a:gd name="T6" fmla="*/ 80 w 9599"/>
                <a:gd name="T7" fmla="*/ 0 h 2905"/>
                <a:gd name="T8" fmla="*/ 96 w 9599"/>
                <a:gd name="T9" fmla="*/ 0 h 2905"/>
                <a:gd name="T10" fmla="*/ 105 w 9599"/>
                <a:gd name="T11" fmla="*/ 0 h 2905"/>
                <a:gd name="T12" fmla="*/ 117 w 9599"/>
                <a:gd name="T13" fmla="*/ 0 h 2905"/>
                <a:gd name="T14" fmla="*/ 129 w 9599"/>
                <a:gd name="T15" fmla="*/ 0 h 2905"/>
                <a:gd name="T16" fmla="*/ 145 w 9599"/>
                <a:gd name="T17" fmla="*/ 0 h 2905"/>
                <a:gd name="T18" fmla="*/ 159 w 9599"/>
                <a:gd name="T19" fmla="*/ 0 h 2905"/>
                <a:gd name="T20" fmla="*/ 161 w 9599"/>
                <a:gd name="T21" fmla="*/ 0 h 2905"/>
                <a:gd name="T22" fmla="*/ 163 w 9599"/>
                <a:gd name="T23" fmla="*/ 0 h 2905"/>
                <a:gd name="T24" fmla="*/ 163 w 9599"/>
                <a:gd name="T25" fmla="*/ 0 h 2905"/>
                <a:gd name="T26" fmla="*/ 0 w 9599"/>
                <a:gd name="T27" fmla="*/ 0 h 2905"/>
                <a:gd name="T28" fmla="*/ 0 w 9599"/>
                <a:gd name="T29" fmla="*/ 0 h 2905"/>
                <a:gd name="T30" fmla="*/ 18 w 9599"/>
                <a:gd name="T31" fmla="*/ 0 h 29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99"/>
                <a:gd name="T49" fmla="*/ 0 h 2905"/>
                <a:gd name="T50" fmla="*/ 9599 w 9599"/>
                <a:gd name="T51" fmla="*/ 2905 h 29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99" h="2905">
                  <a:moveTo>
                    <a:pt x="1057" y="2871"/>
                  </a:moveTo>
                  <a:lnTo>
                    <a:pt x="1057" y="2871"/>
                  </a:lnTo>
                  <a:cubicBezTo>
                    <a:pt x="1057" y="2871"/>
                    <a:pt x="3791" y="2791"/>
                    <a:pt x="3930" y="2829"/>
                  </a:cubicBezTo>
                  <a:cubicBezTo>
                    <a:pt x="4068" y="2867"/>
                    <a:pt x="4648" y="2879"/>
                    <a:pt x="4723" y="2879"/>
                  </a:cubicBezTo>
                  <a:cubicBezTo>
                    <a:pt x="4799" y="2879"/>
                    <a:pt x="5504" y="2829"/>
                    <a:pt x="5643" y="2829"/>
                  </a:cubicBezTo>
                  <a:lnTo>
                    <a:pt x="6197" y="2829"/>
                  </a:lnTo>
                  <a:cubicBezTo>
                    <a:pt x="6348" y="2829"/>
                    <a:pt x="6688" y="2867"/>
                    <a:pt x="6889" y="2867"/>
                  </a:cubicBezTo>
                  <a:lnTo>
                    <a:pt x="7569" y="2867"/>
                  </a:lnTo>
                  <a:cubicBezTo>
                    <a:pt x="7834" y="2867"/>
                    <a:pt x="8539" y="2905"/>
                    <a:pt x="8539" y="2905"/>
                  </a:cubicBezTo>
                  <a:lnTo>
                    <a:pt x="9370" y="2879"/>
                  </a:lnTo>
                  <a:cubicBezTo>
                    <a:pt x="9370" y="2879"/>
                    <a:pt x="9408" y="2867"/>
                    <a:pt x="9496" y="2867"/>
                  </a:cubicBezTo>
                  <a:lnTo>
                    <a:pt x="9599" y="2867"/>
                  </a:lnTo>
                  <a:lnTo>
                    <a:pt x="9599" y="0"/>
                  </a:lnTo>
                  <a:lnTo>
                    <a:pt x="0" y="0"/>
                  </a:lnTo>
                  <a:lnTo>
                    <a:pt x="0" y="2879"/>
                  </a:lnTo>
                  <a:lnTo>
                    <a:pt x="1057" y="2871"/>
                  </a:lnTo>
                  <a:close/>
                </a:path>
              </a:pathLst>
            </a:custGeom>
            <a:solidFill>
              <a:srgbClr val="0070C0"/>
            </a:solidFill>
            <a:ln w="0">
              <a:solidFill>
                <a:srgbClr val="000000"/>
              </a:solidFill>
              <a:prstDash val="solid"/>
              <a:round/>
              <a:headEnd/>
              <a:tailEnd/>
            </a:ln>
          </p:spPr>
          <p:txBody>
            <a:bodyPr/>
            <a:lstStyle/>
            <a:p>
              <a:endParaRPr lang="en-GB" dirty="0"/>
            </a:p>
          </p:txBody>
        </p:sp>
        <p:sp>
          <p:nvSpPr>
            <p:cNvPr id="50185" name="Freeform 10"/>
            <p:cNvSpPr>
              <a:spLocks noEditPoints="1"/>
            </p:cNvSpPr>
            <p:nvPr/>
          </p:nvSpPr>
          <p:spPr bwMode="auto">
            <a:xfrm>
              <a:off x="5217" y="837"/>
              <a:ext cx="672" cy="34"/>
            </a:xfrm>
            <a:custGeom>
              <a:avLst/>
              <a:gdLst>
                <a:gd name="T0" fmla="*/ 19 w 1118"/>
                <a:gd name="T1" fmla="*/ 0 h 56"/>
                <a:gd name="T2" fmla="*/ 19 w 1118"/>
                <a:gd name="T3" fmla="*/ 0 h 56"/>
                <a:gd name="T4" fmla="*/ 19 w 1118"/>
                <a:gd name="T5" fmla="*/ 1 h 56"/>
                <a:gd name="T6" fmla="*/ 18 w 1118"/>
                <a:gd name="T7" fmla="*/ 1 h 56"/>
                <a:gd name="T8" fmla="*/ 17 w 1118"/>
                <a:gd name="T9" fmla="*/ 1 h 56"/>
                <a:gd name="T10" fmla="*/ 17 w 1118"/>
                <a:gd name="T11" fmla="*/ 1 h 56"/>
                <a:gd name="T12" fmla="*/ 17 w 1118"/>
                <a:gd name="T13" fmla="*/ 1 h 56"/>
                <a:gd name="T14" fmla="*/ 16 w 1118"/>
                <a:gd name="T15" fmla="*/ 1 h 56"/>
                <a:gd name="T16" fmla="*/ 16 w 1118"/>
                <a:gd name="T17" fmla="*/ 1 h 56"/>
                <a:gd name="T18" fmla="*/ 16 w 1118"/>
                <a:gd name="T19" fmla="*/ 1 h 56"/>
                <a:gd name="T20" fmla="*/ 15 w 1118"/>
                <a:gd name="T21" fmla="*/ 1 h 56"/>
                <a:gd name="T22" fmla="*/ 14 w 1118"/>
                <a:gd name="T23" fmla="*/ 1 h 56"/>
                <a:gd name="T24" fmla="*/ 14 w 1118"/>
                <a:gd name="T25" fmla="*/ 1 h 56"/>
                <a:gd name="T26" fmla="*/ 14 w 1118"/>
                <a:gd name="T27" fmla="*/ 1 h 56"/>
                <a:gd name="T28" fmla="*/ 13 w 1118"/>
                <a:gd name="T29" fmla="*/ 1 h 56"/>
                <a:gd name="T30" fmla="*/ 13 w 1118"/>
                <a:gd name="T31" fmla="*/ 1 h 56"/>
                <a:gd name="T32" fmla="*/ 12 w 1118"/>
                <a:gd name="T33" fmla="*/ 1 h 56"/>
                <a:gd name="T34" fmla="*/ 12 w 1118"/>
                <a:gd name="T35" fmla="*/ 1 h 56"/>
                <a:gd name="T36" fmla="*/ 11 w 1118"/>
                <a:gd name="T37" fmla="*/ 1 h 56"/>
                <a:gd name="T38" fmla="*/ 10 w 1118"/>
                <a:gd name="T39" fmla="*/ 1 h 56"/>
                <a:gd name="T40" fmla="*/ 10 w 1118"/>
                <a:gd name="T41" fmla="*/ 1 h 56"/>
                <a:gd name="T42" fmla="*/ 10 w 1118"/>
                <a:gd name="T43" fmla="*/ 1 h 56"/>
                <a:gd name="T44" fmla="*/ 9 w 1118"/>
                <a:gd name="T45" fmla="*/ 1 h 56"/>
                <a:gd name="T46" fmla="*/ 8 w 1118"/>
                <a:gd name="T47" fmla="*/ 1 h 56"/>
                <a:gd name="T48" fmla="*/ 8 w 1118"/>
                <a:gd name="T49" fmla="*/ 1 h 56"/>
                <a:gd name="T50" fmla="*/ 7 w 1118"/>
                <a:gd name="T51" fmla="*/ 1 h 56"/>
                <a:gd name="T52" fmla="*/ 6 w 1118"/>
                <a:gd name="T53" fmla="*/ 1 h 56"/>
                <a:gd name="T54" fmla="*/ 6 w 1118"/>
                <a:gd name="T55" fmla="*/ 1 h 56"/>
                <a:gd name="T56" fmla="*/ 5 w 1118"/>
                <a:gd name="T57" fmla="*/ 1 h 56"/>
                <a:gd name="T58" fmla="*/ 5 w 1118"/>
                <a:gd name="T59" fmla="*/ 1 h 56"/>
                <a:gd name="T60" fmla="*/ 5 w 1118"/>
                <a:gd name="T61" fmla="*/ 1 h 56"/>
                <a:gd name="T62" fmla="*/ 5 w 1118"/>
                <a:gd name="T63" fmla="*/ 1 h 56"/>
                <a:gd name="T64" fmla="*/ 4 w 1118"/>
                <a:gd name="T65" fmla="*/ 1 h 56"/>
                <a:gd name="T66" fmla="*/ 4 w 1118"/>
                <a:gd name="T67" fmla="*/ 1 h 56"/>
                <a:gd name="T68" fmla="*/ 3 w 1118"/>
                <a:gd name="T69" fmla="*/ 1 h 56"/>
                <a:gd name="T70" fmla="*/ 3 w 1118"/>
                <a:gd name="T71" fmla="*/ 1 h 56"/>
                <a:gd name="T72" fmla="*/ 2 w 1118"/>
                <a:gd name="T73" fmla="*/ 1 h 56"/>
                <a:gd name="T74" fmla="*/ 2 w 1118"/>
                <a:gd name="T75" fmla="*/ 1 h 56"/>
                <a:gd name="T76" fmla="*/ 1 w 1118"/>
                <a:gd name="T77" fmla="*/ 1 h 56"/>
                <a:gd name="T78" fmla="*/ 1 w 1118"/>
                <a:gd name="T79" fmla="*/ 1 h 56"/>
                <a:gd name="T80" fmla="*/ 0 w 1118"/>
                <a:gd name="T81" fmla="*/ 1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18"/>
                <a:gd name="T124" fmla="*/ 0 h 56"/>
                <a:gd name="T125" fmla="*/ 1118 w 1118"/>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18" h="56">
                  <a:moveTo>
                    <a:pt x="1118" y="0"/>
                  </a:moveTo>
                  <a:lnTo>
                    <a:pt x="1118" y="0"/>
                  </a:lnTo>
                  <a:lnTo>
                    <a:pt x="1084" y="3"/>
                  </a:lnTo>
                  <a:lnTo>
                    <a:pt x="1065" y="5"/>
                  </a:lnTo>
                  <a:moveTo>
                    <a:pt x="1011" y="9"/>
                  </a:moveTo>
                  <a:lnTo>
                    <a:pt x="1011" y="9"/>
                  </a:lnTo>
                  <a:lnTo>
                    <a:pt x="1000" y="10"/>
                  </a:lnTo>
                  <a:lnTo>
                    <a:pt x="958" y="13"/>
                  </a:lnTo>
                  <a:moveTo>
                    <a:pt x="905" y="17"/>
                  </a:moveTo>
                  <a:lnTo>
                    <a:pt x="905" y="17"/>
                  </a:lnTo>
                  <a:lnTo>
                    <a:pt x="896" y="18"/>
                  </a:lnTo>
                  <a:lnTo>
                    <a:pt x="852" y="21"/>
                  </a:lnTo>
                  <a:moveTo>
                    <a:pt x="799" y="24"/>
                  </a:moveTo>
                  <a:lnTo>
                    <a:pt x="799" y="24"/>
                  </a:lnTo>
                  <a:lnTo>
                    <a:pt x="775" y="26"/>
                  </a:lnTo>
                  <a:lnTo>
                    <a:pt x="746" y="28"/>
                  </a:lnTo>
                  <a:moveTo>
                    <a:pt x="693" y="31"/>
                  </a:moveTo>
                  <a:lnTo>
                    <a:pt x="693" y="31"/>
                  </a:lnTo>
                  <a:lnTo>
                    <a:pt x="639" y="34"/>
                  </a:lnTo>
                  <a:moveTo>
                    <a:pt x="586" y="36"/>
                  </a:moveTo>
                  <a:lnTo>
                    <a:pt x="586" y="36"/>
                  </a:lnTo>
                  <a:lnTo>
                    <a:pt x="564" y="37"/>
                  </a:lnTo>
                  <a:lnTo>
                    <a:pt x="533" y="39"/>
                  </a:lnTo>
                  <a:moveTo>
                    <a:pt x="480" y="41"/>
                  </a:moveTo>
                  <a:lnTo>
                    <a:pt x="480" y="41"/>
                  </a:lnTo>
                  <a:lnTo>
                    <a:pt x="426" y="44"/>
                  </a:lnTo>
                  <a:moveTo>
                    <a:pt x="373" y="46"/>
                  </a:moveTo>
                  <a:lnTo>
                    <a:pt x="373" y="46"/>
                  </a:lnTo>
                  <a:lnTo>
                    <a:pt x="325" y="48"/>
                  </a:lnTo>
                  <a:lnTo>
                    <a:pt x="320" y="48"/>
                  </a:lnTo>
                  <a:moveTo>
                    <a:pt x="267" y="49"/>
                  </a:moveTo>
                  <a:lnTo>
                    <a:pt x="267" y="49"/>
                  </a:lnTo>
                  <a:lnTo>
                    <a:pt x="240" y="50"/>
                  </a:lnTo>
                  <a:lnTo>
                    <a:pt x="213" y="51"/>
                  </a:lnTo>
                  <a:moveTo>
                    <a:pt x="160" y="53"/>
                  </a:moveTo>
                  <a:lnTo>
                    <a:pt x="160" y="53"/>
                  </a:lnTo>
                  <a:lnTo>
                    <a:pt x="153" y="53"/>
                  </a:lnTo>
                  <a:lnTo>
                    <a:pt x="107" y="54"/>
                  </a:lnTo>
                  <a:moveTo>
                    <a:pt x="54" y="55"/>
                  </a:moveTo>
                  <a:lnTo>
                    <a:pt x="54" y="55"/>
                  </a:lnTo>
                  <a:lnTo>
                    <a:pt x="0" y="5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86" name="Freeform 11"/>
            <p:cNvSpPr>
              <a:spLocks noEditPoints="1"/>
            </p:cNvSpPr>
            <p:nvPr/>
          </p:nvSpPr>
          <p:spPr bwMode="auto">
            <a:xfrm>
              <a:off x="4626" y="851"/>
              <a:ext cx="494" cy="20"/>
            </a:xfrm>
            <a:custGeom>
              <a:avLst/>
              <a:gdLst>
                <a:gd name="T0" fmla="*/ 14 w 823"/>
                <a:gd name="T1" fmla="*/ 1 h 33"/>
                <a:gd name="T2" fmla="*/ 14 w 823"/>
                <a:gd name="T3" fmla="*/ 1 h 33"/>
                <a:gd name="T4" fmla="*/ 13 w 823"/>
                <a:gd name="T5" fmla="*/ 1 h 33"/>
                <a:gd name="T6" fmla="*/ 12 w 823"/>
                <a:gd name="T7" fmla="*/ 1 h 33"/>
                <a:gd name="T8" fmla="*/ 12 w 823"/>
                <a:gd name="T9" fmla="*/ 1 h 33"/>
                <a:gd name="T10" fmla="*/ 11 w 823"/>
                <a:gd name="T11" fmla="*/ 1 h 33"/>
                <a:gd name="T12" fmla="*/ 10 w 823"/>
                <a:gd name="T13" fmla="*/ 1 h 33"/>
                <a:gd name="T14" fmla="*/ 10 w 823"/>
                <a:gd name="T15" fmla="*/ 1 h 33"/>
                <a:gd name="T16" fmla="*/ 10 w 823"/>
                <a:gd name="T17" fmla="*/ 1 h 33"/>
                <a:gd name="T18" fmla="*/ 8 w 823"/>
                <a:gd name="T19" fmla="*/ 1 h 33"/>
                <a:gd name="T20" fmla="*/ 8 w 823"/>
                <a:gd name="T21" fmla="*/ 1 h 33"/>
                <a:gd name="T22" fmla="*/ 8 w 823"/>
                <a:gd name="T23" fmla="*/ 1 h 33"/>
                <a:gd name="T24" fmla="*/ 7 w 823"/>
                <a:gd name="T25" fmla="*/ 1 h 33"/>
                <a:gd name="T26" fmla="*/ 7 w 823"/>
                <a:gd name="T27" fmla="*/ 1 h 33"/>
                <a:gd name="T28" fmla="*/ 7 w 823"/>
                <a:gd name="T29" fmla="*/ 1 h 33"/>
                <a:gd name="T30" fmla="*/ 6 w 823"/>
                <a:gd name="T31" fmla="*/ 1 h 33"/>
                <a:gd name="T32" fmla="*/ 5 w 823"/>
                <a:gd name="T33" fmla="*/ 1 h 33"/>
                <a:gd name="T34" fmla="*/ 5 w 823"/>
                <a:gd name="T35" fmla="*/ 1 h 33"/>
                <a:gd name="T36" fmla="*/ 4 w 823"/>
                <a:gd name="T37" fmla="*/ 1 h 33"/>
                <a:gd name="T38" fmla="*/ 3 w 823"/>
                <a:gd name="T39" fmla="*/ 1 h 33"/>
                <a:gd name="T40" fmla="*/ 3 w 823"/>
                <a:gd name="T41" fmla="*/ 1 h 33"/>
                <a:gd name="T42" fmla="*/ 2 w 823"/>
                <a:gd name="T43" fmla="*/ 1 h 33"/>
                <a:gd name="T44" fmla="*/ 2 w 823"/>
                <a:gd name="T45" fmla="*/ 1 h 33"/>
                <a:gd name="T46" fmla="*/ 1 w 823"/>
                <a:gd name="T47" fmla="*/ 1 h 33"/>
                <a:gd name="T48" fmla="*/ 1 w 823"/>
                <a:gd name="T49" fmla="*/ 1 h 33"/>
                <a:gd name="T50" fmla="*/ 0 w 823"/>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3"/>
                <a:gd name="T79" fmla="*/ 0 h 33"/>
                <a:gd name="T80" fmla="*/ 823 w 823"/>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3" h="33">
                  <a:moveTo>
                    <a:pt x="823" y="33"/>
                  </a:moveTo>
                  <a:lnTo>
                    <a:pt x="823" y="33"/>
                  </a:lnTo>
                  <a:lnTo>
                    <a:pt x="768" y="32"/>
                  </a:lnTo>
                  <a:moveTo>
                    <a:pt x="713" y="30"/>
                  </a:moveTo>
                  <a:lnTo>
                    <a:pt x="713" y="30"/>
                  </a:lnTo>
                  <a:lnTo>
                    <a:pt x="658" y="29"/>
                  </a:lnTo>
                  <a:moveTo>
                    <a:pt x="603" y="27"/>
                  </a:moveTo>
                  <a:lnTo>
                    <a:pt x="603" y="27"/>
                  </a:lnTo>
                  <a:lnTo>
                    <a:pt x="548" y="24"/>
                  </a:lnTo>
                  <a:moveTo>
                    <a:pt x="494" y="22"/>
                  </a:moveTo>
                  <a:lnTo>
                    <a:pt x="494" y="22"/>
                  </a:lnTo>
                  <a:lnTo>
                    <a:pt x="486" y="22"/>
                  </a:lnTo>
                  <a:lnTo>
                    <a:pt x="439" y="19"/>
                  </a:lnTo>
                  <a:moveTo>
                    <a:pt x="384" y="16"/>
                  </a:moveTo>
                  <a:lnTo>
                    <a:pt x="384" y="16"/>
                  </a:lnTo>
                  <a:lnTo>
                    <a:pt x="329" y="13"/>
                  </a:lnTo>
                  <a:moveTo>
                    <a:pt x="274" y="11"/>
                  </a:moveTo>
                  <a:lnTo>
                    <a:pt x="274" y="11"/>
                  </a:lnTo>
                  <a:lnTo>
                    <a:pt x="219" y="8"/>
                  </a:lnTo>
                  <a:moveTo>
                    <a:pt x="164" y="5"/>
                  </a:moveTo>
                  <a:lnTo>
                    <a:pt x="164" y="5"/>
                  </a:lnTo>
                  <a:lnTo>
                    <a:pt x="144" y="4"/>
                  </a:lnTo>
                  <a:lnTo>
                    <a:pt x="109" y="3"/>
                  </a:lnTo>
                  <a:moveTo>
                    <a:pt x="54" y="2"/>
                  </a:moveTo>
                  <a:lnTo>
                    <a:pt x="54" y="2"/>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87" name="Freeform 12"/>
            <p:cNvSpPr>
              <a:spLocks noEditPoints="1"/>
            </p:cNvSpPr>
            <p:nvPr/>
          </p:nvSpPr>
          <p:spPr bwMode="auto">
            <a:xfrm>
              <a:off x="3794" y="819"/>
              <a:ext cx="734" cy="31"/>
            </a:xfrm>
            <a:custGeom>
              <a:avLst/>
              <a:gdLst>
                <a:gd name="T0" fmla="*/ 21 w 1222"/>
                <a:gd name="T1" fmla="*/ 1 h 52"/>
                <a:gd name="T2" fmla="*/ 21 w 1222"/>
                <a:gd name="T3" fmla="*/ 1 h 52"/>
                <a:gd name="T4" fmla="*/ 20 w 1222"/>
                <a:gd name="T5" fmla="*/ 1 h 52"/>
                <a:gd name="T6" fmla="*/ 19 w 1222"/>
                <a:gd name="T7" fmla="*/ 1 h 52"/>
                <a:gd name="T8" fmla="*/ 19 w 1222"/>
                <a:gd name="T9" fmla="*/ 1 h 52"/>
                <a:gd name="T10" fmla="*/ 18 w 1222"/>
                <a:gd name="T11" fmla="*/ 1 h 52"/>
                <a:gd name="T12" fmla="*/ 17 w 1222"/>
                <a:gd name="T13" fmla="*/ 1 h 52"/>
                <a:gd name="T14" fmla="*/ 17 w 1222"/>
                <a:gd name="T15" fmla="*/ 1 h 52"/>
                <a:gd name="T16" fmla="*/ 16 w 1222"/>
                <a:gd name="T17" fmla="*/ 1 h 52"/>
                <a:gd name="T18" fmla="*/ 16 w 1222"/>
                <a:gd name="T19" fmla="*/ 1 h 52"/>
                <a:gd name="T20" fmla="*/ 16 w 1222"/>
                <a:gd name="T21" fmla="*/ 1 h 52"/>
                <a:gd name="T22" fmla="*/ 14 w 1222"/>
                <a:gd name="T23" fmla="*/ 1 h 52"/>
                <a:gd name="T24" fmla="*/ 13 w 1222"/>
                <a:gd name="T25" fmla="*/ 1 h 52"/>
                <a:gd name="T26" fmla="*/ 13 w 1222"/>
                <a:gd name="T27" fmla="*/ 1 h 52"/>
                <a:gd name="T28" fmla="*/ 13 w 1222"/>
                <a:gd name="T29" fmla="*/ 1 h 52"/>
                <a:gd name="T30" fmla="*/ 11 w 1222"/>
                <a:gd name="T31" fmla="*/ 1 h 52"/>
                <a:gd name="T32" fmla="*/ 11 w 1222"/>
                <a:gd name="T33" fmla="*/ 1 h 52"/>
                <a:gd name="T34" fmla="*/ 11 w 1222"/>
                <a:gd name="T35" fmla="*/ 1 h 52"/>
                <a:gd name="T36" fmla="*/ 10 w 1222"/>
                <a:gd name="T37" fmla="*/ 1 h 52"/>
                <a:gd name="T38" fmla="*/ 10 w 1222"/>
                <a:gd name="T39" fmla="*/ 1 h 52"/>
                <a:gd name="T40" fmla="*/ 9 w 1222"/>
                <a:gd name="T41" fmla="*/ 1 h 52"/>
                <a:gd name="T42" fmla="*/ 9 w 1222"/>
                <a:gd name="T43" fmla="*/ 1 h 52"/>
                <a:gd name="T44" fmla="*/ 8 w 1222"/>
                <a:gd name="T45" fmla="*/ 1 h 52"/>
                <a:gd name="T46" fmla="*/ 8 w 1222"/>
                <a:gd name="T47" fmla="*/ 1 h 52"/>
                <a:gd name="T48" fmla="*/ 8 w 1222"/>
                <a:gd name="T49" fmla="*/ 1 h 52"/>
                <a:gd name="T50" fmla="*/ 7 w 1222"/>
                <a:gd name="T51" fmla="*/ 1 h 52"/>
                <a:gd name="T52" fmla="*/ 6 w 1222"/>
                <a:gd name="T53" fmla="*/ 1 h 52"/>
                <a:gd name="T54" fmla="*/ 6 w 1222"/>
                <a:gd name="T55" fmla="*/ 1 h 52"/>
                <a:gd name="T56" fmla="*/ 6 w 1222"/>
                <a:gd name="T57" fmla="*/ 1 h 52"/>
                <a:gd name="T58" fmla="*/ 5 w 1222"/>
                <a:gd name="T59" fmla="*/ 1 h 52"/>
                <a:gd name="T60" fmla="*/ 5 w 1222"/>
                <a:gd name="T61" fmla="*/ 1 h 52"/>
                <a:gd name="T62" fmla="*/ 5 w 1222"/>
                <a:gd name="T63" fmla="*/ 1 h 52"/>
                <a:gd name="T64" fmla="*/ 4 w 1222"/>
                <a:gd name="T65" fmla="*/ 1 h 52"/>
                <a:gd name="T66" fmla="*/ 4 w 1222"/>
                <a:gd name="T67" fmla="*/ 1 h 52"/>
                <a:gd name="T68" fmla="*/ 3 w 1222"/>
                <a:gd name="T69" fmla="*/ 1 h 52"/>
                <a:gd name="T70" fmla="*/ 3 w 1222"/>
                <a:gd name="T71" fmla="*/ 1 h 52"/>
                <a:gd name="T72" fmla="*/ 2 w 1222"/>
                <a:gd name="T73" fmla="*/ 1 h 52"/>
                <a:gd name="T74" fmla="*/ 2 w 1222"/>
                <a:gd name="T75" fmla="*/ 1 h 52"/>
                <a:gd name="T76" fmla="*/ 1 w 1222"/>
                <a:gd name="T77" fmla="*/ 1 h 52"/>
                <a:gd name="T78" fmla="*/ 1 w 1222"/>
                <a:gd name="T79" fmla="*/ 1 h 52"/>
                <a:gd name="T80" fmla="*/ 1 w 1222"/>
                <a:gd name="T81" fmla="*/ 1 h 52"/>
                <a:gd name="T82" fmla="*/ 0 w 1222"/>
                <a:gd name="T83" fmla="*/ 0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2"/>
                <a:gd name="T127" fmla="*/ 0 h 52"/>
                <a:gd name="T128" fmla="*/ 1222 w 1222"/>
                <a:gd name="T129" fmla="*/ 52 h 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2" h="52">
                  <a:moveTo>
                    <a:pt x="1222" y="52"/>
                  </a:moveTo>
                  <a:lnTo>
                    <a:pt x="1222" y="52"/>
                  </a:lnTo>
                  <a:lnTo>
                    <a:pt x="1169" y="51"/>
                  </a:lnTo>
                  <a:moveTo>
                    <a:pt x="1116" y="51"/>
                  </a:moveTo>
                  <a:lnTo>
                    <a:pt x="1116" y="51"/>
                  </a:lnTo>
                  <a:lnTo>
                    <a:pt x="1063" y="50"/>
                  </a:lnTo>
                  <a:moveTo>
                    <a:pt x="1009" y="49"/>
                  </a:moveTo>
                  <a:lnTo>
                    <a:pt x="1009" y="49"/>
                  </a:lnTo>
                  <a:lnTo>
                    <a:pt x="956" y="48"/>
                  </a:lnTo>
                  <a:moveTo>
                    <a:pt x="903" y="47"/>
                  </a:moveTo>
                  <a:lnTo>
                    <a:pt x="903" y="47"/>
                  </a:lnTo>
                  <a:lnTo>
                    <a:pt x="850" y="46"/>
                  </a:lnTo>
                  <a:moveTo>
                    <a:pt x="797" y="45"/>
                  </a:moveTo>
                  <a:lnTo>
                    <a:pt x="797" y="45"/>
                  </a:lnTo>
                  <a:lnTo>
                    <a:pt x="743" y="43"/>
                  </a:lnTo>
                  <a:moveTo>
                    <a:pt x="690" y="42"/>
                  </a:moveTo>
                  <a:lnTo>
                    <a:pt x="690" y="42"/>
                  </a:lnTo>
                  <a:lnTo>
                    <a:pt x="637" y="40"/>
                  </a:lnTo>
                  <a:moveTo>
                    <a:pt x="584" y="39"/>
                  </a:moveTo>
                  <a:lnTo>
                    <a:pt x="584" y="39"/>
                  </a:lnTo>
                  <a:lnTo>
                    <a:pt x="535" y="37"/>
                  </a:lnTo>
                  <a:lnTo>
                    <a:pt x="531" y="37"/>
                  </a:lnTo>
                  <a:moveTo>
                    <a:pt x="477" y="34"/>
                  </a:moveTo>
                  <a:lnTo>
                    <a:pt x="477" y="34"/>
                  </a:lnTo>
                  <a:lnTo>
                    <a:pt x="449" y="33"/>
                  </a:lnTo>
                  <a:lnTo>
                    <a:pt x="424" y="32"/>
                  </a:lnTo>
                  <a:moveTo>
                    <a:pt x="371" y="30"/>
                  </a:moveTo>
                  <a:lnTo>
                    <a:pt x="371" y="30"/>
                  </a:lnTo>
                  <a:lnTo>
                    <a:pt x="367" y="29"/>
                  </a:lnTo>
                  <a:lnTo>
                    <a:pt x="318" y="27"/>
                  </a:lnTo>
                  <a:moveTo>
                    <a:pt x="265" y="23"/>
                  </a:moveTo>
                  <a:lnTo>
                    <a:pt x="265" y="23"/>
                  </a:lnTo>
                  <a:lnTo>
                    <a:pt x="215" y="20"/>
                  </a:lnTo>
                  <a:lnTo>
                    <a:pt x="212" y="20"/>
                  </a:lnTo>
                  <a:moveTo>
                    <a:pt x="159" y="16"/>
                  </a:moveTo>
                  <a:lnTo>
                    <a:pt x="159" y="16"/>
                  </a:lnTo>
                  <a:lnTo>
                    <a:pt x="147" y="15"/>
                  </a:lnTo>
                  <a:lnTo>
                    <a:pt x="106" y="11"/>
                  </a:lnTo>
                  <a:moveTo>
                    <a:pt x="53" y="6"/>
                  </a:moveTo>
                  <a:lnTo>
                    <a:pt x="53" y="6"/>
                  </a:lnTo>
                  <a:lnTo>
                    <a:pt x="25" y="3"/>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88" name="Freeform 13"/>
            <p:cNvSpPr>
              <a:spLocks noEditPoints="1"/>
            </p:cNvSpPr>
            <p:nvPr/>
          </p:nvSpPr>
          <p:spPr bwMode="auto">
            <a:xfrm>
              <a:off x="3550" y="811"/>
              <a:ext cx="151" cy="6"/>
            </a:xfrm>
            <a:custGeom>
              <a:avLst/>
              <a:gdLst>
                <a:gd name="T0" fmla="*/ 4 w 251"/>
                <a:gd name="T1" fmla="*/ 0 h 10"/>
                <a:gd name="T2" fmla="*/ 4 w 251"/>
                <a:gd name="T3" fmla="*/ 0 h 10"/>
                <a:gd name="T4" fmla="*/ 4 w 251"/>
                <a:gd name="T5" fmla="*/ 1 h 10"/>
                <a:gd name="T6" fmla="*/ 4 w 251"/>
                <a:gd name="T7" fmla="*/ 1 h 10"/>
                <a:gd name="T8" fmla="*/ 2 w 251"/>
                <a:gd name="T9" fmla="*/ 1 h 10"/>
                <a:gd name="T10" fmla="*/ 2 w 251"/>
                <a:gd name="T11" fmla="*/ 1 h 10"/>
                <a:gd name="T12" fmla="*/ 2 w 251"/>
                <a:gd name="T13" fmla="*/ 1 h 10"/>
                <a:gd name="T14" fmla="*/ 2 w 251"/>
                <a:gd name="T15" fmla="*/ 1 h 10"/>
                <a:gd name="T16" fmla="*/ 1 w 251"/>
                <a:gd name="T17" fmla="*/ 1 h 10"/>
                <a:gd name="T18" fmla="*/ 1 w 251"/>
                <a:gd name="T19" fmla="*/ 1 h 10"/>
                <a:gd name="T20" fmla="*/ 1 w 251"/>
                <a:gd name="T21" fmla="*/ 1 h 10"/>
                <a:gd name="T22" fmla="*/ 1 w 251"/>
                <a:gd name="T23" fmla="*/ 1 h 10"/>
                <a:gd name="T24" fmla="*/ 0 w 251"/>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1"/>
                <a:gd name="T40" fmla="*/ 0 h 10"/>
                <a:gd name="T41" fmla="*/ 251 w 25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1" h="10">
                  <a:moveTo>
                    <a:pt x="251" y="0"/>
                  </a:moveTo>
                  <a:lnTo>
                    <a:pt x="251" y="0"/>
                  </a:lnTo>
                  <a:lnTo>
                    <a:pt x="215" y="1"/>
                  </a:lnTo>
                  <a:lnTo>
                    <a:pt x="201" y="1"/>
                  </a:lnTo>
                  <a:moveTo>
                    <a:pt x="151" y="3"/>
                  </a:moveTo>
                  <a:lnTo>
                    <a:pt x="151" y="3"/>
                  </a:lnTo>
                  <a:lnTo>
                    <a:pt x="132" y="4"/>
                  </a:lnTo>
                  <a:lnTo>
                    <a:pt x="101" y="5"/>
                  </a:lnTo>
                  <a:moveTo>
                    <a:pt x="50" y="8"/>
                  </a:moveTo>
                  <a:lnTo>
                    <a:pt x="50" y="8"/>
                  </a:lnTo>
                  <a:lnTo>
                    <a:pt x="48" y="8"/>
                  </a:lnTo>
                  <a:lnTo>
                    <a:pt x="9" y="9"/>
                  </a:lnTo>
                  <a:lnTo>
                    <a:pt x="0" y="1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89" name="Freeform 14"/>
            <p:cNvSpPr>
              <a:spLocks noEditPoints="1"/>
            </p:cNvSpPr>
            <p:nvPr/>
          </p:nvSpPr>
          <p:spPr bwMode="auto">
            <a:xfrm>
              <a:off x="3369" y="818"/>
              <a:ext cx="90" cy="1"/>
            </a:xfrm>
            <a:custGeom>
              <a:avLst/>
              <a:gdLst>
                <a:gd name="T0" fmla="*/ 2 w 150"/>
                <a:gd name="T1" fmla="*/ 0 h 1"/>
                <a:gd name="T2" fmla="*/ 2 w 150"/>
                <a:gd name="T3" fmla="*/ 0 h 1"/>
                <a:gd name="T4" fmla="*/ 2 w 150"/>
                <a:gd name="T5" fmla="*/ 1 h 1"/>
                <a:gd name="T6" fmla="*/ 1 w 150"/>
                <a:gd name="T7" fmla="*/ 1 h 1"/>
                <a:gd name="T8" fmla="*/ 1 w 150"/>
                <a:gd name="T9" fmla="*/ 1 h 1"/>
                <a:gd name="T10" fmla="*/ 1 w 150"/>
                <a:gd name="T11" fmla="*/ 1 h 1"/>
                <a:gd name="T12" fmla="*/ 0 w 150"/>
                <a:gd name="T13" fmla="*/ 1 h 1"/>
                <a:gd name="T14" fmla="*/ 0 60000 65536"/>
                <a:gd name="T15" fmla="*/ 0 60000 65536"/>
                <a:gd name="T16" fmla="*/ 0 60000 65536"/>
                <a:gd name="T17" fmla="*/ 0 60000 65536"/>
                <a:gd name="T18" fmla="*/ 0 60000 65536"/>
                <a:gd name="T19" fmla="*/ 0 60000 65536"/>
                <a:gd name="T20" fmla="*/ 0 60000 65536"/>
                <a:gd name="T21" fmla="*/ 0 w 150"/>
                <a:gd name="T22" fmla="*/ 0 h 1"/>
                <a:gd name="T23" fmla="*/ 150 w 150"/>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
                  <a:moveTo>
                    <a:pt x="150" y="0"/>
                  </a:moveTo>
                  <a:lnTo>
                    <a:pt x="150" y="0"/>
                  </a:lnTo>
                  <a:lnTo>
                    <a:pt x="100" y="1"/>
                  </a:lnTo>
                  <a:moveTo>
                    <a:pt x="50" y="1"/>
                  </a:moveTo>
                  <a:lnTo>
                    <a:pt x="50" y="1"/>
                  </a:lnTo>
                  <a:lnTo>
                    <a:pt x="38"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0" name="Freeform 15"/>
            <p:cNvSpPr>
              <a:spLocks noEditPoints="1"/>
            </p:cNvSpPr>
            <p:nvPr/>
          </p:nvSpPr>
          <p:spPr bwMode="auto">
            <a:xfrm>
              <a:off x="2856" y="821"/>
              <a:ext cx="419" cy="30"/>
            </a:xfrm>
            <a:custGeom>
              <a:avLst/>
              <a:gdLst>
                <a:gd name="T0" fmla="*/ 12 w 697"/>
                <a:gd name="T1" fmla="*/ 0 h 50"/>
                <a:gd name="T2" fmla="*/ 12 w 697"/>
                <a:gd name="T3" fmla="*/ 0 h 50"/>
                <a:gd name="T4" fmla="*/ 11 w 697"/>
                <a:gd name="T5" fmla="*/ 1 h 50"/>
                <a:gd name="T6" fmla="*/ 11 w 697"/>
                <a:gd name="T7" fmla="*/ 1 h 50"/>
                <a:gd name="T8" fmla="*/ 10 w 697"/>
                <a:gd name="T9" fmla="*/ 1 h 50"/>
                <a:gd name="T10" fmla="*/ 10 w 697"/>
                <a:gd name="T11" fmla="*/ 1 h 50"/>
                <a:gd name="T12" fmla="*/ 10 w 697"/>
                <a:gd name="T13" fmla="*/ 1 h 50"/>
                <a:gd name="T14" fmla="*/ 9 w 697"/>
                <a:gd name="T15" fmla="*/ 1 h 50"/>
                <a:gd name="T16" fmla="*/ 8 w 697"/>
                <a:gd name="T17" fmla="*/ 1 h 50"/>
                <a:gd name="T18" fmla="*/ 8 w 697"/>
                <a:gd name="T19" fmla="*/ 1 h 50"/>
                <a:gd name="T20" fmla="*/ 8 w 697"/>
                <a:gd name="T21" fmla="*/ 1 h 50"/>
                <a:gd name="T22" fmla="*/ 7 w 697"/>
                <a:gd name="T23" fmla="*/ 1 h 50"/>
                <a:gd name="T24" fmla="*/ 6 w 697"/>
                <a:gd name="T25" fmla="*/ 1 h 50"/>
                <a:gd name="T26" fmla="*/ 6 w 697"/>
                <a:gd name="T27" fmla="*/ 1 h 50"/>
                <a:gd name="T28" fmla="*/ 5 w 697"/>
                <a:gd name="T29" fmla="*/ 1 h 50"/>
                <a:gd name="T30" fmla="*/ 5 w 697"/>
                <a:gd name="T31" fmla="*/ 1 h 50"/>
                <a:gd name="T32" fmla="*/ 5 w 697"/>
                <a:gd name="T33" fmla="*/ 1 h 50"/>
                <a:gd name="T34" fmla="*/ 5 w 697"/>
                <a:gd name="T35" fmla="*/ 1 h 50"/>
                <a:gd name="T36" fmla="*/ 4 w 697"/>
                <a:gd name="T37" fmla="*/ 1 h 50"/>
                <a:gd name="T38" fmla="*/ 4 w 697"/>
                <a:gd name="T39" fmla="*/ 1 h 50"/>
                <a:gd name="T40" fmla="*/ 3 w 697"/>
                <a:gd name="T41" fmla="*/ 1 h 50"/>
                <a:gd name="T42" fmla="*/ 3 w 697"/>
                <a:gd name="T43" fmla="*/ 1 h 50"/>
                <a:gd name="T44" fmla="*/ 2 w 697"/>
                <a:gd name="T45" fmla="*/ 1 h 50"/>
                <a:gd name="T46" fmla="*/ 2 w 697"/>
                <a:gd name="T47" fmla="*/ 1 h 50"/>
                <a:gd name="T48" fmla="*/ 1 w 697"/>
                <a:gd name="T49" fmla="*/ 1 h 50"/>
                <a:gd name="T50" fmla="*/ 1 w 697"/>
                <a:gd name="T51" fmla="*/ 1 h 50"/>
                <a:gd name="T52" fmla="*/ 1 w 697"/>
                <a:gd name="T53" fmla="*/ 1 h 50"/>
                <a:gd name="T54" fmla="*/ 1 w 697"/>
                <a:gd name="T55" fmla="*/ 1 h 50"/>
                <a:gd name="T56" fmla="*/ 0 w 697"/>
                <a:gd name="T57" fmla="*/ 1 h 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97"/>
                <a:gd name="T88" fmla="*/ 0 h 50"/>
                <a:gd name="T89" fmla="*/ 697 w 697"/>
                <a:gd name="T90" fmla="*/ 50 h 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97" h="50">
                  <a:moveTo>
                    <a:pt x="697" y="0"/>
                  </a:moveTo>
                  <a:lnTo>
                    <a:pt x="697" y="0"/>
                  </a:lnTo>
                  <a:lnTo>
                    <a:pt x="660" y="3"/>
                  </a:lnTo>
                  <a:lnTo>
                    <a:pt x="643" y="4"/>
                  </a:lnTo>
                  <a:moveTo>
                    <a:pt x="590" y="7"/>
                  </a:moveTo>
                  <a:lnTo>
                    <a:pt x="590" y="7"/>
                  </a:lnTo>
                  <a:lnTo>
                    <a:pt x="575" y="8"/>
                  </a:lnTo>
                  <a:lnTo>
                    <a:pt x="536" y="11"/>
                  </a:lnTo>
                  <a:moveTo>
                    <a:pt x="483" y="15"/>
                  </a:moveTo>
                  <a:lnTo>
                    <a:pt x="483" y="15"/>
                  </a:lnTo>
                  <a:lnTo>
                    <a:pt x="479" y="15"/>
                  </a:lnTo>
                  <a:lnTo>
                    <a:pt x="429" y="19"/>
                  </a:lnTo>
                  <a:moveTo>
                    <a:pt x="375" y="23"/>
                  </a:moveTo>
                  <a:lnTo>
                    <a:pt x="375" y="23"/>
                  </a:lnTo>
                  <a:lnTo>
                    <a:pt x="324" y="27"/>
                  </a:lnTo>
                  <a:lnTo>
                    <a:pt x="322" y="27"/>
                  </a:lnTo>
                  <a:moveTo>
                    <a:pt x="268" y="31"/>
                  </a:moveTo>
                  <a:lnTo>
                    <a:pt x="268" y="31"/>
                  </a:lnTo>
                  <a:lnTo>
                    <a:pt x="222" y="34"/>
                  </a:lnTo>
                  <a:lnTo>
                    <a:pt x="215" y="35"/>
                  </a:lnTo>
                  <a:moveTo>
                    <a:pt x="161" y="39"/>
                  </a:moveTo>
                  <a:lnTo>
                    <a:pt x="161" y="39"/>
                  </a:lnTo>
                  <a:lnTo>
                    <a:pt x="126" y="41"/>
                  </a:lnTo>
                  <a:lnTo>
                    <a:pt x="107" y="43"/>
                  </a:lnTo>
                  <a:moveTo>
                    <a:pt x="54" y="46"/>
                  </a:moveTo>
                  <a:lnTo>
                    <a:pt x="54" y="46"/>
                  </a:lnTo>
                  <a:lnTo>
                    <a:pt x="41" y="47"/>
                  </a:lnTo>
                  <a:lnTo>
                    <a:pt x="5" y="50"/>
                  </a:lnTo>
                  <a:lnTo>
                    <a:pt x="0" y="5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1" name="Freeform 16"/>
            <p:cNvSpPr>
              <a:spLocks noEditPoints="1"/>
            </p:cNvSpPr>
            <p:nvPr/>
          </p:nvSpPr>
          <p:spPr bwMode="auto">
            <a:xfrm>
              <a:off x="2358" y="814"/>
              <a:ext cx="404" cy="36"/>
            </a:xfrm>
            <a:custGeom>
              <a:avLst/>
              <a:gdLst>
                <a:gd name="T0" fmla="*/ 11 w 672"/>
                <a:gd name="T1" fmla="*/ 1 h 60"/>
                <a:gd name="T2" fmla="*/ 11 w 672"/>
                <a:gd name="T3" fmla="*/ 1 h 60"/>
                <a:gd name="T4" fmla="*/ 11 w 672"/>
                <a:gd name="T5" fmla="*/ 1 h 60"/>
                <a:gd name="T6" fmla="*/ 10 w 672"/>
                <a:gd name="T7" fmla="*/ 1 h 60"/>
                <a:gd name="T8" fmla="*/ 10 w 672"/>
                <a:gd name="T9" fmla="*/ 1 h 60"/>
                <a:gd name="T10" fmla="*/ 10 w 672"/>
                <a:gd name="T11" fmla="*/ 1 h 60"/>
                <a:gd name="T12" fmla="*/ 9 w 672"/>
                <a:gd name="T13" fmla="*/ 1 h 60"/>
                <a:gd name="T14" fmla="*/ 8 w 672"/>
                <a:gd name="T15" fmla="*/ 1 h 60"/>
                <a:gd name="T16" fmla="*/ 8 w 672"/>
                <a:gd name="T17" fmla="*/ 1 h 60"/>
                <a:gd name="T18" fmla="*/ 8 w 672"/>
                <a:gd name="T19" fmla="*/ 1 h 60"/>
                <a:gd name="T20" fmla="*/ 7 w 672"/>
                <a:gd name="T21" fmla="*/ 1 h 60"/>
                <a:gd name="T22" fmla="*/ 7 w 672"/>
                <a:gd name="T23" fmla="*/ 1 h 60"/>
                <a:gd name="T24" fmla="*/ 6 w 672"/>
                <a:gd name="T25" fmla="*/ 1 h 60"/>
                <a:gd name="T26" fmla="*/ 6 w 672"/>
                <a:gd name="T27" fmla="*/ 1 h 60"/>
                <a:gd name="T28" fmla="*/ 5 w 672"/>
                <a:gd name="T29" fmla="*/ 1 h 60"/>
                <a:gd name="T30" fmla="*/ 5 w 672"/>
                <a:gd name="T31" fmla="*/ 1 h 60"/>
                <a:gd name="T32" fmla="*/ 4 w 672"/>
                <a:gd name="T33" fmla="*/ 1 h 60"/>
                <a:gd name="T34" fmla="*/ 4 w 672"/>
                <a:gd name="T35" fmla="*/ 1 h 60"/>
                <a:gd name="T36" fmla="*/ 4 w 672"/>
                <a:gd name="T37" fmla="*/ 1 h 60"/>
                <a:gd name="T38" fmla="*/ 4 w 672"/>
                <a:gd name="T39" fmla="*/ 1 h 60"/>
                <a:gd name="T40" fmla="*/ 2 w 672"/>
                <a:gd name="T41" fmla="*/ 1 h 60"/>
                <a:gd name="T42" fmla="*/ 2 w 672"/>
                <a:gd name="T43" fmla="*/ 1 h 60"/>
                <a:gd name="T44" fmla="*/ 2 w 672"/>
                <a:gd name="T45" fmla="*/ 1 h 60"/>
                <a:gd name="T46" fmla="*/ 2 w 672"/>
                <a:gd name="T47" fmla="*/ 1 h 60"/>
                <a:gd name="T48" fmla="*/ 1 w 672"/>
                <a:gd name="T49" fmla="*/ 1 h 60"/>
                <a:gd name="T50" fmla="*/ 1 w 672"/>
                <a:gd name="T51" fmla="*/ 1 h 60"/>
                <a:gd name="T52" fmla="*/ 1 w 672"/>
                <a:gd name="T53" fmla="*/ 1 h 60"/>
                <a:gd name="T54" fmla="*/ 0 w 672"/>
                <a:gd name="T55" fmla="*/ 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2"/>
                <a:gd name="T85" fmla="*/ 0 h 60"/>
                <a:gd name="T86" fmla="*/ 672 w 67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2" h="60">
                  <a:moveTo>
                    <a:pt x="672" y="60"/>
                  </a:moveTo>
                  <a:lnTo>
                    <a:pt x="672" y="60"/>
                  </a:lnTo>
                  <a:lnTo>
                    <a:pt x="633" y="57"/>
                  </a:lnTo>
                  <a:lnTo>
                    <a:pt x="620" y="56"/>
                  </a:lnTo>
                  <a:moveTo>
                    <a:pt x="569" y="51"/>
                  </a:moveTo>
                  <a:lnTo>
                    <a:pt x="569" y="51"/>
                  </a:lnTo>
                  <a:lnTo>
                    <a:pt x="540" y="48"/>
                  </a:lnTo>
                  <a:lnTo>
                    <a:pt x="517" y="46"/>
                  </a:lnTo>
                  <a:moveTo>
                    <a:pt x="465" y="41"/>
                  </a:moveTo>
                  <a:lnTo>
                    <a:pt x="465" y="41"/>
                  </a:lnTo>
                  <a:lnTo>
                    <a:pt x="433" y="38"/>
                  </a:lnTo>
                  <a:lnTo>
                    <a:pt x="414" y="36"/>
                  </a:lnTo>
                  <a:moveTo>
                    <a:pt x="362" y="32"/>
                  </a:moveTo>
                  <a:lnTo>
                    <a:pt x="362" y="32"/>
                  </a:lnTo>
                  <a:lnTo>
                    <a:pt x="320" y="28"/>
                  </a:lnTo>
                  <a:lnTo>
                    <a:pt x="310" y="27"/>
                  </a:lnTo>
                  <a:moveTo>
                    <a:pt x="258" y="22"/>
                  </a:moveTo>
                  <a:lnTo>
                    <a:pt x="258" y="22"/>
                  </a:lnTo>
                  <a:lnTo>
                    <a:pt x="207" y="17"/>
                  </a:lnTo>
                  <a:moveTo>
                    <a:pt x="155" y="12"/>
                  </a:moveTo>
                  <a:lnTo>
                    <a:pt x="155" y="12"/>
                  </a:lnTo>
                  <a:lnTo>
                    <a:pt x="154" y="12"/>
                  </a:lnTo>
                  <a:lnTo>
                    <a:pt x="103" y="8"/>
                  </a:lnTo>
                  <a:moveTo>
                    <a:pt x="52" y="4"/>
                  </a:moveTo>
                  <a:lnTo>
                    <a:pt x="52" y="4"/>
                  </a:lnTo>
                  <a:lnTo>
                    <a:pt x="12"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2" name="Freeform 17"/>
            <p:cNvSpPr>
              <a:spLocks noEditPoints="1"/>
            </p:cNvSpPr>
            <p:nvPr/>
          </p:nvSpPr>
          <p:spPr bwMode="auto">
            <a:xfrm>
              <a:off x="2047" y="807"/>
              <a:ext cx="218" cy="5"/>
            </a:xfrm>
            <a:custGeom>
              <a:avLst/>
              <a:gdLst>
                <a:gd name="T0" fmla="*/ 6 w 362"/>
                <a:gd name="T1" fmla="*/ 1 h 8"/>
                <a:gd name="T2" fmla="*/ 6 w 362"/>
                <a:gd name="T3" fmla="*/ 1 h 8"/>
                <a:gd name="T4" fmla="*/ 5 w 362"/>
                <a:gd name="T5" fmla="*/ 1 h 8"/>
                <a:gd name="T6" fmla="*/ 5 w 362"/>
                <a:gd name="T7" fmla="*/ 1 h 8"/>
                <a:gd name="T8" fmla="*/ 4 w 362"/>
                <a:gd name="T9" fmla="*/ 1 h 8"/>
                <a:gd name="T10" fmla="*/ 4 w 362"/>
                <a:gd name="T11" fmla="*/ 1 h 8"/>
                <a:gd name="T12" fmla="*/ 4 w 362"/>
                <a:gd name="T13" fmla="*/ 1 h 8"/>
                <a:gd name="T14" fmla="*/ 4 w 362"/>
                <a:gd name="T15" fmla="*/ 1 h 8"/>
                <a:gd name="T16" fmla="*/ 2 w 362"/>
                <a:gd name="T17" fmla="*/ 1 h 8"/>
                <a:gd name="T18" fmla="*/ 2 w 362"/>
                <a:gd name="T19" fmla="*/ 1 h 8"/>
                <a:gd name="T20" fmla="*/ 2 w 362"/>
                <a:gd name="T21" fmla="*/ 1 h 8"/>
                <a:gd name="T22" fmla="*/ 2 w 362"/>
                <a:gd name="T23" fmla="*/ 1 h 8"/>
                <a:gd name="T24" fmla="*/ 1 w 362"/>
                <a:gd name="T25" fmla="*/ 1 h 8"/>
                <a:gd name="T26" fmla="*/ 1 w 362"/>
                <a:gd name="T27" fmla="*/ 1 h 8"/>
                <a:gd name="T28" fmla="*/ 1 w 362"/>
                <a:gd name="T29" fmla="*/ 0 h 8"/>
                <a:gd name="T30" fmla="*/ 0 w 362"/>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2"/>
                <a:gd name="T49" fmla="*/ 0 h 8"/>
                <a:gd name="T50" fmla="*/ 362 w 362"/>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2" h="8">
                  <a:moveTo>
                    <a:pt x="362" y="8"/>
                  </a:moveTo>
                  <a:lnTo>
                    <a:pt x="362" y="8"/>
                  </a:lnTo>
                  <a:lnTo>
                    <a:pt x="314" y="7"/>
                  </a:lnTo>
                  <a:lnTo>
                    <a:pt x="310" y="7"/>
                  </a:lnTo>
                  <a:moveTo>
                    <a:pt x="258" y="6"/>
                  </a:moveTo>
                  <a:lnTo>
                    <a:pt x="258" y="6"/>
                  </a:lnTo>
                  <a:lnTo>
                    <a:pt x="212" y="5"/>
                  </a:lnTo>
                  <a:lnTo>
                    <a:pt x="207" y="5"/>
                  </a:lnTo>
                  <a:moveTo>
                    <a:pt x="155" y="3"/>
                  </a:moveTo>
                  <a:lnTo>
                    <a:pt x="155" y="3"/>
                  </a:lnTo>
                  <a:lnTo>
                    <a:pt x="109" y="2"/>
                  </a:lnTo>
                  <a:lnTo>
                    <a:pt x="103" y="2"/>
                  </a:lnTo>
                  <a:moveTo>
                    <a:pt x="52" y="1"/>
                  </a:moveTo>
                  <a:lnTo>
                    <a:pt x="52" y="1"/>
                  </a:lnTo>
                  <a:lnTo>
                    <a:pt x="15" y="0"/>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3" name="Freeform 18"/>
            <p:cNvSpPr>
              <a:spLocks noEditPoints="1"/>
            </p:cNvSpPr>
            <p:nvPr/>
          </p:nvSpPr>
          <p:spPr bwMode="auto">
            <a:xfrm>
              <a:off x="1469" y="807"/>
              <a:ext cx="483" cy="15"/>
            </a:xfrm>
            <a:custGeom>
              <a:avLst/>
              <a:gdLst>
                <a:gd name="T0" fmla="*/ 14 w 804"/>
                <a:gd name="T1" fmla="*/ 0 h 26"/>
                <a:gd name="T2" fmla="*/ 14 w 804"/>
                <a:gd name="T3" fmla="*/ 0 h 26"/>
                <a:gd name="T4" fmla="*/ 13 w 804"/>
                <a:gd name="T5" fmla="*/ 1 h 26"/>
                <a:gd name="T6" fmla="*/ 13 w 804"/>
                <a:gd name="T7" fmla="*/ 1 h 26"/>
                <a:gd name="T8" fmla="*/ 12 w 804"/>
                <a:gd name="T9" fmla="*/ 1 h 26"/>
                <a:gd name="T10" fmla="*/ 12 w 804"/>
                <a:gd name="T11" fmla="*/ 1 h 26"/>
                <a:gd name="T12" fmla="*/ 11 w 804"/>
                <a:gd name="T13" fmla="*/ 1 h 26"/>
                <a:gd name="T14" fmla="*/ 11 w 804"/>
                <a:gd name="T15" fmla="*/ 1 h 26"/>
                <a:gd name="T16" fmla="*/ 10 w 804"/>
                <a:gd name="T17" fmla="*/ 1 h 26"/>
                <a:gd name="T18" fmla="*/ 10 w 804"/>
                <a:gd name="T19" fmla="*/ 1 h 26"/>
                <a:gd name="T20" fmla="*/ 10 w 804"/>
                <a:gd name="T21" fmla="*/ 1 h 26"/>
                <a:gd name="T22" fmla="*/ 9 w 804"/>
                <a:gd name="T23" fmla="*/ 1 h 26"/>
                <a:gd name="T24" fmla="*/ 8 w 804"/>
                <a:gd name="T25" fmla="*/ 1 h 26"/>
                <a:gd name="T26" fmla="*/ 8 w 804"/>
                <a:gd name="T27" fmla="*/ 1 h 26"/>
                <a:gd name="T28" fmla="*/ 8 w 804"/>
                <a:gd name="T29" fmla="*/ 1 h 26"/>
                <a:gd name="T30" fmla="*/ 7 w 804"/>
                <a:gd name="T31" fmla="*/ 1 h 26"/>
                <a:gd name="T32" fmla="*/ 6 w 804"/>
                <a:gd name="T33" fmla="*/ 1 h 26"/>
                <a:gd name="T34" fmla="*/ 6 w 804"/>
                <a:gd name="T35" fmla="*/ 1 h 26"/>
                <a:gd name="T36" fmla="*/ 5 w 804"/>
                <a:gd name="T37" fmla="*/ 1 h 26"/>
                <a:gd name="T38" fmla="*/ 5 w 804"/>
                <a:gd name="T39" fmla="*/ 1 h 26"/>
                <a:gd name="T40" fmla="*/ 5 w 804"/>
                <a:gd name="T41" fmla="*/ 1 h 26"/>
                <a:gd name="T42" fmla="*/ 5 w 804"/>
                <a:gd name="T43" fmla="*/ 1 h 26"/>
                <a:gd name="T44" fmla="*/ 5 w 804"/>
                <a:gd name="T45" fmla="*/ 1 h 26"/>
                <a:gd name="T46" fmla="*/ 4 w 804"/>
                <a:gd name="T47" fmla="*/ 1 h 26"/>
                <a:gd name="T48" fmla="*/ 3 w 804"/>
                <a:gd name="T49" fmla="*/ 1 h 26"/>
                <a:gd name="T50" fmla="*/ 3 w 804"/>
                <a:gd name="T51" fmla="*/ 1 h 26"/>
                <a:gd name="T52" fmla="*/ 2 w 804"/>
                <a:gd name="T53" fmla="*/ 1 h 26"/>
                <a:gd name="T54" fmla="*/ 2 w 804"/>
                <a:gd name="T55" fmla="*/ 1 h 26"/>
                <a:gd name="T56" fmla="*/ 1 w 804"/>
                <a:gd name="T57" fmla="*/ 1 h 26"/>
                <a:gd name="T58" fmla="*/ 1 w 804"/>
                <a:gd name="T59" fmla="*/ 1 h 26"/>
                <a:gd name="T60" fmla="*/ 1 w 804"/>
                <a:gd name="T61" fmla="*/ 1 h 26"/>
                <a:gd name="T62" fmla="*/ 0 w 804"/>
                <a:gd name="T63" fmla="*/ 1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4"/>
                <a:gd name="T97" fmla="*/ 0 h 26"/>
                <a:gd name="T98" fmla="*/ 804 w 804"/>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4" h="26">
                  <a:moveTo>
                    <a:pt x="804" y="0"/>
                  </a:moveTo>
                  <a:lnTo>
                    <a:pt x="804" y="0"/>
                  </a:lnTo>
                  <a:lnTo>
                    <a:pt x="762" y="1"/>
                  </a:lnTo>
                  <a:lnTo>
                    <a:pt x="750" y="2"/>
                  </a:lnTo>
                  <a:moveTo>
                    <a:pt x="697" y="3"/>
                  </a:moveTo>
                  <a:lnTo>
                    <a:pt x="697" y="3"/>
                  </a:lnTo>
                  <a:lnTo>
                    <a:pt x="666" y="4"/>
                  </a:lnTo>
                  <a:lnTo>
                    <a:pt x="643" y="5"/>
                  </a:lnTo>
                  <a:moveTo>
                    <a:pt x="590" y="7"/>
                  </a:moveTo>
                  <a:lnTo>
                    <a:pt x="590" y="7"/>
                  </a:lnTo>
                  <a:lnTo>
                    <a:pt x="557" y="8"/>
                  </a:lnTo>
                  <a:lnTo>
                    <a:pt x="536" y="9"/>
                  </a:lnTo>
                  <a:moveTo>
                    <a:pt x="482" y="10"/>
                  </a:moveTo>
                  <a:lnTo>
                    <a:pt x="482" y="10"/>
                  </a:lnTo>
                  <a:lnTo>
                    <a:pt x="441" y="12"/>
                  </a:lnTo>
                  <a:lnTo>
                    <a:pt x="429" y="12"/>
                  </a:lnTo>
                  <a:moveTo>
                    <a:pt x="375" y="14"/>
                  </a:moveTo>
                  <a:lnTo>
                    <a:pt x="375" y="14"/>
                  </a:lnTo>
                  <a:lnTo>
                    <a:pt x="322" y="16"/>
                  </a:lnTo>
                  <a:moveTo>
                    <a:pt x="268" y="18"/>
                  </a:moveTo>
                  <a:lnTo>
                    <a:pt x="268" y="18"/>
                  </a:lnTo>
                  <a:lnTo>
                    <a:pt x="264" y="18"/>
                  </a:lnTo>
                  <a:lnTo>
                    <a:pt x="214" y="20"/>
                  </a:lnTo>
                  <a:moveTo>
                    <a:pt x="161" y="22"/>
                  </a:moveTo>
                  <a:lnTo>
                    <a:pt x="161" y="22"/>
                  </a:lnTo>
                  <a:lnTo>
                    <a:pt x="153" y="22"/>
                  </a:lnTo>
                  <a:lnTo>
                    <a:pt x="107" y="23"/>
                  </a:lnTo>
                  <a:moveTo>
                    <a:pt x="54" y="25"/>
                  </a:moveTo>
                  <a:lnTo>
                    <a:pt x="54" y="25"/>
                  </a:lnTo>
                  <a:lnTo>
                    <a:pt x="11" y="26"/>
                  </a:lnTo>
                  <a:lnTo>
                    <a:pt x="0" y="2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4" name="Freeform 19"/>
            <p:cNvSpPr>
              <a:spLocks noEditPoints="1"/>
            </p:cNvSpPr>
            <p:nvPr/>
          </p:nvSpPr>
          <p:spPr bwMode="auto">
            <a:xfrm>
              <a:off x="1019" y="824"/>
              <a:ext cx="354" cy="10"/>
            </a:xfrm>
            <a:custGeom>
              <a:avLst/>
              <a:gdLst>
                <a:gd name="T0" fmla="*/ 10 w 588"/>
                <a:gd name="T1" fmla="*/ 0 h 17"/>
                <a:gd name="T2" fmla="*/ 10 w 588"/>
                <a:gd name="T3" fmla="*/ 0 h 17"/>
                <a:gd name="T4" fmla="*/ 10 w 588"/>
                <a:gd name="T5" fmla="*/ 1 h 17"/>
                <a:gd name="T6" fmla="*/ 9 w 588"/>
                <a:gd name="T7" fmla="*/ 1 h 17"/>
                <a:gd name="T8" fmla="*/ 8 w 588"/>
                <a:gd name="T9" fmla="*/ 1 h 17"/>
                <a:gd name="T10" fmla="*/ 8 w 588"/>
                <a:gd name="T11" fmla="*/ 1 h 17"/>
                <a:gd name="T12" fmla="*/ 8 w 588"/>
                <a:gd name="T13" fmla="*/ 1 h 17"/>
                <a:gd name="T14" fmla="*/ 7 w 588"/>
                <a:gd name="T15" fmla="*/ 1 h 17"/>
                <a:gd name="T16" fmla="*/ 7 w 588"/>
                <a:gd name="T17" fmla="*/ 1 h 17"/>
                <a:gd name="T18" fmla="*/ 7 w 588"/>
                <a:gd name="T19" fmla="*/ 1 h 17"/>
                <a:gd name="T20" fmla="*/ 6 w 588"/>
                <a:gd name="T21" fmla="*/ 1 h 17"/>
                <a:gd name="T22" fmla="*/ 5 w 588"/>
                <a:gd name="T23" fmla="*/ 1 h 17"/>
                <a:gd name="T24" fmla="*/ 5 w 588"/>
                <a:gd name="T25" fmla="*/ 1 h 17"/>
                <a:gd name="T26" fmla="*/ 5 w 588"/>
                <a:gd name="T27" fmla="*/ 1 h 17"/>
                <a:gd name="T28" fmla="*/ 4 w 588"/>
                <a:gd name="T29" fmla="*/ 1 h 17"/>
                <a:gd name="T30" fmla="*/ 4 w 588"/>
                <a:gd name="T31" fmla="*/ 1 h 17"/>
                <a:gd name="T32" fmla="*/ 3 w 588"/>
                <a:gd name="T33" fmla="*/ 1 h 17"/>
                <a:gd name="T34" fmla="*/ 3 w 588"/>
                <a:gd name="T35" fmla="*/ 1 h 17"/>
                <a:gd name="T36" fmla="*/ 2 w 588"/>
                <a:gd name="T37" fmla="*/ 1 h 17"/>
                <a:gd name="T38" fmla="*/ 2 w 588"/>
                <a:gd name="T39" fmla="*/ 1 h 17"/>
                <a:gd name="T40" fmla="*/ 1 w 588"/>
                <a:gd name="T41" fmla="*/ 1 h 17"/>
                <a:gd name="T42" fmla="*/ 1 w 588"/>
                <a:gd name="T43" fmla="*/ 1 h 17"/>
                <a:gd name="T44" fmla="*/ 1 w 588"/>
                <a:gd name="T45" fmla="*/ 1 h 17"/>
                <a:gd name="T46" fmla="*/ 0 w 588"/>
                <a:gd name="T47" fmla="*/ 1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8"/>
                <a:gd name="T73" fmla="*/ 0 h 17"/>
                <a:gd name="T74" fmla="*/ 588 w 588"/>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8" h="17">
                  <a:moveTo>
                    <a:pt x="588" y="0"/>
                  </a:moveTo>
                  <a:lnTo>
                    <a:pt x="588" y="0"/>
                  </a:lnTo>
                  <a:lnTo>
                    <a:pt x="546" y="1"/>
                  </a:lnTo>
                  <a:lnTo>
                    <a:pt x="535" y="2"/>
                  </a:lnTo>
                  <a:moveTo>
                    <a:pt x="481" y="4"/>
                  </a:moveTo>
                  <a:lnTo>
                    <a:pt x="481" y="4"/>
                  </a:lnTo>
                  <a:lnTo>
                    <a:pt x="448" y="5"/>
                  </a:lnTo>
                  <a:lnTo>
                    <a:pt x="428" y="5"/>
                  </a:lnTo>
                  <a:moveTo>
                    <a:pt x="375" y="7"/>
                  </a:moveTo>
                  <a:lnTo>
                    <a:pt x="375" y="7"/>
                  </a:lnTo>
                  <a:lnTo>
                    <a:pt x="336" y="9"/>
                  </a:lnTo>
                  <a:lnTo>
                    <a:pt x="321" y="9"/>
                  </a:lnTo>
                  <a:moveTo>
                    <a:pt x="268" y="11"/>
                  </a:moveTo>
                  <a:lnTo>
                    <a:pt x="268" y="11"/>
                  </a:lnTo>
                  <a:lnTo>
                    <a:pt x="216" y="12"/>
                  </a:lnTo>
                  <a:lnTo>
                    <a:pt x="214" y="12"/>
                  </a:lnTo>
                  <a:moveTo>
                    <a:pt x="161" y="14"/>
                  </a:moveTo>
                  <a:lnTo>
                    <a:pt x="161" y="14"/>
                  </a:lnTo>
                  <a:lnTo>
                    <a:pt x="155" y="14"/>
                  </a:lnTo>
                  <a:lnTo>
                    <a:pt x="107" y="15"/>
                  </a:lnTo>
                  <a:moveTo>
                    <a:pt x="54" y="16"/>
                  </a:moveTo>
                  <a:lnTo>
                    <a:pt x="54" y="16"/>
                  </a:lnTo>
                  <a:lnTo>
                    <a:pt x="33" y="16"/>
                  </a:lnTo>
                  <a:lnTo>
                    <a:pt x="0" y="17"/>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5" name="Freeform 20"/>
            <p:cNvSpPr>
              <a:spLocks noEditPoints="1"/>
            </p:cNvSpPr>
            <p:nvPr/>
          </p:nvSpPr>
          <p:spPr bwMode="auto">
            <a:xfrm>
              <a:off x="545" y="835"/>
              <a:ext cx="375" cy="14"/>
            </a:xfrm>
            <a:custGeom>
              <a:avLst/>
              <a:gdLst>
                <a:gd name="T0" fmla="*/ 10 w 624"/>
                <a:gd name="T1" fmla="*/ 0 h 24"/>
                <a:gd name="T2" fmla="*/ 10 w 624"/>
                <a:gd name="T3" fmla="*/ 0 h 24"/>
                <a:gd name="T4" fmla="*/ 10 w 624"/>
                <a:gd name="T5" fmla="*/ 1 h 24"/>
                <a:gd name="T6" fmla="*/ 8 w 624"/>
                <a:gd name="T7" fmla="*/ 1 h 24"/>
                <a:gd name="T8" fmla="*/ 8 w 624"/>
                <a:gd name="T9" fmla="*/ 1 h 24"/>
                <a:gd name="T10" fmla="*/ 8 w 624"/>
                <a:gd name="T11" fmla="*/ 1 h 24"/>
                <a:gd name="T12" fmla="*/ 8 w 624"/>
                <a:gd name="T13" fmla="*/ 1 h 24"/>
                <a:gd name="T14" fmla="*/ 7 w 624"/>
                <a:gd name="T15" fmla="*/ 1 h 24"/>
                <a:gd name="T16" fmla="*/ 7 w 624"/>
                <a:gd name="T17" fmla="*/ 1 h 24"/>
                <a:gd name="T18" fmla="*/ 7 w 624"/>
                <a:gd name="T19" fmla="*/ 1 h 24"/>
                <a:gd name="T20" fmla="*/ 6 w 624"/>
                <a:gd name="T21" fmla="*/ 1 h 24"/>
                <a:gd name="T22" fmla="*/ 5 w 624"/>
                <a:gd name="T23" fmla="*/ 1 h 24"/>
                <a:gd name="T24" fmla="*/ 5 w 624"/>
                <a:gd name="T25" fmla="*/ 1 h 24"/>
                <a:gd name="T26" fmla="*/ 5 w 624"/>
                <a:gd name="T27" fmla="*/ 1 h 24"/>
                <a:gd name="T28" fmla="*/ 4 w 624"/>
                <a:gd name="T29" fmla="*/ 1 h 24"/>
                <a:gd name="T30" fmla="*/ 3 w 624"/>
                <a:gd name="T31" fmla="*/ 1 h 24"/>
                <a:gd name="T32" fmla="*/ 3 w 624"/>
                <a:gd name="T33" fmla="*/ 1 h 24"/>
                <a:gd name="T34" fmla="*/ 2 w 624"/>
                <a:gd name="T35" fmla="*/ 1 h 24"/>
                <a:gd name="T36" fmla="*/ 2 w 624"/>
                <a:gd name="T37" fmla="*/ 1 h 24"/>
                <a:gd name="T38" fmla="*/ 1 w 624"/>
                <a:gd name="T39" fmla="*/ 1 h 24"/>
                <a:gd name="T40" fmla="*/ 1 w 624"/>
                <a:gd name="T41" fmla="*/ 1 h 24"/>
                <a:gd name="T42" fmla="*/ 1 w 624"/>
                <a:gd name="T43" fmla="*/ 1 h 24"/>
                <a:gd name="T44" fmla="*/ 1 w 624"/>
                <a:gd name="T45" fmla="*/ 1 h 24"/>
                <a:gd name="T46" fmla="*/ 0 w 624"/>
                <a:gd name="T47" fmla="*/ 1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4"/>
                <a:gd name="T73" fmla="*/ 0 h 24"/>
                <a:gd name="T74" fmla="*/ 624 w 624"/>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4" h="24">
                  <a:moveTo>
                    <a:pt x="624" y="0"/>
                  </a:moveTo>
                  <a:lnTo>
                    <a:pt x="624" y="0"/>
                  </a:lnTo>
                  <a:lnTo>
                    <a:pt x="567" y="1"/>
                  </a:lnTo>
                  <a:moveTo>
                    <a:pt x="511" y="3"/>
                  </a:moveTo>
                  <a:lnTo>
                    <a:pt x="511" y="3"/>
                  </a:lnTo>
                  <a:lnTo>
                    <a:pt x="507" y="3"/>
                  </a:lnTo>
                  <a:lnTo>
                    <a:pt x="454" y="5"/>
                  </a:lnTo>
                  <a:moveTo>
                    <a:pt x="397" y="7"/>
                  </a:moveTo>
                  <a:lnTo>
                    <a:pt x="397" y="7"/>
                  </a:lnTo>
                  <a:lnTo>
                    <a:pt x="385" y="7"/>
                  </a:lnTo>
                  <a:lnTo>
                    <a:pt x="341" y="9"/>
                  </a:lnTo>
                  <a:moveTo>
                    <a:pt x="284" y="11"/>
                  </a:moveTo>
                  <a:lnTo>
                    <a:pt x="284" y="11"/>
                  </a:lnTo>
                  <a:lnTo>
                    <a:pt x="265" y="12"/>
                  </a:lnTo>
                  <a:lnTo>
                    <a:pt x="227" y="14"/>
                  </a:lnTo>
                  <a:moveTo>
                    <a:pt x="170" y="16"/>
                  </a:moveTo>
                  <a:lnTo>
                    <a:pt x="170" y="16"/>
                  </a:lnTo>
                  <a:lnTo>
                    <a:pt x="153" y="17"/>
                  </a:lnTo>
                  <a:lnTo>
                    <a:pt x="114" y="19"/>
                  </a:lnTo>
                  <a:moveTo>
                    <a:pt x="57" y="21"/>
                  </a:moveTo>
                  <a:lnTo>
                    <a:pt x="57" y="21"/>
                  </a:lnTo>
                  <a:lnTo>
                    <a:pt x="53" y="21"/>
                  </a:lnTo>
                  <a:lnTo>
                    <a:pt x="10" y="23"/>
                  </a:lnTo>
                  <a:lnTo>
                    <a:pt x="0" y="24"/>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6" name="Freeform 21"/>
            <p:cNvSpPr>
              <a:spLocks noEditPoints="1"/>
            </p:cNvSpPr>
            <p:nvPr/>
          </p:nvSpPr>
          <p:spPr bwMode="auto">
            <a:xfrm>
              <a:off x="215" y="848"/>
              <a:ext cx="230" cy="2"/>
            </a:xfrm>
            <a:custGeom>
              <a:avLst/>
              <a:gdLst>
                <a:gd name="T0" fmla="*/ 7 w 383"/>
                <a:gd name="T1" fmla="*/ 1 h 3"/>
                <a:gd name="T2" fmla="*/ 7 w 383"/>
                <a:gd name="T3" fmla="*/ 1 h 3"/>
                <a:gd name="T4" fmla="*/ 6 w 383"/>
                <a:gd name="T5" fmla="*/ 1 h 3"/>
                <a:gd name="T6" fmla="*/ 6 w 383"/>
                <a:gd name="T7" fmla="*/ 1 h 3"/>
                <a:gd name="T8" fmla="*/ 5 w 383"/>
                <a:gd name="T9" fmla="*/ 1 h 3"/>
                <a:gd name="T10" fmla="*/ 5 w 383"/>
                <a:gd name="T11" fmla="*/ 1 h 3"/>
                <a:gd name="T12" fmla="*/ 4 w 383"/>
                <a:gd name="T13" fmla="*/ 1 h 3"/>
                <a:gd name="T14" fmla="*/ 4 w 383"/>
                <a:gd name="T15" fmla="*/ 1 h 3"/>
                <a:gd name="T16" fmla="*/ 3 w 383"/>
                <a:gd name="T17" fmla="*/ 1 h 3"/>
                <a:gd name="T18" fmla="*/ 3 w 383"/>
                <a:gd name="T19" fmla="*/ 1 h 3"/>
                <a:gd name="T20" fmla="*/ 2 w 383"/>
                <a:gd name="T21" fmla="*/ 1 h 3"/>
                <a:gd name="T22" fmla="*/ 2 w 383"/>
                <a:gd name="T23" fmla="*/ 1 h 3"/>
                <a:gd name="T24" fmla="*/ 1 w 383"/>
                <a:gd name="T25" fmla="*/ 1 h 3"/>
                <a:gd name="T26" fmla="*/ 1 w 383"/>
                <a:gd name="T27" fmla="*/ 1 h 3"/>
                <a:gd name="T28" fmla="*/ 1 w 383"/>
                <a:gd name="T29" fmla="*/ 1 h 3"/>
                <a:gd name="T30" fmla="*/ 1 w 383"/>
                <a:gd name="T31" fmla="*/ 1 h 3"/>
                <a:gd name="T32" fmla="*/ 0 w 383"/>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3"/>
                <a:gd name="T52" fmla="*/ 0 h 3"/>
                <a:gd name="T53" fmla="*/ 383 w 383"/>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3" h="3">
                  <a:moveTo>
                    <a:pt x="383" y="3"/>
                  </a:moveTo>
                  <a:lnTo>
                    <a:pt x="383" y="3"/>
                  </a:lnTo>
                  <a:lnTo>
                    <a:pt x="341" y="3"/>
                  </a:lnTo>
                  <a:lnTo>
                    <a:pt x="328" y="3"/>
                  </a:lnTo>
                  <a:moveTo>
                    <a:pt x="274" y="3"/>
                  </a:moveTo>
                  <a:lnTo>
                    <a:pt x="274" y="3"/>
                  </a:lnTo>
                  <a:lnTo>
                    <a:pt x="246" y="2"/>
                  </a:lnTo>
                  <a:lnTo>
                    <a:pt x="219" y="2"/>
                  </a:lnTo>
                  <a:moveTo>
                    <a:pt x="164" y="2"/>
                  </a:moveTo>
                  <a:lnTo>
                    <a:pt x="164" y="2"/>
                  </a:lnTo>
                  <a:lnTo>
                    <a:pt x="147" y="2"/>
                  </a:lnTo>
                  <a:lnTo>
                    <a:pt x="109" y="1"/>
                  </a:lnTo>
                  <a:moveTo>
                    <a:pt x="54" y="1"/>
                  </a:moveTo>
                  <a:lnTo>
                    <a:pt x="54" y="1"/>
                  </a:lnTo>
                  <a:lnTo>
                    <a:pt x="52" y="1"/>
                  </a:lnTo>
                  <a:lnTo>
                    <a:pt x="10"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7" name="Freeform 22"/>
            <p:cNvSpPr>
              <a:spLocks/>
            </p:cNvSpPr>
            <p:nvPr/>
          </p:nvSpPr>
          <p:spPr bwMode="auto">
            <a:xfrm>
              <a:off x="68" y="848"/>
              <a:ext cx="40" cy="1"/>
            </a:xfrm>
            <a:custGeom>
              <a:avLst/>
              <a:gdLst>
                <a:gd name="T0" fmla="*/ 1 w 65"/>
                <a:gd name="T1" fmla="*/ 0 h 1"/>
                <a:gd name="T2" fmla="*/ 1 w 65"/>
                <a:gd name="T3" fmla="*/ 0 h 1"/>
                <a:gd name="T4" fmla="*/ 1 w 65"/>
                <a:gd name="T5" fmla="*/ 1 h 1"/>
                <a:gd name="T6" fmla="*/ 0 w 65"/>
                <a:gd name="T7" fmla="*/ 1 h 1"/>
                <a:gd name="T8" fmla="*/ 0 60000 65536"/>
                <a:gd name="T9" fmla="*/ 0 60000 65536"/>
                <a:gd name="T10" fmla="*/ 0 60000 65536"/>
                <a:gd name="T11" fmla="*/ 0 60000 65536"/>
                <a:gd name="T12" fmla="*/ 0 w 65"/>
                <a:gd name="T13" fmla="*/ 0 h 1"/>
                <a:gd name="T14" fmla="*/ 65 w 65"/>
                <a:gd name="T15" fmla="*/ 1 h 1"/>
              </a:gdLst>
              <a:ahLst/>
              <a:cxnLst>
                <a:cxn ang="T8">
                  <a:pos x="T0" y="T1"/>
                </a:cxn>
                <a:cxn ang="T9">
                  <a:pos x="T2" y="T3"/>
                </a:cxn>
                <a:cxn ang="T10">
                  <a:pos x="T4" y="T5"/>
                </a:cxn>
                <a:cxn ang="T11">
                  <a:pos x="T6" y="T7"/>
                </a:cxn>
              </a:cxnLst>
              <a:rect l="T12" t="T13" r="T14" b="T15"/>
              <a:pathLst>
                <a:path w="65" h="1">
                  <a:moveTo>
                    <a:pt x="65" y="0"/>
                  </a:moveTo>
                  <a:lnTo>
                    <a:pt x="65" y="0"/>
                  </a:lnTo>
                  <a:lnTo>
                    <a:pt x="14"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8" name="Freeform 23"/>
            <p:cNvSpPr>
              <a:spLocks noEditPoints="1"/>
            </p:cNvSpPr>
            <p:nvPr/>
          </p:nvSpPr>
          <p:spPr bwMode="auto">
            <a:xfrm>
              <a:off x="10" y="806"/>
              <a:ext cx="5926" cy="65"/>
            </a:xfrm>
            <a:custGeom>
              <a:avLst/>
              <a:gdLst>
                <a:gd name="T0" fmla="*/ 168 w 9865"/>
                <a:gd name="T1" fmla="*/ 1 h 108"/>
                <a:gd name="T2" fmla="*/ 168 w 9865"/>
                <a:gd name="T3" fmla="*/ 1 h 108"/>
                <a:gd name="T4" fmla="*/ 167 w 9865"/>
                <a:gd name="T5" fmla="*/ 1 h 108"/>
                <a:gd name="T6" fmla="*/ 146 w 9865"/>
                <a:gd name="T7" fmla="*/ 2 h 108"/>
                <a:gd name="T8" fmla="*/ 146 w 9865"/>
                <a:gd name="T9" fmla="*/ 2 h 108"/>
                <a:gd name="T10" fmla="*/ 146 w 9865"/>
                <a:gd name="T11" fmla="*/ 2 h 108"/>
                <a:gd name="T12" fmla="*/ 145 w 9865"/>
                <a:gd name="T13" fmla="*/ 2 h 108"/>
                <a:gd name="T14" fmla="*/ 130 w 9865"/>
                <a:gd name="T15" fmla="*/ 1 h 108"/>
                <a:gd name="T16" fmla="*/ 130 w 9865"/>
                <a:gd name="T17" fmla="*/ 1 h 108"/>
                <a:gd name="T18" fmla="*/ 129 w 9865"/>
                <a:gd name="T19" fmla="*/ 1 h 108"/>
                <a:gd name="T20" fmla="*/ 129 w 9865"/>
                <a:gd name="T21" fmla="*/ 1 h 108"/>
                <a:gd name="T22" fmla="*/ 106 w 9865"/>
                <a:gd name="T23" fmla="*/ 1 h 108"/>
                <a:gd name="T24" fmla="*/ 106 w 9865"/>
                <a:gd name="T25" fmla="*/ 1 h 108"/>
                <a:gd name="T26" fmla="*/ 106 w 9865"/>
                <a:gd name="T27" fmla="*/ 1 h 108"/>
                <a:gd name="T28" fmla="*/ 105 w 9865"/>
                <a:gd name="T29" fmla="*/ 1 h 108"/>
                <a:gd name="T30" fmla="*/ 99 w 9865"/>
                <a:gd name="T31" fmla="*/ 1 h 108"/>
                <a:gd name="T32" fmla="*/ 99 w 9865"/>
                <a:gd name="T33" fmla="*/ 1 h 108"/>
                <a:gd name="T34" fmla="*/ 99 w 9865"/>
                <a:gd name="T35" fmla="*/ 1 h 108"/>
                <a:gd name="T36" fmla="*/ 98 w 9865"/>
                <a:gd name="T37" fmla="*/ 1 h 108"/>
                <a:gd name="T38" fmla="*/ 94 w 9865"/>
                <a:gd name="T39" fmla="*/ 1 h 108"/>
                <a:gd name="T40" fmla="*/ 94 w 9865"/>
                <a:gd name="T41" fmla="*/ 1 h 108"/>
                <a:gd name="T42" fmla="*/ 94 w 9865"/>
                <a:gd name="T43" fmla="*/ 1 h 108"/>
                <a:gd name="T44" fmla="*/ 93 w 9865"/>
                <a:gd name="T45" fmla="*/ 1 h 108"/>
                <a:gd name="T46" fmla="*/ 79 w 9865"/>
                <a:gd name="T47" fmla="*/ 1 h 108"/>
                <a:gd name="T48" fmla="*/ 79 w 9865"/>
                <a:gd name="T49" fmla="*/ 1 h 108"/>
                <a:gd name="T50" fmla="*/ 79 w 9865"/>
                <a:gd name="T51" fmla="*/ 1 h 108"/>
                <a:gd name="T52" fmla="*/ 78 w 9865"/>
                <a:gd name="T53" fmla="*/ 1 h 108"/>
                <a:gd name="T54" fmla="*/ 65 w 9865"/>
                <a:gd name="T55" fmla="*/ 1 h 108"/>
                <a:gd name="T56" fmla="*/ 65 w 9865"/>
                <a:gd name="T57" fmla="*/ 1 h 108"/>
                <a:gd name="T58" fmla="*/ 65 w 9865"/>
                <a:gd name="T59" fmla="*/ 1 h 108"/>
                <a:gd name="T60" fmla="*/ 65 w 9865"/>
                <a:gd name="T61" fmla="*/ 1 h 108"/>
                <a:gd name="T62" fmla="*/ 56 w 9865"/>
                <a:gd name="T63" fmla="*/ 0 h 108"/>
                <a:gd name="T64" fmla="*/ 56 w 9865"/>
                <a:gd name="T65" fmla="*/ 0 h 108"/>
                <a:gd name="T66" fmla="*/ 56 w 9865"/>
                <a:gd name="T67" fmla="*/ 0 h 108"/>
                <a:gd name="T68" fmla="*/ 56 w 9865"/>
                <a:gd name="T69" fmla="*/ 0 h 108"/>
                <a:gd name="T70" fmla="*/ 40 w 9865"/>
                <a:gd name="T71" fmla="*/ 1 h 108"/>
                <a:gd name="T72" fmla="*/ 40 w 9865"/>
                <a:gd name="T73" fmla="*/ 1 h 108"/>
                <a:gd name="T74" fmla="*/ 40 w 9865"/>
                <a:gd name="T75" fmla="*/ 1 h 108"/>
                <a:gd name="T76" fmla="*/ 39 w 9865"/>
                <a:gd name="T77" fmla="*/ 1 h 108"/>
                <a:gd name="T78" fmla="*/ 28 w 9865"/>
                <a:gd name="T79" fmla="*/ 1 h 108"/>
                <a:gd name="T80" fmla="*/ 28 w 9865"/>
                <a:gd name="T81" fmla="*/ 1 h 108"/>
                <a:gd name="T82" fmla="*/ 27 w 9865"/>
                <a:gd name="T83" fmla="*/ 1 h 108"/>
                <a:gd name="T84" fmla="*/ 26 w 9865"/>
                <a:gd name="T85" fmla="*/ 1 h 108"/>
                <a:gd name="T86" fmla="*/ 14 w 9865"/>
                <a:gd name="T87" fmla="*/ 1 h 108"/>
                <a:gd name="T88" fmla="*/ 14 w 9865"/>
                <a:gd name="T89" fmla="*/ 1 h 108"/>
                <a:gd name="T90" fmla="*/ 14 w 9865"/>
                <a:gd name="T91" fmla="*/ 1 h 108"/>
                <a:gd name="T92" fmla="*/ 13 w 9865"/>
                <a:gd name="T93" fmla="*/ 1 h 108"/>
                <a:gd name="T94" fmla="*/ 5 w 9865"/>
                <a:gd name="T95" fmla="*/ 1 h 108"/>
                <a:gd name="T96" fmla="*/ 5 w 9865"/>
                <a:gd name="T97" fmla="*/ 1 h 108"/>
                <a:gd name="T98" fmla="*/ 4 w 9865"/>
                <a:gd name="T99" fmla="*/ 1 h 108"/>
                <a:gd name="T100" fmla="*/ 4 w 9865"/>
                <a:gd name="T101" fmla="*/ 1 h 108"/>
                <a:gd name="T102" fmla="*/ 1 w 9865"/>
                <a:gd name="T103" fmla="*/ 1 h 108"/>
                <a:gd name="T104" fmla="*/ 1 w 9865"/>
                <a:gd name="T105" fmla="*/ 1 h 108"/>
                <a:gd name="T106" fmla="*/ 0 w 9865"/>
                <a:gd name="T107" fmla="*/ 1 h 1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65"/>
                <a:gd name="T163" fmla="*/ 0 h 108"/>
                <a:gd name="T164" fmla="*/ 9865 w 9865"/>
                <a:gd name="T165" fmla="*/ 108 h 1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65" h="108">
                  <a:moveTo>
                    <a:pt x="9865" y="43"/>
                  </a:moveTo>
                  <a:lnTo>
                    <a:pt x="9865" y="43"/>
                  </a:lnTo>
                  <a:cubicBezTo>
                    <a:pt x="9862" y="43"/>
                    <a:pt x="9853" y="45"/>
                    <a:pt x="9839" y="46"/>
                  </a:cubicBezTo>
                  <a:moveTo>
                    <a:pt x="8615" y="108"/>
                  </a:moveTo>
                  <a:lnTo>
                    <a:pt x="8615" y="108"/>
                  </a:lnTo>
                  <a:cubicBezTo>
                    <a:pt x="8606" y="108"/>
                    <a:pt x="8597" y="108"/>
                    <a:pt x="8588" y="108"/>
                  </a:cubicBezTo>
                  <a:cubicBezTo>
                    <a:pt x="8579" y="108"/>
                    <a:pt x="8570" y="108"/>
                    <a:pt x="8561" y="108"/>
                  </a:cubicBezTo>
                  <a:moveTo>
                    <a:pt x="7628" y="74"/>
                  </a:moveTo>
                  <a:lnTo>
                    <a:pt x="7628" y="74"/>
                  </a:lnTo>
                  <a:cubicBezTo>
                    <a:pt x="7619" y="74"/>
                    <a:pt x="7609" y="74"/>
                    <a:pt x="7600" y="73"/>
                  </a:cubicBezTo>
                  <a:cubicBezTo>
                    <a:pt x="7591" y="73"/>
                    <a:pt x="7582" y="73"/>
                    <a:pt x="7574" y="73"/>
                  </a:cubicBezTo>
                  <a:moveTo>
                    <a:pt x="6245" y="14"/>
                  </a:moveTo>
                  <a:lnTo>
                    <a:pt x="6245" y="14"/>
                  </a:lnTo>
                  <a:cubicBezTo>
                    <a:pt x="6236" y="13"/>
                    <a:pt x="6227" y="11"/>
                    <a:pt x="6219" y="10"/>
                  </a:cubicBezTo>
                  <a:cubicBezTo>
                    <a:pt x="6214" y="9"/>
                    <a:pt x="6205" y="8"/>
                    <a:pt x="6194" y="8"/>
                  </a:cubicBezTo>
                  <a:moveTo>
                    <a:pt x="5842" y="20"/>
                  </a:moveTo>
                  <a:lnTo>
                    <a:pt x="5842" y="20"/>
                  </a:lnTo>
                  <a:cubicBezTo>
                    <a:pt x="5832" y="20"/>
                    <a:pt x="5823" y="20"/>
                    <a:pt x="5817" y="20"/>
                  </a:cubicBezTo>
                  <a:cubicBezTo>
                    <a:pt x="5809" y="20"/>
                    <a:pt x="5801" y="20"/>
                    <a:pt x="5792" y="20"/>
                  </a:cubicBezTo>
                  <a:moveTo>
                    <a:pt x="5541" y="21"/>
                  </a:moveTo>
                  <a:lnTo>
                    <a:pt x="5541" y="21"/>
                  </a:lnTo>
                  <a:cubicBezTo>
                    <a:pt x="5532" y="21"/>
                    <a:pt x="5524" y="21"/>
                    <a:pt x="5515" y="21"/>
                  </a:cubicBezTo>
                  <a:cubicBezTo>
                    <a:pt x="5508" y="21"/>
                    <a:pt x="5499" y="22"/>
                    <a:pt x="5489" y="22"/>
                  </a:cubicBezTo>
                  <a:moveTo>
                    <a:pt x="4685" y="77"/>
                  </a:moveTo>
                  <a:lnTo>
                    <a:pt x="4685" y="77"/>
                  </a:lnTo>
                  <a:cubicBezTo>
                    <a:pt x="4673" y="77"/>
                    <a:pt x="4664" y="78"/>
                    <a:pt x="4658" y="78"/>
                  </a:cubicBezTo>
                  <a:cubicBezTo>
                    <a:pt x="4651" y="78"/>
                    <a:pt x="4643" y="77"/>
                    <a:pt x="4632" y="77"/>
                  </a:cubicBezTo>
                  <a:moveTo>
                    <a:pt x="3856" y="10"/>
                  </a:moveTo>
                  <a:lnTo>
                    <a:pt x="3856" y="10"/>
                  </a:lnTo>
                  <a:cubicBezTo>
                    <a:pt x="3846" y="10"/>
                    <a:pt x="3837" y="10"/>
                    <a:pt x="3830" y="10"/>
                  </a:cubicBezTo>
                  <a:cubicBezTo>
                    <a:pt x="3822" y="10"/>
                    <a:pt x="3813" y="10"/>
                    <a:pt x="3804" y="9"/>
                  </a:cubicBezTo>
                  <a:moveTo>
                    <a:pt x="3339" y="0"/>
                  </a:moveTo>
                  <a:lnTo>
                    <a:pt x="3339" y="0"/>
                  </a:lnTo>
                  <a:cubicBezTo>
                    <a:pt x="3330" y="0"/>
                    <a:pt x="3321" y="0"/>
                    <a:pt x="3313" y="0"/>
                  </a:cubicBezTo>
                  <a:cubicBezTo>
                    <a:pt x="3306" y="0"/>
                    <a:pt x="3297" y="0"/>
                    <a:pt x="3287" y="0"/>
                  </a:cubicBezTo>
                  <a:moveTo>
                    <a:pt x="2375" y="28"/>
                  </a:moveTo>
                  <a:lnTo>
                    <a:pt x="2375" y="28"/>
                  </a:lnTo>
                  <a:cubicBezTo>
                    <a:pt x="2365" y="28"/>
                    <a:pt x="2356" y="28"/>
                    <a:pt x="2348" y="28"/>
                  </a:cubicBezTo>
                  <a:cubicBezTo>
                    <a:pt x="2341" y="28"/>
                    <a:pt x="2332" y="29"/>
                    <a:pt x="2322" y="29"/>
                  </a:cubicBezTo>
                  <a:moveTo>
                    <a:pt x="1627" y="47"/>
                  </a:moveTo>
                  <a:lnTo>
                    <a:pt x="1627" y="47"/>
                  </a:lnTo>
                  <a:cubicBezTo>
                    <a:pt x="1618" y="47"/>
                    <a:pt x="1609" y="47"/>
                    <a:pt x="1600" y="47"/>
                  </a:cubicBezTo>
                  <a:cubicBezTo>
                    <a:pt x="1591" y="47"/>
                    <a:pt x="1581" y="47"/>
                    <a:pt x="1572" y="47"/>
                  </a:cubicBezTo>
                  <a:moveTo>
                    <a:pt x="835" y="73"/>
                  </a:moveTo>
                  <a:lnTo>
                    <a:pt x="835" y="73"/>
                  </a:lnTo>
                  <a:cubicBezTo>
                    <a:pt x="824" y="74"/>
                    <a:pt x="814" y="74"/>
                    <a:pt x="806" y="74"/>
                  </a:cubicBezTo>
                  <a:cubicBezTo>
                    <a:pt x="798" y="74"/>
                    <a:pt x="789" y="74"/>
                    <a:pt x="779" y="74"/>
                  </a:cubicBezTo>
                  <a:moveTo>
                    <a:pt x="286" y="70"/>
                  </a:moveTo>
                  <a:lnTo>
                    <a:pt x="286" y="70"/>
                  </a:lnTo>
                  <a:cubicBezTo>
                    <a:pt x="275" y="70"/>
                    <a:pt x="266" y="70"/>
                    <a:pt x="258" y="70"/>
                  </a:cubicBezTo>
                  <a:cubicBezTo>
                    <a:pt x="248" y="70"/>
                    <a:pt x="238" y="70"/>
                    <a:pt x="226" y="70"/>
                  </a:cubicBezTo>
                  <a:moveTo>
                    <a:pt x="33" y="72"/>
                  </a:moveTo>
                  <a:lnTo>
                    <a:pt x="33" y="72"/>
                  </a:lnTo>
                  <a:cubicBezTo>
                    <a:pt x="13" y="72"/>
                    <a:pt x="0" y="72"/>
                    <a:pt x="0" y="72"/>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9" name="Freeform 24"/>
            <p:cNvSpPr>
              <a:spLocks/>
            </p:cNvSpPr>
            <p:nvPr/>
          </p:nvSpPr>
          <p:spPr bwMode="auto">
            <a:xfrm>
              <a:off x="3841" y="3968"/>
              <a:ext cx="1339" cy="14"/>
            </a:xfrm>
            <a:custGeom>
              <a:avLst/>
              <a:gdLst>
                <a:gd name="T0" fmla="*/ 38 w 2229"/>
                <a:gd name="T1" fmla="*/ 1 h 23"/>
                <a:gd name="T2" fmla="*/ 38 w 2229"/>
                <a:gd name="T3" fmla="*/ 1 h 23"/>
                <a:gd name="T4" fmla="*/ 37 w 2229"/>
                <a:gd name="T5" fmla="*/ 0 h 23"/>
                <a:gd name="T6" fmla="*/ 1 w 2229"/>
                <a:gd name="T7" fmla="*/ 1 h 23"/>
                <a:gd name="T8" fmla="*/ 0 w 2229"/>
                <a:gd name="T9" fmla="*/ 1 h 23"/>
                <a:gd name="T10" fmla="*/ 35 w 2229"/>
                <a:gd name="T11" fmla="*/ 1 h 23"/>
                <a:gd name="T12" fmla="*/ 0 60000 65536"/>
                <a:gd name="T13" fmla="*/ 0 60000 65536"/>
                <a:gd name="T14" fmla="*/ 0 60000 65536"/>
                <a:gd name="T15" fmla="*/ 0 60000 65536"/>
                <a:gd name="T16" fmla="*/ 0 60000 65536"/>
                <a:gd name="T17" fmla="*/ 0 60000 65536"/>
                <a:gd name="T18" fmla="*/ 0 w 2229"/>
                <a:gd name="T19" fmla="*/ 0 h 23"/>
                <a:gd name="T20" fmla="*/ 2229 w 22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229" h="23">
                  <a:moveTo>
                    <a:pt x="2229" y="9"/>
                  </a:moveTo>
                  <a:lnTo>
                    <a:pt x="2229" y="9"/>
                  </a:lnTo>
                  <a:lnTo>
                    <a:pt x="2153" y="0"/>
                  </a:lnTo>
                  <a:lnTo>
                    <a:pt x="17" y="23"/>
                  </a:lnTo>
                  <a:lnTo>
                    <a:pt x="0" y="14"/>
                  </a:lnTo>
                  <a:lnTo>
                    <a:pt x="2108" y="13"/>
                  </a:lnTo>
                </a:path>
              </a:pathLst>
            </a:custGeom>
            <a:solidFill>
              <a:srgbClr val="000000"/>
            </a:solidFill>
            <a:ln w="0">
              <a:solidFill>
                <a:srgbClr val="000000"/>
              </a:solidFill>
              <a:prstDash val="solid"/>
              <a:round/>
              <a:headEnd/>
              <a:tailEnd/>
            </a:ln>
          </p:spPr>
          <p:txBody>
            <a:bodyPr/>
            <a:lstStyle/>
            <a:p>
              <a:endParaRPr lang="en-GB"/>
            </a:p>
          </p:txBody>
        </p:sp>
        <p:sp>
          <p:nvSpPr>
            <p:cNvPr id="50200" name="Freeform 25"/>
            <p:cNvSpPr>
              <a:spLocks/>
            </p:cNvSpPr>
            <p:nvPr/>
          </p:nvSpPr>
          <p:spPr bwMode="auto">
            <a:xfrm>
              <a:off x="864" y="273"/>
              <a:ext cx="2001" cy="8"/>
            </a:xfrm>
            <a:custGeom>
              <a:avLst/>
              <a:gdLst>
                <a:gd name="T0" fmla="*/ 10 w 3331"/>
                <a:gd name="T1" fmla="*/ 1 h 13"/>
                <a:gd name="T2" fmla="*/ 10 w 3331"/>
                <a:gd name="T3" fmla="*/ 1 h 13"/>
                <a:gd name="T4" fmla="*/ 10 w 3331"/>
                <a:gd name="T5" fmla="*/ 1 h 13"/>
                <a:gd name="T6" fmla="*/ 0 w 3331"/>
                <a:gd name="T7" fmla="*/ 1 h 13"/>
                <a:gd name="T8" fmla="*/ 0 w 3331"/>
                <a:gd name="T9" fmla="*/ 1 h 13"/>
                <a:gd name="T10" fmla="*/ 10 w 3331"/>
                <a:gd name="T11" fmla="*/ 0 h 13"/>
                <a:gd name="T12" fmla="*/ 15 w 3331"/>
                <a:gd name="T13" fmla="*/ 1 h 13"/>
                <a:gd name="T14" fmla="*/ 23 w 3331"/>
                <a:gd name="T15" fmla="*/ 1 h 13"/>
                <a:gd name="T16" fmla="*/ 39 w 3331"/>
                <a:gd name="T17" fmla="*/ 1 h 13"/>
                <a:gd name="T18" fmla="*/ 44 w 3331"/>
                <a:gd name="T19" fmla="*/ 1 h 13"/>
                <a:gd name="T20" fmla="*/ 46 w 3331"/>
                <a:gd name="T21" fmla="*/ 1 h 13"/>
                <a:gd name="T22" fmla="*/ 53 w 3331"/>
                <a:gd name="T23" fmla="*/ 1 h 13"/>
                <a:gd name="T24" fmla="*/ 53 w 3331"/>
                <a:gd name="T25" fmla="*/ 1 h 13"/>
                <a:gd name="T26" fmla="*/ 56 w 3331"/>
                <a:gd name="T27" fmla="*/ 1 h 13"/>
                <a:gd name="T28" fmla="*/ 56 w 3331"/>
                <a:gd name="T29" fmla="*/ 1 h 13"/>
                <a:gd name="T30" fmla="*/ 53 w 3331"/>
                <a:gd name="T31" fmla="*/ 1 h 13"/>
                <a:gd name="T32" fmla="*/ 19 w 3331"/>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31"/>
                <a:gd name="T52" fmla="*/ 0 h 13"/>
                <a:gd name="T53" fmla="*/ 3331 w 3331"/>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31" h="13">
                  <a:moveTo>
                    <a:pt x="631" y="9"/>
                  </a:moveTo>
                  <a:lnTo>
                    <a:pt x="631" y="9"/>
                  </a:lnTo>
                  <a:lnTo>
                    <a:pt x="553" y="9"/>
                  </a:lnTo>
                  <a:lnTo>
                    <a:pt x="0" y="12"/>
                  </a:lnTo>
                  <a:lnTo>
                    <a:pt x="0" y="6"/>
                  </a:lnTo>
                  <a:lnTo>
                    <a:pt x="631" y="0"/>
                  </a:lnTo>
                  <a:lnTo>
                    <a:pt x="893" y="4"/>
                  </a:lnTo>
                  <a:lnTo>
                    <a:pt x="1399" y="13"/>
                  </a:lnTo>
                  <a:lnTo>
                    <a:pt x="2299" y="13"/>
                  </a:lnTo>
                  <a:lnTo>
                    <a:pt x="2566" y="7"/>
                  </a:lnTo>
                  <a:lnTo>
                    <a:pt x="2736" y="8"/>
                  </a:lnTo>
                  <a:lnTo>
                    <a:pt x="3119" y="13"/>
                  </a:lnTo>
                  <a:lnTo>
                    <a:pt x="3136" y="8"/>
                  </a:lnTo>
                  <a:lnTo>
                    <a:pt x="3331" y="7"/>
                  </a:lnTo>
                  <a:lnTo>
                    <a:pt x="3280" y="3"/>
                  </a:lnTo>
                  <a:lnTo>
                    <a:pt x="3128" y="4"/>
                  </a:lnTo>
                  <a:cubicBezTo>
                    <a:pt x="2450" y="4"/>
                    <a:pt x="1774" y="5"/>
                    <a:pt x="1096" y="0"/>
                  </a:cubicBezTo>
                </a:path>
              </a:pathLst>
            </a:custGeom>
            <a:solidFill>
              <a:srgbClr val="000000"/>
            </a:solidFill>
            <a:ln w="0">
              <a:solidFill>
                <a:srgbClr val="000000"/>
              </a:solidFill>
              <a:prstDash val="solid"/>
              <a:round/>
              <a:headEnd/>
              <a:tailEnd/>
            </a:ln>
          </p:spPr>
          <p:txBody>
            <a:bodyPr/>
            <a:lstStyle/>
            <a:p>
              <a:endParaRPr lang="en-GB"/>
            </a:p>
          </p:txBody>
        </p:sp>
        <p:sp>
          <p:nvSpPr>
            <p:cNvPr id="50201" name="Freeform 26"/>
            <p:cNvSpPr>
              <a:spLocks/>
            </p:cNvSpPr>
            <p:nvPr/>
          </p:nvSpPr>
          <p:spPr bwMode="auto">
            <a:xfrm>
              <a:off x="232" y="457"/>
              <a:ext cx="3598" cy="3527"/>
            </a:xfrm>
            <a:custGeom>
              <a:avLst/>
              <a:gdLst>
                <a:gd name="T0" fmla="*/ 1 w 5989"/>
                <a:gd name="T1" fmla="*/ 5 h 5859"/>
                <a:gd name="T2" fmla="*/ 1 w 5989"/>
                <a:gd name="T3" fmla="*/ 5 h 5859"/>
                <a:gd name="T4" fmla="*/ 1 w 5989"/>
                <a:gd name="T5" fmla="*/ 26 h 5859"/>
                <a:gd name="T6" fmla="*/ 1 w 5989"/>
                <a:gd name="T7" fmla="*/ 23 h 5859"/>
                <a:gd name="T8" fmla="*/ 1 w 5989"/>
                <a:gd name="T9" fmla="*/ 32 h 5859"/>
                <a:gd name="T10" fmla="*/ 1 w 5989"/>
                <a:gd name="T11" fmla="*/ 41 h 5859"/>
                <a:gd name="T12" fmla="*/ 1 w 5989"/>
                <a:gd name="T13" fmla="*/ 49 h 5859"/>
                <a:gd name="T14" fmla="*/ 1 w 5989"/>
                <a:gd name="T15" fmla="*/ 58 h 5859"/>
                <a:gd name="T16" fmla="*/ 1 w 5989"/>
                <a:gd name="T17" fmla="*/ 76 h 5859"/>
                <a:gd name="T18" fmla="*/ 1 w 5989"/>
                <a:gd name="T19" fmla="*/ 82 h 5859"/>
                <a:gd name="T20" fmla="*/ 1 w 5989"/>
                <a:gd name="T21" fmla="*/ 91 h 5859"/>
                <a:gd name="T22" fmla="*/ 1 w 5989"/>
                <a:gd name="T23" fmla="*/ 96 h 5859"/>
                <a:gd name="T24" fmla="*/ 1 w 5989"/>
                <a:gd name="T25" fmla="*/ 98 h 5859"/>
                <a:gd name="T26" fmla="*/ 1 w 5989"/>
                <a:gd name="T27" fmla="*/ 101 h 5859"/>
                <a:gd name="T28" fmla="*/ 6 w 5989"/>
                <a:gd name="T29" fmla="*/ 101 h 5859"/>
                <a:gd name="T30" fmla="*/ 7 w 5989"/>
                <a:gd name="T31" fmla="*/ 101 h 5859"/>
                <a:gd name="T32" fmla="*/ 8 w 5989"/>
                <a:gd name="T33" fmla="*/ 101 h 5859"/>
                <a:gd name="T34" fmla="*/ 35 w 5989"/>
                <a:gd name="T35" fmla="*/ 101 h 5859"/>
                <a:gd name="T36" fmla="*/ 40 w 5989"/>
                <a:gd name="T37" fmla="*/ 101 h 5859"/>
                <a:gd name="T38" fmla="*/ 47 w 5989"/>
                <a:gd name="T39" fmla="*/ 101 h 5859"/>
                <a:gd name="T40" fmla="*/ 56 w 5989"/>
                <a:gd name="T41" fmla="*/ 101 h 5859"/>
                <a:gd name="T42" fmla="*/ 56 w 5989"/>
                <a:gd name="T43" fmla="*/ 101 h 5859"/>
                <a:gd name="T44" fmla="*/ 87 w 5989"/>
                <a:gd name="T45" fmla="*/ 101 h 5859"/>
                <a:gd name="T46" fmla="*/ 94 w 5989"/>
                <a:gd name="T47" fmla="*/ 101 h 5859"/>
                <a:gd name="T48" fmla="*/ 101 w 5989"/>
                <a:gd name="T49" fmla="*/ 101 h 5859"/>
                <a:gd name="T50" fmla="*/ 101 w 5989"/>
                <a:gd name="T51" fmla="*/ 101 h 5859"/>
                <a:gd name="T52" fmla="*/ 102 w 5989"/>
                <a:gd name="T53" fmla="*/ 101 h 5859"/>
                <a:gd name="T54" fmla="*/ 102 w 5989"/>
                <a:gd name="T55" fmla="*/ 101 h 5859"/>
                <a:gd name="T56" fmla="*/ 94 w 5989"/>
                <a:gd name="T57" fmla="*/ 101 h 5859"/>
                <a:gd name="T58" fmla="*/ 87 w 5989"/>
                <a:gd name="T59" fmla="*/ 101 h 5859"/>
                <a:gd name="T60" fmla="*/ 72 w 5989"/>
                <a:gd name="T61" fmla="*/ 101 h 5859"/>
                <a:gd name="T62" fmla="*/ 41 w 5989"/>
                <a:gd name="T63" fmla="*/ 101 h 5859"/>
                <a:gd name="T64" fmla="*/ 34 w 5989"/>
                <a:gd name="T65" fmla="*/ 101 h 5859"/>
                <a:gd name="T66" fmla="*/ 34 w 5989"/>
                <a:gd name="T67" fmla="*/ 101 h 5859"/>
                <a:gd name="T68" fmla="*/ 24 w 5989"/>
                <a:gd name="T69" fmla="*/ 101 h 5859"/>
                <a:gd name="T70" fmla="*/ 17 w 5989"/>
                <a:gd name="T71" fmla="*/ 101 h 5859"/>
                <a:gd name="T72" fmla="*/ 1 w 5989"/>
                <a:gd name="T73" fmla="*/ 101 h 5859"/>
                <a:gd name="T74" fmla="*/ 1 w 5989"/>
                <a:gd name="T75" fmla="*/ 98 h 5859"/>
                <a:gd name="T76" fmla="*/ 1 w 5989"/>
                <a:gd name="T77" fmla="*/ 95 h 5859"/>
                <a:gd name="T78" fmla="*/ 1 w 5989"/>
                <a:gd name="T79" fmla="*/ 86 h 5859"/>
                <a:gd name="T80" fmla="*/ 1 w 5989"/>
                <a:gd name="T81" fmla="*/ 77 h 5859"/>
                <a:gd name="T82" fmla="*/ 1 w 5989"/>
                <a:gd name="T83" fmla="*/ 69 h 5859"/>
                <a:gd name="T84" fmla="*/ 1 w 5989"/>
                <a:gd name="T85" fmla="*/ 62 h 5859"/>
                <a:gd name="T86" fmla="*/ 1 w 5989"/>
                <a:gd name="T87" fmla="*/ 52 h 5859"/>
                <a:gd name="T88" fmla="*/ 1 w 5989"/>
                <a:gd name="T89" fmla="*/ 42 h 5859"/>
                <a:gd name="T90" fmla="*/ 1 w 5989"/>
                <a:gd name="T91" fmla="*/ 29 h 5859"/>
                <a:gd name="T92" fmla="*/ 1 w 5989"/>
                <a:gd name="T93" fmla="*/ 26 h 5859"/>
                <a:gd name="T94" fmla="*/ 1 w 5989"/>
                <a:gd name="T95" fmla="*/ 9 h 5859"/>
                <a:gd name="T96" fmla="*/ 1 w 5989"/>
                <a:gd name="T97" fmla="*/ 1 h 5859"/>
                <a:gd name="T98" fmla="*/ 1 w 5989"/>
                <a:gd name="T99" fmla="*/ 1 h 5859"/>
                <a:gd name="T100" fmla="*/ 1 w 5989"/>
                <a:gd name="T101" fmla="*/ 0 h 5859"/>
                <a:gd name="T102" fmla="*/ 1 w 5989"/>
                <a:gd name="T103" fmla="*/ 1 h 5859"/>
                <a:gd name="T104" fmla="*/ 1 w 5989"/>
                <a:gd name="T105" fmla="*/ 1 h 5859"/>
                <a:gd name="T106" fmla="*/ 1 w 5989"/>
                <a:gd name="T107" fmla="*/ 4 h 5859"/>
                <a:gd name="T108" fmla="*/ 1 w 5989"/>
                <a:gd name="T109" fmla="*/ 5 h 58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89"/>
                <a:gd name="T166" fmla="*/ 0 h 5859"/>
                <a:gd name="T167" fmla="*/ 5989 w 5989"/>
                <a:gd name="T168" fmla="*/ 5859 h 58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89" h="5859">
                  <a:moveTo>
                    <a:pt x="58" y="286"/>
                  </a:moveTo>
                  <a:lnTo>
                    <a:pt x="58" y="286"/>
                  </a:lnTo>
                  <a:cubicBezTo>
                    <a:pt x="81" y="892"/>
                    <a:pt x="37" y="906"/>
                    <a:pt x="37" y="1511"/>
                  </a:cubicBezTo>
                  <a:lnTo>
                    <a:pt x="37" y="1358"/>
                  </a:lnTo>
                  <a:cubicBezTo>
                    <a:pt x="37" y="1527"/>
                    <a:pt x="57" y="1690"/>
                    <a:pt x="64" y="1858"/>
                  </a:cubicBezTo>
                  <a:cubicBezTo>
                    <a:pt x="71" y="2025"/>
                    <a:pt x="61" y="2203"/>
                    <a:pt x="55" y="2371"/>
                  </a:cubicBezTo>
                  <a:cubicBezTo>
                    <a:pt x="50" y="2538"/>
                    <a:pt x="29" y="2704"/>
                    <a:pt x="28" y="2871"/>
                  </a:cubicBezTo>
                  <a:cubicBezTo>
                    <a:pt x="27" y="3041"/>
                    <a:pt x="52" y="3207"/>
                    <a:pt x="55" y="3376"/>
                  </a:cubicBezTo>
                  <a:cubicBezTo>
                    <a:pt x="60" y="3714"/>
                    <a:pt x="72" y="4055"/>
                    <a:pt x="46" y="4393"/>
                  </a:cubicBezTo>
                  <a:cubicBezTo>
                    <a:pt x="34" y="4560"/>
                    <a:pt x="78" y="4599"/>
                    <a:pt x="62" y="4769"/>
                  </a:cubicBezTo>
                  <a:cubicBezTo>
                    <a:pt x="47" y="4938"/>
                    <a:pt x="73" y="5104"/>
                    <a:pt x="73" y="5274"/>
                  </a:cubicBezTo>
                  <a:lnTo>
                    <a:pt x="80" y="5542"/>
                  </a:lnTo>
                  <a:cubicBezTo>
                    <a:pt x="80" y="5642"/>
                    <a:pt x="82" y="5596"/>
                    <a:pt x="82" y="5653"/>
                  </a:cubicBezTo>
                  <a:cubicBezTo>
                    <a:pt x="75" y="5699"/>
                    <a:pt x="78" y="5774"/>
                    <a:pt x="81" y="5827"/>
                  </a:cubicBezTo>
                  <a:lnTo>
                    <a:pt x="340" y="5833"/>
                  </a:lnTo>
                  <a:lnTo>
                    <a:pt x="438" y="5833"/>
                  </a:lnTo>
                  <a:lnTo>
                    <a:pt x="439" y="5834"/>
                  </a:lnTo>
                  <a:lnTo>
                    <a:pt x="2059" y="5851"/>
                  </a:lnTo>
                  <a:lnTo>
                    <a:pt x="2398" y="5852"/>
                  </a:lnTo>
                  <a:lnTo>
                    <a:pt x="2772" y="5846"/>
                  </a:lnTo>
                  <a:lnTo>
                    <a:pt x="3307" y="5846"/>
                  </a:lnTo>
                  <a:lnTo>
                    <a:pt x="3316" y="5852"/>
                  </a:lnTo>
                  <a:lnTo>
                    <a:pt x="5062" y="5833"/>
                  </a:lnTo>
                  <a:lnTo>
                    <a:pt x="5526" y="5831"/>
                  </a:lnTo>
                  <a:lnTo>
                    <a:pt x="5944" y="5842"/>
                  </a:lnTo>
                  <a:lnTo>
                    <a:pt x="5951" y="5847"/>
                  </a:lnTo>
                  <a:lnTo>
                    <a:pt x="5981" y="5846"/>
                  </a:lnTo>
                  <a:lnTo>
                    <a:pt x="5989" y="5851"/>
                  </a:lnTo>
                  <a:cubicBezTo>
                    <a:pt x="5854" y="5851"/>
                    <a:pt x="5706" y="5842"/>
                    <a:pt x="5561" y="5842"/>
                  </a:cubicBezTo>
                  <a:cubicBezTo>
                    <a:pt x="5418" y="5842"/>
                    <a:pt x="5266" y="5843"/>
                    <a:pt x="5125" y="5842"/>
                  </a:cubicBezTo>
                  <a:cubicBezTo>
                    <a:pt x="4827" y="5841"/>
                    <a:pt x="4534" y="5851"/>
                    <a:pt x="4233" y="5851"/>
                  </a:cubicBezTo>
                  <a:cubicBezTo>
                    <a:pt x="3640" y="5850"/>
                    <a:pt x="3036" y="5859"/>
                    <a:pt x="2442" y="5859"/>
                  </a:cubicBezTo>
                  <a:lnTo>
                    <a:pt x="1988" y="5859"/>
                  </a:lnTo>
                  <a:lnTo>
                    <a:pt x="1979" y="5859"/>
                  </a:lnTo>
                  <a:cubicBezTo>
                    <a:pt x="1818" y="5859"/>
                    <a:pt x="1564" y="5859"/>
                    <a:pt x="1405" y="5855"/>
                  </a:cubicBezTo>
                  <a:cubicBezTo>
                    <a:pt x="1261" y="5852"/>
                    <a:pt x="1184" y="5852"/>
                    <a:pt x="1054" y="5844"/>
                  </a:cubicBezTo>
                  <a:cubicBezTo>
                    <a:pt x="754" y="5825"/>
                    <a:pt x="380" y="5840"/>
                    <a:pt x="66" y="5840"/>
                  </a:cubicBezTo>
                  <a:cubicBezTo>
                    <a:pt x="67" y="5744"/>
                    <a:pt x="70" y="5755"/>
                    <a:pt x="71" y="5670"/>
                  </a:cubicBezTo>
                  <a:cubicBezTo>
                    <a:pt x="71" y="5670"/>
                    <a:pt x="70" y="5587"/>
                    <a:pt x="65" y="5490"/>
                  </a:cubicBezTo>
                  <a:cubicBezTo>
                    <a:pt x="55" y="5306"/>
                    <a:pt x="69" y="5179"/>
                    <a:pt x="42" y="4997"/>
                  </a:cubicBezTo>
                  <a:cubicBezTo>
                    <a:pt x="16" y="4823"/>
                    <a:pt x="66" y="4630"/>
                    <a:pt x="37" y="4449"/>
                  </a:cubicBezTo>
                  <a:cubicBezTo>
                    <a:pt x="10" y="4274"/>
                    <a:pt x="46" y="4200"/>
                    <a:pt x="46" y="4019"/>
                  </a:cubicBezTo>
                  <a:lnTo>
                    <a:pt x="46" y="3589"/>
                  </a:lnTo>
                  <a:cubicBezTo>
                    <a:pt x="46" y="3391"/>
                    <a:pt x="23" y="3202"/>
                    <a:pt x="12" y="3005"/>
                  </a:cubicBezTo>
                  <a:cubicBezTo>
                    <a:pt x="0" y="2808"/>
                    <a:pt x="22" y="2611"/>
                    <a:pt x="35" y="2414"/>
                  </a:cubicBezTo>
                  <a:cubicBezTo>
                    <a:pt x="62" y="2018"/>
                    <a:pt x="19" y="2085"/>
                    <a:pt x="19" y="1690"/>
                  </a:cubicBezTo>
                  <a:lnTo>
                    <a:pt x="19" y="1494"/>
                  </a:lnTo>
                  <a:cubicBezTo>
                    <a:pt x="19" y="1169"/>
                    <a:pt x="51" y="845"/>
                    <a:pt x="55" y="520"/>
                  </a:cubicBezTo>
                  <a:cubicBezTo>
                    <a:pt x="57" y="356"/>
                    <a:pt x="26" y="174"/>
                    <a:pt x="46" y="9"/>
                  </a:cubicBezTo>
                  <a:cubicBezTo>
                    <a:pt x="48" y="8"/>
                    <a:pt x="45" y="2"/>
                    <a:pt x="48" y="1"/>
                  </a:cubicBezTo>
                  <a:cubicBezTo>
                    <a:pt x="51" y="0"/>
                    <a:pt x="48" y="1"/>
                    <a:pt x="51" y="0"/>
                  </a:cubicBezTo>
                  <a:lnTo>
                    <a:pt x="51" y="14"/>
                  </a:lnTo>
                  <a:cubicBezTo>
                    <a:pt x="48" y="18"/>
                    <a:pt x="50" y="31"/>
                    <a:pt x="50" y="41"/>
                  </a:cubicBezTo>
                  <a:cubicBezTo>
                    <a:pt x="47" y="77"/>
                    <a:pt x="44" y="124"/>
                    <a:pt x="55" y="237"/>
                  </a:cubicBezTo>
                  <a:lnTo>
                    <a:pt x="58" y="286"/>
                  </a:lnTo>
                  <a:close/>
                </a:path>
              </a:pathLst>
            </a:custGeom>
            <a:solidFill>
              <a:srgbClr val="000000"/>
            </a:solidFill>
            <a:ln w="0">
              <a:solidFill>
                <a:srgbClr val="000000"/>
              </a:solidFill>
              <a:prstDash val="solid"/>
              <a:round/>
              <a:headEnd/>
              <a:tailEnd/>
            </a:ln>
          </p:spPr>
          <p:txBody>
            <a:bodyPr/>
            <a:lstStyle/>
            <a:p>
              <a:endParaRPr lang="en-GB"/>
            </a:p>
          </p:txBody>
        </p:sp>
        <p:sp>
          <p:nvSpPr>
            <p:cNvPr id="50202" name="Freeform 27"/>
            <p:cNvSpPr>
              <a:spLocks/>
            </p:cNvSpPr>
            <p:nvPr/>
          </p:nvSpPr>
          <p:spPr bwMode="auto">
            <a:xfrm>
              <a:off x="2855" y="263"/>
              <a:ext cx="2729" cy="3549"/>
            </a:xfrm>
            <a:custGeom>
              <a:avLst/>
              <a:gdLst>
                <a:gd name="T0" fmla="*/ 75 w 4542"/>
                <a:gd name="T1" fmla="*/ 102 h 5895"/>
                <a:gd name="T2" fmla="*/ 75 w 4542"/>
                <a:gd name="T3" fmla="*/ 102 h 5895"/>
                <a:gd name="T4" fmla="*/ 75 w 4542"/>
                <a:gd name="T5" fmla="*/ 99 h 5895"/>
                <a:gd name="T6" fmla="*/ 75 w 4542"/>
                <a:gd name="T7" fmla="*/ 93 h 5895"/>
                <a:gd name="T8" fmla="*/ 75 w 4542"/>
                <a:gd name="T9" fmla="*/ 83 h 5895"/>
                <a:gd name="T10" fmla="*/ 75 w 4542"/>
                <a:gd name="T11" fmla="*/ 71 h 5895"/>
                <a:gd name="T12" fmla="*/ 75 w 4542"/>
                <a:gd name="T13" fmla="*/ 59 h 5895"/>
                <a:gd name="T14" fmla="*/ 75 w 4542"/>
                <a:gd name="T15" fmla="*/ 52 h 5895"/>
                <a:gd name="T16" fmla="*/ 75 w 4542"/>
                <a:gd name="T17" fmla="*/ 47 h 5895"/>
                <a:gd name="T18" fmla="*/ 75 w 4542"/>
                <a:gd name="T19" fmla="*/ 41 h 5895"/>
                <a:gd name="T20" fmla="*/ 75 w 4542"/>
                <a:gd name="T21" fmla="*/ 35 h 5895"/>
                <a:gd name="T22" fmla="*/ 75 w 4542"/>
                <a:gd name="T23" fmla="*/ 31 h 5895"/>
                <a:gd name="T24" fmla="*/ 75 w 4542"/>
                <a:gd name="T25" fmla="*/ 20 h 5895"/>
                <a:gd name="T26" fmla="*/ 75 w 4542"/>
                <a:gd name="T27" fmla="*/ 4 h 5895"/>
                <a:gd name="T28" fmla="*/ 75 w 4542"/>
                <a:gd name="T29" fmla="*/ 2 h 5895"/>
                <a:gd name="T30" fmla="*/ 75 w 4542"/>
                <a:gd name="T31" fmla="*/ 1 h 5895"/>
                <a:gd name="T32" fmla="*/ 69 w 4542"/>
                <a:gd name="T33" fmla="*/ 1 h 5895"/>
                <a:gd name="T34" fmla="*/ 71 w 4542"/>
                <a:gd name="T35" fmla="*/ 1 h 5895"/>
                <a:gd name="T36" fmla="*/ 34 w 4542"/>
                <a:gd name="T37" fmla="*/ 1 h 5895"/>
                <a:gd name="T38" fmla="*/ 1 w 4542"/>
                <a:gd name="T39" fmla="*/ 1 h 5895"/>
                <a:gd name="T40" fmla="*/ 1 w 4542"/>
                <a:gd name="T41" fmla="*/ 1 h 5895"/>
                <a:gd name="T42" fmla="*/ 1 w 4542"/>
                <a:gd name="T43" fmla="*/ 1 h 5895"/>
                <a:gd name="T44" fmla="*/ 0 w 4542"/>
                <a:gd name="T45" fmla="*/ 1 h 5895"/>
                <a:gd name="T46" fmla="*/ 24 w 4542"/>
                <a:gd name="T47" fmla="*/ 1 h 5895"/>
                <a:gd name="T48" fmla="*/ 44 w 4542"/>
                <a:gd name="T49" fmla="*/ 1 h 5895"/>
                <a:gd name="T50" fmla="*/ 74 w 4542"/>
                <a:gd name="T51" fmla="*/ 1 h 5895"/>
                <a:gd name="T52" fmla="*/ 75 w 4542"/>
                <a:gd name="T53" fmla="*/ 17 h 5895"/>
                <a:gd name="T54" fmla="*/ 74 w 4542"/>
                <a:gd name="T55" fmla="*/ 33 h 5895"/>
                <a:gd name="T56" fmla="*/ 74 w 4542"/>
                <a:gd name="T57" fmla="*/ 36 h 5895"/>
                <a:gd name="T58" fmla="*/ 74 w 4542"/>
                <a:gd name="T59" fmla="*/ 42 h 5895"/>
                <a:gd name="T60" fmla="*/ 74 w 4542"/>
                <a:gd name="T61" fmla="*/ 47 h 5895"/>
                <a:gd name="T62" fmla="*/ 75 w 4542"/>
                <a:gd name="T63" fmla="*/ 52 h 5895"/>
                <a:gd name="T64" fmla="*/ 75 w 4542"/>
                <a:gd name="T65" fmla="*/ 58 h 5895"/>
                <a:gd name="T66" fmla="*/ 75 w 4542"/>
                <a:gd name="T67" fmla="*/ 69 h 5895"/>
                <a:gd name="T68" fmla="*/ 75 w 4542"/>
                <a:gd name="T69" fmla="*/ 79 h 5895"/>
                <a:gd name="T70" fmla="*/ 74 w 4542"/>
                <a:gd name="T71" fmla="*/ 88 h 5895"/>
                <a:gd name="T72" fmla="*/ 75 w 4542"/>
                <a:gd name="T73" fmla="*/ 98 h 5895"/>
                <a:gd name="T74" fmla="*/ 75 w 4542"/>
                <a:gd name="T75" fmla="*/ 101 h 58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42"/>
                <a:gd name="T115" fmla="*/ 0 h 5895"/>
                <a:gd name="T116" fmla="*/ 4542 w 4542"/>
                <a:gd name="T117" fmla="*/ 5895 h 58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42" h="5895">
                  <a:moveTo>
                    <a:pt x="4387" y="5884"/>
                  </a:moveTo>
                  <a:lnTo>
                    <a:pt x="4387" y="5884"/>
                  </a:lnTo>
                  <a:cubicBezTo>
                    <a:pt x="4377" y="5895"/>
                    <a:pt x="4380" y="5877"/>
                    <a:pt x="4390" y="5750"/>
                  </a:cubicBezTo>
                  <a:cubicBezTo>
                    <a:pt x="4413" y="5638"/>
                    <a:pt x="4393" y="5510"/>
                    <a:pt x="4388" y="5396"/>
                  </a:cubicBezTo>
                  <a:cubicBezTo>
                    <a:pt x="4377" y="5163"/>
                    <a:pt x="4383" y="5055"/>
                    <a:pt x="4400" y="4822"/>
                  </a:cubicBezTo>
                  <a:cubicBezTo>
                    <a:pt x="4418" y="4589"/>
                    <a:pt x="4395" y="4354"/>
                    <a:pt x="4396" y="4120"/>
                  </a:cubicBezTo>
                  <a:cubicBezTo>
                    <a:pt x="4397" y="3881"/>
                    <a:pt x="4416" y="3646"/>
                    <a:pt x="4414" y="3407"/>
                  </a:cubicBezTo>
                  <a:cubicBezTo>
                    <a:pt x="4412" y="3287"/>
                    <a:pt x="4413" y="3170"/>
                    <a:pt x="4404" y="3050"/>
                  </a:cubicBezTo>
                  <a:cubicBezTo>
                    <a:pt x="4395" y="2939"/>
                    <a:pt x="4387" y="2824"/>
                    <a:pt x="4385" y="2715"/>
                  </a:cubicBezTo>
                  <a:cubicBezTo>
                    <a:pt x="4383" y="2601"/>
                    <a:pt x="4388" y="2485"/>
                    <a:pt x="4387" y="2367"/>
                  </a:cubicBezTo>
                  <a:cubicBezTo>
                    <a:pt x="4387" y="2247"/>
                    <a:pt x="4390" y="2127"/>
                    <a:pt x="4384" y="2008"/>
                  </a:cubicBezTo>
                  <a:cubicBezTo>
                    <a:pt x="4373" y="1772"/>
                    <a:pt x="4396" y="1996"/>
                    <a:pt x="4396" y="1759"/>
                  </a:cubicBezTo>
                  <a:lnTo>
                    <a:pt x="4396" y="1159"/>
                  </a:lnTo>
                  <a:cubicBezTo>
                    <a:pt x="4396" y="846"/>
                    <a:pt x="4396" y="531"/>
                    <a:pt x="4389" y="218"/>
                  </a:cubicBezTo>
                  <a:cubicBezTo>
                    <a:pt x="4392" y="156"/>
                    <a:pt x="4388" y="137"/>
                    <a:pt x="4396" y="106"/>
                  </a:cubicBezTo>
                  <a:cubicBezTo>
                    <a:pt x="4400" y="86"/>
                    <a:pt x="4390" y="54"/>
                    <a:pt x="4390" y="43"/>
                  </a:cubicBezTo>
                  <a:cubicBezTo>
                    <a:pt x="4391" y="0"/>
                    <a:pt x="4364" y="13"/>
                    <a:pt x="4089" y="15"/>
                  </a:cubicBezTo>
                  <a:cubicBezTo>
                    <a:pt x="3763" y="12"/>
                    <a:pt x="4542" y="16"/>
                    <a:pt x="4216" y="16"/>
                  </a:cubicBezTo>
                  <a:cubicBezTo>
                    <a:pt x="3562" y="16"/>
                    <a:pt x="2676" y="7"/>
                    <a:pt x="2021" y="8"/>
                  </a:cubicBezTo>
                  <a:cubicBezTo>
                    <a:pt x="1367" y="8"/>
                    <a:pt x="716" y="16"/>
                    <a:pt x="62" y="16"/>
                  </a:cubicBezTo>
                  <a:lnTo>
                    <a:pt x="45" y="21"/>
                  </a:lnTo>
                  <a:lnTo>
                    <a:pt x="18" y="20"/>
                  </a:lnTo>
                  <a:lnTo>
                    <a:pt x="0" y="24"/>
                  </a:lnTo>
                  <a:lnTo>
                    <a:pt x="1425" y="17"/>
                  </a:lnTo>
                  <a:lnTo>
                    <a:pt x="2581" y="16"/>
                  </a:lnTo>
                  <a:lnTo>
                    <a:pt x="4362" y="27"/>
                  </a:lnTo>
                  <a:lnTo>
                    <a:pt x="4380" y="1033"/>
                  </a:lnTo>
                  <a:lnTo>
                    <a:pt x="4378" y="1899"/>
                  </a:lnTo>
                  <a:cubicBezTo>
                    <a:pt x="4378" y="2114"/>
                    <a:pt x="4367" y="1868"/>
                    <a:pt x="4369" y="2085"/>
                  </a:cubicBezTo>
                  <a:cubicBezTo>
                    <a:pt x="4370" y="2189"/>
                    <a:pt x="4382" y="2299"/>
                    <a:pt x="4371" y="2403"/>
                  </a:cubicBezTo>
                  <a:cubicBezTo>
                    <a:pt x="4361" y="2502"/>
                    <a:pt x="4373" y="2617"/>
                    <a:pt x="4371" y="2716"/>
                  </a:cubicBezTo>
                  <a:cubicBezTo>
                    <a:pt x="4370" y="2816"/>
                    <a:pt x="4381" y="2917"/>
                    <a:pt x="4389" y="3018"/>
                  </a:cubicBezTo>
                  <a:cubicBezTo>
                    <a:pt x="4398" y="3127"/>
                    <a:pt x="4396" y="3233"/>
                    <a:pt x="4396" y="3341"/>
                  </a:cubicBezTo>
                  <a:cubicBezTo>
                    <a:pt x="4396" y="3555"/>
                    <a:pt x="4401" y="3762"/>
                    <a:pt x="4380" y="3977"/>
                  </a:cubicBezTo>
                  <a:cubicBezTo>
                    <a:pt x="4360" y="4177"/>
                    <a:pt x="4386" y="4420"/>
                    <a:pt x="4396" y="4624"/>
                  </a:cubicBezTo>
                  <a:cubicBezTo>
                    <a:pt x="4407" y="4832"/>
                    <a:pt x="4369" y="4919"/>
                    <a:pt x="4369" y="5131"/>
                  </a:cubicBezTo>
                  <a:cubicBezTo>
                    <a:pt x="4369" y="5331"/>
                    <a:pt x="4438" y="5462"/>
                    <a:pt x="4394" y="5657"/>
                  </a:cubicBezTo>
                  <a:cubicBezTo>
                    <a:pt x="4394" y="5657"/>
                    <a:pt x="4390" y="5664"/>
                    <a:pt x="4380" y="5863"/>
                  </a:cubicBezTo>
                </a:path>
              </a:pathLst>
            </a:custGeom>
            <a:solidFill>
              <a:srgbClr val="000000"/>
            </a:solidFill>
            <a:ln w="0">
              <a:solidFill>
                <a:srgbClr val="000000"/>
              </a:solidFill>
              <a:prstDash val="solid"/>
              <a:round/>
              <a:headEnd/>
              <a:tailEnd/>
            </a:ln>
          </p:spPr>
          <p:txBody>
            <a:bodyPr/>
            <a:lstStyle/>
            <a:p>
              <a:endParaRPr lang="en-GB"/>
            </a:p>
          </p:txBody>
        </p:sp>
        <p:sp>
          <p:nvSpPr>
            <p:cNvPr id="50203" name="Freeform 28"/>
            <p:cNvSpPr>
              <a:spLocks/>
            </p:cNvSpPr>
            <p:nvPr/>
          </p:nvSpPr>
          <p:spPr bwMode="auto">
            <a:xfrm>
              <a:off x="257" y="206"/>
              <a:ext cx="186" cy="205"/>
            </a:xfrm>
            <a:custGeom>
              <a:avLst/>
              <a:gdLst>
                <a:gd name="T0" fmla="*/ 1 w 310"/>
                <a:gd name="T1" fmla="*/ 0 h 340"/>
                <a:gd name="T2" fmla="*/ 1 w 310"/>
                <a:gd name="T3" fmla="*/ 0 h 340"/>
                <a:gd name="T4" fmla="*/ 1 w 310"/>
                <a:gd name="T5" fmla="*/ 2 h 340"/>
                <a:gd name="T6" fmla="*/ 2 w 310"/>
                <a:gd name="T7" fmla="*/ 1 h 340"/>
                <a:gd name="T8" fmla="*/ 3 w 310"/>
                <a:gd name="T9" fmla="*/ 3 h 340"/>
                <a:gd name="T10" fmla="*/ 4 w 310"/>
                <a:gd name="T11" fmla="*/ 1 h 340"/>
                <a:gd name="T12" fmla="*/ 4 w 310"/>
                <a:gd name="T13" fmla="*/ 3 h 340"/>
                <a:gd name="T14" fmla="*/ 5 w 310"/>
                <a:gd name="T15" fmla="*/ 1 h 340"/>
                <a:gd name="T16" fmla="*/ 5 w 310"/>
                <a:gd name="T17" fmla="*/ 3 h 340"/>
                <a:gd name="T18" fmla="*/ 5 w 310"/>
                <a:gd name="T19" fmla="*/ 5 h 340"/>
                <a:gd name="T20" fmla="*/ 5 w 310"/>
                <a:gd name="T21" fmla="*/ 6 h 340"/>
                <a:gd name="T22" fmla="*/ 5 w 310"/>
                <a:gd name="T23" fmla="*/ 6 h 340"/>
                <a:gd name="T24" fmla="*/ 5 w 310"/>
                <a:gd name="T25" fmla="*/ 2 h 340"/>
                <a:gd name="T26" fmla="*/ 4 w 310"/>
                <a:gd name="T27" fmla="*/ 4 h 340"/>
                <a:gd name="T28" fmla="*/ 4 w 310"/>
                <a:gd name="T29" fmla="*/ 2 h 340"/>
                <a:gd name="T30" fmla="*/ 3 w 310"/>
                <a:gd name="T31" fmla="*/ 4 h 340"/>
                <a:gd name="T32" fmla="*/ 2 w 310"/>
                <a:gd name="T33" fmla="*/ 1 h 340"/>
                <a:gd name="T34" fmla="*/ 1 w 310"/>
                <a:gd name="T35" fmla="*/ 3 h 340"/>
                <a:gd name="T36" fmla="*/ 1 w 310"/>
                <a:gd name="T37" fmla="*/ 1 h 340"/>
                <a:gd name="T38" fmla="*/ 1 w 310"/>
                <a:gd name="T39" fmla="*/ 3 h 340"/>
                <a:gd name="T40" fmla="*/ 1 w 310"/>
                <a:gd name="T41" fmla="*/ 4 h 340"/>
                <a:gd name="T42" fmla="*/ 1 w 310"/>
                <a:gd name="T43" fmla="*/ 1 h 340"/>
                <a:gd name="T44" fmla="*/ 1 w 310"/>
                <a:gd name="T45" fmla="*/ 2 h 340"/>
                <a:gd name="T46" fmla="*/ 1 w 310"/>
                <a:gd name="T47" fmla="*/ 0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0"/>
                <a:gd name="T73" fmla="*/ 0 h 340"/>
                <a:gd name="T74" fmla="*/ 310 w 310"/>
                <a:gd name="T75" fmla="*/ 340 h 3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0" h="340">
                  <a:moveTo>
                    <a:pt x="57" y="0"/>
                  </a:moveTo>
                  <a:lnTo>
                    <a:pt x="57" y="0"/>
                  </a:lnTo>
                  <a:cubicBezTo>
                    <a:pt x="91" y="22"/>
                    <a:pt x="78" y="90"/>
                    <a:pt x="90" y="135"/>
                  </a:cubicBezTo>
                  <a:cubicBezTo>
                    <a:pt x="99" y="99"/>
                    <a:pt x="108" y="63"/>
                    <a:pt x="122" y="33"/>
                  </a:cubicBezTo>
                  <a:cubicBezTo>
                    <a:pt x="157" y="56"/>
                    <a:pt x="157" y="113"/>
                    <a:pt x="163" y="164"/>
                  </a:cubicBezTo>
                  <a:cubicBezTo>
                    <a:pt x="181" y="140"/>
                    <a:pt x="186" y="102"/>
                    <a:pt x="207" y="80"/>
                  </a:cubicBezTo>
                  <a:cubicBezTo>
                    <a:pt x="232" y="104"/>
                    <a:pt x="217" y="155"/>
                    <a:pt x="229" y="190"/>
                  </a:cubicBezTo>
                  <a:cubicBezTo>
                    <a:pt x="248" y="157"/>
                    <a:pt x="254" y="110"/>
                    <a:pt x="276" y="80"/>
                  </a:cubicBezTo>
                  <a:cubicBezTo>
                    <a:pt x="293" y="100"/>
                    <a:pt x="285" y="135"/>
                    <a:pt x="283" y="164"/>
                  </a:cubicBezTo>
                  <a:cubicBezTo>
                    <a:pt x="282" y="200"/>
                    <a:pt x="292" y="242"/>
                    <a:pt x="294" y="278"/>
                  </a:cubicBezTo>
                  <a:cubicBezTo>
                    <a:pt x="296" y="297"/>
                    <a:pt x="310" y="329"/>
                    <a:pt x="283" y="340"/>
                  </a:cubicBezTo>
                  <a:cubicBezTo>
                    <a:pt x="285" y="334"/>
                    <a:pt x="281" y="333"/>
                    <a:pt x="276" y="333"/>
                  </a:cubicBezTo>
                  <a:cubicBezTo>
                    <a:pt x="293" y="281"/>
                    <a:pt x="267" y="188"/>
                    <a:pt x="269" y="117"/>
                  </a:cubicBezTo>
                  <a:cubicBezTo>
                    <a:pt x="253" y="150"/>
                    <a:pt x="250" y="196"/>
                    <a:pt x="225" y="219"/>
                  </a:cubicBezTo>
                  <a:cubicBezTo>
                    <a:pt x="204" y="188"/>
                    <a:pt x="216" y="148"/>
                    <a:pt x="207" y="106"/>
                  </a:cubicBezTo>
                  <a:cubicBezTo>
                    <a:pt x="182" y="130"/>
                    <a:pt x="184" y="181"/>
                    <a:pt x="163" y="208"/>
                  </a:cubicBezTo>
                  <a:cubicBezTo>
                    <a:pt x="142" y="167"/>
                    <a:pt x="153" y="94"/>
                    <a:pt x="126" y="58"/>
                  </a:cubicBezTo>
                  <a:cubicBezTo>
                    <a:pt x="101" y="89"/>
                    <a:pt x="113" y="158"/>
                    <a:pt x="86" y="186"/>
                  </a:cubicBezTo>
                  <a:cubicBezTo>
                    <a:pt x="77" y="142"/>
                    <a:pt x="73" y="82"/>
                    <a:pt x="64" y="29"/>
                  </a:cubicBezTo>
                  <a:cubicBezTo>
                    <a:pt x="43" y="56"/>
                    <a:pt x="37" y="112"/>
                    <a:pt x="31" y="157"/>
                  </a:cubicBezTo>
                  <a:cubicBezTo>
                    <a:pt x="29" y="172"/>
                    <a:pt x="40" y="198"/>
                    <a:pt x="16" y="201"/>
                  </a:cubicBezTo>
                  <a:cubicBezTo>
                    <a:pt x="9" y="156"/>
                    <a:pt x="0" y="93"/>
                    <a:pt x="5" y="47"/>
                  </a:cubicBezTo>
                  <a:cubicBezTo>
                    <a:pt x="25" y="78"/>
                    <a:pt x="4" y="117"/>
                    <a:pt x="20" y="146"/>
                  </a:cubicBezTo>
                  <a:cubicBezTo>
                    <a:pt x="31" y="96"/>
                    <a:pt x="41" y="45"/>
                    <a:pt x="57" y="0"/>
                  </a:cubicBezTo>
                  <a:close/>
                </a:path>
              </a:pathLst>
            </a:custGeom>
            <a:solidFill>
              <a:srgbClr val="000000"/>
            </a:solidFill>
            <a:ln w="0">
              <a:solidFill>
                <a:srgbClr val="000000"/>
              </a:solidFill>
              <a:prstDash val="solid"/>
              <a:round/>
              <a:headEnd/>
              <a:tailEnd/>
            </a:ln>
          </p:spPr>
          <p:txBody>
            <a:bodyPr/>
            <a:lstStyle/>
            <a:p>
              <a:endParaRPr lang="en-GB"/>
            </a:p>
          </p:txBody>
        </p:sp>
        <p:sp>
          <p:nvSpPr>
            <p:cNvPr id="50204" name="Freeform 29"/>
            <p:cNvSpPr>
              <a:spLocks/>
            </p:cNvSpPr>
            <p:nvPr/>
          </p:nvSpPr>
          <p:spPr bwMode="auto">
            <a:xfrm>
              <a:off x="441" y="161"/>
              <a:ext cx="88" cy="170"/>
            </a:xfrm>
            <a:custGeom>
              <a:avLst/>
              <a:gdLst>
                <a:gd name="T0" fmla="*/ 2 w 146"/>
                <a:gd name="T1" fmla="*/ 2 h 282"/>
                <a:gd name="T2" fmla="*/ 2 w 146"/>
                <a:gd name="T3" fmla="*/ 2 h 282"/>
                <a:gd name="T4" fmla="*/ 1 w 146"/>
                <a:gd name="T5" fmla="*/ 1 h 282"/>
                <a:gd name="T6" fmla="*/ 1 w 146"/>
                <a:gd name="T7" fmla="*/ 5 h 282"/>
                <a:gd name="T8" fmla="*/ 2 w 146"/>
                <a:gd name="T9" fmla="*/ 2 h 282"/>
                <a:gd name="T10" fmla="*/ 2 w 146"/>
                <a:gd name="T11" fmla="*/ 5 h 282"/>
                <a:gd name="T12" fmla="*/ 2 w 146"/>
                <a:gd name="T13" fmla="*/ 5 h 282"/>
                <a:gd name="T14" fmla="*/ 2 w 146"/>
                <a:gd name="T15" fmla="*/ 3 h 282"/>
                <a:gd name="T16" fmla="*/ 1 w 146"/>
                <a:gd name="T17" fmla="*/ 5 h 282"/>
                <a:gd name="T18" fmla="*/ 2 w 146"/>
                <a:gd name="T19" fmla="*/ 2 h 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282"/>
                <a:gd name="T32" fmla="*/ 146 w 146"/>
                <a:gd name="T33" fmla="*/ 282 h 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282">
                  <a:moveTo>
                    <a:pt x="113" y="103"/>
                  </a:moveTo>
                  <a:lnTo>
                    <a:pt x="113" y="103"/>
                  </a:lnTo>
                  <a:cubicBezTo>
                    <a:pt x="96" y="103"/>
                    <a:pt x="100" y="82"/>
                    <a:pt x="80" y="85"/>
                  </a:cubicBezTo>
                  <a:cubicBezTo>
                    <a:pt x="41" y="124"/>
                    <a:pt x="24" y="197"/>
                    <a:pt x="32" y="264"/>
                  </a:cubicBezTo>
                  <a:cubicBezTo>
                    <a:pt x="73" y="237"/>
                    <a:pt x="80" y="178"/>
                    <a:pt x="127" y="158"/>
                  </a:cubicBezTo>
                  <a:cubicBezTo>
                    <a:pt x="144" y="189"/>
                    <a:pt x="124" y="248"/>
                    <a:pt x="146" y="268"/>
                  </a:cubicBezTo>
                  <a:cubicBezTo>
                    <a:pt x="138" y="270"/>
                    <a:pt x="135" y="277"/>
                    <a:pt x="124" y="275"/>
                  </a:cubicBezTo>
                  <a:cubicBezTo>
                    <a:pt x="121" y="237"/>
                    <a:pt x="123" y="219"/>
                    <a:pt x="120" y="180"/>
                  </a:cubicBezTo>
                  <a:cubicBezTo>
                    <a:pt x="75" y="201"/>
                    <a:pt x="76" y="267"/>
                    <a:pt x="25" y="282"/>
                  </a:cubicBezTo>
                  <a:cubicBezTo>
                    <a:pt x="0" y="219"/>
                    <a:pt x="47" y="0"/>
                    <a:pt x="113" y="103"/>
                  </a:cubicBezTo>
                  <a:close/>
                </a:path>
              </a:pathLst>
            </a:custGeom>
            <a:solidFill>
              <a:srgbClr val="000000"/>
            </a:solidFill>
            <a:ln w="0">
              <a:solidFill>
                <a:srgbClr val="000000"/>
              </a:solidFill>
              <a:prstDash val="solid"/>
              <a:round/>
              <a:headEnd/>
              <a:tailEnd/>
            </a:ln>
          </p:spPr>
          <p:txBody>
            <a:bodyPr/>
            <a:lstStyle/>
            <a:p>
              <a:endParaRPr lang="en-GB"/>
            </a:p>
          </p:txBody>
        </p:sp>
        <p:sp>
          <p:nvSpPr>
            <p:cNvPr id="50205" name="Freeform 30"/>
            <p:cNvSpPr>
              <a:spLocks noEditPoints="1"/>
            </p:cNvSpPr>
            <p:nvPr/>
          </p:nvSpPr>
          <p:spPr bwMode="auto">
            <a:xfrm>
              <a:off x="531" y="247"/>
              <a:ext cx="240" cy="88"/>
            </a:xfrm>
            <a:custGeom>
              <a:avLst/>
              <a:gdLst>
                <a:gd name="T0" fmla="*/ 6 w 400"/>
                <a:gd name="T1" fmla="*/ 1 h 146"/>
                <a:gd name="T2" fmla="*/ 6 w 400"/>
                <a:gd name="T3" fmla="*/ 1 h 146"/>
                <a:gd name="T4" fmla="*/ 6 w 400"/>
                <a:gd name="T5" fmla="*/ 1 h 146"/>
                <a:gd name="T6" fmla="*/ 6 w 400"/>
                <a:gd name="T7" fmla="*/ 1 h 146"/>
                <a:gd name="T8" fmla="*/ 1 w 400"/>
                <a:gd name="T9" fmla="*/ 2 h 146"/>
                <a:gd name="T10" fmla="*/ 1 w 400"/>
                <a:gd name="T11" fmla="*/ 2 h 146"/>
                <a:gd name="T12" fmla="*/ 1 w 400"/>
                <a:gd name="T13" fmla="*/ 1 h 146"/>
                <a:gd name="T14" fmla="*/ 1 w 400"/>
                <a:gd name="T15" fmla="*/ 2 h 146"/>
                <a:gd name="T16" fmla="*/ 6 w 400"/>
                <a:gd name="T17" fmla="*/ 0 h 146"/>
                <a:gd name="T18" fmla="*/ 6 w 400"/>
                <a:gd name="T19" fmla="*/ 0 h 146"/>
                <a:gd name="T20" fmla="*/ 6 w 400"/>
                <a:gd name="T21" fmla="*/ 2 h 146"/>
                <a:gd name="T22" fmla="*/ 7 w 400"/>
                <a:gd name="T23" fmla="*/ 2 h 146"/>
                <a:gd name="T24" fmla="*/ 5 w 400"/>
                <a:gd name="T25" fmla="*/ 2 h 146"/>
                <a:gd name="T26" fmla="*/ 5 w 400"/>
                <a:gd name="T27" fmla="*/ 2 h 146"/>
                <a:gd name="T28" fmla="*/ 5 w 400"/>
                <a:gd name="T29" fmla="*/ 1 h 146"/>
                <a:gd name="T30" fmla="*/ 4 w 400"/>
                <a:gd name="T31" fmla="*/ 2 h 146"/>
                <a:gd name="T32" fmla="*/ 4 w 400"/>
                <a:gd name="T33" fmla="*/ 1 h 146"/>
                <a:gd name="T34" fmla="*/ 2 w 400"/>
                <a:gd name="T35" fmla="*/ 2 h 146"/>
                <a:gd name="T36" fmla="*/ 2 w 400"/>
                <a:gd name="T37" fmla="*/ 1 h 146"/>
                <a:gd name="T38" fmla="*/ 1 w 400"/>
                <a:gd name="T39" fmla="*/ 2 h 146"/>
                <a:gd name="T40" fmla="*/ 1 w 400"/>
                <a:gd name="T41" fmla="*/ 1 h 146"/>
                <a:gd name="T42" fmla="*/ 1 w 400"/>
                <a:gd name="T43" fmla="*/ 2 h 146"/>
                <a:gd name="T44" fmla="*/ 1 w 400"/>
                <a:gd name="T45" fmla="*/ 1 h 146"/>
                <a:gd name="T46" fmla="*/ 1 w 400"/>
                <a:gd name="T47" fmla="*/ 1 h 146"/>
                <a:gd name="T48" fmla="*/ 1 w 400"/>
                <a:gd name="T49" fmla="*/ 1 h 146"/>
                <a:gd name="T50" fmla="*/ 1 w 400"/>
                <a:gd name="T51" fmla="*/ 2 h 146"/>
                <a:gd name="T52" fmla="*/ 2 w 400"/>
                <a:gd name="T53" fmla="*/ 1 h 146"/>
                <a:gd name="T54" fmla="*/ 3 w 400"/>
                <a:gd name="T55" fmla="*/ 2 h 146"/>
                <a:gd name="T56" fmla="*/ 4 w 400"/>
                <a:gd name="T57" fmla="*/ 1 h 146"/>
                <a:gd name="T58" fmla="*/ 4 w 400"/>
                <a:gd name="T59" fmla="*/ 1 h 146"/>
                <a:gd name="T60" fmla="*/ 5 w 400"/>
                <a:gd name="T61" fmla="*/ 1 h 146"/>
                <a:gd name="T62" fmla="*/ 5 w 400"/>
                <a:gd name="T63" fmla="*/ 2 h 146"/>
                <a:gd name="T64" fmla="*/ 6 w 400"/>
                <a:gd name="T65" fmla="*/ 0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0"/>
                <a:gd name="T100" fmla="*/ 0 h 146"/>
                <a:gd name="T101" fmla="*/ 400 w 400"/>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0" h="146">
                  <a:moveTo>
                    <a:pt x="358" y="37"/>
                  </a:moveTo>
                  <a:lnTo>
                    <a:pt x="358" y="37"/>
                  </a:lnTo>
                  <a:cubicBezTo>
                    <a:pt x="352" y="46"/>
                    <a:pt x="341" y="52"/>
                    <a:pt x="340" y="66"/>
                  </a:cubicBezTo>
                  <a:cubicBezTo>
                    <a:pt x="352" y="63"/>
                    <a:pt x="353" y="48"/>
                    <a:pt x="358" y="37"/>
                  </a:cubicBezTo>
                  <a:close/>
                  <a:moveTo>
                    <a:pt x="21" y="114"/>
                  </a:moveTo>
                  <a:lnTo>
                    <a:pt x="21" y="114"/>
                  </a:lnTo>
                  <a:cubicBezTo>
                    <a:pt x="36" y="88"/>
                    <a:pt x="55" y="67"/>
                    <a:pt x="65" y="37"/>
                  </a:cubicBezTo>
                  <a:cubicBezTo>
                    <a:pt x="30" y="2"/>
                    <a:pt x="11" y="80"/>
                    <a:pt x="21" y="114"/>
                  </a:cubicBezTo>
                  <a:close/>
                  <a:moveTo>
                    <a:pt x="376" y="0"/>
                  </a:moveTo>
                  <a:lnTo>
                    <a:pt x="376" y="0"/>
                  </a:lnTo>
                  <a:cubicBezTo>
                    <a:pt x="392" y="38"/>
                    <a:pt x="344" y="72"/>
                    <a:pt x="332" y="106"/>
                  </a:cubicBezTo>
                  <a:cubicBezTo>
                    <a:pt x="338" y="133"/>
                    <a:pt x="384" y="118"/>
                    <a:pt x="398" y="110"/>
                  </a:cubicBezTo>
                  <a:cubicBezTo>
                    <a:pt x="400" y="146"/>
                    <a:pt x="328" y="144"/>
                    <a:pt x="318" y="117"/>
                  </a:cubicBezTo>
                  <a:cubicBezTo>
                    <a:pt x="304" y="122"/>
                    <a:pt x="297" y="133"/>
                    <a:pt x="277" y="132"/>
                  </a:cubicBezTo>
                  <a:cubicBezTo>
                    <a:pt x="266" y="108"/>
                    <a:pt x="276" y="71"/>
                    <a:pt x="270" y="33"/>
                  </a:cubicBezTo>
                  <a:cubicBezTo>
                    <a:pt x="239" y="56"/>
                    <a:pt x="241" y="111"/>
                    <a:pt x="204" y="128"/>
                  </a:cubicBezTo>
                  <a:cubicBezTo>
                    <a:pt x="201" y="110"/>
                    <a:pt x="207" y="64"/>
                    <a:pt x="204" y="48"/>
                  </a:cubicBezTo>
                  <a:cubicBezTo>
                    <a:pt x="183" y="75"/>
                    <a:pt x="182" y="123"/>
                    <a:pt x="153" y="143"/>
                  </a:cubicBezTo>
                  <a:cubicBezTo>
                    <a:pt x="148" y="112"/>
                    <a:pt x="149" y="71"/>
                    <a:pt x="153" y="44"/>
                  </a:cubicBezTo>
                  <a:cubicBezTo>
                    <a:pt x="115" y="58"/>
                    <a:pt x="112" y="127"/>
                    <a:pt x="73" y="128"/>
                  </a:cubicBezTo>
                  <a:cubicBezTo>
                    <a:pt x="74" y="104"/>
                    <a:pt x="78" y="83"/>
                    <a:pt x="76" y="55"/>
                  </a:cubicBezTo>
                  <a:cubicBezTo>
                    <a:pt x="50" y="64"/>
                    <a:pt x="48" y="129"/>
                    <a:pt x="7" y="136"/>
                  </a:cubicBezTo>
                  <a:cubicBezTo>
                    <a:pt x="0" y="92"/>
                    <a:pt x="9" y="40"/>
                    <a:pt x="32" y="15"/>
                  </a:cubicBezTo>
                  <a:cubicBezTo>
                    <a:pt x="50" y="15"/>
                    <a:pt x="68" y="13"/>
                    <a:pt x="69" y="29"/>
                  </a:cubicBezTo>
                  <a:cubicBezTo>
                    <a:pt x="82" y="32"/>
                    <a:pt x="81" y="12"/>
                    <a:pt x="91" y="22"/>
                  </a:cubicBezTo>
                  <a:cubicBezTo>
                    <a:pt x="91" y="57"/>
                    <a:pt x="86" y="65"/>
                    <a:pt x="87" y="103"/>
                  </a:cubicBezTo>
                  <a:cubicBezTo>
                    <a:pt x="112" y="76"/>
                    <a:pt x="126" y="39"/>
                    <a:pt x="157" y="18"/>
                  </a:cubicBezTo>
                  <a:cubicBezTo>
                    <a:pt x="171" y="33"/>
                    <a:pt x="161" y="73"/>
                    <a:pt x="164" y="99"/>
                  </a:cubicBezTo>
                  <a:cubicBezTo>
                    <a:pt x="186" y="75"/>
                    <a:pt x="187" y="31"/>
                    <a:pt x="219" y="18"/>
                  </a:cubicBezTo>
                  <a:cubicBezTo>
                    <a:pt x="220" y="52"/>
                    <a:pt x="218" y="68"/>
                    <a:pt x="215" y="92"/>
                  </a:cubicBezTo>
                  <a:cubicBezTo>
                    <a:pt x="242" y="70"/>
                    <a:pt x="244" y="22"/>
                    <a:pt x="281" y="11"/>
                  </a:cubicBezTo>
                  <a:cubicBezTo>
                    <a:pt x="290" y="40"/>
                    <a:pt x="279" y="89"/>
                    <a:pt x="288" y="117"/>
                  </a:cubicBezTo>
                  <a:cubicBezTo>
                    <a:pt x="337" y="97"/>
                    <a:pt x="323" y="15"/>
                    <a:pt x="376" y="0"/>
                  </a:cubicBezTo>
                  <a:close/>
                </a:path>
              </a:pathLst>
            </a:custGeom>
            <a:solidFill>
              <a:srgbClr val="000000"/>
            </a:solidFill>
            <a:ln w="0">
              <a:solidFill>
                <a:srgbClr val="000000"/>
              </a:solidFill>
              <a:prstDash val="solid"/>
              <a:round/>
              <a:headEnd/>
              <a:tailEnd/>
            </a:ln>
          </p:spPr>
          <p:txBody>
            <a:bodyPr/>
            <a:lstStyle/>
            <a:p>
              <a:endParaRPr lang="en-GB"/>
            </a:p>
          </p:txBody>
        </p:sp>
        <p:sp>
          <p:nvSpPr>
            <p:cNvPr id="50206" name="Freeform 31"/>
            <p:cNvSpPr>
              <a:spLocks/>
            </p:cNvSpPr>
            <p:nvPr/>
          </p:nvSpPr>
          <p:spPr bwMode="auto">
            <a:xfrm>
              <a:off x="5370" y="4042"/>
              <a:ext cx="26" cy="49"/>
            </a:xfrm>
            <a:custGeom>
              <a:avLst/>
              <a:gdLst>
                <a:gd name="T0" fmla="*/ 0 w 44"/>
                <a:gd name="T1" fmla="*/ 1 h 81"/>
                <a:gd name="T2" fmla="*/ 0 w 44"/>
                <a:gd name="T3" fmla="*/ 1 h 81"/>
                <a:gd name="T4" fmla="*/ 0 w 44"/>
                <a:gd name="T5" fmla="*/ 0 h 81"/>
                <a:gd name="T6" fmla="*/ 1 w 44"/>
                <a:gd name="T7" fmla="*/ 0 h 81"/>
                <a:gd name="T8" fmla="*/ 1 w 44"/>
                <a:gd name="T9" fmla="*/ 1 h 81"/>
                <a:gd name="T10" fmla="*/ 1 w 44"/>
                <a:gd name="T11" fmla="*/ 1 h 81"/>
                <a:gd name="T12" fmla="*/ 1 w 44"/>
                <a:gd name="T13" fmla="*/ 1 h 81"/>
                <a:gd name="T14" fmla="*/ 1 w 44"/>
                <a:gd name="T15" fmla="*/ 1 h 81"/>
                <a:gd name="T16" fmla="*/ 1 w 44"/>
                <a:gd name="T17" fmla="*/ 1 h 81"/>
                <a:gd name="T18" fmla="*/ 1 w 44"/>
                <a:gd name="T19" fmla="*/ 1 h 81"/>
                <a:gd name="T20" fmla="*/ 1 w 44"/>
                <a:gd name="T21" fmla="*/ 1 h 81"/>
                <a:gd name="T22" fmla="*/ 1 w 44"/>
                <a:gd name="T23" fmla="*/ 1 h 81"/>
                <a:gd name="T24" fmla="*/ 1 w 44"/>
                <a:gd name="T25" fmla="*/ 1 h 81"/>
                <a:gd name="T26" fmla="*/ 0 w 4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81"/>
                <a:gd name="T44" fmla="*/ 44 w 4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81">
                  <a:moveTo>
                    <a:pt x="0" y="81"/>
                  </a:moveTo>
                  <a:lnTo>
                    <a:pt x="0" y="81"/>
                  </a:lnTo>
                  <a:lnTo>
                    <a:pt x="0" y="0"/>
                  </a:lnTo>
                  <a:lnTo>
                    <a:pt x="44" y="0"/>
                  </a:lnTo>
                  <a:lnTo>
                    <a:pt x="44" y="18"/>
                  </a:lnTo>
                  <a:lnTo>
                    <a:pt x="20" y="18"/>
                  </a:lnTo>
                  <a:lnTo>
                    <a:pt x="20" y="31"/>
                  </a:lnTo>
                  <a:lnTo>
                    <a:pt x="44" y="31"/>
                  </a:lnTo>
                  <a:lnTo>
                    <a:pt x="44" y="49"/>
                  </a:lnTo>
                  <a:lnTo>
                    <a:pt x="20" y="49"/>
                  </a:lnTo>
                  <a:lnTo>
                    <a:pt x="20" y="63"/>
                  </a:lnTo>
                  <a:lnTo>
                    <a:pt x="44" y="63"/>
                  </a:lnTo>
                  <a:lnTo>
                    <a:pt x="44" y="81"/>
                  </a:lnTo>
                  <a:lnTo>
                    <a:pt x="0" y="81"/>
                  </a:lnTo>
                  <a:close/>
                </a:path>
              </a:pathLst>
            </a:custGeom>
            <a:solidFill>
              <a:srgbClr val="B42E34"/>
            </a:solidFill>
            <a:ln w="0">
              <a:solidFill>
                <a:srgbClr val="000000"/>
              </a:solidFill>
              <a:prstDash val="solid"/>
              <a:round/>
              <a:headEnd/>
              <a:tailEnd/>
            </a:ln>
          </p:spPr>
          <p:txBody>
            <a:bodyPr/>
            <a:lstStyle/>
            <a:p>
              <a:endParaRPr lang="en-GB"/>
            </a:p>
          </p:txBody>
        </p:sp>
        <p:sp>
          <p:nvSpPr>
            <p:cNvPr id="50207" name="Freeform 32"/>
            <p:cNvSpPr>
              <a:spLocks/>
            </p:cNvSpPr>
            <p:nvPr/>
          </p:nvSpPr>
          <p:spPr bwMode="auto">
            <a:xfrm>
              <a:off x="5404" y="4053"/>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1" y="3"/>
                    <a:pt x="26" y="0"/>
                    <a:pt x="34" y="0"/>
                  </a:cubicBezTo>
                  <a:cubicBezTo>
                    <a:pt x="47" y="0"/>
                    <a:pt x="55" y="8"/>
                    <a:pt x="55" y="22"/>
                  </a:cubicBezTo>
                  <a:lnTo>
                    <a:pt x="55" y="62"/>
                  </a:lnTo>
                  <a:lnTo>
                    <a:pt x="37" y="62"/>
                  </a:lnTo>
                  <a:lnTo>
                    <a:pt x="37" y="29"/>
                  </a:lnTo>
                  <a:cubicBezTo>
                    <a:pt x="37" y="20"/>
                    <a:pt x="35" y="17"/>
                    <a:pt x="28" y="17"/>
                  </a:cubicBezTo>
                  <a:cubicBezTo>
                    <a:pt x="21" y="17"/>
                    <a:pt x="18" y="21"/>
                    <a:pt x="18" y="29"/>
                  </a:cubicBezTo>
                  <a:lnTo>
                    <a:pt x="18"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50208" name="Freeform 33"/>
            <p:cNvSpPr>
              <a:spLocks noEditPoints="1"/>
            </p:cNvSpPr>
            <p:nvPr/>
          </p:nvSpPr>
          <p:spPr bwMode="auto">
            <a:xfrm>
              <a:off x="5443" y="4053"/>
              <a:ext cx="38" cy="53"/>
            </a:xfrm>
            <a:custGeom>
              <a:avLst/>
              <a:gdLst>
                <a:gd name="T0" fmla="*/ 1 w 62"/>
                <a:gd name="T1" fmla="*/ 1 h 88"/>
                <a:gd name="T2" fmla="*/ 1 w 62"/>
                <a:gd name="T3" fmla="*/ 1 h 88"/>
                <a:gd name="T4" fmla="*/ 0 w 62"/>
                <a:gd name="T5" fmla="*/ 1 h 88"/>
                <a:gd name="T6" fmla="*/ 1 w 62"/>
                <a:gd name="T7" fmla="*/ 1 h 88"/>
                <a:gd name="T8" fmla="*/ 1 w 62"/>
                <a:gd name="T9" fmla="*/ 0 h 88"/>
                <a:gd name="T10" fmla="*/ 1 w 62"/>
                <a:gd name="T11" fmla="*/ 1 h 88"/>
                <a:gd name="T12" fmla="*/ 1 w 62"/>
                <a:gd name="T13" fmla="*/ 1 h 88"/>
                <a:gd name="T14" fmla="*/ 1 w 62"/>
                <a:gd name="T15" fmla="*/ 1 h 88"/>
                <a:gd name="T16" fmla="*/ 1 w 62"/>
                <a:gd name="T17" fmla="*/ 1 h 88"/>
                <a:gd name="T18" fmla="*/ 1 w 62"/>
                <a:gd name="T19" fmla="*/ 1 h 88"/>
                <a:gd name="T20" fmla="*/ 1 w 62"/>
                <a:gd name="T21" fmla="*/ 1 h 88"/>
                <a:gd name="T22" fmla="*/ 1 w 62"/>
                <a:gd name="T23" fmla="*/ 1 h 88"/>
                <a:gd name="T24" fmla="*/ 1 w 62"/>
                <a:gd name="T25" fmla="*/ 1 h 88"/>
                <a:gd name="T26" fmla="*/ 1 w 62"/>
                <a:gd name="T27" fmla="*/ 1 h 88"/>
                <a:gd name="T28" fmla="*/ 1 w 62"/>
                <a:gd name="T29" fmla="*/ 1 h 88"/>
                <a:gd name="T30" fmla="*/ 1 w 62"/>
                <a:gd name="T31" fmla="*/ 1 h 88"/>
                <a:gd name="T32" fmla="*/ 1 w 62"/>
                <a:gd name="T33" fmla="*/ 1 h 88"/>
                <a:gd name="T34" fmla="*/ 1 w 62"/>
                <a:gd name="T35" fmla="*/ 1 h 88"/>
                <a:gd name="T36" fmla="*/ 1 w 62"/>
                <a:gd name="T37" fmla="*/ 1 h 88"/>
                <a:gd name="T38" fmla="*/ 1 w 62"/>
                <a:gd name="T39" fmla="*/ 1 h 88"/>
                <a:gd name="T40" fmla="*/ 1 w 62"/>
                <a:gd name="T41" fmla="*/ 1 h 88"/>
                <a:gd name="T42" fmla="*/ 1 w 62"/>
                <a:gd name="T43" fmla="*/ 1 h 88"/>
                <a:gd name="T44" fmla="*/ 1 w 62"/>
                <a:gd name="T45" fmla="*/ 1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
                <a:gd name="T70" fmla="*/ 0 h 88"/>
                <a:gd name="T71" fmla="*/ 62 w 62"/>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 h="88">
                  <a:moveTo>
                    <a:pt x="28" y="62"/>
                  </a:moveTo>
                  <a:lnTo>
                    <a:pt x="28" y="62"/>
                  </a:lnTo>
                  <a:cubicBezTo>
                    <a:pt x="12" y="62"/>
                    <a:pt x="0" y="49"/>
                    <a:pt x="0" y="31"/>
                  </a:cubicBezTo>
                  <a:cubicBezTo>
                    <a:pt x="0" y="22"/>
                    <a:pt x="3" y="15"/>
                    <a:pt x="9" y="9"/>
                  </a:cubicBezTo>
                  <a:cubicBezTo>
                    <a:pt x="15" y="3"/>
                    <a:pt x="21" y="0"/>
                    <a:pt x="29" y="0"/>
                  </a:cubicBezTo>
                  <a:cubicBezTo>
                    <a:pt x="36" y="0"/>
                    <a:pt x="41" y="3"/>
                    <a:pt x="45" y="8"/>
                  </a:cubicBezTo>
                  <a:lnTo>
                    <a:pt x="45" y="1"/>
                  </a:lnTo>
                  <a:lnTo>
                    <a:pt x="62" y="1"/>
                  </a:lnTo>
                  <a:lnTo>
                    <a:pt x="62" y="56"/>
                  </a:lnTo>
                  <a:cubicBezTo>
                    <a:pt x="62" y="64"/>
                    <a:pt x="62" y="70"/>
                    <a:pt x="57" y="76"/>
                  </a:cubicBezTo>
                  <a:cubicBezTo>
                    <a:pt x="52" y="84"/>
                    <a:pt x="43" y="88"/>
                    <a:pt x="32" y="88"/>
                  </a:cubicBezTo>
                  <a:cubicBezTo>
                    <a:pt x="16" y="88"/>
                    <a:pt x="5" y="79"/>
                    <a:pt x="2" y="67"/>
                  </a:cubicBezTo>
                  <a:lnTo>
                    <a:pt x="22" y="67"/>
                  </a:lnTo>
                  <a:cubicBezTo>
                    <a:pt x="23" y="71"/>
                    <a:pt x="27" y="73"/>
                    <a:pt x="32" y="73"/>
                  </a:cubicBezTo>
                  <a:cubicBezTo>
                    <a:pt x="40" y="73"/>
                    <a:pt x="45" y="68"/>
                    <a:pt x="45" y="59"/>
                  </a:cubicBezTo>
                  <a:cubicBezTo>
                    <a:pt x="45" y="58"/>
                    <a:pt x="45" y="57"/>
                    <a:pt x="45" y="56"/>
                  </a:cubicBezTo>
                  <a:cubicBezTo>
                    <a:pt x="40" y="60"/>
                    <a:pt x="35" y="62"/>
                    <a:pt x="28" y="62"/>
                  </a:cubicBezTo>
                  <a:close/>
                  <a:moveTo>
                    <a:pt x="31" y="46"/>
                  </a:moveTo>
                  <a:lnTo>
                    <a:pt x="31" y="46"/>
                  </a:lnTo>
                  <a:cubicBezTo>
                    <a:pt x="39" y="46"/>
                    <a:pt x="46" y="40"/>
                    <a:pt x="46" y="31"/>
                  </a:cubicBezTo>
                  <a:cubicBezTo>
                    <a:pt x="46" y="22"/>
                    <a:pt x="39" y="16"/>
                    <a:pt x="32" y="16"/>
                  </a:cubicBezTo>
                  <a:cubicBezTo>
                    <a:pt x="23" y="16"/>
                    <a:pt x="17" y="23"/>
                    <a:pt x="17" y="31"/>
                  </a:cubicBezTo>
                  <a:cubicBezTo>
                    <a:pt x="17" y="40"/>
                    <a:pt x="23" y="46"/>
                    <a:pt x="31" y="46"/>
                  </a:cubicBezTo>
                  <a:close/>
                </a:path>
              </a:pathLst>
            </a:custGeom>
            <a:solidFill>
              <a:srgbClr val="B42E34"/>
            </a:solidFill>
            <a:ln w="0">
              <a:solidFill>
                <a:srgbClr val="000000"/>
              </a:solidFill>
              <a:prstDash val="solid"/>
              <a:round/>
              <a:headEnd/>
              <a:tailEnd/>
            </a:ln>
          </p:spPr>
          <p:txBody>
            <a:bodyPr/>
            <a:lstStyle/>
            <a:p>
              <a:endParaRPr lang="en-GB"/>
            </a:p>
          </p:txBody>
        </p:sp>
        <p:sp>
          <p:nvSpPr>
            <p:cNvPr id="50209" name="Freeform 34"/>
            <p:cNvSpPr>
              <a:spLocks/>
            </p:cNvSpPr>
            <p:nvPr/>
          </p:nvSpPr>
          <p:spPr bwMode="auto">
            <a:xfrm>
              <a:off x="5488" y="4042"/>
              <a:ext cx="11" cy="49"/>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50210" name="Freeform 35"/>
            <p:cNvSpPr>
              <a:spLocks noEditPoints="1"/>
            </p:cNvSpPr>
            <p:nvPr/>
          </p:nvSpPr>
          <p:spPr bwMode="auto">
            <a:xfrm>
              <a:off x="5505" y="4053"/>
              <a:ext cx="39" cy="38"/>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8" y="55"/>
                  </a:moveTo>
                  <a:lnTo>
                    <a:pt x="48" y="55"/>
                  </a:lnTo>
                  <a:cubicBezTo>
                    <a:pt x="42" y="60"/>
                    <a:pt x="37" y="62"/>
                    <a:pt x="30" y="62"/>
                  </a:cubicBezTo>
                  <a:cubicBezTo>
                    <a:pt x="22" y="62"/>
                    <a:pt x="16" y="60"/>
                    <a:pt x="11" y="55"/>
                  </a:cubicBezTo>
                  <a:cubicBezTo>
                    <a:pt x="4" y="49"/>
                    <a:pt x="0" y="41"/>
                    <a:pt x="0" y="31"/>
                  </a:cubicBezTo>
                  <a:cubicBezTo>
                    <a:pt x="0" y="22"/>
                    <a:pt x="3" y="15"/>
                    <a:pt x="10" y="8"/>
                  </a:cubicBezTo>
                  <a:cubicBezTo>
                    <a:pt x="15" y="3"/>
                    <a:pt x="22" y="0"/>
                    <a:pt x="30" y="0"/>
                  </a:cubicBezTo>
                  <a:cubicBezTo>
                    <a:pt x="37" y="0"/>
                    <a:pt x="43" y="3"/>
                    <a:pt x="47" y="8"/>
                  </a:cubicBezTo>
                  <a:lnTo>
                    <a:pt x="47" y="1"/>
                  </a:lnTo>
                  <a:lnTo>
                    <a:pt x="65" y="1"/>
                  </a:lnTo>
                  <a:lnTo>
                    <a:pt x="65" y="62"/>
                  </a:lnTo>
                  <a:lnTo>
                    <a:pt x="48" y="62"/>
                  </a:lnTo>
                  <a:lnTo>
                    <a:pt x="48" y="55"/>
                  </a:lnTo>
                  <a:close/>
                  <a:moveTo>
                    <a:pt x="34" y="46"/>
                  </a:moveTo>
                  <a:lnTo>
                    <a:pt x="34" y="46"/>
                  </a:lnTo>
                  <a:cubicBezTo>
                    <a:pt x="41" y="46"/>
                    <a:pt x="48" y="40"/>
                    <a:pt x="48" y="31"/>
                  </a:cubicBezTo>
                  <a:cubicBezTo>
                    <a:pt x="48" y="22"/>
                    <a:pt x="41" y="16"/>
                    <a:pt x="33" y="16"/>
                  </a:cubicBezTo>
                  <a:cubicBezTo>
                    <a:pt x="24" y="16"/>
                    <a:pt x="18" y="23"/>
                    <a:pt x="18" y="31"/>
                  </a:cubicBezTo>
                  <a:cubicBezTo>
                    <a:pt x="18" y="40"/>
                    <a:pt x="24" y="46"/>
                    <a:pt x="34" y="46"/>
                  </a:cubicBezTo>
                  <a:close/>
                </a:path>
              </a:pathLst>
            </a:custGeom>
            <a:solidFill>
              <a:srgbClr val="B42E34"/>
            </a:solidFill>
            <a:ln w="0">
              <a:solidFill>
                <a:srgbClr val="000000"/>
              </a:solidFill>
              <a:prstDash val="solid"/>
              <a:round/>
              <a:headEnd/>
              <a:tailEnd/>
            </a:ln>
          </p:spPr>
          <p:txBody>
            <a:bodyPr/>
            <a:lstStyle/>
            <a:p>
              <a:endParaRPr lang="en-GB"/>
            </a:p>
          </p:txBody>
        </p:sp>
        <p:sp>
          <p:nvSpPr>
            <p:cNvPr id="50211" name="Freeform 36"/>
            <p:cNvSpPr>
              <a:spLocks/>
            </p:cNvSpPr>
            <p:nvPr/>
          </p:nvSpPr>
          <p:spPr bwMode="auto">
            <a:xfrm>
              <a:off x="5551" y="4053"/>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6"/>
                    <a:pt x="28" y="16"/>
                  </a:cubicBezTo>
                  <a:cubicBezTo>
                    <a:pt x="21" y="16"/>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50212" name="Freeform 37"/>
            <p:cNvSpPr>
              <a:spLocks noEditPoints="1"/>
            </p:cNvSpPr>
            <p:nvPr/>
          </p:nvSpPr>
          <p:spPr bwMode="auto">
            <a:xfrm>
              <a:off x="5589" y="4042"/>
              <a:ext cx="39" cy="49"/>
            </a:xfrm>
            <a:custGeom>
              <a:avLst/>
              <a:gdLst>
                <a:gd name="T0" fmla="*/ 1 w 65"/>
                <a:gd name="T1" fmla="*/ 1 h 81"/>
                <a:gd name="T2" fmla="*/ 1 w 65"/>
                <a:gd name="T3" fmla="*/ 1 h 81"/>
                <a:gd name="T4" fmla="*/ 1 w 65"/>
                <a:gd name="T5" fmla="*/ 1 h 81"/>
                <a:gd name="T6" fmla="*/ 1 w 65"/>
                <a:gd name="T7" fmla="*/ 1 h 81"/>
                <a:gd name="T8" fmla="*/ 0 w 65"/>
                <a:gd name="T9" fmla="*/ 1 h 81"/>
                <a:gd name="T10" fmla="*/ 1 w 65"/>
                <a:gd name="T11" fmla="*/ 1 h 81"/>
                <a:gd name="T12" fmla="*/ 1 w 65"/>
                <a:gd name="T13" fmla="*/ 1 h 81"/>
                <a:gd name="T14" fmla="*/ 1 w 65"/>
                <a:gd name="T15" fmla="*/ 1 h 81"/>
                <a:gd name="T16" fmla="*/ 1 w 65"/>
                <a:gd name="T17" fmla="*/ 0 h 81"/>
                <a:gd name="T18" fmla="*/ 1 w 65"/>
                <a:gd name="T19" fmla="*/ 0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48" y="74"/>
                  </a:moveTo>
                  <a:lnTo>
                    <a:pt x="48" y="74"/>
                  </a:lnTo>
                  <a:cubicBezTo>
                    <a:pt x="42" y="79"/>
                    <a:pt x="37" y="81"/>
                    <a:pt x="30" y="81"/>
                  </a:cubicBezTo>
                  <a:cubicBezTo>
                    <a:pt x="22" y="81"/>
                    <a:pt x="16" y="79"/>
                    <a:pt x="11" y="74"/>
                  </a:cubicBezTo>
                  <a:cubicBezTo>
                    <a:pt x="4" y="68"/>
                    <a:pt x="0" y="60"/>
                    <a:pt x="0" y="50"/>
                  </a:cubicBezTo>
                  <a:cubicBezTo>
                    <a:pt x="0" y="41"/>
                    <a:pt x="3" y="33"/>
                    <a:pt x="10" y="27"/>
                  </a:cubicBezTo>
                  <a:cubicBezTo>
                    <a:pt x="15" y="22"/>
                    <a:pt x="22" y="19"/>
                    <a:pt x="30" y="19"/>
                  </a:cubicBezTo>
                  <a:cubicBezTo>
                    <a:pt x="37" y="19"/>
                    <a:pt x="43" y="21"/>
                    <a:pt x="47" y="27"/>
                  </a:cubicBezTo>
                  <a:lnTo>
                    <a:pt x="47" y="0"/>
                  </a:lnTo>
                  <a:lnTo>
                    <a:pt x="65" y="0"/>
                  </a:lnTo>
                  <a:lnTo>
                    <a:pt x="65" y="81"/>
                  </a:lnTo>
                  <a:lnTo>
                    <a:pt x="48" y="81"/>
                  </a:lnTo>
                  <a:lnTo>
                    <a:pt x="48" y="74"/>
                  </a:lnTo>
                  <a:close/>
                  <a:moveTo>
                    <a:pt x="34" y="65"/>
                  </a:moveTo>
                  <a:lnTo>
                    <a:pt x="34" y="65"/>
                  </a:lnTo>
                  <a:cubicBezTo>
                    <a:pt x="41" y="65"/>
                    <a:pt x="48" y="58"/>
                    <a:pt x="48" y="50"/>
                  </a:cubicBezTo>
                  <a:cubicBezTo>
                    <a:pt x="48" y="41"/>
                    <a:pt x="41" y="35"/>
                    <a:pt x="33" y="35"/>
                  </a:cubicBezTo>
                  <a:cubicBezTo>
                    <a:pt x="24" y="35"/>
                    <a:pt x="18" y="42"/>
                    <a:pt x="18" y="50"/>
                  </a:cubicBezTo>
                  <a:cubicBezTo>
                    <a:pt x="18" y="58"/>
                    <a:pt x="24" y="65"/>
                    <a:pt x="34" y="65"/>
                  </a:cubicBezTo>
                  <a:close/>
                </a:path>
              </a:pathLst>
            </a:custGeom>
            <a:solidFill>
              <a:srgbClr val="B42E34"/>
            </a:solidFill>
            <a:ln w="0">
              <a:solidFill>
                <a:srgbClr val="000000"/>
              </a:solidFill>
              <a:prstDash val="solid"/>
              <a:round/>
              <a:headEnd/>
              <a:tailEnd/>
            </a:ln>
          </p:spPr>
          <p:txBody>
            <a:bodyPr/>
            <a:lstStyle/>
            <a:p>
              <a:endParaRPr lang="en-GB"/>
            </a:p>
          </p:txBody>
        </p:sp>
        <p:sp>
          <p:nvSpPr>
            <p:cNvPr id="50213" name="Freeform 38"/>
            <p:cNvSpPr>
              <a:spLocks/>
            </p:cNvSpPr>
            <p:nvPr/>
          </p:nvSpPr>
          <p:spPr bwMode="auto">
            <a:xfrm>
              <a:off x="5404" y="4110"/>
              <a:ext cx="33" cy="37"/>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7"/>
                    <a:pt x="28" y="17"/>
                  </a:cubicBezTo>
                  <a:cubicBezTo>
                    <a:pt x="21" y="17"/>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50214" name="Freeform 39"/>
            <p:cNvSpPr>
              <a:spLocks noEditPoints="1"/>
            </p:cNvSpPr>
            <p:nvPr/>
          </p:nvSpPr>
          <p:spPr bwMode="auto">
            <a:xfrm>
              <a:off x="5443" y="4109"/>
              <a:ext cx="38" cy="39"/>
            </a:xfrm>
            <a:custGeom>
              <a:avLst/>
              <a:gdLst>
                <a:gd name="T0" fmla="*/ 1 w 64"/>
                <a:gd name="T1" fmla="*/ 1 h 64"/>
                <a:gd name="T2" fmla="*/ 1 w 64"/>
                <a:gd name="T3" fmla="*/ 1 h 64"/>
                <a:gd name="T4" fmla="*/ 1 w 64"/>
                <a:gd name="T5" fmla="*/ 1 h 64"/>
                <a:gd name="T6" fmla="*/ 1 w 64"/>
                <a:gd name="T7" fmla="*/ 1 h 64"/>
                <a:gd name="T8" fmla="*/ 0 w 64"/>
                <a:gd name="T9" fmla="*/ 1 h 64"/>
                <a:gd name="T10" fmla="*/ 1 w 64"/>
                <a:gd name="T11" fmla="*/ 1 h 64"/>
                <a:gd name="T12" fmla="*/ 1 w 64"/>
                <a:gd name="T13" fmla="*/ 0 h 64"/>
                <a:gd name="T14" fmla="*/ 1 w 64"/>
                <a:gd name="T15" fmla="*/ 1 h 64"/>
                <a:gd name="T16" fmla="*/ 1 w 64"/>
                <a:gd name="T17" fmla="*/ 1 h 64"/>
                <a:gd name="T18" fmla="*/ 1 w 64"/>
                <a:gd name="T19" fmla="*/ 1 h 64"/>
                <a:gd name="T20" fmla="*/ 1 w 64"/>
                <a:gd name="T21" fmla="*/ 1 h 64"/>
                <a:gd name="T22" fmla="*/ 1 w 64"/>
                <a:gd name="T23" fmla="*/ 1 h 64"/>
                <a:gd name="T24" fmla="*/ 1 w 64"/>
                <a:gd name="T25" fmla="*/ 1 h 64"/>
                <a:gd name="T26" fmla="*/ 1 w 64"/>
                <a:gd name="T27" fmla="*/ 1 h 64"/>
                <a:gd name="T28" fmla="*/ 1 w 64"/>
                <a:gd name="T29" fmla="*/ 1 h 64"/>
                <a:gd name="T30" fmla="*/ 1 w 64"/>
                <a:gd name="T31" fmla="*/ 1 h 64"/>
                <a:gd name="T32" fmla="*/ 1 w 64"/>
                <a:gd name="T33" fmla="*/ 1 h 64"/>
                <a:gd name="T34" fmla="*/ 1 w 64"/>
                <a:gd name="T35" fmla="*/ 1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64"/>
                <a:gd name="T56" fmla="*/ 64 w 64"/>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64">
                  <a:moveTo>
                    <a:pt x="61" y="45"/>
                  </a:moveTo>
                  <a:lnTo>
                    <a:pt x="61" y="45"/>
                  </a:lnTo>
                  <a:cubicBezTo>
                    <a:pt x="55" y="58"/>
                    <a:pt x="45" y="64"/>
                    <a:pt x="32" y="64"/>
                  </a:cubicBezTo>
                  <a:cubicBezTo>
                    <a:pt x="22" y="64"/>
                    <a:pt x="15" y="61"/>
                    <a:pt x="9" y="55"/>
                  </a:cubicBezTo>
                  <a:cubicBezTo>
                    <a:pt x="3" y="48"/>
                    <a:pt x="0" y="41"/>
                    <a:pt x="0" y="32"/>
                  </a:cubicBezTo>
                  <a:cubicBezTo>
                    <a:pt x="0" y="24"/>
                    <a:pt x="3" y="16"/>
                    <a:pt x="9" y="10"/>
                  </a:cubicBezTo>
                  <a:cubicBezTo>
                    <a:pt x="15" y="4"/>
                    <a:pt x="23" y="0"/>
                    <a:pt x="31" y="0"/>
                  </a:cubicBezTo>
                  <a:cubicBezTo>
                    <a:pt x="51" y="0"/>
                    <a:pt x="64" y="14"/>
                    <a:pt x="64" y="37"/>
                  </a:cubicBezTo>
                  <a:lnTo>
                    <a:pt x="64" y="39"/>
                  </a:lnTo>
                  <a:lnTo>
                    <a:pt x="18" y="39"/>
                  </a:lnTo>
                  <a:cubicBezTo>
                    <a:pt x="20" y="45"/>
                    <a:pt x="24" y="49"/>
                    <a:pt x="32" y="49"/>
                  </a:cubicBezTo>
                  <a:cubicBezTo>
                    <a:pt x="36" y="49"/>
                    <a:pt x="39" y="48"/>
                    <a:pt x="41" y="45"/>
                  </a:cubicBezTo>
                  <a:lnTo>
                    <a:pt x="61" y="45"/>
                  </a:lnTo>
                  <a:close/>
                  <a:moveTo>
                    <a:pt x="46" y="26"/>
                  </a:moveTo>
                  <a:lnTo>
                    <a:pt x="46" y="26"/>
                  </a:lnTo>
                  <a:cubicBezTo>
                    <a:pt x="44" y="20"/>
                    <a:pt x="39" y="16"/>
                    <a:pt x="32" y="16"/>
                  </a:cubicBezTo>
                  <a:cubicBezTo>
                    <a:pt x="24" y="16"/>
                    <a:pt x="19" y="20"/>
                    <a:pt x="18" y="26"/>
                  </a:cubicBezTo>
                  <a:lnTo>
                    <a:pt x="46" y="26"/>
                  </a:lnTo>
                  <a:close/>
                </a:path>
              </a:pathLst>
            </a:custGeom>
            <a:solidFill>
              <a:srgbClr val="B42E34"/>
            </a:solidFill>
            <a:ln w="0">
              <a:solidFill>
                <a:srgbClr val="000000"/>
              </a:solidFill>
              <a:prstDash val="solid"/>
              <a:round/>
              <a:headEnd/>
              <a:tailEnd/>
            </a:ln>
          </p:spPr>
          <p:txBody>
            <a:bodyPr/>
            <a:lstStyle/>
            <a:p>
              <a:endParaRPr lang="en-GB"/>
            </a:p>
          </p:txBody>
        </p:sp>
        <p:sp>
          <p:nvSpPr>
            <p:cNvPr id="50215" name="Freeform 40"/>
            <p:cNvSpPr>
              <a:spLocks/>
            </p:cNvSpPr>
            <p:nvPr/>
          </p:nvSpPr>
          <p:spPr bwMode="auto">
            <a:xfrm>
              <a:off x="5484" y="4099"/>
              <a:ext cx="20" cy="48"/>
            </a:xfrm>
            <a:custGeom>
              <a:avLst/>
              <a:gdLst>
                <a:gd name="T0" fmla="*/ 0 w 34"/>
                <a:gd name="T1" fmla="*/ 1 h 81"/>
                <a:gd name="T2" fmla="*/ 0 w 34"/>
                <a:gd name="T3" fmla="*/ 1 h 81"/>
                <a:gd name="T4" fmla="*/ 0 w 34"/>
                <a:gd name="T5" fmla="*/ 1 h 81"/>
                <a:gd name="T6" fmla="*/ 1 w 34"/>
                <a:gd name="T7" fmla="*/ 1 h 81"/>
                <a:gd name="T8" fmla="*/ 1 w 34"/>
                <a:gd name="T9" fmla="*/ 0 h 81"/>
                <a:gd name="T10" fmla="*/ 1 w 34"/>
                <a:gd name="T11" fmla="*/ 0 h 81"/>
                <a:gd name="T12" fmla="*/ 1 w 34"/>
                <a:gd name="T13" fmla="*/ 1 h 81"/>
                <a:gd name="T14" fmla="*/ 1 w 34"/>
                <a:gd name="T15" fmla="*/ 1 h 81"/>
                <a:gd name="T16" fmla="*/ 1 w 34"/>
                <a:gd name="T17" fmla="*/ 1 h 81"/>
                <a:gd name="T18" fmla="*/ 1 w 34"/>
                <a:gd name="T19" fmla="*/ 1 h 81"/>
                <a:gd name="T20" fmla="*/ 1 w 34"/>
                <a:gd name="T21" fmla="*/ 1 h 81"/>
                <a:gd name="T22" fmla="*/ 1 w 34"/>
                <a:gd name="T23" fmla="*/ 1 h 81"/>
                <a:gd name="T24" fmla="*/ 1 w 34"/>
                <a:gd name="T25" fmla="*/ 1 h 81"/>
                <a:gd name="T26" fmla="*/ 0 w 3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81"/>
                <a:gd name="T44" fmla="*/ 34 w 3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81">
                  <a:moveTo>
                    <a:pt x="0" y="33"/>
                  </a:moveTo>
                  <a:lnTo>
                    <a:pt x="0" y="33"/>
                  </a:lnTo>
                  <a:lnTo>
                    <a:pt x="0" y="20"/>
                  </a:lnTo>
                  <a:lnTo>
                    <a:pt x="8" y="20"/>
                  </a:lnTo>
                  <a:lnTo>
                    <a:pt x="8" y="0"/>
                  </a:lnTo>
                  <a:lnTo>
                    <a:pt x="26" y="0"/>
                  </a:lnTo>
                  <a:lnTo>
                    <a:pt x="26" y="20"/>
                  </a:lnTo>
                  <a:lnTo>
                    <a:pt x="34" y="20"/>
                  </a:lnTo>
                  <a:lnTo>
                    <a:pt x="34" y="33"/>
                  </a:lnTo>
                  <a:lnTo>
                    <a:pt x="26" y="33"/>
                  </a:lnTo>
                  <a:lnTo>
                    <a:pt x="26" y="81"/>
                  </a:lnTo>
                  <a:lnTo>
                    <a:pt x="8" y="81"/>
                  </a:lnTo>
                  <a:lnTo>
                    <a:pt x="8" y="33"/>
                  </a:lnTo>
                  <a:lnTo>
                    <a:pt x="0" y="33"/>
                  </a:lnTo>
                  <a:close/>
                </a:path>
              </a:pathLst>
            </a:custGeom>
            <a:solidFill>
              <a:srgbClr val="B42E34"/>
            </a:solidFill>
            <a:ln w="0">
              <a:solidFill>
                <a:srgbClr val="000000"/>
              </a:solidFill>
              <a:prstDash val="solid"/>
              <a:round/>
              <a:headEnd/>
              <a:tailEnd/>
            </a:ln>
          </p:spPr>
          <p:txBody>
            <a:bodyPr/>
            <a:lstStyle/>
            <a:p>
              <a:endParaRPr lang="en-GB"/>
            </a:p>
          </p:txBody>
        </p:sp>
        <p:sp>
          <p:nvSpPr>
            <p:cNvPr id="50216" name="Freeform 41"/>
            <p:cNvSpPr>
              <a:spLocks noEditPoints="1"/>
            </p:cNvSpPr>
            <p:nvPr/>
          </p:nvSpPr>
          <p:spPr bwMode="auto">
            <a:xfrm>
              <a:off x="5507" y="4099"/>
              <a:ext cx="39" cy="48"/>
            </a:xfrm>
            <a:custGeom>
              <a:avLst/>
              <a:gdLst>
                <a:gd name="T0" fmla="*/ 1 w 65"/>
                <a:gd name="T1" fmla="*/ 1 h 81"/>
                <a:gd name="T2" fmla="*/ 1 w 65"/>
                <a:gd name="T3" fmla="*/ 1 h 81"/>
                <a:gd name="T4" fmla="*/ 0 w 65"/>
                <a:gd name="T5" fmla="*/ 1 h 81"/>
                <a:gd name="T6" fmla="*/ 0 w 65"/>
                <a:gd name="T7" fmla="*/ 0 h 81"/>
                <a:gd name="T8" fmla="*/ 1 w 65"/>
                <a:gd name="T9" fmla="*/ 0 h 81"/>
                <a:gd name="T10" fmla="*/ 1 w 65"/>
                <a:gd name="T11" fmla="*/ 1 h 81"/>
                <a:gd name="T12" fmla="*/ 1 w 65"/>
                <a:gd name="T13" fmla="*/ 1 h 81"/>
                <a:gd name="T14" fmla="*/ 1 w 65"/>
                <a:gd name="T15" fmla="*/ 1 h 81"/>
                <a:gd name="T16" fmla="*/ 1 w 65"/>
                <a:gd name="T17" fmla="*/ 1 h 81"/>
                <a:gd name="T18" fmla="*/ 1 w 65"/>
                <a:gd name="T19" fmla="*/ 1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17" y="81"/>
                  </a:moveTo>
                  <a:lnTo>
                    <a:pt x="17" y="81"/>
                  </a:lnTo>
                  <a:lnTo>
                    <a:pt x="0" y="81"/>
                  </a:lnTo>
                  <a:lnTo>
                    <a:pt x="0" y="0"/>
                  </a:lnTo>
                  <a:lnTo>
                    <a:pt x="18" y="0"/>
                  </a:lnTo>
                  <a:lnTo>
                    <a:pt x="18" y="27"/>
                  </a:lnTo>
                  <a:cubicBezTo>
                    <a:pt x="22" y="22"/>
                    <a:pt x="27" y="19"/>
                    <a:pt x="35" y="19"/>
                  </a:cubicBezTo>
                  <a:cubicBezTo>
                    <a:pt x="43" y="19"/>
                    <a:pt x="50" y="22"/>
                    <a:pt x="55" y="27"/>
                  </a:cubicBezTo>
                  <a:cubicBezTo>
                    <a:pt x="62" y="34"/>
                    <a:pt x="65" y="41"/>
                    <a:pt x="65" y="50"/>
                  </a:cubicBezTo>
                  <a:cubicBezTo>
                    <a:pt x="65" y="60"/>
                    <a:pt x="61" y="68"/>
                    <a:pt x="54" y="74"/>
                  </a:cubicBezTo>
                  <a:cubicBezTo>
                    <a:pt x="49" y="79"/>
                    <a:pt x="43" y="81"/>
                    <a:pt x="35" y="81"/>
                  </a:cubicBezTo>
                  <a:cubicBezTo>
                    <a:pt x="28" y="81"/>
                    <a:pt x="23" y="79"/>
                    <a:pt x="17" y="74"/>
                  </a:cubicBezTo>
                  <a:lnTo>
                    <a:pt x="17" y="81"/>
                  </a:lnTo>
                  <a:close/>
                  <a:moveTo>
                    <a:pt x="31" y="65"/>
                  </a:moveTo>
                  <a:lnTo>
                    <a:pt x="31" y="65"/>
                  </a:lnTo>
                  <a:cubicBezTo>
                    <a:pt x="41" y="65"/>
                    <a:pt x="47" y="58"/>
                    <a:pt x="47" y="50"/>
                  </a:cubicBezTo>
                  <a:cubicBezTo>
                    <a:pt x="47" y="42"/>
                    <a:pt x="40" y="35"/>
                    <a:pt x="32" y="35"/>
                  </a:cubicBezTo>
                  <a:cubicBezTo>
                    <a:pt x="24" y="35"/>
                    <a:pt x="17" y="41"/>
                    <a:pt x="17" y="50"/>
                  </a:cubicBezTo>
                  <a:cubicBezTo>
                    <a:pt x="17" y="59"/>
                    <a:pt x="24" y="65"/>
                    <a:pt x="31" y="65"/>
                  </a:cubicBezTo>
                  <a:close/>
                </a:path>
              </a:pathLst>
            </a:custGeom>
            <a:solidFill>
              <a:srgbClr val="B42E34"/>
            </a:solidFill>
            <a:ln w="0">
              <a:solidFill>
                <a:srgbClr val="000000"/>
              </a:solidFill>
              <a:prstDash val="solid"/>
              <a:round/>
              <a:headEnd/>
              <a:tailEnd/>
            </a:ln>
          </p:spPr>
          <p:txBody>
            <a:bodyPr/>
            <a:lstStyle/>
            <a:p>
              <a:endParaRPr lang="en-GB"/>
            </a:p>
          </p:txBody>
        </p:sp>
        <p:sp>
          <p:nvSpPr>
            <p:cNvPr id="50217" name="Freeform 42"/>
            <p:cNvSpPr>
              <a:spLocks noEditPoints="1"/>
            </p:cNvSpPr>
            <p:nvPr/>
          </p:nvSpPr>
          <p:spPr bwMode="auto">
            <a:xfrm>
              <a:off x="5550" y="4110"/>
              <a:ext cx="39" cy="37"/>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7" y="55"/>
                  </a:moveTo>
                  <a:lnTo>
                    <a:pt x="47" y="55"/>
                  </a:lnTo>
                  <a:cubicBezTo>
                    <a:pt x="42" y="60"/>
                    <a:pt x="37" y="62"/>
                    <a:pt x="29" y="62"/>
                  </a:cubicBezTo>
                  <a:cubicBezTo>
                    <a:pt x="22" y="62"/>
                    <a:pt x="16" y="60"/>
                    <a:pt x="10" y="55"/>
                  </a:cubicBezTo>
                  <a:cubicBezTo>
                    <a:pt x="3" y="49"/>
                    <a:pt x="0" y="41"/>
                    <a:pt x="0" y="31"/>
                  </a:cubicBezTo>
                  <a:cubicBezTo>
                    <a:pt x="0" y="22"/>
                    <a:pt x="3" y="14"/>
                    <a:pt x="9" y="8"/>
                  </a:cubicBezTo>
                  <a:cubicBezTo>
                    <a:pt x="15" y="3"/>
                    <a:pt x="22" y="0"/>
                    <a:pt x="30" y="0"/>
                  </a:cubicBezTo>
                  <a:cubicBezTo>
                    <a:pt x="37" y="0"/>
                    <a:pt x="43" y="2"/>
                    <a:pt x="47" y="8"/>
                  </a:cubicBezTo>
                  <a:lnTo>
                    <a:pt x="47" y="1"/>
                  </a:lnTo>
                  <a:lnTo>
                    <a:pt x="65" y="1"/>
                  </a:lnTo>
                  <a:lnTo>
                    <a:pt x="65" y="62"/>
                  </a:lnTo>
                  <a:lnTo>
                    <a:pt x="47" y="62"/>
                  </a:lnTo>
                  <a:lnTo>
                    <a:pt x="47" y="55"/>
                  </a:lnTo>
                  <a:close/>
                  <a:moveTo>
                    <a:pt x="33" y="46"/>
                  </a:moveTo>
                  <a:lnTo>
                    <a:pt x="33" y="46"/>
                  </a:lnTo>
                  <a:cubicBezTo>
                    <a:pt x="41" y="46"/>
                    <a:pt x="47" y="39"/>
                    <a:pt x="47" y="31"/>
                  </a:cubicBezTo>
                  <a:cubicBezTo>
                    <a:pt x="47" y="22"/>
                    <a:pt x="41" y="16"/>
                    <a:pt x="33" y="16"/>
                  </a:cubicBezTo>
                  <a:cubicBezTo>
                    <a:pt x="24" y="16"/>
                    <a:pt x="18" y="23"/>
                    <a:pt x="18" y="31"/>
                  </a:cubicBezTo>
                  <a:cubicBezTo>
                    <a:pt x="18" y="39"/>
                    <a:pt x="24" y="46"/>
                    <a:pt x="33" y="46"/>
                  </a:cubicBezTo>
                  <a:close/>
                </a:path>
              </a:pathLst>
            </a:custGeom>
            <a:solidFill>
              <a:srgbClr val="B42E34"/>
            </a:solidFill>
            <a:ln w="0">
              <a:solidFill>
                <a:srgbClr val="000000"/>
              </a:solidFill>
              <a:prstDash val="solid"/>
              <a:round/>
              <a:headEnd/>
              <a:tailEnd/>
            </a:ln>
          </p:spPr>
          <p:txBody>
            <a:bodyPr/>
            <a:lstStyle/>
            <a:p>
              <a:endParaRPr lang="en-GB"/>
            </a:p>
          </p:txBody>
        </p:sp>
        <p:sp>
          <p:nvSpPr>
            <p:cNvPr id="50218" name="Freeform 43"/>
            <p:cNvSpPr>
              <a:spLocks/>
            </p:cNvSpPr>
            <p:nvPr/>
          </p:nvSpPr>
          <p:spPr bwMode="auto">
            <a:xfrm>
              <a:off x="5597" y="4099"/>
              <a:ext cx="11" cy="48"/>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50219" name="Freeform 44"/>
            <p:cNvSpPr>
              <a:spLocks/>
            </p:cNvSpPr>
            <p:nvPr/>
          </p:nvSpPr>
          <p:spPr bwMode="auto">
            <a:xfrm>
              <a:off x="5617" y="4099"/>
              <a:ext cx="11" cy="48"/>
            </a:xfrm>
            <a:custGeom>
              <a:avLst/>
              <a:gdLst>
                <a:gd name="T0" fmla="*/ 1 w 18"/>
                <a:gd name="T1" fmla="*/ 0 h 81"/>
                <a:gd name="T2" fmla="*/ 1 w 18"/>
                <a:gd name="T3" fmla="*/ 0 h 81"/>
                <a:gd name="T4" fmla="*/ 1 w 18"/>
                <a:gd name="T5" fmla="*/ 1 h 81"/>
                <a:gd name="T6" fmla="*/ 1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1"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50220" name="Freeform 45"/>
            <p:cNvSpPr>
              <a:spLocks/>
            </p:cNvSpPr>
            <p:nvPr/>
          </p:nvSpPr>
          <p:spPr bwMode="auto">
            <a:xfrm>
              <a:off x="5259" y="3949"/>
              <a:ext cx="202" cy="72"/>
            </a:xfrm>
            <a:custGeom>
              <a:avLst/>
              <a:gdLst>
                <a:gd name="T0" fmla="*/ 1 w 336"/>
                <a:gd name="T1" fmla="*/ 1 h 120"/>
                <a:gd name="T2" fmla="*/ 1 w 336"/>
                <a:gd name="T3" fmla="*/ 1 h 120"/>
                <a:gd name="T4" fmla="*/ 1 w 336"/>
                <a:gd name="T5" fmla="*/ 1 h 120"/>
                <a:gd name="T6" fmla="*/ 5 w 336"/>
                <a:gd name="T7" fmla="*/ 2 h 120"/>
                <a:gd name="T8" fmla="*/ 6 w 336"/>
                <a:gd name="T9" fmla="*/ 2 h 120"/>
                <a:gd name="T10" fmla="*/ 5 w 336"/>
                <a:gd name="T11" fmla="*/ 2 h 120"/>
                <a:gd name="T12" fmla="*/ 0 w 336"/>
                <a:gd name="T13" fmla="*/ 1 h 120"/>
                <a:gd name="T14" fmla="*/ 1 w 336"/>
                <a:gd name="T15" fmla="*/ 0 h 120"/>
                <a:gd name="T16" fmla="*/ 1 w 336"/>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6"/>
                <a:gd name="T28" fmla="*/ 0 h 120"/>
                <a:gd name="T29" fmla="*/ 336 w 33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6" h="120">
                  <a:moveTo>
                    <a:pt x="66" y="24"/>
                  </a:moveTo>
                  <a:lnTo>
                    <a:pt x="66" y="24"/>
                  </a:lnTo>
                  <a:cubicBezTo>
                    <a:pt x="56" y="31"/>
                    <a:pt x="50" y="39"/>
                    <a:pt x="50" y="48"/>
                  </a:cubicBezTo>
                  <a:cubicBezTo>
                    <a:pt x="50" y="86"/>
                    <a:pt x="170" y="117"/>
                    <a:pt x="322" y="119"/>
                  </a:cubicBezTo>
                  <a:cubicBezTo>
                    <a:pt x="326" y="119"/>
                    <a:pt x="331" y="119"/>
                    <a:pt x="336" y="119"/>
                  </a:cubicBezTo>
                  <a:lnTo>
                    <a:pt x="300" y="119"/>
                  </a:lnTo>
                  <a:cubicBezTo>
                    <a:pt x="134" y="120"/>
                    <a:pt x="0" y="86"/>
                    <a:pt x="0" y="44"/>
                  </a:cubicBezTo>
                  <a:cubicBezTo>
                    <a:pt x="0" y="28"/>
                    <a:pt x="19" y="13"/>
                    <a:pt x="52" y="0"/>
                  </a:cubicBezTo>
                  <a:lnTo>
                    <a:pt x="66" y="24"/>
                  </a:lnTo>
                  <a:close/>
                </a:path>
              </a:pathLst>
            </a:custGeom>
            <a:solidFill>
              <a:srgbClr val="B42E34"/>
            </a:solidFill>
            <a:ln w="0">
              <a:solidFill>
                <a:srgbClr val="000000"/>
              </a:solidFill>
              <a:prstDash val="solid"/>
              <a:round/>
              <a:headEnd/>
              <a:tailEnd/>
            </a:ln>
          </p:spPr>
          <p:txBody>
            <a:bodyPr/>
            <a:lstStyle/>
            <a:p>
              <a:endParaRPr lang="en-GB"/>
            </a:p>
          </p:txBody>
        </p:sp>
        <p:sp>
          <p:nvSpPr>
            <p:cNvPr id="50221" name="Freeform 46"/>
            <p:cNvSpPr>
              <a:spLocks/>
            </p:cNvSpPr>
            <p:nvPr/>
          </p:nvSpPr>
          <p:spPr bwMode="auto">
            <a:xfrm>
              <a:off x="5485" y="3930"/>
              <a:ext cx="96" cy="16"/>
            </a:xfrm>
            <a:custGeom>
              <a:avLst/>
              <a:gdLst>
                <a:gd name="T0" fmla="*/ 0 w 161"/>
                <a:gd name="T1" fmla="*/ 1 h 26"/>
                <a:gd name="T2" fmla="*/ 0 w 161"/>
                <a:gd name="T3" fmla="*/ 1 h 26"/>
                <a:gd name="T4" fmla="*/ 2 w 161"/>
                <a:gd name="T5" fmla="*/ 1 h 26"/>
                <a:gd name="T6" fmla="*/ 2 w 161"/>
                <a:gd name="T7" fmla="*/ 1 h 26"/>
                <a:gd name="T8" fmla="*/ 0 w 161"/>
                <a:gd name="T9" fmla="*/ 0 h 26"/>
                <a:gd name="T10" fmla="*/ 0 w 161"/>
                <a:gd name="T11" fmla="*/ 1 h 26"/>
                <a:gd name="T12" fmla="*/ 0 60000 65536"/>
                <a:gd name="T13" fmla="*/ 0 60000 65536"/>
                <a:gd name="T14" fmla="*/ 0 60000 65536"/>
                <a:gd name="T15" fmla="*/ 0 60000 65536"/>
                <a:gd name="T16" fmla="*/ 0 60000 65536"/>
                <a:gd name="T17" fmla="*/ 0 60000 65536"/>
                <a:gd name="T18" fmla="*/ 0 w 161"/>
                <a:gd name="T19" fmla="*/ 0 h 26"/>
                <a:gd name="T20" fmla="*/ 161 w 16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61" h="26">
                  <a:moveTo>
                    <a:pt x="0" y="7"/>
                  </a:moveTo>
                  <a:lnTo>
                    <a:pt x="0" y="7"/>
                  </a:lnTo>
                  <a:cubicBezTo>
                    <a:pt x="62" y="9"/>
                    <a:pt x="118" y="16"/>
                    <a:pt x="161" y="26"/>
                  </a:cubicBezTo>
                  <a:lnTo>
                    <a:pt x="157" y="25"/>
                  </a:lnTo>
                  <a:cubicBezTo>
                    <a:pt x="117" y="12"/>
                    <a:pt x="62" y="4"/>
                    <a:pt x="0" y="0"/>
                  </a:cubicBezTo>
                  <a:lnTo>
                    <a:pt x="0" y="7"/>
                  </a:lnTo>
                  <a:close/>
                </a:path>
              </a:pathLst>
            </a:custGeom>
            <a:solidFill>
              <a:srgbClr val="B42E34"/>
            </a:solidFill>
            <a:ln w="0">
              <a:solidFill>
                <a:srgbClr val="000000"/>
              </a:solidFill>
              <a:prstDash val="solid"/>
              <a:round/>
              <a:headEnd/>
              <a:tailEnd/>
            </a:ln>
          </p:spPr>
          <p:txBody>
            <a:bodyPr/>
            <a:lstStyle/>
            <a:p>
              <a:endParaRPr lang="en-GB"/>
            </a:p>
          </p:txBody>
        </p:sp>
        <p:sp>
          <p:nvSpPr>
            <p:cNvPr id="50222" name="Freeform 47"/>
            <p:cNvSpPr>
              <a:spLocks/>
            </p:cNvSpPr>
            <p:nvPr/>
          </p:nvSpPr>
          <p:spPr bwMode="auto">
            <a:xfrm>
              <a:off x="5282" y="3861"/>
              <a:ext cx="212" cy="148"/>
            </a:xfrm>
            <a:custGeom>
              <a:avLst/>
              <a:gdLst>
                <a:gd name="T0" fmla="*/ 6 w 352"/>
                <a:gd name="T1" fmla="*/ 0 h 247"/>
                <a:gd name="T2" fmla="*/ 6 w 352"/>
                <a:gd name="T3" fmla="*/ 0 h 247"/>
                <a:gd name="T4" fmla="*/ 6 w 352"/>
                <a:gd name="T5" fmla="*/ 1 h 247"/>
                <a:gd name="T6" fmla="*/ 3 w 352"/>
                <a:gd name="T7" fmla="*/ 4 h 247"/>
                <a:gd name="T8" fmla="*/ 0 w 352"/>
                <a:gd name="T9" fmla="*/ 2 h 247"/>
                <a:gd name="T10" fmla="*/ 1 w 352"/>
                <a:gd name="T11" fmla="*/ 2 h 247"/>
                <a:gd name="T12" fmla="*/ 3 w 352"/>
                <a:gd name="T13" fmla="*/ 4 h 247"/>
                <a:gd name="T14" fmla="*/ 6 w 352"/>
                <a:gd name="T15" fmla="*/ 1 h 247"/>
                <a:gd name="T16" fmla="*/ 6 w 352"/>
                <a:gd name="T17" fmla="*/ 1 h 247"/>
                <a:gd name="T18" fmla="*/ 6 w 352"/>
                <a:gd name="T19" fmla="*/ 0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247"/>
                <a:gd name="T32" fmla="*/ 352 w 352"/>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247">
                  <a:moveTo>
                    <a:pt x="338" y="0"/>
                  </a:moveTo>
                  <a:lnTo>
                    <a:pt x="338" y="0"/>
                  </a:lnTo>
                  <a:cubicBezTo>
                    <a:pt x="342" y="14"/>
                    <a:pt x="344" y="28"/>
                    <a:pt x="344" y="43"/>
                  </a:cubicBezTo>
                  <a:cubicBezTo>
                    <a:pt x="344" y="141"/>
                    <a:pt x="265" y="222"/>
                    <a:pt x="166" y="222"/>
                  </a:cubicBezTo>
                  <a:cubicBezTo>
                    <a:pt x="91" y="223"/>
                    <a:pt x="27" y="177"/>
                    <a:pt x="0" y="112"/>
                  </a:cubicBezTo>
                  <a:lnTo>
                    <a:pt x="2" y="118"/>
                  </a:lnTo>
                  <a:cubicBezTo>
                    <a:pt x="23" y="193"/>
                    <a:pt x="92" y="247"/>
                    <a:pt x="174" y="247"/>
                  </a:cubicBezTo>
                  <a:cubicBezTo>
                    <a:pt x="273" y="246"/>
                    <a:pt x="352" y="166"/>
                    <a:pt x="352" y="67"/>
                  </a:cubicBezTo>
                  <a:cubicBezTo>
                    <a:pt x="352" y="46"/>
                    <a:pt x="348" y="26"/>
                    <a:pt x="341" y="7"/>
                  </a:cubicBezTo>
                  <a:lnTo>
                    <a:pt x="338" y="0"/>
                  </a:lnTo>
                  <a:close/>
                </a:path>
              </a:pathLst>
            </a:custGeom>
            <a:solidFill>
              <a:srgbClr val="B42E34"/>
            </a:solidFill>
            <a:ln w="0">
              <a:solidFill>
                <a:srgbClr val="000000"/>
              </a:solidFill>
              <a:prstDash val="solid"/>
              <a:round/>
              <a:headEnd/>
              <a:tailEnd/>
            </a:ln>
          </p:spPr>
          <p:txBody>
            <a:bodyPr/>
            <a:lstStyle/>
            <a:p>
              <a:endParaRPr lang="en-GB"/>
            </a:p>
          </p:txBody>
        </p:sp>
        <p:sp>
          <p:nvSpPr>
            <p:cNvPr id="50223" name="Freeform 48"/>
            <p:cNvSpPr>
              <a:spLocks/>
            </p:cNvSpPr>
            <p:nvPr/>
          </p:nvSpPr>
          <p:spPr bwMode="auto">
            <a:xfrm>
              <a:off x="5250" y="3992"/>
              <a:ext cx="184" cy="149"/>
            </a:xfrm>
            <a:custGeom>
              <a:avLst/>
              <a:gdLst>
                <a:gd name="T0" fmla="*/ 5 w 305"/>
                <a:gd name="T1" fmla="*/ 1 h 247"/>
                <a:gd name="T2" fmla="*/ 5 w 305"/>
                <a:gd name="T3" fmla="*/ 1 h 247"/>
                <a:gd name="T4" fmla="*/ 1 w 305"/>
                <a:gd name="T5" fmla="*/ 1 h 247"/>
                <a:gd name="T6" fmla="*/ 1 w 305"/>
                <a:gd name="T7" fmla="*/ 1 h 247"/>
                <a:gd name="T8" fmla="*/ 3 w 305"/>
                <a:gd name="T9" fmla="*/ 4 h 247"/>
                <a:gd name="T10" fmla="*/ 2 w 305"/>
                <a:gd name="T11" fmla="*/ 1 h 247"/>
                <a:gd name="T12" fmla="*/ 2 w 305"/>
                <a:gd name="T13" fmla="*/ 1 h 247"/>
                <a:gd name="T14" fmla="*/ 5 w 305"/>
                <a:gd name="T15" fmla="*/ 1 h 247"/>
                <a:gd name="T16" fmla="*/ 0 60000 65536"/>
                <a:gd name="T17" fmla="*/ 0 60000 65536"/>
                <a:gd name="T18" fmla="*/ 0 60000 65536"/>
                <a:gd name="T19" fmla="*/ 0 60000 65536"/>
                <a:gd name="T20" fmla="*/ 0 60000 65536"/>
                <a:gd name="T21" fmla="*/ 0 60000 65536"/>
                <a:gd name="T22" fmla="*/ 0 60000 65536"/>
                <a:gd name="T23" fmla="*/ 0 60000 65536"/>
                <a:gd name="T24" fmla="*/ 0 w 305"/>
                <a:gd name="T25" fmla="*/ 0 h 247"/>
                <a:gd name="T26" fmla="*/ 305 w 305"/>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 h="247">
                  <a:moveTo>
                    <a:pt x="305" y="51"/>
                  </a:moveTo>
                  <a:lnTo>
                    <a:pt x="305" y="51"/>
                  </a:lnTo>
                  <a:cubicBezTo>
                    <a:pt x="305" y="51"/>
                    <a:pt x="123" y="52"/>
                    <a:pt x="48" y="12"/>
                  </a:cubicBezTo>
                  <a:cubicBezTo>
                    <a:pt x="48" y="12"/>
                    <a:pt x="0" y="0"/>
                    <a:pt x="62" y="72"/>
                  </a:cubicBezTo>
                  <a:cubicBezTo>
                    <a:pt x="123" y="145"/>
                    <a:pt x="185" y="247"/>
                    <a:pt x="185" y="247"/>
                  </a:cubicBezTo>
                  <a:lnTo>
                    <a:pt x="92" y="77"/>
                  </a:lnTo>
                  <a:cubicBezTo>
                    <a:pt x="92" y="77"/>
                    <a:pt x="77" y="40"/>
                    <a:pt x="116" y="46"/>
                  </a:cubicBezTo>
                  <a:cubicBezTo>
                    <a:pt x="179" y="56"/>
                    <a:pt x="305" y="51"/>
                    <a:pt x="305" y="51"/>
                  </a:cubicBezTo>
                  <a:close/>
                </a:path>
              </a:pathLst>
            </a:custGeom>
            <a:solidFill>
              <a:srgbClr val="B42E34"/>
            </a:solidFill>
            <a:ln w="0">
              <a:solidFill>
                <a:srgbClr val="000000"/>
              </a:solidFill>
              <a:prstDash val="solid"/>
              <a:round/>
              <a:headEnd/>
              <a:tailEnd/>
            </a:ln>
          </p:spPr>
          <p:txBody>
            <a:bodyPr/>
            <a:lstStyle/>
            <a:p>
              <a:endParaRPr lang="en-GB"/>
            </a:p>
          </p:txBody>
        </p:sp>
      </p:grpSp>
      <p:sp>
        <p:nvSpPr>
          <p:cNvPr id="50179" name="Rectangle 5"/>
          <p:cNvSpPr>
            <a:spLocks noChangeArrowheads="1"/>
          </p:cNvSpPr>
          <p:nvPr/>
        </p:nvSpPr>
        <p:spPr bwMode="auto">
          <a:xfrm>
            <a:off x="539750" y="500063"/>
            <a:ext cx="80645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b="1" dirty="0">
                <a:solidFill>
                  <a:schemeClr val="bg1"/>
                </a:solidFill>
                <a:latin typeface="Verdana" panose="020B0604030504040204" pitchFamily="34" charset="0"/>
                <a:cs typeface="Arial Bold" panose="020B0704020202020204" pitchFamily="34" charset="0"/>
              </a:rPr>
              <a:t>A. O. B</a:t>
            </a:r>
          </a:p>
        </p:txBody>
      </p:sp>
      <p:sp>
        <p:nvSpPr>
          <p:cNvPr id="50180" name="Rectangle 2"/>
          <p:cNvSpPr>
            <a:spLocks noChangeArrowheads="1"/>
          </p:cNvSpPr>
          <p:nvPr/>
        </p:nvSpPr>
        <p:spPr bwMode="auto">
          <a:xfrm>
            <a:off x="700088" y="1468016"/>
            <a:ext cx="7688262"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8001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2573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114300" algn="ctr" eaLnBrk="1" hangingPunct="1">
              <a:spcBef>
                <a:spcPct val="0"/>
              </a:spcBef>
              <a:buNone/>
            </a:pPr>
            <a:endParaRPr lang="en-GB" altLang="en-US" sz="2800" b="1" dirty="0">
              <a:solidFill>
                <a:srgbClr val="0070C0"/>
              </a:solidFill>
              <a:latin typeface="Verdana" panose="020B0604030504040204" pitchFamily="34" charset="0"/>
            </a:endParaRPr>
          </a:p>
          <a:p>
            <a:pPr marL="571500" indent="-457200" eaLnBrk="1" hangingPunct="1">
              <a:spcBef>
                <a:spcPct val="0"/>
              </a:spcBef>
              <a:buFont typeface="Wingdings" panose="05000000000000000000" pitchFamily="2" charset="2"/>
              <a:buChar char="Ø"/>
            </a:pPr>
            <a:r>
              <a:rPr lang="en-GB" altLang="en-US" sz="2800" b="1" dirty="0">
                <a:solidFill>
                  <a:srgbClr val="0070C0"/>
                </a:solidFill>
                <a:latin typeface="Verdana" panose="020B0604030504040204" pitchFamily="34" charset="0"/>
              </a:rPr>
              <a:t>Any Questions?</a:t>
            </a:r>
          </a:p>
          <a:p>
            <a:pPr marL="571500" indent="-457200" eaLnBrk="1" hangingPunct="1">
              <a:spcBef>
                <a:spcPct val="0"/>
              </a:spcBef>
              <a:buFont typeface="Wingdings" panose="05000000000000000000" pitchFamily="2" charset="2"/>
              <a:buChar char="Ø"/>
            </a:pPr>
            <a:r>
              <a:rPr lang="en-GB" altLang="en-US" sz="2800" b="1" dirty="0">
                <a:solidFill>
                  <a:srgbClr val="0070C0"/>
                </a:solidFill>
                <a:latin typeface="Verdana" panose="020B0604030504040204" pitchFamily="34" charset="0"/>
              </a:rPr>
              <a:t>Well-being &amp; Mental Health support</a:t>
            </a:r>
            <a:endParaRPr lang="en-GB" altLang="en-US" sz="2800" b="1" u="sng" dirty="0">
              <a:solidFill>
                <a:srgbClr val="0070C0"/>
              </a:solidFill>
              <a:latin typeface="Verdana" panose="020B0604030504040204" pitchFamily="34" charset="0"/>
            </a:endParaRPr>
          </a:p>
          <a:p>
            <a:pPr marL="114300" algn="ctr" eaLnBrk="1" hangingPunct="1">
              <a:spcBef>
                <a:spcPct val="0"/>
              </a:spcBef>
              <a:buNone/>
            </a:pPr>
            <a:endParaRPr lang="en-GB" altLang="en-US" sz="2800" b="1" u="sng" dirty="0">
              <a:solidFill>
                <a:srgbClr val="0070C0"/>
              </a:solidFill>
              <a:latin typeface="Verdana" panose="020B0604030504040204" pitchFamily="34" charset="0"/>
            </a:endParaRPr>
          </a:p>
          <a:p>
            <a:pPr marL="571500" indent="-457200" eaLnBrk="1" hangingPunct="1">
              <a:spcBef>
                <a:spcPct val="0"/>
              </a:spcBef>
              <a:buFont typeface="Wingdings" panose="05000000000000000000" pitchFamily="2" charset="2"/>
              <a:buChar char="Ø"/>
            </a:pPr>
            <a:r>
              <a:rPr lang="en-GB" altLang="en-US" sz="2800" b="1" u="sng" dirty="0">
                <a:solidFill>
                  <a:srgbClr val="0070C0"/>
                </a:solidFill>
                <a:latin typeface="Verdana" panose="020B0604030504040204" pitchFamily="34" charset="0"/>
              </a:rPr>
              <a:t>Notification</a:t>
            </a:r>
          </a:p>
          <a:p>
            <a:pPr marL="114300" algn="ctr" eaLnBrk="1" hangingPunct="1">
              <a:spcBef>
                <a:spcPct val="0"/>
              </a:spcBef>
              <a:buNone/>
            </a:pPr>
            <a:r>
              <a:rPr lang="en-GB" altLang="en-US" sz="2800" b="1" dirty="0">
                <a:solidFill>
                  <a:srgbClr val="FF0000"/>
                </a:solidFill>
                <a:latin typeface="Verdana" panose="020B0604030504040204" pitchFamily="34" charset="0"/>
              </a:rPr>
              <a:t>Date of AGM 2023</a:t>
            </a:r>
          </a:p>
          <a:p>
            <a:pPr marL="114300" algn="ctr" eaLnBrk="1" hangingPunct="1">
              <a:spcBef>
                <a:spcPct val="0"/>
              </a:spcBef>
              <a:buNone/>
            </a:pPr>
            <a:r>
              <a:rPr lang="en-GB" altLang="en-US" sz="2800" b="1" dirty="0">
                <a:solidFill>
                  <a:srgbClr val="FF0000"/>
                </a:solidFill>
                <a:latin typeface="Verdana" panose="020B0604030504040204" pitchFamily="34" charset="0"/>
              </a:rPr>
              <a:t>Tuesday, 20</a:t>
            </a:r>
            <a:r>
              <a:rPr lang="en-GB" altLang="en-US" sz="2800" b="1" baseline="30000" dirty="0">
                <a:solidFill>
                  <a:srgbClr val="FF0000"/>
                </a:solidFill>
                <a:latin typeface="Verdana" panose="020B0604030504040204" pitchFamily="34" charset="0"/>
              </a:rPr>
              <a:t>th</a:t>
            </a:r>
            <a:r>
              <a:rPr lang="en-GB" altLang="en-US" sz="2800" b="1" dirty="0">
                <a:solidFill>
                  <a:srgbClr val="FF0000"/>
                </a:solidFill>
                <a:latin typeface="Verdana" panose="020B0604030504040204" pitchFamily="34" charset="0"/>
              </a:rPr>
              <a:t> June</a:t>
            </a:r>
          </a:p>
          <a:p>
            <a:pPr marL="114300" algn="ctr" eaLnBrk="1" hangingPunct="1">
              <a:spcBef>
                <a:spcPct val="0"/>
              </a:spcBef>
              <a:buNone/>
            </a:pPr>
            <a:r>
              <a:rPr lang="en-GB" altLang="en-US" sz="2800" b="1" dirty="0">
                <a:solidFill>
                  <a:srgbClr val="FF0000"/>
                </a:solidFill>
                <a:latin typeface="Verdana" panose="020B0604030504040204" pitchFamily="34" charset="0"/>
              </a:rPr>
              <a:t>7.00pm</a:t>
            </a:r>
          </a:p>
          <a:p>
            <a:pPr marL="114300" eaLnBrk="1" hangingPunct="1">
              <a:spcBef>
                <a:spcPct val="0"/>
              </a:spcBef>
              <a:buNone/>
            </a:pPr>
            <a:r>
              <a:rPr lang="en-GB" altLang="en-US" sz="1800" b="1" dirty="0">
                <a:latin typeface="Verdana" panose="020B0604030504040204" pitchFamily="34" charset="0"/>
              </a:rPr>
              <a:t>All documents will be found on the County web-site</a:t>
            </a:r>
          </a:p>
        </p:txBody>
      </p:sp>
      <p:pic>
        <p:nvPicPr>
          <p:cNvPr id="5018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2788" y="6069013"/>
            <a:ext cx="6683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47" descr="Final WY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5975350"/>
            <a:ext cx="1152525"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3576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8"/>
          <p:cNvGrpSpPr>
            <a:grpSpLocks noChangeAspect="1"/>
          </p:cNvGrpSpPr>
          <p:nvPr/>
        </p:nvGrpSpPr>
        <p:grpSpPr bwMode="auto">
          <a:xfrm>
            <a:off x="0" y="0"/>
            <a:ext cx="9423400" cy="6851650"/>
            <a:chOff x="0" y="0"/>
            <a:chExt cx="5936" cy="4316"/>
          </a:xfrm>
        </p:grpSpPr>
        <p:sp>
          <p:nvSpPr>
            <p:cNvPr id="50183" name="AutoShape 7"/>
            <p:cNvSpPr>
              <a:spLocks noChangeAspect="1" noChangeArrowheads="1" noTextEdit="1"/>
            </p:cNvSpPr>
            <p:nvPr/>
          </p:nvSpPr>
          <p:spPr bwMode="auto">
            <a:xfrm>
              <a:off x="0" y="0"/>
              <a:ext cx="5760" cy="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0184" name="Freeform 9"/>
            <p:cNvSpPr>
              <a:spLocks/>
            </p:cNvSpPr>
            <p:nvPr/>
          </p:nvSpPr>
          <p:spPr bwMode="auto">
            <a:xfrm>
              <a:off x="0" y="0"/>
              <a:ext cx="5766" cy="906"/>
            </a:xfrm>
            <a:custGeom>
              <a:avLst/>
              <a:gdLst>
                <a:gd name="T0" fmla="*/ 18 w 9599"/>
                <a:gd name="T1" fmla="*/ 0 h 2905"/>
                <a:gd name="T2" fmla="*/ 18 w 9599"/>
                <a:gd name="T3" fmla="*/ 0 h 2905"/>
                <a:gd name="T4" fmla="*/ 67 w 9599"/>
                <a:gd name="T5" fmla="*/ 0 h 2905"/>
                <a:gd name="T6" fmla="*/ 80 w 9599"/>
                <a:gd name="T7" fmla="*/ 0 h 2905"/>
                <a:gd name="T8" fmla="*/ 96 w 9599"/>
                <a:gd name="T9" fmla="*/ 0 h 2905"/>
                <a:gd name="T10" fmla="*/ 105 w 9599"/>
                <a:gd name="T11" fmla="*/ 0 h 2905"/>
                <a:gd name="T12" fmla="*/ 117 w 9599"/>
                <a:gd name="T13" fmla="*/ 0 h 2905"/>
                <a:gd name="T14" fmla="*/ 129 w 9599"/>
                <a:gd name="T15" fmla="*/ 0 h 2905"/>
                <a:gd name="T16" fmla="*/ 145 w 9599"/>
                <a:gd name="T17" fmla="*/ 0 h 2905"/>
                <a:gd name="T18" fmla="*/ 159 w 9599"/>
                <a:gd name="T19" fmla="*/ 0 h 2905"/>
                <a:gd name="T20" fmla="*/ 161 w 9599"/>
                <a:gd name="T21" fmla="*/ 0 h 2905"/>
                <a:gd name="T22" fmla="*/ 163 w 9599"/>
                <a:gd name="T23" fmla="*/ 0 h 2905"/>
                <a:gd name="T24" fmla="*/ 163 w 9599"/>
                <a:gd name="T25" fmla="*/ 0 h 2905"/>
                <a:gd name="T26" fmla="*/ 0 w 9599"/>
                <a:gd name="T27" fmla="*/ 0 h 2905"/>
                <a:gd name="T28" fmla="*/ 0 w 9599"/>
                <a:gd name="T29" fmla="*/ 0 h 2905"/>
                <a:gd name="T30" fmla="*/ 18 w 9599"/>
                <a:gd name="T31" fmla="*/ 0 h 29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99"/>
                <a:gd name="T49" fmla="*/ 0 h 2905"/>
                <a:gd name="T50" fmla="*/ 9599 w 9599"/>
                <a:gd name="T51" fmla="*/ 2905 h 29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99" h="2905">
                  <a:moveTo>
                    <a:pt x="1057" y="2871"/>
                  </a:moveTo>
                  <a:lnTo>
                    <a:pt x="1057" y="2871"/>
                  </a:lnTo>
                  <a:cubicBezTo>
                    <a:pt x="1057" y="2871"/>
                    <a:pt x="3791" y="2791"/>
                    <a:pt x="3930" y="2829"/>
                  </a:cubicBezTo>
                  <a:cubicBezTo>
                    <a:pt x="4068" y="2867"/>
                    <a:pt x="4648" y="2879"/>
                    <a:pt x="4723" y="2879"/>
                  </a:cubicBezTo>
                  <a:cubicBezTo>
                    <a:pt x="4799" y="2879"/>
                    <a:pt x="5504" y="2829"/>
                    <a:pt x="5643" y="2829"/>
                  </a:cubicBezTo>
                  <a:lnTo>
                    <a:pt x="6197" y="2829"/>
                  </a:lnTo>
                  <a:cubicBezTo>
                    <a:pt x="6348" y="2829"/>
                    <a:pt x="6688" y="2867"/>
                    <a:pt x="6889" y="2867"/>
                  </a:cubicBezTo>
                  <a:lnTo>
                    <a:pt x="7569" y="2867"/>
                  </a:lnTo>
                  <a:cubicBezTo>
                    <a:pt x="7834" y="2867"/>
                    <a:pt x="8539" y="2905"/>
                    <a:pt x="8539" y="2905"/>
                  </a:cubicBezTo>
                  <a:lnTo>
                    <a:pt x="9370" y="2879"/>
                  </a:lnTo>
                  <a:cubicBezTo>
                    <a:pt x="9370" y="2879"/>
                    <a:pt x="9408" y="2867"/>
                    <a:pt x="9496" y="2867"/>
                  </a:cubicBezTo>
                  <a:lnTo>
                    <a:pt x="9599" y="2867"/>
                  </a:lnTo>
                  <a:lnTo>
                    <a:pt x="9599" y="0"/>
                  </a:lnTo>
                  <a:lnTo>
                    <a:pt x="0" y="0"/>
                  </a:lnTo>
                  <a:lnTo>
                    <a:pt x="0" y="2879"/>
                  </a:lnTo>
                  <a:lnTo>
                    <a:pt x="1057" y="2871"/>
                  </a:lnTo>
                  <a:close/>
                </a:path>
              </a:pathLst>
            </a:custGeom>
            <a:solidFill>
              <a:srgbClr val="0070C0"/>
            </a:solidFill>
            <a:ln w="0">
              <a:solidFill>
                <a:srgbClr val="000000"/>
              </a:solidFill>
              <a:prstDash val="solid"/>
              <a:round/>
              <a:headEnd/>
              <a:tailEnd/>
            </a:ln>
          </p:spPr>
          <p:txBody>
            <a:bodyPr/>
            <a:lstStyle/>
            <a:p>
              <a:endParaRPr lang="en-GB"/>
            </a:p>
          </p:txBody>
        </p:sp>
        <p:sp>
          <p:nvSpPr>
            <p:cNvPr id="50185" name="Freeform 10"/>
            <p:cNvSpPr>
              <a:spLocks noEditPoints="1"/>
            </p:cNvSpPr>
            <p:nvPr/>
          </p:nvSpPr>
          <p:spPr bwMode="auto">
            <a:xfrm>
              <a:off x="5217" y="837"/>
              <a:ext cx="672" cy="34"/>
            </a:xfrm>
            <a:custGeom>
              <a:avLst/>
              <a:gdLst>
                <a:gd name="T0" fmla="*/ 19 w 1118"/>
                <a:gd name="T1" fmla="*/ 0 h 56"/>
                <a:gd name="T2" fmla="*/ 19 w 1118"/>
                <a:gd name="T3" fmla="*/ 0 h 56"/>
                <a:gd name="T4" fmla="*/ 19 w 1118"/>
                <a:gd name="T5" fmla="*/ 1 h 56"/>
                <a:gd name="T6" fmla="*/ 18 w 1118"/>
                <a:gd name="T7" fmla="*/ 1 h 56"/>
                <a:gd name="T8" fmla="*/ 17 w 1118"/>
                <a:gd name="T9" fmla="*/ 1 h 56"/>
                <a:gd name="T10" fmla="*/ 17 w 1118"/>
                <a:gd name="T11" fmla="*/ 1 h 56"/>
                <a:gd name="T12" fmla="*/ 17 w 1118"/>
                <a:gd name="T13" fmla="*/ 1 h 56"/>
                <a:gd name="T14" fmla="*/ 16 w 1118"/>
                <a:gd name="T15" fmla="*/ 1 h 56"/>
                <a:gd name="T16" fmla="*/ 16 w 1118"/>
                <a:gd name="T17" fmla="*/ 1 h 56"/>
                <a:gd name="T18" fmla="*/ 16 w 1118"/>
                <a:gd name="T19" fmla="*/ 1 h 56"/>
                <a:gd name="T20" fmla="*/ 15 w 1118"/>
                <a:gd name="T21" fmla="*/ 1 h 56"/>
                <a:gd name="T22" fmla="*/ 14 w 1118"/>
                <a:gd name="T23" fmla="*/ 1 h 56"/>
                <a:gd name="T24" fmla="*/ 14 w 1118"/>
                <a:gd name="T25" fmla="*/ 1 h 56"/>
                <a:gd name="T26" fmla="*/ 14 w 1118"/>
                <a:gd name="T27" fmla="*/ 1 h 56"/>
                <a:gd name="T28" fmla="*/ 13 w 1118"/>
                <a:gd name="T29" fmla="*/ 1 h 56"/>
                <a:gd name="T30" fmla="*/ 13 w 1118"/>
                <a:gd name="T31" fmla="*/ 1 h 56"/>
                <a:gd name="T32" fmla="*/ 12 w 1118"/>
                <a:gd name="T33" fmla="*/ 1 h 56"/>
                <a:gd name="T34" fmla="*/ 12 w 1118"/>
                <a:gd name="T35" fmla="*/ 1 h 56"/>
                <a:gd name="T36" fmla="*/ 11 w 1118"/>
                <a:gd name="T37" fmla="*/ 1 h 56"/>
                <a:gd name="T38" fmla="*/ 10 w 1118"/>
                <a:gd name="T39" fmla="*/ 1 h 56"/>
                <a:gd name="T40" fmla="*/ 10 w 1118"/>
                <a:gd name="T41" fmla="*/ 1 h 56"/>
                <a:gd name="T42" fmla="*/ 10 w 1118"/>
                <a:gd name="T43" fmla="*/ 1 h 56"/>
                <a:gd name="T44" fmla="*/ 9 w 1118"/>
                <a:gd name="T45" fmla="*/ 1 h 56"/>
                <a:gd name="T46" fmla="*/ 8 w 1118"/>
                <a:gd name="T47" fmla="*/ 1 h 56"/>
                <a:gd name="T48" fmla="*/ 8 w 1118"/>
                <a:gd name="T49" fmla="*/ 1 h 56"/>
                <a:gd name="T50" fmla="*/ 7 w 1118"/>
                <a:gd name="T51" fmla="*/ 1 h 56"/>
                <a:gd name="T52" fmla="*/ 6 w 1118"/>
                <a:gd name="T53" fmla="*/ 1 h 56"/>
                <a:gd name="T54" fmla="*/ 6 w 1118"/>
                <a:gd name="T55" fmla="*/ 1 h 56"/>
                <a:gd name="T56" fmla="*/ 5 w 1118"/>
                <a:gd name="T57" fmla="*/ 1 h 56"/>
                <a:gd name="T58" fmla="*/ 5 w 1118"/>
                <a:gd name="T59" fmla="*/ 1 h 56"/>
                <a:gd name="T60" fmla="*/ 5 w 1118"/>
                <a:gd name="T61" fmla="*/ 1 h 56"/>
                <a:gd name="T62" fmla="*/ 5 w 1118"/>
                <a:gd name="T63" fmla="*/ 1 h 56"/>
                <a:gd name="T64" fmla="*/ 4 w 1118"/>
                <a:gd name="T65" fmla="*/ 1 h 56"/>
                <a:gd name="T66" fmla="*/ 4 w 1118"/>
                <a:gd name="T67" fmla="*/ 1 h 56"/>
                <a:gd name="T68" fmla="*/ 3 w 1118"/>
                <a:gd name="T69" fmla="*/ 1 h 56"/>
                <a:gd name="T70" fmla="*/ 3 w 1118"/>
                <a:gd name="T71" fmla="*/ 1 h 56"/>
                <a:gd name="T72" fmla="*/ 2 w 1118"/>
                <a:gd name="T73" fmla="*/ 1 h 56"/>
                <a:gd name="T74" fmla="*/ 2 w 1118"/>
                <a:gd name="T75" fmla="*/ 1 h 56"/>
                <a:gd name="T76" fmla="*/ 1 w 1118"/>
                <a:gd name="T77" fmla="*/ 1 h 56"/>
                <a:gd name="T78" fmla="*/ 1 w 1118"/>
                <a:gd name="T79" fmla="*/ 1 h 56"/>
                <a:gd name="T80" fmla="*/ 0 w 1118"/>
                <a:gd name="T81" fmla="*/ 1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18"/>
                <a:gd name="T124" fmla="*/ 0 h 56"/>
                <a:gd name="T125" fmla="*/ 1118 w 1118"/>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18" h="56">
                  <a:moveTo>
                    <a:pt x="1118" y="0"/>
                  </a:moveTo>
                  <a:lnTo>
                    <a:pt x="1118" y="0"/>
                  </a:lnTo>
                  <a:lnTo>
                    <a:pt x="1084" y="3"/>
                  </a:lnTo>
                  <a:lnTo>
                    <a:pt x="1065" y="5"/>
                  </a:lnTo>
                  <a:moveTo>
                    <a:pt x="1011" y="9"/>
                  </a:moveTo>
                  <a:lnTo>
                    <a:pt x="1011" y="9"/>
                  </a:lnTo>
                  <a:lnTo>
                    <a:pt x="1000" y="10"/>
                  </a:lnTo>
                  <a:lnTo>
                    <a:pt x="958" y="13"/>
                  </a:lnTo>
                  <a:moveTo>
                    <a:pt x="905" y="17"/>
                  </a:moveTo>
                  <a:lnTo>
                    <a:pt x="905" y="17"/>
                  </a:lnTo>
                  <a:lnTo>
                    <a:pt x="896" y="18"/>
                  </a:lnTo>
                  <a:lnTo>
                    <a:pt x="852" y="21"/>
                  </a:lnTo>
                  <a:moveTo>
                    <a:pt x="799" y="24"/>
                  </a:moveTo>
                  <a:lnTo>
                    <a:pt x="799" y="24"/>
                  </a:lnTo>
                  <a:lnTo>
                    <a:pt x="775" y="26"/>
                  </a:lnTo>
                  <a:lnTo>
                    <a:pt x="746" y="28"/>
                  </a:lnTo>
                  <a:moveTo>
                    <a:pt x="693" y="31"/>
                  </a:moveTo>
                  <a:lnTo>
                    <a:pt x="693" y="31"/>
                  </a:lnTo>
                  <a:lnTo>
                    <a:pt x="639" y="34"/>
                  </a:lnTo>
                  <a:moveTo>
                    <a:pt x="586" y="36"/>
                  </a:moveTo>
                  <a:lnTo>
                    <a:pt x="586" y="36"/>
                  </a:lnTo>
                  <a:lnTo>
                    <a:pt x="564" y="37"/>
                  </a:lnTo>
                  <a:lnTo>
                    <a:pt x="533" y="39"/>
                  </a:lnTo>
                  <a:moveTo>
                    <a:pt x="480" y="41"/>
                  </a:moveTo>
                  <a:lnTo>
                    <a:pt x="480" y="41"/>
                  </a:lnTo>
                  <a:lnTo>
                    <a:pt x="426" y="44"/>
                  </a:lnTo>
                  <a:moveTo>
                    <a:pt x="373" y="46"/>
                  </a:moveTo>
                  <a:lnTo>
                    <a:pt x="373" y="46"/>
                  </a:lnTo>
                  <a:lnTo>
                    <a:pt x="325" y="48"/>
                  </a:lnTo>
                  <a:lnTo>
                    <a:pt x="320" y="48"/>
                  </a:lnTo>
                  <a:moveTo>
                    <a:pt x="267" y="49"/>
                  </a:moveTo>
                  <a:lnTo>
                    <a:pt x="267" y="49"/>
                  </a:lnTo>
                  <a:lnTo>
                    <a:pt x="240" y="50"/>
                  </a:lnTo>
                  <a:lnTo>
                    <a:pt x="213" y="51"/>
                  </a:lnTo>
                  <a:moveTo>
                    <a:pt x="160" y="53"/>
                  </a:moveTo>
                  <a:lnTo>
                    <a:pt x="160" y="53"/>
                  </a:lnTo>
                  <a:lnTo>
                    <a:pt x="153" y="53"/>
                  </a:lnTo>
                  <a:lnTo>
                    <a:pt x="107" y="54"/>
                  </a:lnTo>
                  <a:moveTo>
                    <a:pt x="54" y="55"/>
                  </a:moveTo>
                  <a:lnTo>
                    <a:pt x="54" y="55"/>
                  </a:lnTo>
                  <a:lnTo>
                    <a:pt x="0" y="5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86" name="Freeform 11"/>
            <p:cNvSpPr>
              <a:spLocks noEditPoints="1"/>
            </p:cNvSpPr>
            <p:nvPr/>
          </p:nvSpPr>
          <p:spPr bwMode="auto">
            <a:xfrm>
              <a:off x="4626" y="851"/>
              <a:ext cx="494" cy="20"/>
            </a:xfrm>
            <a:custGeom>
              <a:avLst/>
              <a:gdLst>
                <a:gd name="T0" fmla="*/ 14 w 823"/>
                <a:gd name="T1" fmla="*/ 1 h 33"/>
                <a:gd name="T2" fmla="*/ 14 w 823"/>
                <a:gd name="T3" fmla="*/ 1 h 33"/>
                <a:gd name="T4" fmla="*/ 13 w 823"/>
                <a:gd name="T5" fmla="*/ 1 h 33"/>
                <a:gd name="T6" fmla="*/ 12 w 823"/>
                <a:gd name="T7" fmla="*/ 1 h 33"/>
                <a:gd name="T8" fmla="*/ 12 w 823"/>
                <a:gd name="T9" fmla="*/ 1 h 33"/>
                <a:gd name="T10" fmla="*/ 11 w 823"/>
                <a:gd name="T11" fmla="*/ 1 h 33"/>
                <a:gd name="T12" fmla="*/ 10 w 823"/>
                <a:gd name="T13" fmla="*/ 1 h 33"/>
                <a:gd name="T14" fmla="*/ 10 w 823"/>
                <a:gd name="T15" fmla="*/ 1 h 33"/>
                <a:gd name="T16" fmla="*/ 10 w 823"/>
                <a:gd name="T17" fmla="*/ 1 h 33"/>
                <a:gd name="T18" fmla="*/ 8 w 823"/>
                <a:gd name="T19" fmla="*/ 1 h 33"/>
                <a:gd name="T20" fmla="*/ 8 w 823"/>
                <a:gd name="T21" fmla="*/ 1 h 33"/>
                <a:gd name="T22" fmla="*/ 8 w 823"/>
                <a:gd name="T23" fmla="*/ 1 h 33"/>
                <a:gd name="T24" fmla="*/ 7 w 823"/>
                <a:gd name="T25" fmla="*/ 1 h 33"/>
                <a:gd name="T26" fmla="*/ 7 w 823"/>
                <a:gd name="T27" fmla="*/ 1 h 33"/>
                <a:gd name="T28" fmla="*/ 7 w 823"/>
                <a:gd name="T29" fmla="*/ 1 h 33"/>
                <a:gd name="T30" fmla="*/ 6 w 823"/>
                <a:gd name="T31" fmla="*/ 1 h 33"/>
                <a:gd name="T32" fmla="*/ 5 w 823"/>
                <a:gd name="T33" fmla="*/ 1 h 33"/>
                <a:gd name="T34" fmla="*/ 5 w 823"/>
                <a:gd name="T35" fmla="*/ 1 h 33"/>
                <a:gd name="T36" fmla="*/ 4 w 823"/>
                <a:gd name="T37" fmla="*/ 1 h 33"/>
                <a:gd name="T38" fmla="*/ 3 w 823"/>
                <a:gd name="T39" fmla="*/ 1 h 33"/>
                <a:gd name="T40" fmla="*/ 3 w 823"/>
                <a:gd name="T41" fmla="*/ 1 h 33"/>
                <a:gd name="T42" fmla="*/ 2 w 823"/>
                <a:gd name="T43" fmla="*/ 1 h 33"/>
                <a:gd name="T44" fmla="*/ 2 w 823"/>
                <a:gd name="T45" fmla="*/ 1 h 33"/>
                <a:gd name="T46" fmla="*/ 1 w 823"/>
                <a:gd name="T47" fmla="*/ 1 h 33"/>
                <a:gd name="T48" fmla="*/ 1 w 823"/>
                <a:gd name="T49" fmla="*/ 1 h 33"/>
                <a:gd name="T50" fmla="*/ 0 w 823"/>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3"/>
                <a:gd name="T79" fmla="*/ 0 h 33"/>
                <a:gd name="T80" fmla="*/ 823 w 823"/>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3" h="33">
                  <a:moveTo>
                    <a:pt x="823" y="33"/>
                  </a:moveTo>
                  <a:lnTo>
                    <a:pt x="823" y="33"/>
                  </a:lnTo>
                  <a:lnTo>
                    <a:pt x="768" y="32"/>
                  </a:lnTo>
                  <a:moveTo>
                    <a:pt x="713" y="30"/>
                  </a:moveTo>
                  <a:lnTo>
                    <a:pt x="713" y="30"/>
                  </a:lnTo>
                  <a:lnTo>
                    <a:pt x="658" y="29"/>
                  </a:lnTo>
                  <a:moveTo>
                    <a:pt x="603" y="27"/>
                  </a:moveTo>
                  <a:lnTo>
                    <a:pt x="603" y="27"/>
                  </a:lnTo>
                  <a:lnTo>
                    <a:pt x="548" y="24"/>
                  </a:lnTo>
                  <a:moveTo>
                    <a:pt x="494" y="22"/>
                  </a:moveTo>
                  <a:lnTo>
                    <a:pt x="494" y="22"/>
                  </a:lnTo>
                  <a:lnTo>
                    <a:pt x="486" y="22"/>
                  </a:lnTo>
                  <a:lnTo>
                    <a:pt x="439" y="19"/>
                  </a:lnTo>
                  <a:moveTo>
                    <a:pt x="384" y="16"/>
                  </a:moveTo>
                  <a:lnTo>
                    <a:pt x="384" y="16"/>
                  </a:lnTo>
                  <a:lnTo>
                    <a:pt x="329" y="13"/>
                  </a:lnTo>
                  <a:moveTo>
                    <a:pt x="274" y="11"/>
                  </a:moveTo>
                  <a:lnTo>
                    <a:pt x="274" y="11"/>
                  </a:lnTo>
                  <a:lnTo>
                    <a:pt x="219" y="8"/>
                  </a:lnTo>
                  <a:moveTo>
                    <a:pt x="164" y="5"/>
                  </a:moveTo>
                  <a:lnTo>
                    <a:pt x="164" y="5"/>
                  </a:lnTo>
                  <a:lnTo>
                    <a:pt x="144" y="4"/>
                  </a:lnTo>
                  <a:lnTo>
                    <a:pt x="109" y="3"/>
                  </a:lnTo>
                  <a:moveTo>
                    <a:pt x="54" y="2"/>
                  </a:moveTo>
                  <a:lnTo>
                    <a:pt x="54" y="2"/>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87" name="Freeform 12"/>
            <p:cNvSpPr>
              <a:spLocks noEditPoints="1"/>
            </p:cNvSpPr>
            <p:nvPr/>
          </p:nvSpPr>
          <p:spPr bwMode="auto">
            <a:xfrm>
              <a:off x="3794" y="819"/>
              <a:ext cx="734" cy="31"/>
            </a:xfrm>
            <a:custGeom>
              <a:avLst/>
              <a:gdLst>
                <a:gd name="T0" fmla="*/ 21 w 1222"/>
                <a:gd name="T1" fmla="*/ 1 h 52"/>
                <a:gd name="T2" fmla="*/ 21 w 1222"/>
                <a:gd name="T3" fmla="*/ 1 h 52"/>
                <a:gd name="T4" fmla="*/ 20 w 1222"/>
                <a:gd name="T5" fmla="*/ 1 h 52"/>
                <a:gd name="T6" fmla="*/ 19 w 1222"/>
                <a:gd name="T7" fmla="*/ 1 h 52"/>
                <a:gd name="T8" fmla="*/ 19 w 1222"/>
                <a:gd name="T9" fmla="*/ 1 h 52"/>
                <a:gd name="T10" fmla="*/ 18 w 1222"/>
                <a:gd name="T11" fmla="*/ 1 h 52"/>
                <a:gd name="T12" fmla="*/ 17 w 1222"/>
                <a:gd name="T13" fmla="*/ 1 h 52"/>
                <a:gd name="T14" fmla="*/ 17 w 1222"/>
                <a:gd name="T15" fmla="*/ 1 h 52"/>
                <a:gd name="T16" fmla="*/ 16 w 1222"/>
                <a:gd name="T17" fmla="*/ 1 h 52"/>
                <a:gd name="T18" fmla="*/ 16 w 1222"/>
                <a:gd name="T19" fmla="*/ 1 h 52"/>
                <a:gd name="T20" fmla="*/ 16 w 1222"/>
                <a:gd name="T21" fmla="*/ 1 h 52"/>
                <a:gd name="T22" fmla="*/ 14 w 1222"/>
                <a:gd name="T23" fmla="*/ 1 h 52"/>
                <a:gd name="T24" fmla="*/ 13 w 1222"/>
                <a:gd name="T25" fmla="*/ 1 h 52"/>
                <a:gd name="T26" fmla="*/ 13 w 1222"/>
                <a:gd name="T27" fmla="*/ 1 h 52"/>
                <a:gd name="T28" fmla="*/ 13 w 1222"/>
                <a:gd name="T29" fmla="*/ 1 h 52"/>
                <a:gd name="T30" fmla="*/ 11 w 1222"/>
                <a:gd name="T31" fmla="*/ 1 h 52"/>
                <a:gd name="T32" fmla="*/ 11 w 1222"/>
                <a:gd name="T33" fmla="*/ 1 h 52"/>
                <a:gd name="T34" fmla="*/ 11 w 1222"/>
                <a:gd name="T35" fmla="*/ 1 h 52"/>
                <a:gd name="T36" fmla="*/ 10 w 1222"/>
                <a:gd name="T37" fmla="*/ 1 h 52"/>
                <a:gd name="T38" fmla="*/ 10 w 1222"/>
                <a:gd name="T39" fmla="*/ 1 h 52"/>
                <a:gd name="T40" fmla="*/ 9 w 1222"/>
                <a:gd name="T41" fmla="*/ 1 h 52"/>
                <a:gd name="T42" fmla="*/ 9 w 1222"/>
                <a:gd name="T43" fmla="*/ 1 h 52"/>
                <a:gd name="T44" fmla="*/ 8 w 1222"/>
                <a:gd name="T45" fmla="*/ 1 h 52"/>
                <a:gd name="T46" fmla="*/ 8 w 1222"/>
                <a:gd name="T47" fmla="*/ 1 h 52"/>
                <a:gd name="T48" fmla="*/ 8 w 1222"/>
                <a:gd name="T49" fmla="*/ 1 h 52"/>
                <a:gd name="T50" fmla="*/ 7 w 1222"/>
                <a:gd name="T51" fmla="*/ 1 h 52"/>
                <a:gd name="T52" fmla="*/ 6 w 1222"/>
                <a:gd name="T53" fmla="*/ 1 h 52"/>
                <a:gd name="T54" fmla="*/ 6 w 1222"/>
                <a:gd name="T55" fmla="*/ 1 h 52"/>
                <a:gd name="T56" fmla="*/ 6 w 1222"/>
                <a:gd name="T57" fmla="*/ 1 h 52"/>
                <a:gd name="T58" fmla="*/ 5 w 1222"/>
                <a:gd name="T59" fmla="*/ 1 h 52"/>
                <a:gd name="T60" fmla="*/ 5 w 1222"/>
                <a:gd name="T61" fmla="*/ 1 h 52"/>
                <a:gd name="T62" fmla="*/ 5 w 1222"/>
                <a:gd name="T63" fmla="*/ 1 h 52"/>
                <a:gd name="T64" fmla="*/ 4 w 1222"/>
                <a:gd name="T65" fmla="*/ 1 h 52"/>
                <a:gd name="T66" fmla="*/ 4 w 1222"/>
                <a:gd name="T67" fmla="*/ 1 h 52"/>
                <a:gd name="T68" fmla="*/ 3 w 1222"/>
                <a:gd name="T69" fmla="*/ 1 h 52"/>
                <a:gd name="T70" fmla="*/ 3 w 1222"/>
                <a:gd name="T71" fmla="*/ 1 h 52"/>
                <a:gd name="T72" fmla="*/ 2 w 1222"/>
                <a:gd name="T73" fmla="*/ 1 h 52"/>
                <a:gd name="T74" fmla="*/ 2 w 1222"/>
                <a:gd name="T75" fmla="*/ 1 h 52"/>
                <a:gd name="T76" fmla="*/ 1 w 1222"/>
                <a:gd name="T77" fmla="*/ 1 h 52"/>
                <a:gd name="T78" fmla="*/ 1 w 1222"/>
                <a:gd name="T79" fmla="*/ 1 h 52"/>
                <a:gd name="T80" fmla="*/ 1 w 1222"/>
                <a:gd name="T81" fmla="*/ 1 h 52"/>
                <a:gd name="T82" fmla="*/ 0 w 1222"/>
                <a:gd name="T83" fmla="*/ 0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2"/>
                <a:gd name="T127" fmla="*/ 0 h 52"/>
                <a:gd name="T128" fmla="*/ 1222 w 1222"/>
                <a:gd name="T129" fmla="*/ 52 h 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2" h="52">
                  <a:moveTo>
                    <a:pt x="1222" y="52"/>
                  </a:moveTo>
                  <a:lnTo>
                    <a:pt x="1222" y="52"/>
                  </a:lnTo>
                  <a:lnTo>
                    <a:pt x="1169" y="51"/>
                  </a:lnTo>
                  <a:moveTo>
                    <a:pt x="1116" y="51"/>
                  </a:moveTo>
                  <a:lnTo>
                    <a:pt x="1116" y="51"/>
                  </a:lnTo>
                  <a:lnTo>
                    <a:pt x="1063" y="50"/>
                  </a:lnTo>
                  <a:moveTo>
                    <a:pt x="1009" y="49"/>
                  </a:moveTo>
                  <a:lnTo>
                    <a:pt x="1009" y="49"/>
                  </a:lnTo>
                  <a:lnTo>
                    <a:pt x="956" y="48"/>
                  </a:lnTo>
                  <a:moveTo>
                    <a:pt x="903" y="47"/>
                  </a:moveTo>
                  <a:lnTo>
                    <a:pt x="903" y="47"/>
                  </a:lnTo>
                  <a:lnTo>
                    <a:pt x="850" y="46"/>
                  </a:lnTo>
                  <a:moveTo>
                    <a:pt x="797" y="45"/>
                  </a:moveTo>
                  <a:lnTo>
                    <a:pt x="797" y="45"/>
                  </a:lnTo>
                  <a:lnTo>
                    <a:pt x="743" y="43"/>
                  </a:lnTo>
                  <a:moveTo>
                    <a:pt x="690" y="42"/>
                  </a:moveTo>
                  <a:lnTo>
                    <a:pt x="690" y="42"/>
                  </a:lnTo>
                  <a:lnTo>
                    <a:pt x="637" y="40"/>
                  </a:lnTo>
                  <a:moveTo>
                    <a:pt x="584" y="39"/>
                  </a:moveTo>
                  <a:lnTo>
                    <a:pt x="584" y="39"/>
                  </a:lnTo>
                  <a:lnTo>
                    <a:pt x="535" y="37"/>
                  </a:lnTo>
                  <a:lnTo>
                    <a:pt x="531" y="37"/>
                  </a:lnTo>
                  <a:moveTo>
                    <a:pt x="477" y="34"/>
                  </a:moveTo>
                  <a:lnTo>
                    <a:pt x="477" y="34"/>
                  </a:lnTo>
                  <a:lnTo>
                    <a:pt x="449" y="33"/>
                  </a:lnTo>
                  <a:lnTo>
                    <a:pt x="424" y="32"/>
                  </a:lnTo>
                  <a:moveTo>
                    <a:pt x="371" y="30"/>
                  </a:moveTo>
                  <a:lnTo>
                    <a:pt x="371" y="30"/>
                  </a:lnTo>
                  <a:lnTo>
                    <a:pt x="367" y="29"/>
                  </a:lnTo>
                  <a:lnTo>
                    <a:pt x="318" y="27"/>
                  </a:lnTo>
                  <a:moveTo>
                    <a:pt x="265" y="23"/>
                  </a:moveTo>
                  <a:lnTo>
                    <a:pt x="265" y="23"/>
                  </a:lnTo>
                  <a:lnTo>
                    <a:pt x="215" y="20"/>
                  </a:lnTo>
                  <a:lnTo>
                    <a:pt x="212" y="20"/>
                  </a:lnTo>
                  <a:moveTo>
                    <a:pt x="159" y="16"/>
                  </a:moveTo>
                  <a:lnTo>
                    <a:pt x="159" y="16"/>
                  </a:lnTo>
                  <a:lnTo>
                    <a:pt x="147" y="15"/>
                  </a:lnTo>
                  <a:lnTo>
                    <a:pt x="106" y="11"/>
                  </a:lnTo>
                  <a:moveTo>
                    <a:pt x="53" y="6"/>
                  </a:moveTo>
                  <a:lnTo>
                    <a:pt x="53" y="6"/>
                  </a:lnTo>
                  <a:lnTo>
                    <a:pt x="25" y="3"/>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88" name="Freeform 13"/>
            <p:cNvSpPr>
              <a:spLocks noEditPoints="1"/>
            </p:cNvSpPr>
            <p:nvPr/>
          </p:nvSpPr>
          <p:spPr bwMode="auto">
            <a:xfrm>
              <a:off x="3550" y="811"/>
              <a:ext cx="151" cy="6"/>
            </a:xfrm>
            <a:custGeom>
              <a:avLst/>
              <a:gdLst>
                <a:gd name="T0" fmla="*/ 4 w 251"/>
                <a:gd name="T1" fmla="*/ 0 h 10"/>
                <a:gd name="T2" fmla="*/ 4 w 251"/>
                <a:gd name="T3" fmla="*/ 0 h 10"/>
                <a:gd name="T4" fmla="*/ 4 w 251"/>
                <a:gd name="T5" fmla="*/ 1 h 10"/>
                <a:gd name="T6" fmla="*/ 4 w 251"/>
                <a:gd name="T7" fmla="*/ 1 h 10"/>
                <a:gd name="T8" fmla="*/ 2 w 251"/>
                <a:gd name="T9" fmla="*/ 1 h 10"/>
                <a:gd name="T10" fmla="*/ 2 w 251"/>
                <a:gd name="T11" fmla="*/ 1 h 10"/>
                <a:gd name="T12" fmla="*/ 2 w 251"/>
                <a:gd name="T13" fmla="*/ 1 h 10"/>
                <a:gd name="T14" fmla="*/ 2 w 251"/>
                <a:gd name="T15" fmla="*/ 1 h 10"/>
                <a:gd name="T16" fmla="*/ 1 w 251"/>
                <a:gd name="T17" fmla="*/ 1 h 10"/>
                <a:gd name="T18" fmla="*/ 1 w 251"/>
                <a:gd name="T19" fmla="*/ 1 h 10"/>
                <a:gd name="T20" fmla="*/ 1 w 251"/>
                <a:gd name="T21" fmla="*/ 1 h 10"/>
                <a:gd name="T22" fmla="*/ 1 w 251"/>
                <a:gd name="T23" fmla="*/ 1 h 10"/>
                <a:gd name="T24" fmla="*/ 0 w 251"/>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1"/>
                <a:gd name="T40" fmla="*/ 0 h 10"/>
                <a:gd name="T41" fmla="*/ 251 w 25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1" h="10">
                  <a:moveTo>
                    <a:pt x="251" y="0"/>
                  </a:moveTo>
                  <a:lnTo>
                    <a:pt x="251" y="0"/>
                  </a:lnTo>
                  <a:lnTo>
                    <a:pt x="215" y="1"/>
                  </a:lnTo>
                  <a:lnTo>
                    <a:pt x="201" y="1"/>
                  </a:lnTo>
                  <a:moveTo>
                    <a:pt x="151" y="3"/>
                  </a:moveTo>
                  <a:lnTo>
                    <a:pt x="151" y="3"/>
                  </a:lnTo>
                  <a:lnTo>
                    <a:pt x="132" y="4"/>
                  </a:lnTo>
                  <a:lnTo>
                    <a:pt x="101" y="5"/>
                  </a:lnTo>
                  <a:moveTo>
                    <a:pt x="50" y="8"/>
                  </a:moveTo>
                  <a:lnTo>
                    <a:pt x="50" y="8"/>
                  </a:lnTo>
                  <a:lnTo>
                    <a:pt x="48" y="8"/>
                  </a:lnTo>
                  <a:lnTo>
                    <a:pt x="9" y="9"/>
                  </a:lnTo>
                  <a:lnTo>
                    <a:pt x="0" y="1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89" name="Freeform 14"/>
            <p:cNvSpPr>
              <a:spLocks noEditPoints="1"/>
            </p:cNvSpPr>
            <p:nvPr/>
          </p:nvSpPr>
          <p:spPr bwMode="auto">
            <a:xfrm>
              <a:off x="3369" y="818"/>
              <a:ext cx="90" cy="1"/>
            </a:xfrm>
            <a:custGeom>
              <a:avLst/>
              <a:gdLst>
                <a:gd name="T0" fmla="*/ 2 w 150"/>
                <a:gd name="T1" fmla="*/ 0 h 1"/>
                <a:gd name="T2" fmla="*/ 2 w 150"/>
                <a:gd name="T3" fmla="*/ 0 h 1"/>
                <a:gd name="T4" fmla="*/ 2 w 150"/>
                <a:gd name="T5" fmla="*/ 1 h 1"/>
                <a:gd name="T6" fmla="*/ 1 w 150"/>
                <a:gd name="T7" fmla="*/ 1 h 1"/>
                <a:gd name="T8" fmla="*/ 1 w 150"/>
                <a:gd name="T9" fmla="*/ 1 h 1"/>
                <a:gd name="T10" fmla="*/ 1 w 150"/>
                <a:gd name="T11" fmla="*/ 1 h 1"/>
                <a:gd name="T12" fmla="*/ 0 w 150"/>
                <a:gd name="T13" fmla="*/ 1 h 1"/>
                <a:gd name="T14" fmla="*/ 0 60000 65536"/>
                <a:gd name="T15" fmla="*/ 0 60000 65536"/>
                <a:gd name="T16" fmla="*/ 0 60000 65536"/>
                <a:gd name="T17" fmla="*/ 0 60000 65536"/>
                <a:gd name="T18" fmla="*/ 0 60000 65536"/>
                <a:gd name="T19" fmla="*/ 0 60000 65536"/>
                <a:gd name="T20" fmla="*/ 0 60000 65536"/>
                <a:gd name="T21" fmla="*/ 0 w 150"/>
                <a:gd name="T22" fmla="*/ 0 h 1"/>
                <a:gd name="T23" fmla="*/ 150 w 150"/>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
                  <a:moveTo>
                    <a:pt x="150" y="0"/>
                  </a:moveTo>
                  <a:lnTo>
                    <a:pt x="150" y="0"/>
                  </a:lnTo>
                  <a:lnTo>
                    <a:pt x="100" y="1"/>
                  </a:lnTo>
                  <a:moveTo>
                    <a:pt x="50" y="1"/>
                  </a:moveTo>
                  <a:lnTo>
                    <a:pt x="50" y="1"/>
                  </a:lnTo>
                  <a:lnTo>
                    <a:pt x="38"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0" name="Freeform 15"/>
            <p:cNvSpPr>
              <a:spLocks noEditPoints="1"/>
            </p:cNvSpPr>
            <p:nvPr/>
          </p:nvSpPr>
          <p:spPr bwMode="auto">
            <a:xfrm>
              <a:off x="2856" y="821"/>
              <a:ext cx="419" cy="30"/>
            </a:xfrm>
            <a:custGeom>
              <a:avLst/>
              <a:gdLst>
                <a:gd name="T0" fmla="*/ 12 w 697"/>
                <a:gd name="T1" fmla="*/ 0 h 50"/>
                <a:gd name="T2" fmla="*/ 12 w 697"/>
                <a:gd name="T3" fmla="*/ 0 h 50"/>
                <a:gd name="T4" fmla="*/ 11 w 697"/>
                <a:gd name="T5" fmla="*/ 1 h 50"/>
                <a:gd name="T6" fmla="*/ 11 w 697"/>
                <a:gd name="T7" fmla="*/ 1 h 50"/>
                <a:gd name="T8" fmla="*/ 10 w 697"/>
                <a:gd name="T9" fmla="*/ 1 h 50"/>
                <a:gd name="T10" fmla="*/ 10 w 697"/>
                <a:gd name="T11" fmla="*/ 1 h 50"/>
                <a:gd name="T12" fmla="*/ 10 w 697"/>
                <a:gd name="T13" fmla="*/ 1 h 50"/>
                <a:gd name="T14" fmla="*/ 9 w 697"/>
                <a:gd name="T15" fmla="*/ 1 h 50"/>
                <a:gd name="T16" fmla="*/ 8 w 697"/>
                <a:gd name="T17" fmla="*/ 1 h 50"/>
                <a:gd name="T18" fmla="*/ 8 w 697"/>
                <a:gd name="T19" fmla="*/ 1 h 50"/>
                <a:gd name="T20" fmla="*/ 8 w 697"/>
                <a:gd name="T21" fmla="*/ 1 h 50"/>
                <a:gd name="T22" fmla="*/ 7 w 697"/>
                <a:gd name="T23" fmla="*/ 1 h 50"/>
                <a:gd name="T24" fmla="*/ 6 w 697"/>
                <a:gd name="T25" fmla="*/ 1 h 50"/>
                <a:gd name="T26" fmla="*/ 6 w 697"/>
                <a:gd name="T27" fmla="*/ 1 h 50"/>
                <a:gd name="T28" fmla="*/ 5 w 697"/>
                <a:gd name="T29" fmla="*/ 1 h 50"/>
                <a:gd name="T30" fmla="*/ 5 w 697"/>
                <a:gd name="T31" fmla="*/ 1 h 50"/>
                <a:gd name="T32" fmla="*/ 5 w 697"/>
                <a:gd name="T33" fmla="*/ 1 h 50"/>
                <a:gd name="T34" fmla="*/ 5 w 697"/>
                <a:gd name="T35" fmla="*/ 1 h 50"/>
                <a:gd name="T36" fmla="*/ 4 w 697"/>
                <a:gd name="T37" fmla="*/ 1 h 50"/>
                <a:gd name="T38" fmla="*/ 4 w 697"/>
                <a:gd name="T39" fmla="*/ 1 h 50"/>
                <a:gd name="T40" fmla="*/ 3 w 697"/>
                <a:gd name="T41" fmla="*/ 1 h 50"/>
                <a:gd name="T42" fmla="*/ 3 w 697"/>
                <a:gd name="T43" fmla="*/ 1 h 50"/>
                <a:gd name="T44" fmla="*/ 2 w 697"/>
                <a:gd name="T45" fmla="*/ 1 h 50"/>
                <a:gd name="T46" fmla="*/ 2 w 697"/>
                <a:gd name="T47" fmla="*/ 1 h 50"/>
                <a:gd name="T48" fmla="*/ 1 w 697"/>
                <a:gd name="T49" fmla="*/ 1 h 50"/>
                <a:gd name="T50" fmla="*/ 1 w 697"/>
                <a:gd name="T51" fmla="*/ 1 h 50"/>
                <a:gd name="T52" fmla="*/ 1 w 697"/>
                <a:gd name="T53" fmla="*/ 1 h 50"/>
                <a:gd name="T54" fmla="*/ 1 w 697"/>
                <a:gd name="T55" fmla="*/ 1 h 50"/>
                <a:gd name="T56" fmla="*/ 0 w 697"/>
                <a:gd name="T57" fmla="*/ 1 h 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97"/>
                <a:gd name="T88" fmla="*/ 0 h 50"/>
                <a:gd name="T89" fmla="*/ 697 w 697"/>
                <a:gd name="T90" fmla="*/ 50 h 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97" h="50">
                  <a:moveTo>
                    <a:pt x="697" y="0"/>
                  </a:moveTo>
                  <a:lnTo>
                    <a:pt x="697" y="0"/>
                  </a:lnTo>
                  <a:lnTo>
                    <a:pt x="660" y="3"/>
                  </a:lnTo>
                  <a:lnTo>
                    <a:pt x="643" y="4"/>
                  </a:lnTo>
                  <a:moveTo>
                    <a:pt x="590" y="7"/>
                  </a:moveTo>
                  <a:lnTo>
                    <a:pt x="590" y="7"/>
                  </a:lnTo>
                  <a:lnTo>
                    <a:pt x="575" y="8"/>
                  </a:lnTo>
                  <a:lnTo>
                    <a:pt x="536" y="11"/>
                  </a:lnTo>
                  <a:moveTo>
                    <a:pt x="483" y="15"/>
                  </a:moveTo>
                  <a:lnTo>
                    <a:pt x="483" y="15"/>
                  </a:lnTo>
                  <a:lnTo>
                    <a:pt x="479" y="15"/>
                  </a:lnTo>
                  <a:lnTo>
                    <a:pt x="429" y="19"/>
                  </a:lnTo>
                  <a:moveTo>
                    <a:pt x="375" y="23"/>
                  </a:moveTo>
                  <a:lnTo>
                    <a:pt x="375" y="23"/>
                  </a:lnTo>
                  <a:lnTo>
                    <a:pt x="324" y="27"/>
                  </a:lnTo>
                  <a:lnTo>
                    <a:pt x="322" y="27"/>
                  </a:lnTo>
                  <a:moveTo>
                    <a:pt x="268" y="31"/>
                  </a:moveTo>
                  <a:lnTo>
                    <a:pt x="268" y="31"/>
                  </a:lnTo>
                  <a:lnTo>
                    <a:pt x="222" y="34"/>
                  </a:lnTo>
                  <a:lnTo>
                    <a:pt x="215" y="35"/>
                  </a:lnTo>
                  <a:moveTo>
                    <a:pt x="161" y="39"/>
                  </a:moveTo>
                  <a:lnTo>
                    <a:pt x="161" y="39"/>
                  </a:lnTo>
                  <a:lnTo>
                    <a:pt x="126" y="41"/>
                  </a:lnTo>
                  <a:lnTo>
                    <a:pt x="107" y="43"/>
                  </a:lnTo>
                  <a:moveTo>
                    <a:pt x="54" y="46"/>
                  </a:moveTo>
                  <a:lnTo>
                    <a:pt x="54" y="46"/>
                  </a:lnTo>
                  <a:lnTo>
                    <a:pt x="41" y="47"/>
                  </a:lnTo>
                  <a:lnTo>
                    <a:pt x="5" y="50"/>
                  </a:lnTo>
                  <a:lnTo>
                    <a:pt x="0" y="5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1" name="Freeform 16"/>
            <p:cNvSpPr>
              <a:spLocks noEditPoints="1"/>
            </p:cNvSpPr>
            <p:nvPr/>
          </p:nvSpPr>
          <p:spPr bwMode="auto">
            <a:xfrm>
              <a:off x="2358" y="814"/>
              <a:ext cx="404" cy="36"/>
            </a:xfrm>
            <a:custGeom>
              <a:avLst/>
              <a:gdLst>
                <a:gd name="T0" fmla="*/ 11 w 672"/>
                <a:gd name="T1" fmla="*/ 1 h 60"/>
                <a:gd name="T2" fmla="*/ 11 w 672"/>
                <a:gd name="T3" fmla="*/ 1 h 60"/>
                <a:gd name="T4" fmla="*/ 11 w 672"/>
                <a:gd name="T5" fmla="*/ 1 h 60"/>
                <a:gd name="T6" fmla="*/ 10 w 672"/>
                <a:gd name="T7" fmla="*/ 1 h 60"/>
                <a:gd name="T8" fmla="*/ 10 w 672"/>
                <a:gd name="T9" fmla="*/ 1 h 60"/>
                <a:gd name="T10" fmla="*/ 10 w 672"/>
                <a:gd name="T11" fmla="*/ 1 h 60"/>
                <a:gd name="T12" fmla="*/ 9 w 672"/>
                <a:gd name="T13" fmla="*/ 1 h 60"/>
                <a:gd name="T14" fmla="*/ 8 w 672"/>
                <a:gd name="T15" fmla="*/ 1 h 60"/>
                <a:gd name="T16" fmla="*/ 8 w 672"/>
                <a:gd name="T17" fmla="*/ 1 h 60"/>
                <a:gd name="T18" fmla="*/ 8 w 672"/>
                <a:gd name="T19" fmla="*/ 1 h 60"/>
                <a:gd name="T20" fmla="*/ 7 w 672"/>
                <a:gd name="T21" fmla="*/ 1 h 60"/>
                <a:gd name="T22" fmla="*/ 7 w 672"/>
                <a:gd name="T23" fmla="*/ 1 h 60"/>
                <a:gd name="T24" fmla="*/ 6 w 672"/>
                <a:gd name="T25" fmla="*/ 1 h 60"/>
                <a:gd name="T26" fmla="*/ 6 w 672"/>
                <a:gd name="T27" fmla="*/ 1 h 60"/>
                <a:gd name="T28" fmla="*/ 5 w 672"/>
                <a:gd name="T29" fmla="*/ 1 h 60"/>
                <a:gd name="T30" fmla="*/ 5 w 672"/>
                <a:gd name="T31" fmla="*/ 1 h 60"/>
                <a:gd name="T32" fmla="*/ 4 w 672"/>
                <a:gd name="T33" fmla="*/ 1 h 60"/>
                <a:gd name="T34" fmla="*/ 4 w 672"/>
                <a:gd name="T35" fmla="*/ 1 h 60"/>
                <a:gd name="T36" fmla="*/ 4 w 672"/>
                <a:gd name="T37" fmla="*/ 1 h 60"/>
                <a:gd name="T38" fmla="*/ 4 w 672"/>
                <a:gd name="T39" fmla="*/ 1 h 60"/>
                <a:gd name="T40" fmla="*/ 2 w 672"/>
                <a:gd name="T41" fmla="*/ 1 h 60"/>
                <a:gd name="T42" fmla="*/ 2 w 672"/>
                <a:gd name="T43" fmla="*/ 1 h 60"/>
                <a:gd name="T44" fmla="*/ 2 w 672"/>
                <a:gd name="T45" fmla="*/ 1 h 60"/>
                <a:gd name="T46" fmla="*/ 2 w 672"/>
                <a:gd name="T47" fmla="*/ 1 h 60"/>
                <a:gd name="T48" fmla="*/ 1 w 672"/>
                <a:gd name="T49" fmla="*/ 1 h 60"/>
                <a:gd name="T50" fmla="*/ 1 w 672"/>
                <a:gd name="T51" fmla="*/ 1 h 60"/>
                <a:gd name="T52" fmla="*/ 1 w 672"/>
                <a:gd name="T53" fmla="*/ 1 h 60"/>
                <a:gd name="T54" fmla="*/ 0 w 672"/>
                <a:gd name="T55" fmla="*/ 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2"/>
                <a:gd name="T85" fmla="*/ 0 h 60"/>
                <a:gd name="T86" fmla="*/ 672 w 67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2" h="60">
                  <a:moveTo>
                    <a:pt x="672" y="60"/>
                  </a:moveTo>
                  <a:lnTo>
                    <a:pt x="672" y="60"/>
                  </a:lnTo>
                  <a:lnTo>
                    <a:pt x="633" y="57"/>
                  </a:lnTo>
                  <a:lnTo>
                    <a:pt x="620" y="56"/>
                  </a:lnTo>
                  <a:moveTo>
                    <a:pt x="569" y="51"/>
                  </a:moveTo>
                  <a:lnTo>
                    <a:pt x="569" y="51"/>
                  </a:lnTo>
                  <a:lnTo>
                    <a:pt x="540" y="48"/>
                  </a:lnTo>
                  <a:lnTo>
                    <a:pt x="517" y="46"/>
                  </a:lnTo>
                  <a:moveTo>
                    <a:pt x="465" y="41"/>
                  </a:moveTo>
                  <a:lnTo>
                    <a:pt x="465" y="41"/>
                  </a:lnTo>
                  <a:lnTo>
                    <a:pt x="433" y="38"/>
                  </a:lnTo>
                  <a:lnTo>
                    <a:pt x="414" y="36"/>
                  </a:lnTo>
                  <a:moveTo>
                    <a:pt x="362" y="32"/>
                  </a:moveTo>
                  <a:lnTo>
                    <a:pt x="362" y="32"/>
                  </a:lnTo>
                  <a:lnTo>
                    <a:pt x="320" y="28"/>
                  </a:lnTo>
                  <a:lnTo>
                    <a:pt x="310" y="27"/>
                  </a:lnTo>
                  <a:moveTo>
                    <a:pt x="258" y="22"/>
                  </a:moveTo>
                  <a:lnTo>
                    <a:pt x="258" y="22"/>
                  </a:lnTo>
                  <a:lnTo>
                    <a:pt x="207" y="17"/>
                  </a:lnTo>
                  <a:moveTo>
                    <a:pt x="155" y="12"/>
                  </a:moveTo>
                  <a:lnTo>
                    <a:pt x="155" y="12"/>
                  </a:lnTo>
                  <a:lnTo>
                    <a:pt x="154" y="12"/>
                  </a:lnTo>
                  <a:lnTo>
                    <a:pt x="103" y="8"/>
                  </a:lnTo>
                  <a:moveTo>
                    <a:pt x="52" y="4"/>
                  </a:moveTo>
                  <a:lnTo>
                    <a:pt x="52" y="4"/>
                  </a:lnTo>
                  <a:lnTo>
                    <a:pt x="12"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2" name="Freeform 17"/>
            <p:cNvSpPr>
              <a:spLocks noEditPoints="1"/>
            </p:cNvSpPr>
            <p:nvPr/>
          </p:nvSpPr>
          <p:spPr bwMode="auto">
            <a:xfrm>
              <a:off x="2047" y="807"/>
              <a:ext cx="218" cy="5"/>
            </a:xfrm>
            <a:custGeom>
              <a:avLst/>
              <a:gdLst>
                <a:gd name="T0" fmla="*/ 6 w 362"/>
                <a:gd name="T1" fmla="*/ 1 h 8"/>
                <a:gd name="T2" fmla="*/ 6 w 362"/>
                <a:gd name="T3" fmla="*/ 1 h 8"/>
                <a:gd name="T4" fmla="*/ 5 w 362"/>
                <a:gd name="T5" fmla="*/ 1 h 8"/>
                <a:gd name="T6" fmla="*/ 5 w 362"/>
                <a:gd name="T7" fmla="*/ 1 h 8"/>
                <a:gd name="T8" fmla="*/ 4 w 362"/>
                <a:gd name="T9" fmla="*/ 1 h 8"/>
                <a:gd name="T10" fmla="*/ 4 w 362"/>
                <a:gd name="T11" fmla="*/ 1 h 8"/>
                <a:gd name="T12" fmla="*/ 4 w 362"/>
                <a:gd name="T13" fmla="*/ 1 h 8"/>
                <a:gd name="T14" fmla="*/ 4 w 362"/>
                <a:gd name="T15" fmla="*/ 1 h 8"/>
                <a:gd name="T16" fmla="*/ 2 w 362"/>
                <a:gd name="T17" fmla="*/ 1 h 8"/>
                <a:gd name="T18" fmla="*/ 2 w 362"/>
                <a:gd name="T19" fmla="*/ 1 h 8"/>
                <a:gd name="T20" fmla="*/ 2 w 362"/>
                <a:gd name="T21" fmla="*/ 1 h 8"/>
                <a:gd name="T22" fmla="*/ 2 w 362"/>
                <a:gd name="T23" fmla="*/ 1 h 8"/>
                <a:gd name="T24" fmla="*/ 1 w 362"/>
                <a:gd name="T25" fmla="*/ 1 h 8"/>
                <a:gd name="T26" fmla="*/ 1 w 362"/>
                <a:gd name="T27" fmla="*/ 1 h 8"/>
                <a:gd name="T28" fmla="*/ 1 w 362"/>
                <a:gd name="T29" fmla="*/ 0 h 8"/>
                <a:gd name="T30" fmla="*/ 0 w 362"/>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2"/>
                <a:gd name="T49" fmla="*/ 0 h 8"/>
                <a:gd name="T50" fmla="*/ 362 w 362"/>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2" h="8">
                  <a:moveTo>
                    <a:pt x="362" y="8"/>
                  </a:moveTo>
                  <a:lnTo>
                    <a:pt x="362" y="8"/>
                  </a:lnTo>
                  <a:lnTo>
                    <a:pt x="314" y="7"/>
                  </a:lnTo>
                  <a:lnTo>
                    <a:pt x="310" y="7"/>
                  </a:lnTo>
                  <a:moveTo>
                    <a:pt x="258" y="6"/>
                  </a:moveTo>
                  <a:lnTo>
                    <a:pt x="258" y="6"/>
                  </a:lnTo>
                  <a:lnTo>
                    <a:pt x="212" y="5"/>
                  </a:lnTo>
                  <a:lnTo>
                    <a:pt x="207" y="5"/>
                  </a:lnTo>
                  <a:moveTo>
                    <a:pt x="155" y="3"/>
                  </a:moveTo>
                  <a:lnTo>
                    <a:pt x="155" y="3"/>
                  </a:lnTo>
                  <a:lnTo>
                    <a:pt x="109" y="2"/>
                  </a:lnTo>
                  <a:lnTo>
                    <a:pt x="103" y="2"/>
                  </a:lnTo>
                  <a:moveTo>
                    <a:pt x="52" y="1"/>
                  </a:moveTo>
                  <a:lnTo>
                    <a:pt x="52" y="1"/>
                  </a:lnTo>
                  <a:lnTo>
                    <a:pt x="15" y="0"/>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3" name="Freeform 18"/>
            <p:cNvSpPr>
              <a:spLocks noEditPoints="1"/>
            </p:cNvSpPr>
            <p:nvPr/>
          </p:nvSpPr>
          <p:spPr bwMode="auto">
            <a:xfrm>
              <a:off x="1469" y="807"/>
              <a:ext cx="483" cy="15"/>
            </a:xfrm>
            <a:custGeom>
              <a:avLst/>
              <a:gdLst>
                <a:gd name="T0" fmla="*/ 14 w 804"/>
                <a:gd name="T1" fmla="*/ 0 h 26"/>
                <a:gd name="T2" fmla="*/ 14 w 804"/>
                <a:gd name="T3" fmla="*/ 0 h 26"/>
                <a:gd name="T4" fmla="*/ 13 w 804"/>
                <a:gd name="T5" fmla="*/ 1 h 26"/>
                <a:gd name="T6" fmla="*/ 13 w 804"/>
                <a:gd name="T7" fmla="*/ 1 h 26"/>
                <a:gd name="T8" fmla="*/ 12 w 804"/>
                <a:gd name="T9" fmla="*/ 1 h 26"/>
                <a:gd name="T10" fmla="*/ 12 w 804"/>
                <a:gd name="T11" fmla="*/ 1 h 26"/>
                <a:gd name="T12" fmla="*/ 11 w 804"/>
                <a:gd name="T13" fmla="*/ 1 h 26"/>
                <a:gd name="T14" fmla="*/ 11 w 804"/>
                <a:gd name="T15" fmla="*/ 1 h 26"/>
                <a:gd name="T16" fmla="*/ 10 w 804"/>
                <a:gd name="T17" fmla="*/ 1 h 26"/>
                <a:gd name="T18" fmla="*/ 10 w 804"/>
                <a:gd name="T19" fmla="*/ 1 h 26"/>
                <a:gd name="T20" fmla="*/ 10 w 804"/>
                <a:gd name="T21" fmla="*/ 1 h 26"/>
                <a:gd name="T22" fmla="*/ 9 w 804"/>
                <a:gd name="T23" fmla="*/ 1 h 26"/>
                <a:gd name="T24" fmla="*/ 8 w 804"/>
                <a:gd name="T25" fmla="*/ 1 h 26"/>
                <a:gd name="T26" fmla="*/ 8 w 804"/>
                <a:gd name="T27" fmla="*/ 1 h 26"/>
                <a:gd name="T28" fmla="*/ 8 w 804"/>
                <a:gd name="T29" fmla="*/ 1 h 26"/>
                <a:gd name="T30" fmla="*/ 7 w 804"/>
                <a:gd name="T31" fmla="*/ 1 h 26"/>
                <a:gd name="T32" fmla="*/ 6 w 804"/>
                <a:gd name="T33" fmla="*/ 1 h 26"/>
                <a:gd name="T34" fmla="*/ 6 w 804"/>
                <a:gd name="T35" fmla="*/ 1 h 26"/>
                <a:gd name="T36" fmla="*/ 5 w 804"/>
                <a:gd name="T37" fmla="*/ 1 h 26"/>
                <a:gd name="T38" fmla="*/ 5 w 804"/>
                <a:gd name="T39" fmla="*/ 1 h 26"/>
                <a:gd name="T40" fmla="*/ 5 w 804"/>
                <a:gd name="T41" fmla="*/ 1 h 26"/>
                <a:gd name="T42" fmla="*/ 5 w 804"/>
                <a:gd name="T43" fmla="*/ 1 h 26"/>
                <a:gd name="T44" fmla="*/ 5 w 804"/>
                <a:gd name="T45" fmla="*/ 1 h 26"/>
                <a:gd name="T46" fmla="*/ 4 w 804"/>
                <a:gd name="T47" fmla="*/ 1 h 26"/>
                <a:gd name="T48" fmla="*/ 3 w 804"/>
                <a:gd name="T49" fmla="*/ 1 h 26"/>
                <a:gd name="T50" fmla="*/ 3 w 804"/>
                <a:gd name="T51" fmla="*/ 1 h 26"/>
                <a:gd name="T52" fmla="*/ 2 w 804"/>
                <a:gd name="T53" fmla="*/ 1 h 26"/>
                <a:gd name="T54" fmla="*/ 2 w 804"/>
                <a:gd name="T55" fmla="*/ 1 h 26"/>
                <a:gd name="T56" fmla="*/ 1 w 804"/>
                <a:gd name="T57" fmla="*/ 1 h 26"/>
                <a:gd name="T58" fmla="*/ 1 w 804"/>
                <a:gd name="T59" fmla="*/ 1 h 26"/>
                <a:gd name="T60" fmla="*/ 1 w 804"/>
                <a:gd name="T61" fmla="*/ 1 h 26"/>
                <a:gd name="T62" fmla="*/ 0 w 804"/>
                <a:gd name="T63" fmla="*/ 1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4"/>
                <a:gd name="T97" fmla="*/ 0 h 26"/>
                <a:gd name="T98" fmla="*/ 804 w 804"/>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4" h="26">
                  <a:moveTo>
                    <a:pt x="804" y="0"/>
                  </a:moveTo>
                  <a:lnTo>
                    <a:pt x="804" y="0"/>
                  </a:lnTo>
                  <a:lnTo>
                    <a:pt x="762" y="1"/>
                  </a:lnTo>
                  <a:lnTo>
                    <a:pt x="750" y="2"/>
                  </a:lnTo>
                  <a:moveTo>
                    <a:pt x="697" y="3"/>
                  </a:moveTo>
                  <a:lnTo>
                    <a:pt x="697" y="3"/>
                  </a:lnTo>
                  <a:lnTo>
                    <a:pt x="666" y="4"/>
                  </a:lnTo>
                  <a:lnTo>
                    <a:pt x="643" y="5"/>
                  </a:lnTo>
                  <a:moveTo>
                    <a:pt x="590" y="7"/>
                  </a:moveTo>
                  <a:lnTo>
                    <a:pt x="590" y="7"/>
                  </a:lnTo>
                  <a:lnTo>
                    <a:pt x="557" y="8"/>
                  </a:lnTo>
                  <a:lnTo>
                    <a:pt x="536" y="9"/>
                  </a:lnTo>
                  <a:moveTo>
                    <a:pt x="482" y="10"/>
                  </a:moveTo>
                  <a:lnTo>
                    <a:pt x="482" y="10"/>
                  </a:lnTo>
                  <a:lnTo>
                    <a:pt x="441" y="12"/>
                  </a:lnTo>
                  <a:lnTo>
                    <a:pt x="429" y="12"/>
                  </a:lnTo>
                  <a:moveTo>
                    <a:pt x="375" y="14"/>
                  </a:moveTo>
                  <a:lnTo>
                    <a:pt x="375" y="14"/>
                  </a:lnTo>
                  <a:lnTo>
                    <a:pt x="322" y="16"/>
                  </a:lnTo>
                  <a:moveTo>
                    <a:pt x="268" y="18"/>
                  </a:moveTo>
                  <a:lnTo>
                    <a:pt x="268" y="18"/>
                  </a:lnTo>
                  <a:lnTo>
                    <a:pt x="264" y="18"/>
                  </a:lnTo>
                  <a:lnTo>
                    <a:pt x="214" y="20"/>
                  </a:lnTo>
                  <a:moveTo>
                    <a:pt x="161" y="22"/>
                  </a:moveTo>
                  <a:lnTo>
                    <a:pt x="161" y="22"/>
                  </a:lnTo>
                  <a:lnTo>
                    <a:pt x="153" y="22"/>
                  </a:lnTo>
                  <a:lnTo>
                    <a:pt x="107" y="23"/>
                  </a:lnTo>
                  <a:moveTo>
                    <a:pt x="54" y="25"/>
                  </a:moveTo>
                  <a:lnTo>
                    <a:pt x="54" y="25"/>
                  </a:lnTo>
                  <a:lnTo>
                    <a:pt x="11" y="26"/>
                  </a:lnTo>
                  <a:lnTo>
                    <a:pt x="0" y="2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4" name="Freeform 19"/>
            <p:cNvSpPr>
              <a:spLocks noEditPoints="1"/>
            </p:cNvSpPr>
            <p:nvPr/>
          </p:nvSpPr>
          <p:spPr bwMode="auto">
            <a:xfrm>
              <a:off x="1019" y="824"/>
              <a:ext cx="354" cy="10"/>
            </a:xfrm>
            <a:custGeom>
              <a:avLst/>
              <a:gdLst>
                <a:gd name="T0" fmla="*/ 10 w 588"/>
                <a:gd name="T1" fmla="*/ 0 h 17"/>
                <a:gd name="T2" fmla="*/ 10 w 588"/>
                <a:gd name="T3" fmla="*/ 0 h 17"/>
                <a:gd name="T4" fmla="*/ 10 w 588"/>
                <a:gd name="T5" fmla="*/ 1 h 17"/>
                <a:gd name="T6" fmla="*/ 9 w 588"/>
                <a:gd name="T7" fmla="*/ 1 h 17"/>
                <a:gd name="T8" fmla="*/ 8 w 588"/>
                <a:gd name="T9" fmla="*/ 1 h 17"/>
                <a:gd name="T10" fmla="*/ 8 w 588"/>
                <a:gd name="T11" fmla="*/ 1 h 17"/>
                <a:gd name="T12" fmla="*/ 8 w 588"/>
                <a:gd name="T13" fmla="*/ 1 h 17"/>
                <a:gd name="T14" fmla="*/ 7 w 588"/>
                <a:gd name="T15" fmla="*/ 1 h 17"/>
                <a:gd name="T16" fmla="*/ 7 w 588"/>
                <a:gd name="T17" fmla="*/ 1 h 17"/>
                <a:gd name="T18" fmla="*/ 7 w 588"/>
                <a:gd name="T19" fmla="*/ 1 h 17"/>
                <a:gd name="T20" fmla="*/ 6 w 588"/>
                <a:gd name="T21" fmla="*/ 1 h 17"/>
                <a:gd name="T22" fmla="*/ 5 w 588"/>
                <a:gd name="T23" fmla="*/ 1 h 17"/>
                <a:gd name="T24" fmla="*/ 5 w 588"/>
                <a:gd name="T25" fmla="*/ 1 h 17"/>
                <a:gd name="T26" fmla="*/ 5 w 588"/>
                <a:gd name="T27" fmla="*/ 1 h 17"/>
                <a:gd name="T28" fmla="*/ 4 w 588"/>
                <a:gd name="T29" fmla="*/ 1 h 17"/>
                <a:gd name="T30" fmla="*/ 4 w 588"/>
                <a:gd name="T31" fmla="*/ 1 h 17"/>
                <a:gd name="T32" fmla="*/ 3 w 588"/>
                <a:gd name="T33" fmla="*/ 1 h 17"/>
                <a:gd name="T34" fmla="*/ 3 w 588"/>
                <a:gd name="T35" fmla="*/ 1 h 17"/>
                <a:gd name="T36" fmla="*/ 2 w 588"/>
                <a:gd name="T37" fmla="*/ 1 h 17"/>
                <a:gd name="T38" fmla="*/ 2 w 588"/>
                <a:gd name="T39" fmla="*/ 1 h 17"/>
                <a:gd name="T40" fmla="*/ 1 w 588"/>
                <a:gd name="T41" fmla="*/ 1 h 17"/>
                <a:gd name="T42" fmla="*/ 1 w 588"/>
                <a:gd name="T43" fmla="*/ 1 h 17"/>
                <a:gd name="T44" fmla="*/ 1 w 588"/>
                <a:gd name="T45" fmla="*/ 1 h 17"/>
                <a:gd name="T46" fmla="*/ 0 w 588"/>
                <a:gd name="T47" fmla="*/ 1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8"/>
                <a:gd name="T73" fmla="*/ 0 h 17"/>
                <a:gd name="T74" fmla="*/ 588 w 588"/>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8" h="17">
                  <a:moveTo>
                    <a:pt x="588" y="0"/>
                  </a:moveTo>
                  <a:lnTo>
                    <a:pt x="588" y="0"/>
                  </a:lnTo>
                  <a:lnTo>
                    <a:pt x="546" y="1"/>
                  </a:lnTo>
                  <a:lnTo>
                    <a:pt x="535" y="2"/>
                  </a:lnTo>
                  <a:moveTo>
                    <a:pt x="481" y="4"/>
                  </a:moveTo>
                  <a:lnTo>
                    <a:pt x="481" y="4"/>
                  </a:lnTo>
                  <a:lnTo>
                    <a:pt x="448" y="5"/>
                  </a:lnTo>
                  <a:lnTo>
                    <a:pt x="428" y="5"/>
                  </a:lnTo>
                  <a:moveTo>
                    <a:pt x="375" y="7"/>
                  </a:moveTo>
                  <a:lnTo>
                    <a:pt x="375" y="7"/>
                  </a:lnTo>
                  <a:lnTo>
                    <a:pt x="336" y="9"/>
                  </a:lnTo>
                  <a:lnTo>
                    <a:pt x="321" y="9"/>
                  </a:lnTo>
                  <a:moveTo>
                    <a:pt x="268" y="11"/>
                  </a:moveTo>
                  <a:lnTo>
                    <a:pt x="268" y="11"/>
                  </a:lnTo>
                  <a:lnTo>
                    <a:pt x="216" y="12"/>
                  </a:lnTo>
                  <a:lnTo>
                    <a:pt x="214" y="12"/>
                  </a:lnTo>
                  <a:moveTo>
                    <a:pt x="161" y="14"/>
                  </a:moveTo>
                  <a:lnTo>
                    <a:pt x="161" y="14"/>
                  </a:lnTo>
                  <a:lnTo>
                    <a:pt x="155" y="14"/>
                  </a:lnTo>
                  <a:lnTo>
                    <a:pt x="107" y="15"/>
                  </a:lnTo>
                  <a:moveTo>
                    <a:pt x="54" y="16"/>
                  </a:moveTo>
                  <a:lnTo>
                    <a:pt x="54" y="16"/>
                  </a:lnTo>
                  <a:lnTo>
                    <a:pt x="33" y="16"/>
                  </a:lnTo>
                  <a:lnTo>
                    <a:pt x="0" y="17"/>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5" name="Freeform 20"/>
            <p:cNvSpPr>
              <a:spLocks noEditPoints="1"/>
            </p:cNvSpPr>
            <p:nvPr/>
          </p:nvSpPr>
          <p:spPr bwMode="auto">
            <a:xfrm>
              <a:off x="545" y="835"/>
              <a:ext cx="375" cy="14"/>
            </a:xfrm>
            <a:custGeom>
              <a:avLst/>
              <a:gdLst>
                <a:gd name="T0" fmla="*/ 10 w 624"/>
                <a:gd name="T1" fmla="*/ 0 h 24"/>
                <a:gd name="T2" fmla="*/ 10 w 624"/>
                <a:gd name="T3" fmla="*/ 0 h 24"/>
                <a:gd name="T4" fmla="*/ 10 w 624"/>
                <a:gd name="T5" fmla="*/ 1 h 24"/>
                <a:gd name="T6" fmla="*/ 8 w 624"/>
                <a:gd name="T7" fmla="*/ 1 h 24"/>
                <a:gd name="T8" fmla="*/ 8 w 624"/>
                <a:gd name="T9" fmla="*/ 1 h 24"/>
                <a:gd name="T10" fmla="*/ 8 w 624"/>
                <a:gd name="T11" fmla="*/ 1 h 24"/>
                <a:gd name="T12" fmla="*/ 8 w 624"/>
                <a:gd name="T13" fmla="*/ 1 h 24"/>
                <a:gd name="T14" fmla="*/ 7 w 624"/>
                <a:gd name="T15" fmla="*/ 1 h 24"/>
                <a:gd name="T16" fmla="*/ 7 w 624"/>
                <a:gd name="T17" fmla="*/ 1 h 24"/>
                <a:gd name="T18" fmla="*/ 7 w 624"/>
                <a:gd name="T19" fmla="*/ 1 h 24"/>
                <a:gd name="T20" fmla="*/ 6 w 624"/>
                <a:gd name="T21" fmla="*/ 1 h 24"/>
                <a:gd name="T22" fmla="*/ 5 w 624"/>
                <a:gd name="T23" fmla="*/ 1 h 24"/>
                <a:gd name="T24" fmla="*/ 5 w 624"/>
                <a:gd name="T25" fmla="*/ 1 h 24"/>
                <a:gd name="T26" fmla="*/ 5 w 624"/>
                <a:gd name="T27" fmla="*/ 1 h 24"/>
                <a:gd name="T28" fmla="*/ 4 w 624"/>
                <a:gd name="T29" fmla="*/ 1 h 24"/>
                <a:gd name="T30" fmla="*/ 3 w 624"/>
                <a:gd name="T31" fmla="*/ 1 h 24"/>
                <a:gd name="T32" fmla="*/ 3 w 624"/>
                <a:gd name="T33" fmla="*/ 1 h 24"/>
                <a:gd name="T34" fmla="*/ 2 w 624"/>
                <a:gd name="T35" fmla="*/ 1 h 24"/>
                <a:gd name="T36" fmla="*/ 2 w 624"/>
                <a:gd name="T37" fmla="*/ 1 h 24"/>
                <a:gd name="T38" fmla="*/ 1 w 624"/>
                <a:gd name="T39" fmla="*/ 1 h 24"/>
                <a:gd name="T40" fmla="*/ 1 w 624"/>
                <a:gd name="T41" fmla="*/ 1 h 24"/>
                <a:gd name="T42" fmla="*/ 1 w 624"/>
                <a:gd name="T43" fmla="*/ 1 h 24"/>
                <a:gd name="T44" fmla="*/ 1 w 624"/>
                <a:gd name="T45" fmla="*/ 1 h 24"/>
                <a:gd name="T46" fmla="*/ 0 w 624"/>
                <a:gd name="T47" fmla="*/ 1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4"/>
                <a:gd name="T73" fmla="*/ 0 h 24"/>
                <a:gd name="T74" fmla="*/ 624 w 624"/>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4" h="24">
                  <a:moveTo>
                    <a:pt x="624" y="0"/>
                  </a:moveTo>
                  <a:lnTo>
                    <a:pt x="624" y="0"/>
                  </a:lnTo>
                  <a:lnTo>
                    <a:pt x="567" y="1"/>
                  </a:lnTo>
                  <a:moveTo>
                    <a:pt x="511" y="3"/>
                  </a:moveTo>
                  <a:lnTo>
                    <a:pt x="511" y="3"/>
                  </a:lnTo>
                  <a:lnTo>
                    <a:pt x="507" y="3"/>
                  </a:lnTo>
                  <a:lnTo>
                    <a:pt x="454" y="5"/>
                  </a:lnTo>
                  <a:moveTo>
                    <a:pt x="397" y="7"/>
                  </a:moveTo>
                  <a:lnTo>
                    <a:pt x="397" y="7"/>
                  </a:lnTo>
                  <a:lnTo>
                    <a:pt x="385" y="7"/>
                  </a:lnTo>
                  <a:lnTo>
                    <a:pt x="341" y="9"/>
                  </a:lnTo>
                  <a:moveTo>
                    <a:pt x="284" y="11"/>
                  </a:moveTo>
                  <a:lnTo>
                    <a:pt x="284" y="11"/>
                  </a:lnTo>
                  <a:lnTo>
                    <a:pt x="265" y="12"/>
                  </a:lnTo>
                  <a:lnTo>
                    <a:pt x="227" y="14"/>
                  </a:lnTo>
                  <a:moveTo>
                    <a:pt x="170" y="16"/>
                  </a:moveTo>
                  <a:lnTo>
                    <a:pt x="170" y="16"/>
                  </a:lnTo>
                  <a:lnTo>
                    <a:pt x="153" y="17"/>
                  </a:lnTo>
                  <a:lnTo>
                    <a:pt x="114" y="19"/>
                  </a:lnTo>
                  <a:moveTo>
                    <a:pt x="57" y="21"/>
                  </a:moveTo>
                  <a:lnTo>
                    <a:pt x="57" y="21"/>
                  </a:lnTo>
                  <a:lnTo>
                    <a:pt x="53" y="21"/>
                  </a:lnTo>
                  <a:lnTo>
                    <a:pt x="10" y="23"/>
                  </a:lnTo>
                  <a:lnTo>
                    <a:pt x="0" y="24"/>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6" name="Freeform 21"/>
            <p:cNvSpPr>
              <a:spLocks noEditPoints="1"/>
            </p:cNvSpPr>
            <p:nvPr/>
          </p:nvSpPr>
          <p:spPr bwMode="auto">
            <a:xfrm>
              <a:off x="215" y="848"/>
              <a:ext cx="230" cy="2"/>
            </a:xfrm>
            <a:custGeom>
              <a:avLst/>
              <a:gdLst>
                <a:gd name="T0" fmla="*/ 7 w 383"/>
                <a:gd name="T1" fmla="*/ 1 h 3"/>
                <a:gd name="T2" fmla="*/ 7 w 383"/>
                <a:gd name="T3" fmla="*/ 1 h 3"/>
                <a:gd name="T4" fmla="*/ 6 w 383"/>
                <a:gd name="T5" fmla="*/ 1 h 3"/>
                <a:gd name="T6" fmla="*/ 6 w 383"/>
                <a:gd name="T7" fmla="*/ 1 h 3"/>
                <a:gd name="T8" fmla="*/ 5 w 383"/>
                <a:gd name="T9" fmla="*/ 1 h 3"/>
                <a:gd name="T10" fmla="*/ 5 w 383"/>
                <a:gd name="T11" fmla="*/ 1 h 3"/>
                <a:gd name="T12" fmla="*/ 4 w 383"/>
                <a:gd name="T13" fmla="*/ 1 h 3"/>
                <a:gd name="T14" fmla="*/ 4 w 383"/>
                <a:gd name="T15" fmla="*/ 1 h 3"/>
                <a:gd name="T16" fmla="*/ 3 w 383"/>
                <a:gd name="T17" fmla="*/ 1 h 3"/>
                <a:gd name="T18" fmla="*/ 3 w 383"/>
                <a:gd name="T19" fmla="*/ 1 h 3"/>
                <a:gd name="T20" fmla="*/ 2 w 383"/>
                <a:gd name="T21" fmla="*/ 1 h 3"/>
                <a:gd name="T22" fmla="*/ 2 w 383"/>
                <a:gd name="T23" fmla="*/ 1 h 3"/>
                <a:gd name="T24" fmla="*/ 1 w 383"/>
                <a:gd name="T25" fmla="*/ 1 h 3"/>
                <a:gd name="T26" fmla="*/ 1 w 383"/>
                <a:gd name="T27" fmla="*/ 1 h 3"/>
                <a:gd name="T28" fmla="*/ 1 w 383"/>
                <a:gd name="T29" fmla="*/ 1 h 3"/>
                <a:gd name="T30" fmla="*/ 1 w 383"/>
                <a:gd name="T31" fmla="*/ 1 h 3"/>
                <a:gd name="T32" fmla="*/ 0 w 383"/>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3"/>
                <a:gd name="T52" fmla="*/ 0 h 3"/>
                <a:gd name="T53" fmla="*/ 383 w 383"/>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3" h="3">
                  <a:moveTo>
                    <a:pt x="383" y="3"/>
                  </a:moveTo>
                  <a:lnTo>
                    <a:pt x="383" y="3"/>
                  </a:lnTo>
                  <a:lnTo>
                    <a:pt x="341" y="3"/>
                  </a:lnTo>
                  <a:lnTo>
                    <a:pt x="328" y="3"/>
                  </a:lnTo>
                  <a:moveTo>
                    <a:pt x="274" y="3"/>
                  </a:moveTo>
                  <a:lnTo>
                    <a:pt x="274" y="3"/>
                  </a:lnTo>
                  <a:lnTo>
                    <a:pt x="246" y="2"/>
                  </a:lnTo>
                  <a:lnTo>
                    <a:pt x="219" y="2"/>
                  </a:lnTo>
                  <a:moveTo>
                    <a:pt x="164" y="2"/>
                  </a:moveTo>
                  <a:lnTo>
                    <a:pt x="164" y="2"/>
                  </a:lnTo>
                  <a:lnTo>
                    <a:pt x="147" y="2"/>
                  </a:lnTo>
                  <a:lnTo>
                    <a:pt x="109" y="1"/>
                  </a:lnTo>
                  <a:moveTo>
                    <a:pt x="54" y="1"/>
                  </a:moveTo>
                  <a:lnTo>
                    <a:pt x="54" y="1"/>
                  </a:lnTo>
                  <a:lnTo>
                    <a:pt x="52" y="1"/>
                  </a:lnTo>
                  <a:lnTo>
                    <a:pt x="10"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7" name="Freeform 22"/>
            <p:cNvSpPr>
              <a:spLocks/>
            </p:cNvSpPr>
            <p:nvPr/>
          </p:nvSpPr>
          <p:spPr bwMode="auto">
            <a:xfrm>
              <a:off x="68" y="848"/>
              <a:ext cx="40" cy="1"/>
            </a:xfrm>
            <a:custGeom>
              <a:avLst/>
              <a:gdLst>
                <a:gd name="T0" fmla="*/ 1 w 65"/>
                <a:gd name="T1" fmla="*/ 0 h 1"/>
                <a:gd name="T2" fmla="*/ 1 w 65"/>
                <a:gd name="T3" fmla="*/ 0 h 1"/>
                <a:gd name="T4" fmla="*/ 1 w 65"/>
                <a:gd name="T5" fmla="*/ 1 h 1"/>
                <a:gd name="T6" fmla="*/ 0 w 65"/>
                <a:gd name="T7" fmla="*/ 1 h 1"/>
                <a:gd name="T8" fmla="*/ 0 60000 65536"/>
                <a:gd name="T9" fmla="*/ 0 60000 65536"/>
                <a:gd name="T10" fmla="*/ 0 60000 65536"/>
                <a:gd name="T11" fmla="*/ 0 60000 65536"/>
                <a:gd name="T12" fmla="*/ 0 w 65"/>
                <a:gd name="T13" fmla="*/ 0 h 1"/>
                <a:gd name="T14" fmla="*/ 65 w 65"/>
                <a:gd name="T15" fmla="*/ 1 h 1"/>
              </a:gdLst>
              <a:ahLst/>
              <a:cxnLst>
                <a:cxn ang="T8">
                  <a:pos x="T0" y="T1"/>
                </a:cxn>
                <a:cxn ang="T9">
                  <a:pos x="T2" y="T3"/>
                </a:cxn>
                <a:cxn ang="T10">
                  <a:pos x="T4" y="T5"/>
                </a:cxn>
                <a:cxn ang="T11">
                  <a:pos x="T6" y="T7"/>
                </a:cxn>
              </a:cxnLst>
              <a:rect l="T12" t="T13" r="T14" b="T15"/>
              <a:pathLst>
                <a:path w="65" h="1">
                  <a:moveTo>
                    <a:pt x="65" y="0"/>
                  </a:moveTo>
                  <a:lnTo>
                    <a:pt x="65" y="0"/>
                  </a:lnTo>
                  <a:lnTo>
                    <a:pt x="14"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8" name="Freeform 23"/>
            <p:cNvSpPr>
              <a:spLocks noEditPoints="1"/>
            </p:cNvSpPr>
            <p:nvPr/>
          </p:nvSpPr>
          <p:spPr bwMode="auto">
            <a:xfrm>
              <a:off x="10" y="806"/>
              <a:ext cx="5926" cy="65"/>
            </a:xfrm>
            <a:custGeom>
              <a:avLst/>
              <a:gdLst>
                <a:gd name="T0" fmla="*/ 168 w 9865"/>
                <a:gd name="T1" fmla="*/ 1 h 108"/>
                <a:gd name="T2" fmla="*/ 168 w 9865"/>
                <a:gd name="T3" fmla="*/ 1 h 108"/>
                <a:gd name="T4" fmla="*/ 167 w 9865"/>
                <a:gd name="T5" fmla="*/ 1 h 108"/>
                <a:gd name="T6" fmla="*/ 146 w 9865"/>
                <a:gd name="T7" fmla="*/ 2 h 108"/>
                <a:gd name="T8" fmla="*/ 146 w 9865"/>
                <a:gd name="T9" fmla="*/ 2 h 108"/>
                <a:gd name="T10" fmla="*/ 146 w 9865"/>
                <a:gd name="T11" fmla="*/ 2 h 108"/>
                <a:gd name="T12" fmla="*/ 145 w 9865"/>
                <a:gd name="T13" fmla="*/ 2 h 108"/>
                <a:gd name="T14" fmla="*/ 130 w 9865"/>
                <a:gd name="T15" fmla="*/ 1 h 108"/>
                <a:gd name="T16" fmla="*/ 130 w 9865"/>
                <a:gd name="T17" fmla="*/ 1 h 108"/>
                <a:gd name="T18" fmla="*/ 129 w 9865"/>
                <a:gd name="T19" fmla="*/ 1 h 108"/>
                <a:gd name="T20" fmla="*/ 129 w 9865"/>
                <a:gd name="T21" fmla="*/ 1 h 108"/>
                <a:gd name="T22" fmla="*/ 106 w 9865"/>
                <a:gd name="T23" fmla="*/ 1 h 108"/>
                <a:gd name="T24" fmla="*/ 106 w 9865"/>
                <a:gd name="T25" fmla="*/ 1 h 108"/>
                <a:gd name="T26" fmla="*/ 106 w 9865"/>
                <a:gd name="T27" fmla="*/ 1 h 108"/>
                <a:gd name="T28" fmla="*/ 105 w 9865"/>
                <a:gd name="T29" fmla="*/ 1 h 108"/>
                <a:gd name="T30" fmla="*/ 99 w 9865"/>
                <a:gd name="T31" fmla="*/ 1 h 108"/>
                <a:gd name="T32" fmla="*/ 99 w 9865"/>
                <a:gd name="T33" fmla="*/ 1 h 108"/>
                <a:gd name="T34" fmla="*/ 99 w 9865"/>
                <a:gd name="T35" fmla="*/ 1 h 108"/>
                <a:gd name="T36" fmla="*/ 98 w 9865"/>
                <a:gd name="T37" fmla="*/ 1 h 108"/>
                <a:gd name="T38" fmla="*/ 94 w 9865"/>
                <a:gd name="T39" fmla="*/ 1 h 108"/>
                <a:gd name="T40" fmla="*/ 94 w 9865"/>
                <a:gd name="T41" fmla="*/ 1 h 108"/>
                <a:gd name="T42" fmla="*/ 94 w 9865"/>
                <a:gd name="T43" fmla="*/ 1 h 108"/>
                <a:gd name="T44" fmla="*/ 93 w 9865"/>
                <a:gd name="T45" fmla="*/ 1 h 108"/>
                <a:gd name="T46" fmla="*/ 79 w 9865"/>
                <a:gd name="T47" fmla="*/ 1 h 108"/>
                <a:gd name="T48" fmla="*/ 79 w 9865"/>
                <a:gd name="T49" fmla="*/ 1 h 108"/>
                <a:gd name="T50" fmla="*/ 79 w 9865"/>
                <a:gd name="T51" fmla="*/ 1 h 108"/>
                <a:gd name="T52" fmla="*/ 78 w 9865"/>
                <a:gd name="T53" fmla="*/ 1 h 108"/>
                <a:gd name="T54" fmla="*/ 65 w 9865"/>
                <a:gd name="T55" fmla="*/ 1 h 108"/>
                <a:gd name="T56" fmla="*/ 65 w 9865"/>
                <a:gd name="T57" fmla="*/ 1 h 108"/>
                <a:gd name="T58" fmla="*/ 65 w 9865"/>
                <a:gd name="T59" fmla="*/ 1 h 108"/>
                <a:gd name="T60" fmla="*/ 65 w 9865"/>
                <a:gd name="T61" fmla="*/ 1 h 108"/>
                <a:gd name="T62" fmla="*/ 56 w 9865"/>
                <a:gd name="T63" fmla="*/ 0 h 108"/>
                <a:gd name="T64" fmla="*/ 56 w 9865"/>
                <a:gd name="T65" fmla="*/ 0 h 108"/>
                <a:gd name="T66" fmla="*/ 56 w 9865"/>
                <a:gd name="T67" fmla="*/ 0 h 108"/>
                <a:gd name="T68" fmla="*/ 56 w 9865"/>
                <a:gd name="T69" fmla="*/ 0 h 108"/>
                <a:gd name="T70" fmla="*/ 40 w 9865"/>
                <a:gd name="T71" fmla="*/ 1 h 108"/>
                <a:gd name="T72" fmla="*/ 40 w 9865"/>
                <a:gd name="T73" fmla="*/ 1 h 108"/>
                <a:gd name="T74" fmla="*/ 40 w 9865"/>
                <a:gd name="T75" fmla="*/ 1 h 108"/>
                <a:gd name="T76" fmla="*/ 39 w 9865"/>
                <a:gd name="T77" fmla="*/ 1 h 108"/>
                <a:gd name="T78" fmla="*/ 28 w 9865"/>
                <a:gd name="T79" fmla="*/ 1 h 108"/>
                <a:gd name="T80" fmla="*/ 28 w 9865"/>
                <a:gd name="T81" fmla="*/ 1 h 108"/>
                <a:gd name="T82" fmla="*/ 27 w 9865"/>
                <a:gd name="T83" fmla="*/ 1 h 108"/>
                <a:gd name="T84" fmla="*/ 26 w 9865"/>
                <a:gd name="T85" fmla="*/ 1 h 108"/>
                <a:gd name="T86" fmla="*/ 14 w 9865"/>
                <a:gd name="T87" fmla="*/ 1 h 108"/>
                <a:gd name="T88" fmla="*/ 14 w 9865"/>
                <a:gd name="T89" fmla="*/ 1 h 108"/>
                <a:gd name="T90" fmla="*/ 14 w 9865"/>
                <a:gd name="T91" fmla="*/ 1 h 108"/>
                <a:gd name="T92" fmla="*/ 13 w 9865"/>
                <a:gd name="T93" fmla="*/ 1 h 108"/>
                <a:gd name="T94" fmla="*/ 5 w 9865"/>
                <a:gd name="T95" fmla="*/ 1 h 108"/>
                <a:gd name="T96" fmla="*/ 5 w 9865"/>
                <a:gd name="T97" fmla="*/ 1 h 108"/>
                <a:gd name="T98" fmla="*/ 4 w 9865"/>
                <a:gd name="T99" fmla="*/ 1 h 108"/>
                <a:gd name="T100" fmla="*/ 4 w 9865"/>
                <a:gd name="T101" fmla="*/ 1 h 108"/>
                <a:gd name="T102" fmla="*/ 1 w 9865"/>
                <a:gd name="T103" fmla="*/ 1 h 108"/>
                <a:gd name="T104" fmla="*/ 1 w 9865"/>
                <a:gd name="T105" fmla="*/ 1 h 108"/>
                <a:gd name="T106" fmla="*/ 0 w 9865"/>
                <a:gd name="T107" fmla="*/ 1 h 1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65"/>
                <a:gd name="T163" fmla="*/ 0 h 108"/>
                <a:gd name="T164" fmla="*/ 9865 w 9865"/>
                <a:gd name="T165" fmla="*/ 108 h 1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65" h="108">
                  <a:moveTo>
                    <a:pt x="9865" y="43"/>
                  </a:moveTo>
                  <a:lnTo>
                    <a:pt x="9865" y="43"/>
                  </a:lnTo>
                  <a:cubicBezTo>
                    <a:pt x="9862" y="43"/>
                    <a:pt x="9853" y="45"/>
                    <a:pt x="9839" y="46"/>
                  </a:cubicBezTo>
                  <a:moveTo>
                    <a:pt x="8615" y="108"/>
                  </a:moveTo>
                  <a:lnTo>
                    <a:pt x="8615" y="108"/>
                  </a:lnTo>
                  <a:cubicBezTo>
                    <a:pt x="8606" y="108"/>
                    <a:pt x="8597" y="108"/>
                    <a:pt x="8588" y="108"/>
                  </a:cubicBezTo>
                  <a:cubicBezTo>
                    <a:pt x="8579" y="108"/>
                    <a:pt x="8570" y="108"/>
                    <a:pt x="8561" y="108"/>
                  </a:cubicBezTo>
                  <a:moveTo>
                    <a:pt x="7628" y="74"/>
                  </a:moveTo>
                  <a:lnTo>
                    <a:pt x="7628" y="74"/>
                  </a:lnTo>
                  <a:cubicBezTo>
                    <a:pt x="7619" y="74"/>
                    <a:pt x="7609" y="74"/>
                    <a:pt x="7600" y="73"/>
                  </a:cubicBezTo>
                  <a:cubicBezTo>
                    <a:pt x="7591" y="73"/>
                    <a:pt x="7582" y="73"/>
                    <a:pt x="7574" y="73"/>
                  </a:cubicBezTo>
                  <a:moveTo>
                    <a:pt x="6245" y="14"/>
                  </a:moveTo>
                  <a:lnTo>
                    <a:pt x="6245" y="14"/>
                  </a:lnTo>
                  <a:cubicBezTo>
                    <a:pt x="6236" y="13"/>
                    <a:pt x="6227" y="11"/>
                    <a:pt x="6219" y="10"/>
                  </a:cubicBezTo>
                  <a:cubicBezTo>
                    <a:pt x="6214" y="9"/>
                    <a:pt x="6205" y="8"/>
                    <a:pt x="6194" y="8"/>
                  </a:cubicBezTo>
                  <a:moveTo>
                    <a:pt x="5842" y="20"/>
                  </a:moveTo>
                  <a:lnTo>
                    <a:pt x="5842" y="20"/>
                  </a:lnTo>
                  <a:cubicBezTo>
                    <a:pt x="5832" y="20"/>
                    <a:pt x="5823" y="20"/>
                    <a:pt x="5817" y="20"/>
                  </a:cubicBezTo>
                  <a:cubicBezTo>
                    <a:pt x="5809" y="20"/>
                    <a:pt x="5801" y="20"/>
                    <a:pt x="5792" y="20"/>
                  </a:cubicBezTo>
                  <a:moveTo>
                    <a:pt x="5541" y="21"/>
                  </a:moveTo>
                  <a:lnTo>
                    <a:pt x="5541" y="21"/>
                  </a:lnTo>
                  <a:cubicBezTo>
                    <a:pt x="5532" y="21"/>
                    <a:pt x="5524" y="21"/>
                    <a:pt x="5515" y="21"/>
                  </a:cubicBezTo>
                  <a:cubicBezTo>
                    <a:pt x="5508" y="21"/>
                    <a:pt x="5499" y="22"/>
                    <a:pt x="5489" y="22"/>
                  </a:cubicBezTo>
                  <a:moveTo>
                    <a:pt x="4685" y="77"/>
                  </a:moveTo>
                  <a:lnTo>
                    <a:pt x="4685" y="77"/>
                  </a:lnTo>
                  <a:cubicBezTo>
                    <a:pt x="4673" y="77"/>
                    <a:pt x="4664" y="78"/>
                    <a:pt x="4658" y="78"/>
                  </a:cubicBezTo>
                  <a:cubicBezTo>
                    <a:pt x="4651" y="78"/>
                    <a:pt x="4643" y="77"/>
                    <a:pt x="4632" y="77"/>
                  </a:cubicBezTo>
                  <a:moveTo>
                    <a:pt x="3856" y="10"/>
                  </a:moveTo>
                  <a:lnTo>
                    <a:pt x="3856" y="10"/>
                  </a:lnTo>
                  <a:cubicBezTo>
                    <a:pt x="3846" y="10"/>
                    <a:pt x="3837" y="10"/>
                    <a:pt x="3830" y="10"/>
                  </a:cubicBezTo>
                  <a:cubicBezTo>
                    <a:pt x="3822" y="10"/>
                    <a:pt x="3813" y="10"/>
                    <a:pt x="3804" y="9"/>
                  </a:cubicBezTo>
                  <a:moveTo>
                    <a:pt x="3339" y="0"/>
                  </a:moveTo>
                  <a:lnTo>
                    <a:pt x="3339" y="0"/>
                  </a:lnTo>
                  <a:cubicBezTo>
                    <a:pt x="3330" y="0"/>
                    <a:pt x="3321" y="0"/>
                    <a:pt x="3313" y="0"/>
                  </a:cubicBezTo>
                  <a:cubicBezTo>
                    <a:pt x="3306" y="0"/>
                    <a:pt x="3297" y="0"/>
                    <a:pt x="3287" y="0"/>
                  </a:cubicBezTo>
                  <a:moveTo>
                    <a:pt x="2375" y="28"/>
                  </a:moveTo>
                  <a:lnTo>
                    <a:pt x="2375" y="28"/>
                  </a:lnTo>
                  <a:cubicBezTo>
                    <a:pt x="2365" y="28"/>
                    <a:pt x="2356" y="28"/>
                    <a:pt x="2348" y="28"/>
                  </a:cubicBezTo>
                  <a:cubicBezTo>
                    <a:pt x="2341" y="28"/>
                    <a:pt x="2332" y="29"/>
                    <a:pt x="2322" y="29"/>
                  </a:cubicBezTo>
                  <a:moveTo>
                    <a:pt x="1627" y="47"/>
                  </a:moveTo>
                  <a:lnTo>
                    <a:pt x="1627" y="47"/>
                  </a:lnTo>
                  <a:cubicBezTo>
                    <a:pt x="1618" y="47"/>
                    <a:pt x="1609" y="47"/>
                    <a:pt x="1600" y="47"/>
                  </a:cubicBezTo>
                  <a:cubicBezTo>
                    <a:pt x="1591" y="47"/>
                    <a:pt x="1581" y="47"/>
                    <a:pt x="1572" y="47"/>
                  </a:cubicBezTo>
                  <a:moveTo>
                    <a:pt x="835" y="73"/>
                  </a:moveTo>
                  <a:lnTo>
                    <a:pt x="835" y="73"/>
                  </a:lnTo>
                  <a:cubicBezTo>
                    <a:pt x="824" y="74"/>
                    <a:pt x="814" y="74"/>
                    <a:pt x="806" y="74"/>
                  </a:cubicBezTo>
                  <a:cubicBezTo>
                    <a:pt x="798" y="74"/>
                    <a:pt x="789" y="74"/>
                    <a:pt x="779" y="74"/>
                  </a:cubicBezTo>
                  <a:moveTo>
                    <a:pt x="286" y="70"/>
                  </a:moveTo>
                  <a:lnTo>
                    <a:pt x="286" y="70"/>
                  </a:lnTo>
                  <a:cubicBezTo>
                    <a:pt x="275" y="70"/>
                    <a:pt x="266" y="70"/>
                    <a:pt x="258" y="70"/>
                  </a:cubicBezTo>
                  <a:cubicBezTo>
                    <a:pt x="248" y="70"/>
                    <a:pt x="238" y="70"/>
                    <a:pt x="226" y="70"/>
                  </a:cubicBezTo>
                  <a:moveTo>
                    <a:pt x="33" y="72"/>
                  </a:moveTo>
                  <a:lnTo>
                    <a:pt x="33" y="72"/>
                  </a:lnTo>
                  <a:cubicBezTo>
                    <a:pt x="13" y="72"/>
                    <a:pt x="0" y="72"/>
                    <a:pt x="0" y="72"/>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9" name="Freeform 24"/>
            <p:cNvSpPr>
              <a:spLocks/>
            </p:cNvSpPr>
            <p:nvPr/>
          </p:nvSpPr>
          <p:spPr bwMode="auto">
            <a:xfrm>
              <a:off x="3841" y="3968"/>
              <a:ext cx="1339" cy="14"/>
            </a:xfrm>
            <a:custGeom>
              <a:avLst/>
              <a:gdLst>
                <a:gd name="T0" fmla="*/ 38 w 2229"/>
                <a:gd name="T1" fmla="*/ 1 h 23"/>
                <a:gd name="T2" fmla="*/ 38 w 2229"/>
                <a:gd name="T3" fmla="*/ 1 h 23"/>
                <a:gd name="T4" fmla="*/ 37 w 2229"/>
                <a:gd name="T5" fmla="*/ 0 h 23"/>
                <a:gd name="T6" fmla="*/ 1 w 2229"/>
                <a:gd name="T7" fmla="*/ 1 h 23"/>
                <a:gd name="T8" fmla="*/ 0 w 2229"/>
                <a:gd name="T9" fmla="*/ 1 h 23"/>
                <a:gd name="T10" fmla="*/ 35 w 2229"/>
                <a:gd name="T11" fmla="*/ 1 h 23"/>
                <a:gd name="T12" fmla="*/ 0 60000 65536"/>
                <a:gd name="T13" fmla="*/ 0 60000 65536"/>
                <a:gd name="T14" fmla="*/ 0 60000 65536"/>
                <a:gd name="T15" fmla="*/ 0 60000 65536"/>
                <a:gd name="T16" fmla="*/ 0 60000 65536"/>
                <a:gd name="T17" fmla="*/ 0 60000 65536"/>
                <a:gd name="T18" fmla="*/ 0 w 2229"/>
                <a:gd name="T19" fmla="*/ 0 h 23"/>
                <a:gd name="T20" fmla="*/ 2229 w 22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229" h="23">
                  <a:moveTo>
                    <a:pt x="2229" y="9"/>
                  </a:moveTo>
                  <a:lnTo>
                    <a:pt x="2229" y="9"/>
                  </a:lnTo>
                  <a:lnTo>
                    <a:pt x="2153" y="0"/>
                  </a:lnTo>
                  <a:lnTo>
                    <a:pt x="17" y="23"/>
                  </a:lnTo>
                  <a:lnTo>
                    <a:pt x="0" y="14"/>
                  </a:lnTo>
                  <a:lnTo>
                    <a:pt x="2108" y="13"/>
                  </a:lnTo>
                </a:path>
              </a:pathLst>
            </a:custGeom>
            <a:solidFill>
              <a:srgbClr val="000000"/>
            </a:solidFill>
            <a:ln w="0">
              <a:solidFill>
                <a:srgbClr val="000000"/>
              </a:solidFill>
              <a:prstDash val="solid"/>
              <a:round/>
              <a:headEnd/>
              <a:tailEnd/>
            </a:ln>
          </p:spPr>
          <p:txBody>
            <a:bodyPr/>
            <a:lstStyle/>
            <a:p>
              <a:endParaRPr lang="en-GB"/>
            </a:p>
          </p:txBody>
        </p:sp>
        <p:sp>
          <p:nvSpPr>
            <p:cNvPr id="50200" name="Freeform 25"/>
            <p:cNvSpPr>
              <a:spLocks/>
            </p:cNvSpPr>
            <p:nvPr/>
          </p:nvSpPr>
          <p:spPr bwMode="auto">
            <a:xfrm>
              <a:off x="864" y="273"/>
              <a:ext cx="2001" cy="8"/>
            </a:xfrm>
            <a:custGeom>
              <a:avLst/>
              <a:gdLst>
                <a:gd name="T0" fmla="*/ 10 w 3331"/>
                <a:gd name="T1" fmla="*/ 1 h 13"/>
                <a:gd name="T2" fmla="*/ 10 w 3331"/>
                <a:gd name="T3" fmla="*/ 1 h 13"/>
                <a:gd name="T4" fmla="*/ 10 w 3331"/>
                <a:gd name="T5" fmla="*/ 1 h 13"/>
                <a:gd name="T6" fmla="*/ 0 w 3331"/>
                <a:gd name="T7" fmla="*/ 1 h 13"/>
                <a:gd name="T8" fmla="*/ 0 w 3331"/>
                <a:gd name="T9" fmla="*/ 1 h 13"/>
                <a:gd name="T10" fmla="*/ 10 w 3331"/>
                <a:gd name="T11" fmla="*/ 0 h 13"/>
                <a:gd name="T12" fmla="*/ 15 w 3331"/>
                <a:gd name="T13" fmla="*/ 1 h 13"/>
                <a:gd name="T14" fmla="*/ 23 w 3331"/>
                <a:gd name="T15" fmla="*/ 1 h 13"/>
                <a:gd name="T16" fmla="*/ 39 w 3331"/>
                <a:gd name="T17" fmla="*/ 1 h 13"/>
                <a:gd name="T18" fmla="*/ 44 w 3331"/>
                <a:gd name="T19" fmla="*/ 1 h 13"/>
                <a:gd name="T20" fmla="*/ 46 w 3331"/>
                <a:gd name="T21" fmla="*/ 1 h 13"/>
                <a:gd name="T22" fmla="*/ 53 w 3331"/>
                <a:gd name="T23" fmla="*/ 1 h 13"/>
                <a:gd name="T24" fmla="*/ 53 w 3331"/>
                <a:gd name="T25" fmla="*/ 1 h 13"/>
                <a:gd name="T26" fmla="*/ 56 w 3331"/>
                <a:gd name="T27" fmla="*/ 1 h 13"/>
                <a:gd name="T28" fmla="*/ 56 w 3331"/>
                <a:gd name="T29" fmla="*/ 1 h 13"/>
                <a:gd name="T30" fmla="*/ 53 w 3331"/>
                <a:gd name="T31" fmla="*/ 1 h 13"/>
                <a:gd name="T32" fmla="*/ 19 w 3331"/>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31"/>
                <a:gd name="T52" fmla="*/ 0 h 13"/>
                <a:gd name="T53" fmla="*/ 3331 w 3331"/>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31" h="13">
                  <a:moveTo>
                    <a:pt x="631" y="9"/>
                  </a:moveTo>
                  <a:lnTo>
                    <a:pt x="631" y="9"/>
                  </a:lnTo>
                  <a:lnTo>
                    <a:pt x="553" y="9"/>
                  </a:lnTo>
                  <a:lnTo>
                    <a:pt x="0" y="12"/>
                  </a:lnTo>
                  <a:lnTo>
                    <a:pt x="0" y="6"/>
                  </a:lnTo>
                  <a:lnTo>
                    <a:pt x="631" y="0"/>
                  </a:lnTo>
                  <a:lnTo>
                    <a:pt x="893" y="4"/>
                  </a:lnTo>
                  <a:lnTo>
                    <a:pt x="1399" y="13"/>
                  </a:lnTo>
                  <a:lnTo>
                    <a:pt x="2299" y="13"/>
                  </a:lnTo>
                  <a:lnTo>
                    <a:pt x="2566" y="7"/>
                  </a:lnTo>
                  <a:lnTo>
                    <a:pt x="2736" y="8"/>
                  </a:lnTo>
                  <a:lnTo>
                    <a:pt x="3119" y="13"/>
                  </a:lnTo>
                  <a:lnTo>
                    <a:pt x="3136" y="8"/>
                  </a:lnTo>
                  <a:lnTo>
                    <a:pt x="3331" y="7"/>
                  </a:lnTo>
                  <a:lnTo>
                    <a:pt x="3280" y="3"/>
                  </a:lnTo>
                  <a:lnTo>
                    <a:pt x="3128" y="4"/>
                  </a:lnTo>
                  <a:cubicBezTo>
                    <a:pt x="2450" y="4"/>
                    <a:pt x="1774" y="5"/>
                    <a:pt x="1096" y="0"/>
                  </a:cubicBezTo>
                </a:path>
              </a:pathLst>
            </a:custGeom>
            <a:solidFill>
              <a:srgbClr val="000000"/>
            </a:solidFill>
            <a:ln w="0">
              <a:solidFill>
                <a:srgbClr val="000000"/>
              </a:solidFill>
              <a:prstDash val="solid"/>
              <a:round/>
              <a:headEnd/>
              <a:tailEnd/>
            </a:ln>
          </p:spPr>
          <p:txBody>
            <a:bodyPr/>
            <a:lstStyle/>
            <a:p>
              <a:endParaRPr lang="en-GB"/>
            </a:p>
          </p:txBody>
        </p:sp>
        <p:sp>
          <p:nvSpPr>
            <p:cNvPr id="50201" name="Freeform 26"/>
            <p:cNvSpPr>
              <a:spLocks/>
            </p:cNvSpPr>
            <p:nvPr/>
          </p:nvSpPr>
          <p:spPr bwMode="auto">
            <a:xfrm>
              <a:off x="232" y="457"/>
              <a:ext cx="3598" cy="3527"/>
            </a:xfrm>
            <a:custGeom>
              <a:avLst/>
              <a:gdLst>
                <a:gd name="T0" fmla="*/ 1 w 5989"/>
                <a:gd name="T1" fmla="*/ 5 h 5859"/>
                <a:gd name="T2" fmla="*/ 1 w 5989"/>
                <a:gd name="T3" fmla="*/ 5 h 5859"/>
                <a:gd name="T4" fmla="*/ 1 w 5989"/>
                <a:gd name="T5" fmla="*/ 26 h 5859"/>
                <a:gd name="T6" fmla="*/ 1 w 5989"/>
                <a:gd name="T7" fmla="*/ 23 h 5859"/>
                <a:gd name="T8" fmla="*/ 1 w 5989"/>
                <a:gd name="T9" fmla="*/ 32 h 5859"/>
                <a:gd name="T10" fmla="*/ 1 w 5989"/>
                <a:gd name="T11" fmla="*/ 41 h 5859"/>
                <a:gd name="T12" fmla="*/ 1 w 5989"/>
                <a:gd name="T13" fmla="*/ 49 h 5859"/>
                <a:gd name="T14" fmla="*/ 1 w 5989"/>
                <a:gd name="T15" fmla="*/ 58 h 5859"/>
                <a:gd name="T16" fmla="*/ 1 w 5989"/>
                <a:gd name="T17" fmla="*/ 76 h 5859"/>
                <a:gd name="T18" fmla="*/ 1 w 5989"/>
                <a:gd name="T19" fmla="*/ 82 h 5859"/>
                <a:gd name="T20" fmla="*/ 1 w 5989"/>
                <a:gd name="T21" fmla="*/ 91 h 5859"/>
                <a:gd name="T22" fmla="*/ 1 w 5989"/>
                <a:gd name="T23" fmla="*/ 96 h 5859"/>
                <a:gd name="T24" fmla="*/ 1 w 5989"/>
                <a:gd name="T25" fmla="*/ 98 h 5859"/>
                <a:gd name="T26" fmla="*/ 1 w 5989"/>
                <a:gd name="T27" fmla="*/ 101 h 5859"/>
                <a:gd name="T28" fmla="*/ 6 w 5989"/>
                <a:gd name="T29" fmla="*/ 101 h 5859"/>
                <a:gd name="T30" fmla="*/ 7 w 5989"/>
                <a:gd name="T31" fmla="*/ 101 h 5859"/>
                <a:gd name="T32" fmla="*/ 8 w 5989"/>
                <a:gd name="T33" fmla="*/ 101 h 5859"/>
                <a:gd name="T34" fmla="*/ 35 w 5989"/>
                <a:gd name="T35" fmla="*/ 101 h 5859"/>
                <a:gd name="T36" fmla="*/ 40 w 5989"/>
                <a:gd name="T37" fmla="*/ 101 h 5859"/>
                <a:gd name="T38" fmla="*/ 47 w 5989"/>
                <a:gd name="T39" fmla="*/ 101 h 5859"/>
                <a:gd name="T40" fmla="*/ 56 w 5989"/>
                <a:gd name="T41" fmla="*/ 101 h 5859"/>
                <a:gd name="T42" fmla="*/ 56 w 5989"/>
                <a:gd name="T43" fmla="*/ 101 h 5859"/>
                <a:gd name="T44" fmla="*/ 87 w 5989"/>
                <a:gd name="T45" fmla="*/ 101 h 5859"/>
                <a:gd name="T46" fmla="*/ 94 w 5989"/>
                <a:gd name="T47" fmla="*/ 101 h 5859"/>
                <a:gd name="T48" fmla="*/ 101 w 5989"/>
                <a:gd name="T49" fmla="*/ 101 h 5859"/>
                <a:gd name="T50" fmla="*/ 101 w 5989"/>
                <a:gd name="T51" fmla="*/ 101 h 5859"/>
                <a:gd name="T52" fmla="*/ 102 w 5989"/>
                <a:gd name="T53" fmla="*/ 101 h 5859"/>
                <a:gd name="T54" fmla="*/ 102 w 5989"/>
                <a:gd name="T55" fmla="*/ 101 h 5859"/>
                <a:gd name="T56" fmla="*/ 94 w 5989"/>
                <a:gd name="T57" fmla="*/ 101 h 5859"/>
                <a:gd name="T58" fmla="*/ 87 w 5989"/>
                <a:gd name="T59" fmla="*/ 101 h 5859"/>
                <a:gd name="T60" fmla="*/ 72 w 5989"/>
                <a:gd name="T61" fmla="*/ 101 h 5859"/>
                <a:gd name="T62" fmla="*/ 41 w 5989"/>
                <a:gd name="T63" fmla="*/ 101 h 5859"/>
                <a:gd name="T64" fmla="*/ 34 w 5989"/>
                <a:gd name="T65" fmla="*/ 101 h 5859"/>
                <a:gd name="T66" fmla="*/ 34 w 5989"/>
                <a:gd name="T67" fmla="*/ 101 h 5859"/>
                <a:gd name="T68" fmla="*/ 24 w 5989"/>
                <a:gd name="T69" fmla="*/ 101 h 5859"/>
                <a:gd name="T70" fmla="*/ 17 w 5989"/>
                <a:gd name="T71" fmla="*/ 101 h 5859"/>
                <a:gd name="T72" fmla="*/ 1 w 5989"/>
                <a:gd name="T73" fmla="*/ 101 h 5859"/>
                <a:gd name="T74" fmla="*/ 1 w 5989"/>
                <a:gd name="T75" fmla="*/ 98 h 5859"/>
                <a:gd name="T76" fmla="*/ 1 w 5989"/>
                <a:gd name="T77" fmla="*/ 95 h 5859"/>
                <a:gd name="T78" fmla="*/ 1 w 5989"/>
                <a:gd name="T79" fmla="*/ 86 h 5859"/>
                <a:gd name="T80" fmla="*/ 1 w 5989"/>
                <a:gd name="T81" fmla="*/ 77 h 5859"/>
                <a:gd name="T82" fmla="*/ 1 w 5989"/>
                <a:gd name="T83" fmla="*/ 69 h 5859"/>
                <a:gd name="T84" fmla="*/ 1 w 5989"/>
                <a:gd name="T85" fmla="*/ 62 h 5859"/>
                <a:gd name="T86" fmla="*/ 1 w 5989"/>
                <a:gd name="T87" fmla="*/ 52 h 5859"/>
                <a:gd name="T88" fmla="*/ 1 w 5989"/>
                <a:gd name="T89" fmla="*/ 42 h 5859"/>
                <a:gd name="T90" fmla="*/ 1 w 5989"/>
                <a:gd name="T91" fmla="*/ 29 h 5859"/>
                <a:gd name="T92" fmla="*/ 1 w 5989"/>
                <a:gd name="T93" fmla="*/ 26 h 5859"/>
                <a:gd name="T94" fmla="*/ 1 w 5989"/>
                <a:gd name="T95" fmla="*/ 9 h 5859"/>
                <a:gd name="T96" fmla="*/ 1 w 5989"/>
                <a:gd name="T97" fmla="*/ 1 h 5859"/>
                <a:gd name="T98" fmla="*/ 1 w 5989"/>
                <a:gd name="T99" fmla="*/ 1 h 5859"/>
                <a:gd name="T100" fmla="*/ 1 w 5989"/>
                <a:gd name="T101" fmla="*/ 0 h 5859"/>
                <a:gd name="T102" fmla="*/ 1 w 5989"/>
                <a:gd name="T103" fmla="*/ 1 h 5859"/>
                <a:gd name="T104" fmla="*/ 1 w 5989"/>
                <a:gd name="T105" fmla="*/ 1 h 5859"/>
                <a:gd name="T106" fmla="*/ 1 w 5989"/>
                <a:gd name="T107" fmla="*/ 4 h 5859"/>
                <a:gd name="T108" fmla="*/ 1 w 5989"/>
                <a:gd name="T109" fmla="*/ 5 h 58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89"/>
                <a:gd name="T166" fmla="*/ 0 h 5859"/>
                <a:gd name="T167" fmla="*/ 5989 w 5989"/>
                <a:gd name="T168" fmla="*/ 5859 h 58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89" h="5859">
                  <a:moveTo>
                    <a:pt x="58" y="286"/>
                  </a:moveTo>
                  <a:lnTo>
                    <a:pt x="58" y="286"/>
                  </a:lnTo>
                  <a:cubicBezTo>
                    <a:pt x="81" y="892"/>
                    <a:pt x="37" y="906"/>
                    <a:pt x="37" y="1511"/>
                  </a:cubicBezTo>
                  <a:lnTo>
                    <a:pt x="37" y="1358"/>
                  </a:lnTo>
                  <a:cubicBezTo>
                    <a:pt x="37" y="1527"/>
                    <a:pt x="57" y="1690"/>
                    <a:pt x="64" y="1858"/>
                  </a:cubicBezTo>
                  <a:cubicBezTo>
                    <a:pt x="71" y="2025"/>
                    <a:pt x="61" y="2203"/>
                    <a:pt x="55" y="2371"/>
                  </a:cubicBezTo>
                  <a:cubicBezTo>
                    <a:pt x="50" y="2538"/>
                    <a:pt x="29" y="2704"/>
                    <a:pt x="28" y="2871"/>
                  </a:cubicBezTo>
                  <a:cubicBezTo>
                    <a:pt x="27" y="3041"/>
                    <a:pt x="52" y="3207"/>
                    <a:pt x="55" y="3376"/>
                  </a:cubicBezTo>
                  <a:cubicBezTo>
                    <a:pt x="60" y="3714"/>
                    <a:pt x="72" y="4055"/>
                    <a:pt x="46" y="4393"/>
                  </a:cubicBezTo>
                  <a:cubicBezTo>
                    <a:pt x="34" y="4560"/>
                    <a:pt x="78" y="4599"/>
                    <a:pt x="62" y="4769"/>
                  </a:cubicBezTo>
                  <a:cubicBezTo>
                    <a:pt x="47" y="4938"/>
                    <a:pt x="73" y="5104"/>
                    <a:pt x="73" y="5274"/>
                  </a:cubicBezTo>
                  <a:lnTo>
                    <a:pt x="80" y="5542"/>
                  </a:lnTo>
                  <a:cubicBezTo>
                    <a:pt x="80" y="5642"/>
                    <a:pt x="82" y="5596"/>
                    <a:pt x="82" y="5653"/>
                  </a:cubicBezTo>
                  <a:cubicBezTo>
                    <a:pt x="75" y="5699"/>
                    <a:pt x="78" y="5774"/>
                    <a:pt x="81" y="5827"/>
                  </a:cubicBezTo>
                  <a:lnTo>
                    <a:pt x="340" y="5833"/>
                  </a:lnTo>
                  <a:lnTo>
                    <a:pt x="438" y="5833"/>
                  </a:lnTo>
                  <a:lnTo>
                    <a:pt x="439" y="5834"/>
                  </a:lnTo>
                  <a:lnTo>
                    <a:pt x="2059" y="5851"/>
                  </a:lnTo>
                  <a:lnTo>
                    <a:pt x="2398" y="5852"/>
                  </a:lnTo>
                  <a:lnTo>
                    <a:pt x="2772" y="5846"/>
                  </a:lnTo>
                  <a:lnTo>
                    <a:pt x="3307" y="5846"/>
                  </a:lnTo>
                  <a:lnTo>
                    <a:pt x="3316" y="5852"/>
                  </a:lnTo>
                  <a:lnTo>
                    <a:pt x="5062" y="5833"/>
                  </a:lnTo>
                  <a:lnTo>
                    <a:pt x="5526" y="5831"/>
                  </a:lnTo>
                  <a:lnTo>
                    <a:pt x="5944" y="5842"/>
                  </a:lnTo>
                  <a:lnTo>
                    <a:pt x="5951" y="5847"/>
                  </a:lnTo>
                  <a:lnTo>
                    <a:pt x="5981" y="5846"/>
                  </a:lnTo>
                  <a:lnTo>
                    <a:pt x="5989" y="5851"/>
                  </a:lnTo>
                  <a:cubicBezTo>
                    <a:pt x="5854" y="5851"/>
                    <a:pt x="5706" y="5842"/>
                    <a:pt x="5561" y="5842"/>
                  </a:cubicBezTo>
                  <a:cubicBezTo>
                    <a:pt x="5418" y="5842"/>
                    <a:pt x="5266" y="5843"/>
                    <a:pt x="5125" y="5842"/>
                  </a:cubicBezTo>
                  <a:cubicBezTo>
                    <a:pt x="4827" y="5841"/>
                    <a:pt x="4534" y="5851"/>
                    <a:pt x="4233" y="5851"/>
                  </a:cubicBezTo>
                  <a:cubicBezTo>
                    <a:pt x="3640" y="5850"/>
                    <a:pt x="3036" y="5859"/>
                    <a:pt x="2442" y="5859"/>
                  </a:cubicBezTo>
                  <a:lnTo>
                    <a:pt x="1988" y="5859"/>
                  </a:lnTo>
                  <a:lnTo>
                    <a:pt x="1979" y="5859"/>
                  </a:lnTo>
                  <a:cubicBezTo>
                    <a:pt x="1818" y="5859"/>
                    <a:pt x="1564" y="5859"/>
                    <a:pt x="1405" y="5855"/>
                  </a:cubicBezTo>
                  <a:cubicBezTo>
                    <a:pt x="1261" y="5852"/>
                    <a:pt x="1184" y="5852"/>
                    <a:pt x="1054" y="5844"/>
                  </a:cubicBezTo>
                  <a:cubicBezTo>
                    <a:pt x="754" y="5825"/>
                    <a:pt x="380" y="5840"/>
                    <a:pt x="66" y="5840"/>
                  </a:cubicBezTo>
                  <a:cubicBezTo>
                    <a:pt x="67" y="5744"/>
                    <a:pt x="70" y="5755"/>
                    <a:pt x="71" y="5670"/>
                  </a:cubicBezTo>
                  <a:cubicBezTo>
                    <a:pt x="71" y="5670"/>
                    <a:pt x="70" y="5587"/>
                    <a:pt x="65" y="5490"/>
                  </a:cubicBezTo>
                  <a:cubicBezTo>
                    <a:pt x="55" y="5306"/>
                    <a:pt x="69" y="5179"/>
                    <a:pt x="42" y="4997"/>
                  </a:cubicBezTo>
                  <a:cubicBezTo>
                    <a:pt x="16" y="4823"/>
                    <a:pt x="66" y="4630"/>
                    <a:pt x="37" y="4449"/>
                  </a:cubicBezTo>
                  <a:cubicBezTo>
                    <a:pt x="10" y="4274"/>
                    <a:pt x="46" y="4200"/>
                    <a:pt x="46" y="4019"/>
                  </a:cubicBezTo>
                  <a:lnTo>
                    <a:pt x="46" y="3589"/>
                  </a:lnTo>
                  <a:cubicBezTo>
                    <a:pt x="46" y="3391"/>
                    <a:pt x="23" y="3202"/>
                    <a:pt x="12" y="3005"/>
                  </a:cubicBezTo>
                  <a:cubicBezTo>
                    <a:pt x="0" y="2808"/>
                    <a:pt x="22" y="2611"/>
                    <a:pt x="35" y="2414"/>
                  </a:cubicBezTo>
                  <a:cubicBezTo>
                    <a:pt x="62" y="2018"/>
                    <a:pt x="19" y="2085"/>
                    <a:pt x="19" y="1690"/>
                  </a:cubicBezTo>
                  <a:lnTo>
                    <a:pt x="19" y="1494"/>
                  </a:lnTo>
                  <a:cubicBezTo>
                    <a:pt x="19" y="1169"/>
                    <a:pt x="51" y="845"/>
                    <a:pt x="55" y="520"/>
                  </a:cubicBezTo>
                  <a:cubicBezTo>
                    <a:pt x="57" y="356"/>
                    <a:pt x="26" y="174"/>
                    <a:pt x="46" y="9"/>
                  </a:cubicBezTo>
                  <a:cubicBezTo>
                    <a:pt x="48" y="8"/>
                    <a:pt x="45" y="2"/>
                    <a:pt x="48" y="1"/>
                  </a:cubicBezTo>
                  <a:cubicBezTo>
                    <a:pt x="51" y="0"/>
                    <a:pt x="48" y="1"/>
                    <a:pt x="51" y="0"/>
                  </a:cubicBezTo>
                  <a:lnTo>
                    <a:pt x="51" y="14"/>
                  </a:lnTo>
                  <a:cubicBezTo>
                    <a:pt x="48" y="18"/>
                    <a:pt x="50" y="31"/>
                    <a:pt x="50" y="41"/>
                  </a:cubicBezTo>
                  <a:cubicBezTo>
                    <a:pt x="47" y="77"/>
                    <a:pt x="44" y="124"/>
                    <a:pt x="55" y="237"/>
                  </a:cubicBezTo>
                  <a:lnTo>
                    <a:pt x="58" y="286"/>
                  </a:lnTo>
                  <a:close/>
                </a:path>
              </a:pathLst>
            </a:custGeom>
            <a:solidFill>
              <a:srgbClr val="000000"/>
            </a:solidFill>
            <a:ln w="0">
              <a:solidFill>
                <a:srgbClr val="000000"/>
              </a:solidFill>
              <a:prstDash val="solid"/>
              <a:round/>
              <a:headEnd/>
              <a:tailEnd/>
            </a:ln>
          </p:spPr>
          <p:txBody>
            <a:bodyPr/>
            <a:lstStyle/>
            <a:p>
              <a:endParaRPr lang="en-GB"/>
            </a:p>
          </p:txBody>
        </p:sp>
        <p:sp>
          <p:nvSpPr>
            <p:cNvPr id="50202" name="Freeform 27"/>
            <p:cNvSpPr>
              <a:spLocks/>
            </p:cNvSpPr>
            <p:nvPr/>
          </p:nvSpPr>
          <p:spPr bwMode="auto">
            <a:xfrm>
              <a:off x="2855" y="263"/>
              <a:ext cx="2729" cy="3549"/>
            </a:xfrm>
            <a:custGeom>
              <a:avLst/>
              <a:gdLst>
                <a:gd name="T0" fmla="*/ 75 w 4542"/>
                <a:gd name="T1" fmla="*/ 102 h 5895"/>
                <a:gd name="T2" fmla="*/ 75 w 4542"/>
                <a:gd name="T3" fmla="*/ 102 h 5895"/>
                <a:gd name="T4" fmla="*/ 75 w 4542"/>
                <a:gd name="T5" fmla="*/ 99 h 5895"/>
                <a:gd name="T6" fmla="*/ 75 w 4542"/>
                <a:gd name="T7" fmla="*/ 93 h 5895"/>
                <a:gd name="T8" fmla="*/ 75 w 4542"/>
                <a:gd name="T9" fmla="*/ 83 h 5895"/>
                <a:gd name="T10" fmla="*/ 75 w 4542"/>
                <a:gd name="T11" fmla="*/ 71 h 5895"/>
                <a:gd name="T12" fmla="*/ 75 w 4542"/>
                <a:gd name="T13" fmla="*/ 59 h 5895"/>
                <a:gd name="T14" fmla="*/ 75 w 4542"/>
                <a:gd name="T15" fmla="*/ 52 h 5895"/>
                <a:gd name="T16" fmla="*/ 75 w 4542"/>
                <a:gd name="T17" fmla="*/ 47 h 5895"/>
                <a:gd name="T18" fmla="*/ 75 w 4542"/>
                <a:gd name="T19" fmla="*/ 41 h 5895"/>
                <a:gd name="T20" fmla="*/ 75 w 4542"/>
                <a:gd name="T21" fmla="*/ 35 h 5895"/>
                <a:gd name="T22" fmla="*/ 75 w 4542"/>
                <a:gd name="T23" fmla="*/ 31 h 5895"/>
                <a:gd name="T24" fmla="*/ 75 w 4542"/>
                <a:gd name="T25" fmla="*/ 20 h 5895"/>
                <a:gd name="T26" fmla="*/ 75 w 4542"/>
                <a:gd name="T27" fmla="*/ 4 h 5895"/>
                <a:gd name="T28" fmla="*/ 75 w 4542"/>
                <a:gd name="T29" fmla="*/ 2 h 5895"/>
                <a:gd name="T30" fmla="*/ 75 w 4542"/>
                <a:gd name="T31" fmla="*/ 1 h 5895"/>
                <a:gd name="T32" fmla="*/ 69 w 4542"/>
                <a:gd name="T33" fmla="*/ 1 h 5895"/>
                <a:gd name="T34" fmla="*/ 71 w 4542"/>
                <a:gd name="T35" fmla="*/ 1 h 5895"/>
                <a:gd name="T36" fmla="*/ 34 w 4542"/>
                <a:gd name="T37" fmla="*/ 1 h 5895"/>
                <a:gd name="T38" fmla="*/ 1 w 4542"/>
                <a:gd name="T39" fmla="*/ 1 h 5895"/>
                <a:gd name="T40" fmla="*/ 1 w 4542"/>
                <a:gd name="T41" fmla="*/ 1 h 5895"/>
                <a:gd name="T42" fmla="*/ 1 w 4542"/>
                <a:gd name="T43" fmla="*/ 1 h 5895"/>
                <a:gd name="T44" fmla="*/ 0 w 4542"/>
                <a:gd name="T45" fmla="*/ 1 h 5895"/>
                <a:gd name="T46" fmla="*/ 24 w 4542"/>
                <a:gd name="T47" fmla="*/ 1 h 5895"/>
                <a:gd name="T48" fmla="*/ 44 w 4542"/>
                <a:gd name="T49" fmla="*/ 1 h 5895"/>
                <a:gd name="T50" fmla="*/ 74 w 4542"/>
                <a:gd name="T51" fmla="*/ 1 h 5895"/>
                <a:gd name="T52" fmla="*/ 75 w 4542"/>
                <a:gd name="T53" fmla="*/ 17 h 5895"/>
                <a:gd name="T54" fmla="*/ 74 w 4542"/>
                <a:gd name="T55" fmla="*/ 33 h 5895"/>
                <a:gd name="T56" fmla="*/ 74 w 4542"/>
                <a:gd name="T57" fmla="*/ 36 h 5895"/>
                <a:gd name="T58" fmla="*/ 74 w 4542"/>
                <a:gd name="T59" fmla="*/ 42 h 5895"/>
                <a:gd name="T60" fmla="*/ 74 w 4542"/>
                <a:gd name="T61" fmla="*/ 47 h 5895"/>
                <a:gd name="T62" fmla="*/ 75 w 4542"/>
                <a:gd name="T63" fmla="*/ 52 h 5895"/>
                <a:gd name="T64" fmla="*/ 75 w 4542"/>
                <a:gd name="T65" fmla="*/ 58 h 5895"/>
                <a:gd name="T66" fmla="*/ 75 w 4542"/>
                <a:gd name="T67" fmla="*/ 69 h 5895"/>
                <a:gd name="T68" fmla="*/ 75 w 4542"/>
                <a:gd name="T69" fmla="*/ 79 h 5895"/>
                <a:gd name="T70" fmla="*/ 74 w 4542"/>
                <a:gd name="T71" fmla="*/ 88 h 5895"/>
                <a:gd name="T72" fmla="*/ 75 w 4542"/>
                <a:gd name="T73" fmla="*/ 98 h 5895"/>
                <a:gd name="T74" fmla="*/ 75 w 4542"/>
                <a:gd name="T75" fmla="*/ 101 h 58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42"/>
                <a:gd name="T115" fmla="*/ 0 h 5895"/>
                <a:gd name="T116" fmla="*/ 4542 w 4542"/>
                <a:gd name="T117" fmla="*/ 5895 h 58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42" h="5895">
                  <a:moveTo>
                    <a:pt x="4387" y="5884"/>
                  </a:moveTo>
                  <a:lnTo>
                    <a:pt x="4387" y="5884"/>
                  </a:lnTo>
                  <a:cubicBezTo>
                    <a:pt x="4377" y="5895"/>
                    <a:pt x="4380" y="5877"/>
                    <a:pt x="4390" y="5750"/>
                  </a:cubicBezTo>
                  <a:cubicBezTo>
                    <a:pt x="4413" y="5638"/>
                    <a:pt x="4393" y="5510"/>
                    <a:pt x="4388" y="5396"/>
                  </a:cubicBezTo>
                  <a:cubicBezTo>
                    <a:pt x="4377" y="5163"/>
                    <a:pt x="4383" y="5055"/>
                    <a:pt x="4400" y="4822"/>
                  </a:cubicBezTo>
                  <a:cubicBezTo>
                    <a:pt x="4418" y="4589"/>
                    <a:pt x="4395" y="4354"/>
                    <a:pt x="4396" y="4120"/>
                  </a:cubicBezTo>
                  <a:cubicBezTo>
                    <a:pt x="4397" y="3881"/>
                    <a:pt x="4416" y="3646"/>
                    <a:pt x="4414" y="3407"/>
                  </a:cubicBezTo>
                  <a:cubicBezTo>
                    <a:pt x="4412" y="3287"/>
                    <a:pt x="4413" y="3170"/>
                    <a:pt x="4404" y="3050"/>
                  </a:cubicBezTo>
                  <a:cubicBezTo>
                    <a:pt x="4395" y="2939"/>
                    <a:pt x="4387" y="2824"/>
                    <a:pt x="4385" y="2715"/>
                  </a:cubicBezTo>
                  <a:cubicBezTo>
                    <a:pt x="4383" y="2601"/>
                    <a:pt x="4388" y="2485"/>
                    <a:pt x="4387" y="2367"/>
                  </a:cubicBezTo>
                  <a:cubicBezTo>
                    <a:pt x="4387" y="2247"/>
                    <a:pt x="4390" y="2127"/>
                    <a:pt x="4384" y="2008"/>
                  </a:cubicBezTo>
                  <a:cubicBezTo>
                    <a:pt x="4373" y="1772"/>
                    <a:pt x="4396" y="1996"/>
                    <a:pt x="4396" y="1759"/>
                  </a:cubicBezTo>
                  <a:lnTo>
                    <a:pt x="4396" y="1159"/>
                  </a:lnTo>
                  <a:cubicBezTo>
                    <a:pt x="4396" y="846"/>
                    <a:pt x="4396" y="531"/>
                    <a:pt x="4389" y="218"/>
                  </a:cubicBezTo>
                  <a:cubicBezTo>
                    <a:pt x="4392" y="156"/>
                    <a:pt x="4388" y="137"/>
                    <a:pt x="4396" y="106"/>
                  </a:cubicBezTo>
                  <a:cubicBezTo>
                    <a:pt x="4400" y="86"/>
                    <a:pt x="4390" y="54"/>
                    <a:pt x="4390" y="43"/>
                  </a:cubicBezTo>
                  <a:cubicBezTo>
                    <a:pt x="4391" y="0"/>
                    <a:pt x="4364" y="13"/>
                    <a:pt x="4089" y="15"/>
                  </a:cubicBezTo>
                  <a:cubicBezTo>
                    <a:pt x="3763" y="12"/>
                    <a:pt x="4542" y="16"/>
                    <a:pt x="4216" y="16"/>
                  </a:cubicBezTo>
                  <a:cubicBezTo>
                    <a:pt x="3562" y="16"/>
                    <a:pt x="2676" y="7"/>
                    <a:pt x="2021" y="8"/>
                  </a:cubicBezTo>
                  <a:cubicBezTo>
                    <a:pt x="1367" y="8"/>
                    <a:pt x="716" y="16"/>
                    <a:pt x="62" y="16"/>
                  </a:cubicBezTo>
                  <a:lnTo>
                    <a:pt x="45" y="21"/>
                  </a:lnTo>
                  <a:lnTo>
                    <a:pt x="18" y="20"/>
                  </a:lnTo>
                  <a:lnTo>
                    <a:pt x="0" y="24"/>
                  </a:lnTo>
                  <a:lnTo>
                    <a:pt x="1425" y="17"/>
                  </a:lnTo>
                  <a:lnTo>
                    <a:pt x="2581" y="16"/>
                  </a:lnTo>
                  <a:lnTo>
                    <a:pt x="4362" y="27"/>
                  </a:lnTo>
                  <a:lnTo>
                    <a:pt x="4380" y="1033"/>
                  </a:lnTo>
                  <a:lnTo>
                    <a:pt x="4378" y="1899"/>
                  </a:lnTo>
                  <a:cubicBezTo>
                    <a:pt x="4378" y="2114"/>
                    <a:pt x="4367" y="1868"/>
                    <a:pt x="4369" y="2085"/>
                  </a:cubicBezTo>
                  <a:cubicBezTo>
                    <a:pt x="4370" y="2189"/>
                    <a:pt x="4382" y="2299"/>
                    <a:pt x="4371" y="2403"/>
                  </a:cubicBezTo>
                  <a:cubicBezTo>
                    <a:pt x="4361" y="2502"/>
                    <a:pt x="4373" y="2617"/>
                    <a:pt x="4371" y="2716"/>
                  </a:cubicBezTo>
                  <a:cubicBezTo>
                    <a:pt x="4370" y="2816"/>
                    <a:pt x="4381" y="2917"/>
                    <a:pt x="4389" y="3018"/>
                  </a:cubicBezTo>
                  <a:cubicBezTo>
                    <a:pt x="4398" y="3127"/>
                    <a:pt x="4396" y="3233"/>
                    <a:pt x="4396" y="3341"/>
                  </a:cubicBezTo>
                  <a:cubicBezTo>
                    <a:pt x="4396" y="3555"/>
                    <a:pt x="4401" y="3762"/>
                    <a:pt x="4380" y="3977"/>
                  </a:cubicBezTo>
                  <a:cubicBezTo>
                    <a:pt x="4360" y="4177"/>
                    <a:pt x="4386" y="4420"/>
                    <a:pt x="4396" y="4624"/>
                  </a:cubicBezTo>
                  <a:cubicBezTo>
                    <a:pt x="4407" y="4832"/>
                    <a:pt x="4369" y="4919"/>
                    <a:pt x="4369" y="5131"/>
                  </a:cubicBezTo>
                  <a:cubicBezTo>
                    <a:pt x="4369" y="5331"/>
                    <a:pt x="4438" y="5462"/>
                    <a:pt x="4394" y="5657"/>
                  </a:cubicBezTo>
                  <a:cubicBezTo>
                    <a:pt x="4394" y="5657"/>
                    <a:pt x="4390" y="5664"/>
                    <a:pt x="4380" y="5863"/>
                  </a:cubicBezTo>
                </a:path>
              </a:pathLst>
            </a:custGeom>
            <a:solidFill>
              <a:srgbClr val="000000"/>
            </a:solidFill>
            <a:ln w="0">
              <a:solidFill>
                <a:srgbClr val="000000"/>
              </a:solidFill>
              <a:prstDash val="solid"/>
              <a:round/>
              <a:headEnd/>
              <a:tailEnd/>
            </a:ln>
          </p:spPr>
          <p:txBody>
            <a:bodyPr/>
            <a:lstStyle/>
            <a:p>
              <a:endParaRPr lang="en-GB"/>
            </a:p>
          </p:txBody>
        </p:sp>
        <p:sp>
          <p:nvSpPr>
            <p:cNvPr id="50203" name="Freeform 28"/>
            <p:cNvSpPr>
              <a:spLocks/>
            </p:cNvSpPr>
            <p:nvPr/>
          </p:nvSpPr>
          <p:spPr bwMode="auto">
            <a:xfrm>
              <a:off x="257" y="206"/>
              <a:ext cx="186" cy="205"/>
            </a:xfrm>
            <a:custGeom>
              <a:avLst/>
              <a:gdLst>
                <a:gd name="T0" fmla="*/ 1 w 310"/>
                <a:gd name="T1" fmla="*/ 0 h 340"/>
                <a:gd name="T2" fmla="*/ 1 w 310"/>
                <a:gd name="T3" fmla="*/ 0 h 340"/>
                <a:gd name="T4" fmla="*/ 1 w 310"/>
                <a:gd name="T5" fmla="*/ 2 h 340"/>
                <a:gd name="T6" fmla="*/ 2 w 310"/>
                <a:gd name="T7" fmla="*/ 1 h 340"/>
                <a:gd name="T8" fmla="*/ 3 w 310"/>
                <a:gd name="T9" fmla="*/ 3 h 340"/>
                <a:gd name="T10" fmla="*/ 4 w 310"/>
                <a:gd name="T11" fmla="*/ 1 h 340"/>
                <a:gd name="T12" fmla="*/ 4 w 310"/>
                <a:gd name="T13" fmla="*/ 3 h 340"/>
                <a:gd name="T14" fmla="*/ 5 w 310"/>
                <a:gd name="T15" fmla="*/ 1 h 340"/>
                <a:gd name="T16" fmla="*/ 5 w 310"/>
                <a:gd name="T17" fmla="*/ 3 h 340"/>
                <a:gd name="T18" fmla="*/ 5 w 310"/>
                <a:gd name="T19" fmla="*/ 5 h 340"/>
                <a:gd name="T20" fmla="*/ 5 w 310"/>
                <a:gd name="T21" fmla="*/ 6 h 340"/>
                <a:gd name="T22" fmla="*/ 5 w 310"/>
                <a:gd name="T23" fmla="*/ 6 h 340"/>
                <a:gd name="T24" fmla="*/ 5 w 310"/>
                <a:gd name="T25" fmla="*/ 2 h 340"/>
                <a:gd name="T26" fmla="*/ 4 w 310"/>
                <a:gd name="T27" fmla="*/ 4 h 340"/>
                <a:gd name="T28" fmla="*/ 4 w 310"/>
                <a:gd name="T29" fmla="*/ 2 h 340"/>
                <a:gd name="T30" fmla="*/ 3 w 310"/>
                <a:gd name="T31" fmla="*/ 4 h 340"/>
                <a:gd name="T32" fmla="*/ 2 w 310"/>
                <a:gd name="T33" fmla="*/ 1 h 340"/>
                <a:gd name="T34" fmla="*/ 1 w 310"/>
                <a:gd name="T35" fmla="*/ 3 h 340"/>
                <a:gd name="T36" fmla="*/ 1 w 310"/>
                <a:gd name="T37" fmla="*/ 1 h 340"/>
                <a:gd name="T38" fmla="*/ 1 w 310"/>
                <a:gd name="T39" fmla="*/ 3 h 340"/>
                <a:gd name="T40" fmla="*/ 1 w 310"/>
                <a:gd name="T41" fmla="*/ 4 h 340"/>
                <a:gd name="T42" fmla="*/ 1 w 310"/>
                <a:gd name="T43" fmla="*/ 1 h 340"/>
                <a:gd name="T44" fmla="*/ 1 w 310"/>
                <a:gd name="T45" fmla="*/ 2 h 340"/>
                <a:gd name="T46" fmla="*/ 1 w 310"/>
                <a:gd name="T47" fmla="*/ 0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0"/>
                <a:gd name="T73" fmla="*/ 0 h 340"/>
                <a:gd name="T74" fmla="*/ 310 w 310"/>
                <a:gd name="T75" fmla="*/ 340 h 3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0" h="340">
                  <a:moveTo>
                    <a:pt x="57" y="0"/>
                  </a:moveTo>
                  <a:lnTo>
                    <a:pt x="57" y="0"/>
                  </a:lnTo>
                  <a:cubicBezTo>
                    <a:pt x="91" y="22"/>
                    <a:pt x="78" y="90"/>
                    <a:pt x="90" y="135"/>
                  </a:cubicBezTo>
                  <a:cubicBezTo>
                    <a:pt x="99" y="99"/>
                    <a:pt x="108" y="63"/>
                    <a:pt x="122" y="33"/>
                  </a:cubicBezTo>
                  <a:cubicBezTo>
                    <a:pt x="157" y="56"/>
                    <a:pt x="157" y="113"/>
                    <a:pt x="163" y="164"/>
                  </a:cubicBezTo>
                  <a:cubicBezTo>
                    <a:pt x="181" y="140"/>
                    <a:pt x="186" y="102"/>
                    <a:pt x="207" y="80"/>
                  </a:cubicBezTo>
                  <a:cubicBezTo>
                    <a:pt x="232" y="104"/>
                    <a:pt x="217" y="155"/>
                    <a:pt x="229" y="190"/>
                  </a:cubicBezTo>
                  <a:cubicBezTo>
                    <a:pt x="248" y="157"/>
                    <a:pt x="254" y="110"/>
                    <a:pt x="276" y="80"/>
                  </a:cubicBezTo>
                  <a:cubicBezTo>
                    <a:pt x="293" y="100"/>
                    <a:pt x="285" y="135"/>
                    <a:pt x="283" y="164"/>
                  </a:cubicBezTo>
                  <a:cubicBezTo>
                    <a:pt x="282" y="200"/>
                    <a:pt x="292" y="242"/>
                    <a:pt x="294" y="278"/>
                  </a:cubicBezTo>
                  <a:cubicBezTo>
                    <a:pt x="296" y="297"/>
                    <a:pt x="310" y="329"/>
                    <a:pt x="283" y="340"/>
                  </a:cubicBezTo>
                  <a:cubicBezTo>
                    <a:pt x="285" y="334"/>
                    <a:pt x="281" y="333"/>
                    <a:pt x="276" y="333"/>
                  </a:cubicBezTo>
                  <a:cubicBezTo>
                    <a:pt x="293" y="281"/>
                    <a:pt x="267" y="188"/>
                    <a:pt x="269" y="117"/>
                  </a:cubicBezTo>
                  <a:cubicBezTo>
                    <a:pt x="253" y="150"/>
                    <a:pt x="250" y="196"/>
                    <a:pt x="225" y="219"/>
                  </a:cubicBezTo>
                  <a:cubicBezTo>
                    <a:pt x="204" y="188"/>
                    <a:pt x="216" y="148"/>
                    <a:pt x="207" y="106"/>
                  </a:cubicBezTo>
                  <a:cubicBezTo>
                    <a:pt x="182" y="130"/>
                    <a:pt x="184" y="181"/>
                    <a:pt x="163" y="208"/>
                  </a:cubicBezTo>
                  <a:cubicBezTo>
                    <a:pt x="142" y="167"/>
                    <a:pt x="153" y="94"/>
                    <a:pt x="126" y="58"/>
                  </a:cubicBezTo>
                  <a:cubicBezTo>
                    <a:pt x="101" y="89"/>
                    <a:pt x="113" y="158"/>
                    <a:pt x="86" y="186"/>
                  </a:cubicBezTo>
                  <a:cubicBezTo>
                    <a:pt x="77" y="142"/>
                    <a:pt x="73" y="82"/>
                    <a:pt x="64" y="29"/>
                  </a:cubicBezTo>
                  <a:cubicBezTo>
                    <a:pt x="43" y="56"/>
                    <a:pt x="37" y="112"/>
                    <a:pt x="31" y="157"/>
                  </a:cubicBezTo>
                  <a:cubicBezTo>
                    <a:pt x="29" y="172"/>
                    <a:pt x="40" y="198"/>
                    <a:pt x="16" y="201"/>
                  </a:cubicBezTo>
                  <a:cubicBezTo>
                    <a:pt x="9" y="156"/>
                    <a:pt x="0" y="93"/>
                    <a:pt x="5" y="47"/>
                  </a:cubicBezTo>
                  <a:cubicBezTo>
                    <a:pt x="25" y="78"/>
                    <a:pt x="4" y="117"/>
                    <a:pt x="20" y="146"/>
                  </a:cubicBezTo>
                  <a:cubicBezTo>
                    <a:pt x="31" y="96"/>
                    <a:pt x="41" y="45"/>
                    <a:pt x="57" y="0"/>
                  </a:cubicBezTo>
                  <a:close/>
                </a:path>
              </a:pathLst>
            </a:custGeom>
            <a:solidFill>
              <a:srgbClr val="000000"/>
            </a:solidFill>
            <a:ln w="0">
              <a:solidFill>
                <a:srgbClr val="000000"/>
              </a:solidFill>
              <a:prstDash val="solid"/>
              <a:round/>
              <a:headEnd/>
              <a:tailEnd/>
            </a:ln>
          </p:spPr>
          <p:txBody>
            <a:bodyPr/>
            <a:lstStyle/>
            <a:p>
              <a:endParaRPr lang="en-GB"/>
            </a:p>
          </p:txBody>
        </p:sp>
        <p:sp>
          <p:nvSpPr>
            <p:cNvPr id="50204" name="Freeform 29"/>
            <p:cNvSpPr>
              <a:spLocks/>
            </p:cNvSpPr>
            <p:nvPr/>
          </p:nvSpPr>
          <p:spPr bwMode="auto">
            <a:xfrm>
              <a:off x="441" y="161"/>
              <a:ext cx="88" cy="170"/>
            </a:xfrm>
            <a:custGeom>
              <a:avLst/>
              <a:gdLst>
                <a:gd name="T0" fmla="*/ 2 w 146"/>
                <a:gd name="T1" fmla="*/ 2 h 282"/>
                <a:gd name="T2" fmla="*/ 2 w 146"/>
                <a:gd name="T3" fmla="*/ 2 h 282"/>
                <a:gd name="T4" fmla="*/ 1 w 146"/>
                <a:gd name="T5" fmla="*/ 1 h 282"/>
                <a:gd name="T6" fmla="*/ 1 w 146"/>
                <a:gd name="T7" fmla="*/ 5 h 282"/>
                <a:gd name="T8" fmla="*/ 2 w 146"/>
                <a:gd name="T9" fmla="*/ 2 h 282"/>
                <a:gd name="T10" fmla="*/ 2 w 146"/>
                <a:gd name="T11" fmla="*/ 5 h 282"/>
                <a:gd name="T12" fmla="*/ 2 w 146"/>
                <a:gd name="T13" fmla="*/ 5 h 282"/>
                <a:gd name="T14" fmla="*/ 2 w 146"/>
                <a:gd name="T15" fmla="*/ 3 h 282"/>
                <a:gd name="T16" fmla="*/ 1 w 146"/>
                <a:gd name="T17" fmla="*/ 5 h 282"/>
                <a:gd name="T18" fmla="*/ 2 w 146"/>
                <a:gd name="T19" fmla="*/ 2 h 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282"/>
                <a:gd name="T32" fmla="*/ 146 w 146"/>
                <a:gd name="T33" fmla="*/ 282 h 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282">
                  <a:moveTo>
                    <a:pt x="113" y="103"/>
                  </a:moveTo>
                  <a:lnTo>
                    <a:pt x="113" y="103"/>
                  </a:lnTo>
                  <a:cubicBezTo>
                    <a:pt x="96" y="103"/>
                    <a:pt x="100" y="82"/>
                    <a:pt x="80" y="85"/>
                  </a:cubicBezTo>
                  <a:cubicBezTo>
                    <a:pt x="41" y="124"/>
                    <a:pt x="24" y="197"/>
                    <a:pt x="32" y="264"/>
                  </a:cubicBezTo>
                  <a:cubicBezTo>
                    <a:pt x="73" y="237"/>
                    <a:pt x="80" y="178"/>
                    <a:pt x="127" y="158"/>
                  </a:cubicBezTo>
                  <a:cubicBezTo>
                    <a:pt x="144" y="189"/>
                    <a:pt x="124" y="248"/>
                    <a:pt x="146" y="268"/>
                  </a:cubicBezTo>
                  <a:cubicBezTo>
                    <a:pt x="138" y="270"/>
                    <a:pt x="135" y="277"/>
                    <a:pt x="124" y="275"/>
                  </a:cubicBezTo>
                  <a:cubicBezTo>
                    <a:pt x="121" y="237"/>
                    <a:pt x="123" y="219"/>
                    <a:pt x="120" y="180"/>
                  </a:cubicBezTo>
                  <a:cubicBezTo>
                    <a:pt x="75" y="201"/>
                    <a:pt x="76" y="267"/>
                    <a:pt x="25" y="282"/>
                  </a:cubicBezTo>
                  <a:cubicBezTo>
                    <a:pt x="0" y="219"/>
                    <a:pt x="47" y="0"/>
                    <a:pt x="113" y="103"/>
                  </a:cubicBezTo>
                  <a:close/>
                </a:path>
              </a:pathLst>
            </a:custGeom>
            <a:solidFill>
              <a:srgbClr val="000000"/>
            </a:solidFill>
            <a:ln w="0">
              <a:solidFill>
                <a:srgbClr val="000000"/>
              </a:solidFill>
              <a:prstDash val="solid"/>
              <a:round/>
              <a:headEnd/>
              <a:tailEnd/>
            </a:ln>
          </p:spPr>
          <p:txBody>
            <a:bodyPr/>
            <a:lstStyle/>
            <a:p>
              <a:endParaRPr lang="en-GB"/>
            </a:p>
          </p:txBody>
        </p:sp>
        <p:sp>
          <p:nvSpPr>
            <p:cNvPr id="50205" name="Freeform 30"/>
            <p:cNvSpPr>
              <a:spLocks noEditPoints="1"/>
            </p:cNvSpPr>
            <p:nvPr/>
          </p:nvSpPr>
          <p:spPr bwMode="auto">
            <a:xfrm>
              <a:off x="531" y="247"/>
              <a:ext cx="240" cy="88"/>
            </a:xfrm>
            <a:custGeom>
              <a:avLst/>
              <a:gdLst>
                <a:gd name="T0" fmla="*/ 6 w 400"/>
                <a:gd name="T1" fmla="*/ 1 h 146"/>
                <a:gd name="T2" fmla="*/ 6 w 400"/>
                <a:gd name="T3" fmla="*/ 1 h 146"/>
                <a:gd name="T4" fmla="*/ 6 w 400"/>
                <a:gd name="T5" fmla="*/ 1 h 146"/>
                <a:gd name="T6" fmla="*/ 6 w 400"/>
                <a:gd name="T7" fmla="*/ 1 h 146"/>
                <a:gd name="T8" fmla="*/ 1 w 400"/>
                <a:gd name="T9" fmla="*/ 2 h 146"/>
                <a:gd name="T10" fmla="*/ 1 w 400"/>
                <a:gd name="T11" fmla="*/ 2 h 146"/>
                <a:gd name="T12" fmla="*/ 1 w 400"/>
                <a:gd name="T13" fmla="*/ 1 h 146"/>
                <a:gd name="T14" fmla="*/ 1 w 400"/>
                <a:gd name="T15" fmla="*/ 2 h 146"/>
                <a:gd name="T16" fmla="*/ 6 w 400"/>
                <a:gd name="T17" fmla="*/ 0 h 146"/>
                <a:gd name="T18" fmla="*/ 6 w 400"/>
                <a:gd name="T19" fmla="*/ 0 h 146"/>
                <a:gd name="T20" fmla="*/ 6 w 400"/>
                <a:gd name="T21" fmla="*/ 2 h 146"/>
                <a:gd name="T22" fmla="*/ 7 w 400"/>
                <a:gd name="T23" fmla="*/ 2 h 146"/>
                <a:gd name="T24" fmla="*/ 5 w 400"/>
                <a:gd name="T25" fmla="*/ 2 h 146"/>
                <a:gd name="T26" fmla="*/ 5 w 400"/>
                <a:gd name="T27" fmla="*/ 2 h 146"/>
                <a:gd name="T28" fmla="*/ 5 w 400"/>
                <a:gd name="T29" fmla="*/ 1 h 146"/>
                <a:gd name="T30" fmla="*/ 4 w 400"/>
                <a:gd name="T31" fmla="*/ 2 h 146"/>
                <a:gd name="T32" fmla="*/ 4 w 400"/>
                <a:gd name="T33" fmla="*/ 1 h 146"/>
                <a:gd name="T34" fmla="*/ 2 w 400"/>
                <a:gd name="T35" fmla="*/ 2 h 146"/>
                <a:gd name="T36" fmla="*/ 2 w 400"/>
                <a:gd name="T37" fmla="*/ 1 h 146"/>
                <a:gd name="T38" fmla="*/ 1 w 400"/>
                <a:gd name="T39" fmla="*/ 2 h 146"/>
                <a:gd name="T40" fmla="*/ 1 w 400"/>
                <a:gd name="T41" fmla="*/ 1 h 146"/>
                <a:gd name="T42" fmla="*/ 1 w 400"/>
                <a:gd name="T43" fmla="*/ 2 h 146"/>
                <a:gd name="T44" fmla="*/ 1 w 400"/>
                <a:gd name="T45" fmla="*/ 1 h 146"/>
                <a:gd name="T46" fmla="*/ 1 w 400"/>
                <a:gd name="T47" fmla="*/ 1 h 146"/>
                <a:gd name="T48" fmla="*/ 1 w 400"/>
                <a:gd name="T49" fmla="*/ 1 h 146"/>
                <a:gd name="T50" fmla="*/ 1 w 400"/>
                <a:gd name="T51" fmla="*/ 2 h 146"/>
                <a:gd name="T52" fmla="*/ 2 w 400"/>
                <a:gd name="T53" fmla="*/ 1 h 146"/>
                <a:gd name="T54" fmla="*/ 3 w 400"/>
                <a:gd name="T55" fmla="*/ 2 h 146"/>
                <a:gd name="T56" fmla="*/ 4 w 400"/>
                <a:gd name="T57" fmla="*/ 1 h 146"/>
                <a:gd name="T58" fmla="*/ 4 w 400"/>
                <a:gd name="T59" fmla="*/ 1 h 146"/>
                <a:gd name="T60" fmla="*/ 5 w 400"/>
                <a:gd name="T61" fmla="*/ 1 h 146"/>
                <a:gd name="T62" fmla="*/ 5 w 400"/>
                <a:gd name="T63" fmla="*/ 2 h 146"/>
                <a:gd name="T64" fmla="*/ 6 w 400"/>
                <a:gd name="T65" fmla="*/ 0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0"/>
                <a:gd name="T100" fmla="*/ 0 h 146"/>
                <a:gd name="T101" fmla="*/ 400 w 400"/>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0" h="146">
                  <a:moveTo>
                    <a:pt x="358" y="37"/>
                  </a:moveTo>
                  <a:lnTo>
                    <a:pt x="358" y="37"/>
                  </a:lnTo>
                  <a:cubicBezTo>
                    <a:pt x="352" y="46"/>
                    <a:pt x="341" y="52"/>
                    <a:pt x="340" y="66"/>
                  </a:cubicBezTo>
                  <a:cubicBezTo>
                    <a:pt x="352" y="63"/>
                    <a:pt x="353" y="48"/>
                    <a:pt x="358" y="37"/>
                  </a:cubicBezTo>
                  <a:close/>
                  <a:moveTo>
                    <a:pt x="21" y="114"/>
                  </a:moveTo>
                  <a:lnTo>
                    <a:pt x="21" y="114"/>
                  </a:lnTo>
                  <a:cubicBezTo>
                    <a:pt x="36" y="88"/>
                    <a:pt x="55" y="67"/>
                    <a:pt x="65" y="37"/>
                  </a:cubicBezTo>
                  <a:cubicBezTo>
                    <a:pt x="30" y="2"/>
                    <a:pt x="11" y="80"/>
                    <a:pt x="21" y="114"/>
                  </a:cubicBezTo>
                  <a:close/>
                  <a:moveTo>
                    <a:pt x="376" y="0"/>
                  </a:moveTo>
                  <a:lnTo>
                    <a:pt x="376" y="0"/>
                  </a:lnTo>
                  <a:cubicBezTo>
                    <a:pt x="392" y="38"/>
                    <a:pt x="344" y="72"/>
                    <a:pt x="332" y="106"/>
                  </a:cubicBezTo>
                  <a:cubicBezTo>
                    <a:pt x="338" y="133"/>
                    <a:pt x="384" y="118"/>
                    <a:pt x="398" y="110"/>
                  </a:cubicBezTo>
                  <a:cubicBezTo>
                    <a:pt x="400" y="146"/>
                    <a:pt x="328" y="144"/>
                    <a:pt x="318" y="117"/>
                  </a:cubicBezTo>
                  <a:cubicBezTo>
                    <a:pt x="304" y="122"/>
                    <a:pt x="297" y="133"/>
                    <a:pt x="277" y="132"/>
                  </a:cubicBezTo>
                  <a:cubicBezTo>
                    <a:pt x="266" y="108"/>
                    <a:pt x="276" y="71"/>
                    <a:pt x="270" y="33"/>
                  </a:cubicBezTo>
                  <a:cubicBezTo>
                    <a:pt x="239" y="56"/>
                    <a:pt x="241" y="111"/>
                    <a:pt x="204" y="128"/>
                  </a:cubicBezTo>
                  <a:cubicBezTo>
                    <a:pt x="201" y="110"/>
                    <a:pt x="207" y="64"/>
                    <a:pt x="204" y="48"/>
                  </a:cubicBezTo>
                  <a:cubicBezTo>
                    <a:pt x="183" y="75"/>
                    <a:pt x="182" y="123"/>
                    <a:pt x="153" y="143"/>
                  </a:cubicBezTo>
                  <a:cubicBezTo>
                    <a:pt x="148" y="112"/>
                    <a:pt x="149" y="71"/>
                    <a:pt x="153" y="44"/>
                  </a:cubicBezTo>
                  <a:cubicBezTo>
                    <a:pt x="115" y="58"/>
                    <a:pt x="112" y="127"/>
                    <a:pt x="73" y="128"/>
                  </a:cubicBezTo>
                  <a:cubicBezTo>
                    <a:pt x="74" y="104"/>
                    <a:pt x="78" y="83"/>
                    <a:pt x="76" y="55"/>
                  </a:cubicBezTo>
                  <a:cubicBezTo>
                    <a:pt x="50" y="64"/>
                    <a:pt x="48" y="129"/>
                    <a:pt x="7" y="136"/>
                  </a:cubicBezTo>
                  <a:cubicBezTo>
                    <a:pt x="0" y="92"/>
                    <a:pt x="9" y="40"/>
                    <a:pt x="32" y="15"/>
                  </a:cubicBezTo>
                  <a:cubicBezTo>
                    <a:pt x="50" y="15"/>
                    <a:pt x="68" y="13"/>
                    <a:pt x="69" y="29"/>
                  </a:cubicBezTo>
                  <a:cubicBezTo>
                    <a:pt x="82" y="32"/>
                    <a:pt x="81" y="12"/>
                    <a:pt x="91" y="22"/>
                  </a:cubicBezTo>
                  <a:cubicBezTo>
                    <a:pt x="91" y="57"/>
                    <a:pt x="86" y="65"/>
                    <a:pt x="87" y="103"/>
                  </a:cubicBezTo>
                  <a:cubicBezTo>
                    <a:pt x="112" y="76"/>
                    <a:pt x="126" y="39"/>
                    <a:pt x="157" y="18"/>
                  </a:cubicBezTo>
                  <a:cubicBezTo>
                    <a:pt x="171" y="33"/>
                    <a:pt x="161" y="73"/>
                    <a:pt x="164" y="99"/>
                  </a:cubicBezTo>
                  <a:cubicBezTo>
                    <a:pt x="186" y="75"/>
                    <a:pt x="187" y="31"/>
                    <a:pt x="219" y="18"/>
                  </a:cubicBezTo>
                  <a:cubicBezTo>
                    <a:pt x="220" y="52"/>
                    <a:pt x="218" y="68"/>
                    <a:pt x="215" y="92"/>
                  </a:cubicBezTo>
                  <a:cubicBezTo>
                    <a:pt x="242" y="70"/>
                    <a:pt x="244" y="22"/>
                    <a:pt x="281" y="11"/>
                  </a:cubicBezTo>
                  <a:cubicBezTo>
                    <a:pt x="290" y="40"/>
                    <a:pt x="279" y="89"/>
                    <a:pt x="288" y="117"/>
                  </a:cubicBezTo>
                  <a:cubicBezTo>
                    <a:pt x="337" y="97"/>
                    <a:pt x="323" y="15"/>
                    <a:pt x="376" y="0"/>
                  </a:cubicBezTo>
                  <a:close/>
                </a:path>
              </a:pathLst>
            </a:custGeom>
            <a:solidFill>
              <a:srgbClr val="000000"/>
            </a:solidFill>
            <a:ln w="0">
              <a:solidFill>
                <a:srgbClr val="000000"/>
              </a:solidFill>
              <a:prstDash val="solid"/>
              <a:round/>
              <a:headEnd/>
              <a:tailEnd/>
            </a:ln>
          </p:spPr>
          <p:txBody>
            <a:bodyPr/>
            <a:lstStyle/>
            <a:p>
              <a:endParaRPr lang="en-GB"/>
            </a:p>
          </p:txBody>
        </p:sp>
        <p:sp>
          <p:nvSpPr>
            <p:cNvPr id="50206" name="Freeform 31"/>
            <p:cNvSpPr>
              <a:spLocks/>
            </p:cNvSpPr>
            <p:nvPr/>
          </p:nvSpPr>
          <p:spPr bwMode="auto">
            <a:xfrm>
              <a:off x="5370" y="4042"/>
              <a:ext cx="26" cy="49"/>
            </a:xfrm>
            <a:custGeom>
              <a:avLst/>
              <a:gdLst>
                <a:gd name="T0" fmla="*/ 0 w 44"/>
                <a:gd name="T1" fmla="*/ 1 h 81"/>
                <a:gd name="T2" fmla="*/ 0 w 44"/>
                <a:gd name="T3" fmla="*/ 1 h 81"/>
                <a:gd name="T4" fmla="*/ 0 w 44"/>
                <a:gd name="T5" fmla="*/ 0 h 81"/>
                <a:gd name="T6" fmla="*/ 1 w 44"/>
                <a:gd name="T7" fmla="*/ 0 h 81"/>
                <a:gd name="T8" fmla="*/ 1 w 44"/>
                <a:gd name="T9" fmla="*/ 1 h 81"/>
                <a:gd name="T10" fmla="*/ 1 w 44"/>
                <a:gd name="T11" fmla="*/ 1 h 81"/>
                <a:gd name="T12" fmla="*/ 1 w 44"/>
                <a:gd name="T13" fmla="*/ 1 h 81"/>
                <a:gd name="T14" fmla="*/ 1 w 44"/>
                <a:gd name="T15" fmla="*/ 1 h 81"/>
                <a:gd name="T16" fmla="*/ 1 w 44"/>
                <a:gd name="T17" fmla="*/ 1 h 81"/>
                <a:gd name="T18" fmla="*/ 1 w 44"/>
                <a:gd name="T19" fmla="*/ 1 h 81"/>
                <a:gd name="T20" fmla="*/ 1 w 44"/>
                <a:gd name="T21" fmla="*/ 1 h 81"/>
                <a:gd name="T22" fmla="*/ 1 w 44"/>
                <a:gd name="T23" fmla="*/ 1 h 81"/>
                <a:gd name="T24" fmla="*/ 1 w 44"/>
                <a:gd name="T25" fmla="*/ 1 h 81"/>
                <a:gd name="T26" fmla="*/ 0 w 4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81"/>
                <a:gd name="T44" fmla="*/ 44 w 4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81">
                  <a:moveTo>
                    <a:pt x="0" y="81"/>
                  </a:moveTo>
                  <a:lnTo>
                    <a:pt x="0" y="81"/>
                  </a:lnTo>
                  <a:lnTo>
                    <a:pt x="0" y="0"/>
                  </a:lnTo>
                  <a:lnTo>
                    <a:pt x="44" y="0"/>
                  </a:lnTo>
                  <a:lnTo>
                    <a:pt x="44" y="18"/>
                  </a:lnTo>
                  <a:lnTo>
                    <a:pt x="20" y="18"/>
                  </a:lnTo>
                  <a:lnTo>
                    <a:pt x="20" y="31"/>
                  </a:lnTo>
                  <a:lnTo>
                    <a:pt x="44" y="31"/>
                  </a:lnTo>
                  <a:lnTo>
                    <a:pt x="44" y="49"/>
                  </a:lnTo>
                  <a:lnTo>
                    <a:pt x="20" y="49"/>
                  </a:lnTo>
                  <a:lnTo>
                    <a:pt x="20" y="63"/>
                  </a:lnTo>
                  <a:lnTo>
                    <a:pt x="44" y="63"/>
                  </a:lnTo>
                  <a:lnTo>
                    <a:pt x="44" y="81"/>
                  </a:lnTo>
                  <a:lnTo>
                    <a:pt x="0" y="81"/>
                  </a:lnTo>
                  <a:close/>
                </a:path>
              </a:pathLst>
            </a:custGeom>
            <a:solidFill>
              <a:srgbClr val="B42E34"/>
            </a:solidFill>
            <a:ln w="0">
              <a:solidFill>
                <a:srgbClr val="000000"/>
              </a:solidFill>
              <a:prstDash val="solid"/>
              <a:round/>
              <a:headEnd/>
              <a:tailEnd/>
            </a:ln>
          </p:spPr>
          <p:txBody>
            <a:bodyPr/>
            <a:lstStyle/>
            <a:p>
              <a:endParaRPr lang="en-GB"/>
            </a:p>
          </p:txBody>
        </p:sp>
        <p:sp>
          <p:nvSpPr>
            <p:cNvPr id="50207" name="Freeform 32"/>
            <p:cNvSpPr>
              <a:spLocks/>
            </p:cNvSpPr>
            <p:nvPr/>
          </p:nvSpPr>
          <p:spPr bwMode="auto">
            <a:xfrm>
              <a:off x="5404" y="4053"/>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1" y="3"/>
                    <a:pt x="26" y="0"/>
                    <a:pt x="34" y="0"/>
                  </a:cubicBezTo>
                  <a:cubicBezTo>
                    <a:pt x="47" y="0"/>
                    <a:pt x="55" y="8"/>
                    <a:pt x="55" y="22"/>
                  </a:cubicBezTo>
                  <a:lnTo>
                    <a:pt x="55" y="62"/>
                  </a:lnTo>
                  <a:lnTo>
                    <a:pt x="37" y="62"/>
                  </a:lnTo>
                  <a:lnTo>
                    <a:pt x="37" y="29"/>
                  </a:lnTo>
                  <a:cubicBezTo>
                    <a:pt x="37" y="20"/>
                    <a:pt x="35" y="17"/>
                    <a:pt x="28" y="17"/>
                  </a:cubicBezTo>
                  <a:cubicBezTo>
                    <a:pt x="21" y="17"/>
                    <a:pt x="18" y="21"/>
                    <a:pt x="18" y="29"/>
                  </a:cubicBezTo>
                  <a:lnTo>
                    <a:pt x="18"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50208" name="Freeform 33"/>
            <p:cNvSpPr>
              <a:spLocks noEditPoints="1"/>
            </p:cNvSpPr>
            <p:nvPr/>
          </p:nvSpPr>
          <p:spPr bwMode="auto">
            <a:xfrm>
              <a:off x="5443" y="4053"/>
              <a:ext cx="38" cy="53"/>
            </a:xfrm>
            <a:custGeom>
              <a:avLst/>
              <a:gdLst>
                <a:gd name="T0" fmla="*/ 1 w 62"/>
                <a:gd name="T1" fmla="*/ 1 h 88"/>
                <a:gd name="T2" fmla="*/ 1 w 62"/>
                <a:gd name="T3" fmla="*/ 1 h 88"/>
                <a:gd name="T4" fmla="*/ 0 w 62"/>
                <a:gd name="T5" fmla="*/ 1 h 88"/>
                <a:gd name="T6" fmla="*/ 1 w 62"/>
                <a:gd name="T7" fmla="*/ 1 h 88"/>
                <a:gd name="T8" fmla="*/ 1 w 62"/>
                <a:gd name="T9" fmla="*/ 0 h 88"/>
                <a:gd name="T10" fmla="*/ 1 w 62"/>
                <a:gd name="T11" fmla="*/ 1 h 88"/>
                <a:gd name="T12" fmla="*/ 1 w 62"/>
                <a:gd name="T13" fmla="*/ 1 h 88"/>
                <a:gd name="T14" fmla="*/ 1 w 62"/>
                <a:gd name="T15" fmla="*/ 1 h 88"/>
                <a:gd name="T16" fmla="*/ 1 w 62"/>
                <a:gd name="T17" fmla="*/ 1 h 88"/>
                <a:gd name="T18" fmla="*/ 1 w 62"/>
                <a:gd name="T19" fmla="*/ 1 h 88"/>
                <a:gd name="T20" fmla="*/ 1 w 62"/>
                <a:gd name="T21" fmla="*/ 1 h 88"/>
                <a:gd name="T22" fmla="*/ 1 w 62"/>
                <a:gd name="T23" fmla="*/ 1 h 88"/>
                <a:gd name="T24" fmla="*/ 1 w 62"/>
                <a:gd name="T25" fmla="*/ 1 h 88"/>
                <a:gd name="T26" fmla="*/ 1 w 62"/>
                <a:gd name="T27" fmla="*/ 1 h 88"/>
                <a:gd name="T28" fmla="*/ 1 w 62"/>
                <a:gd name="T29" fmla="*/ 1 h 88"/>
                <a:gd name="T30" fmla="*/ 1 w 62"/>
                <a:gd name="T31" fmla="*/ 1 h 88"/>
                <a:gd name="T32" fmla="*/ 1 w 62"/>
                <a:gd name="T33" fmla="*/ 1 h 88"/>
                <a:gd name="T34" fmla="*/ 1 w 62"/>
                <a:gd name="T35" fmla="*/ 1 h 88"/>
                <a:gd name="T36" fmla="*/ 1 w 62"/>
                <a:gd name="T37" fmla="*/ 1 h 88"/>
                <a:gd name="T38" fmla="*/ 1 w 62"/>
                <a:gd name="T39" fmla="*/ 1 h 88"/>
                <a:gd name="T40" fmla="*/ 1 w 62"/>
                <a:gd name="T41" fmla="*/ 1 h 88"/>
                <a:gd name="T42" fmla="*/ 1 w 62"/>
                <a:gd name="T43" fmla="*/ 1 h 88"/>
                <a:gd name="T44" fmla="*/ 1 w 62"/>
                <a:gd name="T45" fmla="*/ 1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
                <a:gd name="T70" fmla="*/ 0 h 88"/>
                <a:gd name="T71" fmla="*/ 62 w 62"/>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 h="88">
                  <a:moveTo>
                    <a:pt x="28" y="62"/>
                  </a:moveTo>
                  <a:lnTo>
                    <a:pt x="28" y="62"/>
                  </a:lnTo>
                  <a:cubicBezTo>
                    <a:pt x="12" y="62"/>
                    <a:pt x="0" y="49"/>
                    <a:pt x="0" y="31"/>
                  </a:cubicBezTo>
                  <a:cubicBezTo>
                    <a:pt x="0" y="22"/>
                    <a:pt x="3" y="15"/>
                    <a:pt x="9" y="9"/>
                  </a:cubicBezTo>
                  <a:cubicBezTo>
                    <a:pt x="15" y="3"/>
                    <a:pt x="21" y="0"/>
                    <a:pt x="29" y="0"/>
                  </a:cubicBezTo>
                  <a:cubicBezTo>
                    <a:pt x="36" y="0"/>
                    <a:pt x="41" y="3"/>
                    <a:pt x="45" y="8"/>
                  </a:cubicBezTo>
                  <a:lnTo>
                    <a:pt x="45" y="1"/>
                  </a:lnTo>
                  <a:lnTo>
                    <a:pt x="62" y="1"/>
                  </a:lnTo>
                  <a:lnTo>
                    <a:pt x="62" y="56"/>
                  </a:lnTo>
                  <a:cubicBezTo>
                    <a:pt x="62" y="64"/>
                    <a:pt x="62" y="70"/>
                    <a:pt x="57" y="76"/>
                  </a:cubicBezTo>
                  <a:cubicBezTo>
                    <a:pt x="52" y="84"/>
                    <a:pt x="43" y="88"/>
                    <a:pt x="32" y="88"/>
                  </a:cubicBezTo>
                  <a:cubicBezTo>
                    <a:pt x="16" y="88"/>
                    <a:pt x="5" y="79"/>
                    <a:pt x="2" y="67"/>
                  </a:cubicBezTo>
                  <a:lnTo>
                    <a:pt x="22" y="67"/>
                  </a:lnTo>
                  <a:cubicBezTo>
                    <a:pt x="23" y="71"/>
                    <a:pt x="27" y="73"/>
                    <a:pt x="32" y="73"/>
                  </a:cubicBezTo>
                  <a:cubicBezTo>
                    <a:pt x="40" y="73"/>
                    <a:pt x="45" y="68"/>
                    <a:pt x="45" y="59"/>
                  </a:cubicBezTo>
                  <a:cubicBezTo>
                    <a:pt x="45" y="58"/>
                    <a:pt x="45" y="57"/>
                    <a:pt x="45" y="56"/>
                  </a:cubicBezTo>
                  <a:cubicBezTo>
                    <a:pt x="40" y="60"/>
                    <a:pt x="35" y="62"/>
                    <a:pt x="28" y="62"/>
                  </a:cubicBezTo>
                  <a:close/>
                  <a:moveTo>
                    <a:pt x="31" y="46"/>
                  </a:moveTo>
                  <a:lnTo>
                    <a:pt x="31" y="46"/>
                  </a:lnTo>
                  <a:cubicBezTo>
                    <a:pt x="39" y="46"/>
                    <a:pt x="46" y="40"/>
                    <a:pt x="46" y="31"/>
                  </a:cubicBezTo>
                  <a:cubicBezTo>
                    <a:pt x="46" y="22"/>
                    <a:pt x="39" y="16"/>
                    <a:pt x="32" y="16"/>
                  </a:cubicBezTo>
                  <a:cubicBezTo>
                    <a:pt x="23" y="16"/>
                    <a:pt x="17" y="23"/>
                    <a:pt x="17" y="31"/>
                  </a:cubicBezTo>
                  <a:cubicBezTo>
                    <a:pt x="17" y="40"/>
                    <a:pt x="23" y="46"/>
                    <a:pt x="31" y="46"/>
                  </a:cubicBezTo>
                  <a:close/>
                </a:path>
              </a:pathLst>
            </a:custGeom>
            <a:solidFill>
              <a:srgbClr val="B42E34"/>
            </a:solidFill>
            <a:ln w="0">
              <a:solidFill>
                <a:srgbClr val="000000"/>
              </a:solidFill>
              <a:prstDash val="solid"/>
              <a:round/>
              <a:headEnd/>
              <a:tailEnd/>
            </a:ln>
          </p:spPr>
          <p:txBody>
            <a:bodyPr/>
            <a:lstStyle/>
            <a:p>
              <a:endParaRPr lang="en-GB"/>
            </a:p>
          </p:txBody>
        </p:sp>
        <p:sp>
          <p:nvSpPr>
            <p:cNvPr id="50209" name="Freeform 34"/>
            <p:cNvSpPr>
              <a:spLocks/>
            </p:cNvSpPr>
            <p:nvPr/>
          </p:nvSpPr>
          <p:spPr bwMode="auto">
            <a:xfrm>
              <a:off x="5488" y="4042"/>
              <a:ext cx="11" cy="49"/>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50210" name="Freeform 35"/>
            <p:cNvSpPr>
              <a:spLocks noEditPoints="1"/>
            </p:cNvSpPr>
            <p:nvPr/>
          </p:nvSpPr>
          <p:spPr bwMode="auto">
            <a:xfrm>
              <a:off x="5505" y="4053"/>
              <a:ext cx="39" cy="38"/>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8" y="55"/>
                  </a:moveTo>
                  <a:lnTo>
                    <a:pt x="48" y="55"/>
                  </a:lnTo>
                  <a:cubicBezTo>
                    <a:pt x="42" y="60"/>
                    <a:pt x="37" y="62"/>
                    <a:pt x="30" y="62"/>
                  </a:cubicBezTo>
                  <a:cubicBezTo>
                    <a:pt x="22" y="62"/>
                    <a:pt x="16" y="60"/>
                    <a:pt x="11" y="55"/>
                  </a:cubicBezTo>
                  <a:cubicBezTo>
                    <a:pt x="4" y="49"/>
                    <a:pt x="0" y="41"/>
                    <a:pt x="0" y="31"/>
                  </a:cubicBezTo>
                  <a:cubicBezTo>
                    <a:pt x="0" y="22"/>
                    <a:pt x="3" y="15"/>
                    <a:pt x="10" y="8"/>
                  </a:cubicBezTo>
                  <a:cubicBezTo>
                    <a:pt x="15" y="3"/>
                    <a:pt x="22" y="0"/>
                    <a:pt x="30" y="0"/>
                  </a:cubicBezTo>
                  <a:cubicBezTo>
                    <a:pt x="37" y="0"/>
                    <a:pt x="43" y="3"/>
                    <a:pt x="47" y="8"/>
                  </a:cubicBezTo>
                  <a:lnTo>
                    <a:pt x="47" y="1"/>
                  </a:lnTo>
                  <a:lnTo>
                    <a:pt x="65" y="1"/>
                  </a:lnTo>
                  <a:lnTo>
                    <a:pt x="65" y="62"/>
                  </a:lnTo>
                  <a:lnTo>
                    <a:pt x="48" y="62"/>
                  </a:lnTo>
                  <a:lnTo>
                    <a:pt x="48" y="55"/>
                  </a:lnTo>
                  <a:close/>
                  <a:moveTo>
                    <a:pt x="34" y="46"/>
                  </a:moveTo>
                  <a:lnTo>
                    <a:pt x="34" y="46"/>
                  </a:lnTo>
                  <a:cubicBezTo>
                    <a:pt x="41" y="46"/>
                    <a:pt x="48" y="40"/>
                    <a:pt x="48" y="31"/>
                  </a:cubicBezTo>
                  <a:cubicBezTo>
                    <a:pt x="48" y="22"/>
                    <a:pt x="41" y="16"/>
                    <a:pt x="33" y="16"/>
                  </a:cubicBezTo>
                  <a:cubicBezTo>
                    <a:pt x="24" y="16"/>
                    <a:pt x="18" y="23"/>
                    <a:pt x="18" y="31"/>
                  </a:cubicBezTo>
                  <a:cubicBezTo>
                    <a:pt x="18" y="40"/>
                    <a:pt x="24" y="46"/>
                    <a:pt x="34" y="46"/>
                  </a:cubicBezTo>
                  <a:close/>
                </a:path>
              </a:pathLst>
            </a:custGeom>
            <a:solidFill>
              <a:srgbClr val="B42E34"/>
            </a:solidFill>
            <a:ln w="0">
              <a:solidFill>
                <a:srgbClr val="000000"/>
              </a:solidFill>
              <a:prstDash val="solid"/>
              <a:round/>
              <a:headEnd/>
              <a:tailEnd/>
            </a:ln>
          </p:spPr>
          <p:txBody>
            <a:bodyPr/>
            <a:lstStyle/>
            <a:p>
              <a:endParaRPr lang="en-GB"/>
            </a:p>
          </p:txBody>
        </p:sp>
        <p:sp>
          <p:nvSpPr>
            <p:cNvPr id="50211" name="Freeform 36"/>
            <p:cNvSpPr>
              <a:spLocks/>
            </p:cNvSpPr>
            <p:nvPr/>
          </p:nvSpPr>
          <p:spPr bwMode="auto">
            <a:xfrm>
              <a:off x="5551" y="4053"/>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6"/>
                    <a:pt x="28" y="16"/>
                  </a:cubicBezTo>
                  <a:cubicBezTo>
                    <a:pt x="21" y="16"/>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50212" name="Freeform 37"/>
            <p:cNvSpPr>
              <a:spLocks noEditPoints="1"/>
            </p:cNvSpPr>
            <p:nvPr/>
          </p:nvSpPr>
          <p:spPr bwMode="auto">
            <a:xfrm>
              <a:off x="5589" y="4042"/>
              <a:ext cx="39" cy="49"/>
            </a:xfrm>
            <a:custGeom>
              <a:avLst/>
              <a:gdLst>
                <a:gd name="T0" fmla="*/ 1 w 65"/>
                <a:gd name="T1" fmla="*/ 1 h 81"/>
                <a:gd name="T2" fmla="*/ 1 w 65"/>
                <a:gd name="T3" fmla="*/ 1 h 81"/>
                <a:gd name="T4" fmla="*/ 1 w 65"/>
                <a:gd name="T5" fmla="*/ 1 h 81"/>
                <a:gd name="T6" fmla="*/ 1 w 65"/>
                <a:gd name="T7" fmla="*/ 1 h 81"/>
                <a:gd name="T8" fmla="*/ 0 w 65"/>
                <a:gd name="T9" fmla="*/ 1 h 81"/>
                <a:gd name="T10" fmla="*/ 1 w 65"/>
                <a:gd name="T11" fmla="*/ 1 h 81"/>
                <a:gd name="T12" fmla="*/ 1 w 65"/>
                <a:gd name="T13" fmla="*/ 1 h 81"/>
                <a:gd name="T14" fmla="*/ 1 w 65"/>
                <a:gd name="T15" fmla="*/ 1 h 81"/>
                <a:gd name="T16" fmla="*/ 1 w 65"/>
                <a:gd name="T17" fmla="*/ 0 h 81"/>
                <a:gd name="T18" fmla="*/ 1 w 65"/>
                <a:gd name="T19" fmla="*/ 0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48" y="74"/>
                  </a:moveTo>
                  <a:lnTo>
                    <a:pt x="48" y="74"/>
                  </a:lnTo>
                  <a:cubicBezTo>
                    <a:pt x="42" y="79"/>
                    <a:pt x="37" y="81"/>
                    <a:pt x="30" y="81"/>
                  </a:cubicBezTo>
                  <a:cubicBezTo>
                    <a:pt x="22" y="81"/>
                    <a:pt x="16" y="79"/>
                    <a:pt x="11" y="74"/>
                  </a:cubicBezTo>
                  <a:cubicBezTo>
                    <a:pt x="4" y="68"/>
                    <a:pt x="0" y="60"/>
                    <a:pt x="0" y="50"/>
                  </a:cubicBezTo>
                  <a:cubicBezTo>
                    <a:pt x="0" y="41"/>
                    <a:pt x="3" y="33"/>
                    <a:pt x="10" y="27"/>
                  </a:cubicBezTo>
                  <a:cubicBezTo>
                    <a:pt x="15" y="22"/>
                    <a:pt x="22" y="19"/>
                    <a:pt x="30" y="19"/>
                  </a:cubicBezTo>
                  <a:cubicBezTo>
                    <a:pt x="37" y="19"/>
                    <a:pt x="43" y="21"/>
                    <a:pt x="47" y="27"/>
                  </a:cubicBezTo>
                  <a:lnTo>
                    <a:pt x="47" y="0"/>
                  </a:lnTo>
                  <a:lnTo>
                    <a:pt x="65" y="0"/>
                  </a:lnTo>
                  <a:lnTo>
                    <a:pt x="65" y="81"/>
                  </a:lnTo>
                  <a:lnTo>
                    <a:pt x="48" y="81"/>
                  </a:lnTo>
                  <a:lnTo>
                    <a:pt x="48" y="74"/>
                  </a:lnTo>
                  <a:close/>
                  <a:moveTo>
                    <a:pt x="34" y="65"/>
                  </a:moveTo>
                  <a:lnTo>
                    <a:pt x="34" y="65"/>
                  </a:lnTo>
                  <a:cubicBezTo>
                    <a:pt x="41" y="65"/>
                    <a:pt x="48" y="58"/>
                    <a:pt x="48" y="50"/>
                  </a:cubicBezTo>
                  <a:cubicBezTo>
                    <a:pt x="48" y="41"/>
                    <a:pt x="41" y="35"/>
                    <a:pt x="33" y="35"/>
                  </a:cubicBezTo>
                  <a:cubicBezTo>
                    <a:pt x="24" y="35"/>
                    <a:pt x="18" y="42"/>
                    <a:pt x="18" y="50"/>
                  </a:cubicBezTo>
                  <a:cubicBezTo>
                    <a:pt x="18" y="58"/>
                    <a:pt x="24" y="65"/>
                    <a:pt x="34" y="65"/>
                  </a:cubicBezTo>
                  <a:close/>
                </a:path>
              </a:pathLst>
            </a:custGeom>
            <a:solidFill>
              <a:srgbClr val="B42E34"/>
            </a:solidFill>
            <a:ln w="0">
              <a:solidFill>
                <a:srgbClr val="000000"/>
              </a:solidFill>
              <a:prstDash val="solid"/>
              <a:round/>
              <a:headEnd/>
              <a:tailEnd/>
            </a:ln>
          </p:spPr>
          <p:txBody>
            <a:bodyPr/>
            <a:lstStyle/>
            <a:p>
              <a:endParaRPr lang="en-GB"/>
            </a:p>
          </p:txBody>
        </p:sp>
        <p:sp>
          <p:nvSpPr>
            <p:cNvPr id="50213" name="Freeform 38"/>
            <p:cNvSpPr>
              <a:spLocks/>
            </p:cNvSpPr>
            <p:nvPr/>
          </p:nvSpPr>
          <p:spPr bwMode="auto">
            <a:xfrm>
              <a:off x="5404" y="4110"/>
              <a:ext cx="33" cy="37"/>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7"/>
                    <a:pt x="28" y="17"/>
                  </a:cubicBezTo>
                  <a:cubicBezTo>
                    <a:pt x="21" y="17"/>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50214" name="Freeform 39"/>
            <p:cNvSpPr>
              <a:spLocks noEditPoints="1"/>
            </p:cNvSpPr>
            <p:nvPr/>
          </p:nvSpPr>
          <p:spPr bwMode="auto">
            <a:xfrm>
              <a:off x="5443" y="4109"/>
              <a:ext cx="38" cy="39"/>
            </a:xfrm>
            <a:custGeom>
              <a:avLst/>
              <a:gdLst>
                <a:gd name="T0" fmla="*/ 1 w 64"/>
                <a:gd name="T1" fmla="*/ 1 h 64"/>
                <a:gd name="T2" fmla="*/ 1 w 64"/>
                <a:gd name="T3" fmla="*/ 1 h 64"/>
                <a:gd name="T4" fmla="*/ 1 w 64"/>
                <a:gd name="T5" fmla="*/ 1 h 64"/>
                <a:gd name="T6" fmla="*/ 1 w 64"/>
                <a:gd name="T7" fmla="*/ 1 h 64"/>
                <a:gd name="T8" fmla="*/ 0 w 64"/>
                <a:gd name="T9" fmla="*/ 1 h 64"/>
                <a:gd name="T10" fmla="*/ 1 w 64"/>
                <a:gd name="T11" fmla="*/ 1 h 64"/>
                <a:gd name="T12" fmla="*/ 1 w 64"/>
                <a:gd name="T13" fmla="*/ 0 h 64"/>
                <a:gd name="T14" fmla="*/ 1 w 64"/>
                <a:gd name="T15" fmla="*/ 1 h 64"/>
                <a:gd name="T16" fmla="*/ 1 w 64"/>
                <a:gd name="T17" fmla="*/ 1 h 64"/>
                <a:gd name="T18" fmla="*/ 1 w 64"/>
                <a:gd name="T19" fmla="*/ 1 h 64"/>
                <a:gd name="T20" fmla="*/ 1 w 64"/>
                <a:gd name="T21" fmla="*/ 1 h 64"/>
                <a:gd name="T22" fmla="*/ 1 w 64"/>
                <a:gd name="T23" fmla="*/ 1 h 64"/>
                <a:gd name="T24" fmla="*/ 1 w 64"/>
                <a:gd name="T25" fmla="*/ 1 h 64"/>
                <a:gd name="T26" fmla="*/ 1 w 64"/>
                <a:gd name="T27" fmla="*/ 1 h 64"/>
                <a:gd name="T28" fmla="*/ 1 w 64"/>
                <a:gd name="T29" fmla="*/ 1 h 64"/>
                <a:gd name="T30" fmla="*/ 1 w 64"/>
                <a:gd name="T31" fmla="*/ 1 h 64"/>
                <a:gd name="T32" fmla="*/ 1 w 64"/>
                <a:gd name="T33" fmla="*/ 1 h 64"/>
                <a:gd name="T34" fmla="*/ 1 w 64"/>
                <a:gd name="T35" fmla="*/ 1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64"/>
                <a:gd name="T56" fmla="*/ 64 w 64"/>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64">
                  <a:moveTo>
                    <a:pt x="61" y="45"/>
                  </a:moveTo>
                  <a:lnTo>
                    <a:pt x="61" y="45"/>
                  </a:lnTo>
                  <a:cubicBezTo>
                    <a:pt x="55" y="58"/>
                    <a:pt x="45" y="64"/>
                    <a:pt x="32" y="64"/>
                  </a:cubicBezTo>
                  <a:cubicBezTo>
                    <a:pt x="22" y="64"/>
                    <a:pt x="15" y="61"/>
                    <a:pt x="9" y="55"/>
                  </a:cubicBezTo>
                  <a:cubicBezTo>
                    <a:pt x="3" y="48"/>
                    <a:pt x="0" y="41"/>
                    <a:pt x="0" y="32"/>
                  </a:cubicBezTo>
                  <a:cubicBezTo>
                    <a:pt x="0" y="24"/>
                    <a:pt x="3" y="16"/>
                    <a:pt x="9" y="10"/>
                  </a:cubicBezTo>
                  <a:cubicBezTo>
                    <a:pt x="15" y="4"/>
                    <a:pt x="23" y="0"/>
                    <a:pt x="31" y="0"/>
                  </a:cubicBezTo>
                  <a:cubicBezTo>
                    <a:pt x="51" y="0"/>
                    <a:pt x="64" y="14"/>
                    <a:pt x="64" y="37"/>
                  </a:cubicBezTo>
                  <a:lnTo>
                    <a:pt x="64" y="39"/>
                  </a:lnTo>
                  <a:lnTo>
                    <a:pt x="18" y="39"/>
                  </a:lnTo>
                  <a:cubicBezTo>
                    <a:pt x="20" y="45"/>
                    <a:pt x="24" y="49"/>
                    <a:pt x="32" y="49"/>
                  </a:cubicBezTo>
                  <a:cubicBezTo>
                    <a:pt x="36" y="49"/>
                    <a:pt x="39" y="48"/>
                    <a:pt x="41" y="45"/>
                  </a:cubicBezTo>
                  <a:lnTo>
                    <a:pt x="61" y="45"/>
                  </a:lnTo>
                  <a:close/>
                  <a:moveTo>
                    <a:pt x="46" y="26"/>
                  </a:moveTo>
                  <a:lnTo>
                    <a:pt x="46" y="26"/>
                  </a:lnTo>
                  <a:cubicBezTo>
                    <a:pt x="44" y="20"/>
                    <a:pt x="39" y="16"/>
                    <a:pt x="32" y="16"/>
                  </a:cubicBezTo>
                  <a:cubicBezTo>
                    <a:pt x="24" y="16"/>
                    <a:pt x="19" y="20"/>
                    <a:pt x="18" y="26"/>
                  </a:cubicBezTo>
                  <a:lnTo>
                    <a:pt x="46" y="26"/>
                  </a:lnTo>
                  <a:close/>
                </a:path>
              </a:pathLst>
            </a:custGeom>
            <a:solidFill>
              <a:srgbClr val="B42E34"/>
            </a:solidFill>
            <a:ln w="0">
              <a:solidFill>
                <a:srgbClr val="000000"/>
              </a:solidFill>
              <a:prstDash val="solid"/>
              <a:round/>
              <a:headEnd/>
              <a:tailEnd/>
            </a:ln>
          </p:spPr>
          <p:txBody>
            <a:bodyPr/>
            <a:lstStyle/>
            <a:p>
              <a:endParaRPr lang="en-GB"/>
            </a:p>
          </p:txBody>
        </p:sp>
        <p:sp>
          <p:nvSpPr>
            <p:cNvPr id="50215" name="Freeform 40"/>
            <p:cNvSpPr>
              <a:spLocks/>
            </p:cNvSpPr>
            <p:nvPr/>
          </p:nvSpPr>
          <p:spPr bwMode="auto">
            <a:xfrm>
              <a:off x="5484" y="4099"/>
              <a:ext cx="20" cy="48"/>
            </a:xfrm>
            <a:custGeom>
              <a:avLst/>
              <a:gdLst>
                <a:gd name="T0" fmla="*/ 0 w 34"/>
                <a:gd name="T1" fmla="*/ 1 h 81"/>
                <a:gd name="T2" fmla="*/ 0 w 34"/>
                <a:gd name="T3" fmla="*/ 1 h 81"/>
                <a:gd name="T4" fmla="*/ 0 w 34"/>
                <a:gd name="T5" fmla="*/ 1 h 81"/>
                <a:gd name="T6" fmla="*/ 1 w 34"/>
                <a:gd name="T7" fmla="*/ 1 h 81"/>
                <a:gd name="T8" fmla="*/ 1 w 34"/>
                <a:gd name="T9" fmla="*/ 0 h 81"/>
                <a:gd name="T10" fmla="*/ 1 w 34"/>
                <a:gd name="T11" fmla="*/ 0 h 81"/>
                <a:gd name="T12" fmla="*/ 1 w 34"/>
                <a:gd name="T13" fmla="*/ 1 h 81"/>
                <a:gd name="T14" fmla="*/ 1 w 34"/>
                <a:gd name="T15" fmla="*/ 1 h 81"/>
                <a:gd name="T16" fmla="*/ 1 w 34"/>
                <a:gd name="T17" fmla="*/ 1 h 81"/>
                <a:gd name="T18" fmla="*/ 1 w 34"/>
                <a:gd name="T19" fmla="*/ 1 h 81"/>
                <a:gd name="T20" fmla="*/ 1 w 34"/>
                <a:gd name="T21" fmla="*/ 1 h 81"/>
                <a:gd name="T22" fmla="*/ 1 w 34"/>
                <a:gd name="T23" fmla="*/ 1 h 81"/>
                <a:gd name="T24" fmla="*/ 1 w 34"/>
                <a:gd name="T25" fmla="*/ 1 h 81"/>
                <a:gd name="T26" fmla="*/ 0 w 3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81"/>
                <a:gd name="T44" fmla="*/ 34 w 3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81">
                  <a:moveTo>
                    <a:pt x="0" y="33"/>
                  </a:moveTo>
                  <a:lnTo>
                    <a:pt x="0" y="33"/>
                  </a:lnTo>
                  <a:lnTo>
                    <a:pt x="0" y="20"/>
                  </a:lnTo>
                  <a:lnTo>
                    <a:pt x="8" y="20"/>
                  </a:lnTo>
                  <a:lnTo>
                    <a:pt x="8" y="0"/>
                  </a:lnTo>
                  <a:lnTo>
                    <a:pt x="26" y="0"/>
                  </a:lnTo>
                  <a:lnTo>
                    <a:pt x="26" y="20"/>
                  </a:lnTo>
                  <a:lnTo>
                    <a:pt x="34" y="20"/>
                  </a:lnTo>
                  <a:lnTo>
                    <a:pt x="34" y="33"/>
                  </a:lnTo>
                  <a:lnTo>
                    <a:pt x="26" y="33"/>
                  </a:lnTo>
                  <a:lnTo>
                    <a:pt x="26" y="81"/>
                  </a:lnTo>
                  <a:lnTo>
                    <a:pt x="8" y="81"/>
                  </a:lnTo>
                  <a:lnTo>
                    <a:pt x="8" y="33"/>
                  </a:lnTo>
                  <a:lnTo>
                    <a:pt x="0" y="33"/>
                  </a:lnTo>
                  <a:close/>
                </a:path>
              </a:pathLst>
            </a:custGeom>
            <a:solidFill>
              <a:srgbClr val="B42E34"/>
            </a:solidFill>
            <a:ln w="0">
              <a:solidFill>
                <a:srgbClr val="000000"/>
              </a:solidFill>
              <a:prstDash val="solid"/>
              <a:round/>
              <a:headEnd/>
              <a:tailEnd/>
            </a:ln>
          </p:spPr>
          <p:txBody>
            <a:bodyPr/>
            <a:lstStyle/>
            <a:p>
              <a:endParaRPr lang="en-GB"/>
            </a:p>
          </p:txBody>
        </p:sp>
        <p:sp>
          <p:nvSpPr>
            <p:cNvPr id="50216" name="Freeform 41"/>
            <p:cNvSpPr>
              <a:spLocks noEditPoints="1"/>
            </p:cNvSpPr>
            <p:nvPr/>
          </p:nvSpPr>
          <p:spPr bwMode="auto">
            <a:xfrm>
              <a:off x="5507" y="4099"/>
              <a:ext cx="39" cy="48"/>
            </a:xfrm>
            <a:custGeom>
              <a:avLst/>
              <a:gdLst>
                <a:gd name="T0" fmla="*/ 1 w 65"/>
                <a:gd name="T1" fmla="*/ 1 h 81"/>
                <a:gd name="T2" fmla="*/ 1 w 65"/>
                <a:gd name="T3" fmla="*/ 1 h 81"/>
                <a:gd name="T4" fmla="*/ 0 w 65"/>
                <a:gd name="T5" fmla="*/ 1 h 81"/>
                <a:gd name="T6" fmla="*/ 0 w 65"/>
                <a:gd name="T7" fmla="*/ 0 h 81"/>
                <a:gd name="T8" fmla="*/ 1 w 65"/>
                <a:gd name="T9" fmla="*/ 0 h 81"/>
                <a:gd name="T10" fmla="*/ 1 w 65"/>
                <a:gd name="T11" fmla="*/ 1 h 81"/>
                <a:gd name="T12" fmla="*/ 1 w 65"/>
                <a:gd name="T13" fmla="*/ 1 h 81"/>
                <a:gd name="T14" fmla="*/ 1 w 65"/>
                <a:gd name="T15" fmla="*/ 1 h 81"/>
                <a:gd name="T16" fmla="*/ 1 w 65"/>
                <a:gd name="T17" fmla="*/ 1 h 81"/>
                <a:gd name="T18" fmla="*/ 1 w 65"/>
                <a:gd name="T19" fmla="*/ 1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17" y="81"/>
                  </a:moveTo>
                  <a:lnTo>
                    <a:pt x="17" y="81"/>
                  </a:lnTo>
                  <a:lnTo>
                    <a:pt x="0" y="81"/>
                  </a:lnTo>
                  <a:lnTo>
                    <a:pt x="0" y="0"/>
                  </a:lnTo>
                  <a:lnTo>
                    <a:pt x="18" y="0"/>
                  </a:lnTo>
                  <a:lnTo>
                    <a:pt x="18" y="27"/>
                  </a:lnTo>
                  <a:cubicBezTo>
                    <a:pt x="22" y="22"/>
                    <a:pt x="27" y="19"/>
                    <a:pt x="35" y="19"/>
                  </a:cubicBezTo>
                  <a:cubicBezTo>
                    <a:pt x="43" y="19"/>
                    <a:pt x="50" y="22"/>
                    <a:pt x="55" y="27"/>
                  </a:cubicBezTo>
                  <a:cubicBezTo>
                    <a:pt x="62" y="34"/>
                    <a:pt x="65" y="41"/>
                    <a:pt x="65" y="50"/>
                  </a:cubicBezTo>
                  <a:cubicBezTo>
                    <a:pt x="65" y="60"/>
                    <a:pt x="61" y="68"/>
                    <a:pt x="54" y="74"/>
                  </a:cubicBezTo>
                  <a:cubicBezTo>
                    <a:pt x="49" y="79"/>
                    <a:pt x="43" y="81"/>
                    <a:pt x="35" y="81"/>
                  </a:cubicBezTo>
                  <a:cubicBezTo>
                    <a:pt x="28" y="81"/>
                    <a:pt x="23" y="79"/>
                    <a:pt x="17" y="74"/>
                  </a:cubicBezTo>
                  <a:lnTo>
                    <a:pt x="17" y="81"/>
                  </a:lnTo>
                  <a:close/>
                  <a:moveTo>
                    <a:pt x="31" y="65"/>
                  </a:moveTo>
                  <a:lnTo>
                    <a:pt x="31" y="65"/>
                  </a:lnTo>
                  <a:cubicBezTo>
                    <a:pt x="41" y="65"/>
                    <a:pt x="47" y="58"/>
                    <a:pt x="47" y="50"/>
                  </a:cubicBezTo>
                  <a:cubicBezTo>
                    <a:pt x="47" y="42"/>
                    <a:pt x="40" y="35"/>
                    <a:pt x="32" y="35"/>
                  </a:cubicBezTo>
                  <a:cubicBezTo>
                    <a:pt x="24" y="35"/>
                    <a:pt x="17" y="41"/>
                    <a:pt x="17" y="50"/>
                  </a:cubicBezTo>
                  <a:cubicBezTo>
                    <a:pt x="17" y="59"/>
                    <a:pt x="24" y="65"/>
                    <a:pt x="31" y="65"/>
                  </a:cubicBezTo>
                  <a:close/>
                </a:path>
              </a:pathLst>
            </a:custGeom>
            <a:solidFill>
              <a:srgbClr val="B42E34"/>
            </a:solidFill>
            <a:ln w="0">
              <a:solidFill>
                <a:srgbClr val="000000"/>
              </a:solidFill>
              <a:prstDash val="solid"/>
              <a:round/>
              <a:headEnd/>
              <a:tailEnd/>
            </a:ln>
          </p:spPr>
          <p:txBody>
            <a:bodyPr/>
            <a:lstStyle/>
            <a:p>
              <a:endParaRPr lang="en-GB"/>
            </a:p>
          </p:txBody>
        </p:sp>
        <p:sp>
          <p:nvSpPr>
            <p:cNvPr id="50217" name="Freeform 42"/>
            <p:cNvSpPr>
              <a:spLocks noEditPoints="1"/>
            </p:cNvSpPr>
            <p:nvPr/>
          </p:nvSpPr>
          <p:spPr bwMode="auto">
            <a:xfrm>
              <a:off x="5550" y="4110"/>
              <a:ext cx="39" cy="37"/>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7" y="55"/>
                  </a:moveTo>
                  <a:lnTo>
                    <a:pt x="47" y="55"/>
                  </a:lnTo>
                  <a:cubicBezTo>
                    <a:pt x="42" y="60"/>
                    <a:pt x="37" y="62"/>
                    <a:pt x="29" y="62"/>
                  </a:cubicBezTo>
                  <a:cubicBezTo>
                    <a:pt x="22" y="62"/>
                    <a:pt x="16" y="60"/>
                    <a:pt x="10" y="55"/>
                  </a:cubicBezTo>
                  <a:cubicBezTo>
                    <a:pt x="3" y="49"/>
                    <a:pt x="0" y="41"/>
                    <a:pt x="0" y="31"/>
                  </a:cubicBezTo>
                  <a:cubicBezTo>
                    <a:pt x="0" y="22"/>
                    <a:pt x="3" y="14"/>
                    <a:pt x="9" y="8"/>
                  </a:cubicBezTo>
                  <a:cubicBezTo>
                    <a:pt x="15" y="3"/>
                    <a:pt x="22" y="0"/>
                    <a:pt x="30" y="0"/>
                  </a:cubicBezTo>
                  <a:cubicBezTo>
                    <a:pt x="37" y="0"/>
                    <a:pt x="43" y="2"/>
                    <a:pt x="47" y="8"/>
                  </a:cubicBezTo>
                  <a:lnTo>
                    <a:pt x="47" y="1"/>
                  </a:lnTo>
                  <a:lnTo>
                    <a:pt x="65" y="1"/>
                  </a:lnTo>
                  <a:lnTo>
                    <a:pt x="65" y="62"/>
                  </a:lnTo>
                  <a:lnTo>
                    <a:pt x="47" y="62"/>
                  </a:lnTo>
                  <a:lnTo>
                    <a:pt x="47" y="55"/>
                  </a:lnTo>
                  <a:close/>
                  <a:moveTo>
                    <a:pt x="33" y="46"/>
                  </a:moveTo>
                  <a:lnTo>
                    <a:pt x="33" y="46"/>
                  </a:lnTo>
                  <a:cubicBezTo>
                    <a:pt x="41" y="46"/>
                    <a:pt x="47" y="39"/>
                    <a:pt x="47" y="31"/>
                  </a:cubicBezTo>
                  <a:cubicBezTo>
                    <a:pt x="47" y="22"/>
                    <a:pt x="41" y="16"/>
                    <a:pt x="33" y="16"/>
                  </a:cubicBezTo>
                  <a:cubicBezTo>
                    <a:pt x="24" y="16"/>
                    <a:pt x="18" y="23"/>
                    <a:pt x="18" y="31"/>
                  </a:cubicBezTo>
                  <a:cubicBezTo>
                    <a:pt x="18" y="39"/>
                    <a:pt x="24" y="46"/>
                    <a:pt x="33" y="46"/>
                  </a:cubicBezTo>
                  <a:close/>
                </a:path>
              </a:pathLst>
            </a:custGeom>
            <a:solidFill>
              <a:srgbClr val="B42E34"/>
            </a:solidFill>
            <a:ln w="0">
              <a:solidFill>
                <a:srgbClr val="000000"/>
              </a:solidFill>
              <a:prstDash val="solid"/>
              <a:round/>
              <a:headEnd/>
              <a:tailEnd/>
            </a:ln>
          </p:spPr>
          <p:txBody>
            <a:bodyPr/>
            <a:lstStyle/>
            <a:p>
              <a:endParaRPr lang="en-GB"/>
            </a:p>
          </p:txBody>
        </p:sp>
        <p:sp>
          <p:nvSpPr>
            <p:cNvPr id="50218" name="Freeform 43"/>
            <p:cNvSpPr>
              <a:spLocks/>
            </p:cNvSpPr>
            <p:nvPr/>
          </p:nvSpPr>
          <p:spPr bwMode="auto">
            <a:xfrm>
              <a:off x="5597" y="4099"/>
              <a:ext cx="11" cy="48"/>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50219" name="Freeform 44"/>
            <p:cNvSpPr>
              <a:spLocks/>
            </p:cNvSpPr>
            <p:nvPr/>
          </p:nvSpPr>
          <p:spPr bwMode="auto">
            <a:xfrm>
              <a:off x="5617" y="4099"/>
              <a:ext cx="11" cy="48"/>
            </a:xfrm>
            <a:custGeom>
              <a:avLst/>
              <a:gdLst>
                <a:gd name="T0" fmla="*/ 1 w 18"/>
                <a:gd name="T1" fmla="*/ 0 h 81"/>
                <a:gd name="T2" fmla="*/ 1 w 18"/>
                <a:gd name="T3" fmla="*/ 0 h 81"/>
                <a:gd name="T4" fmla="*/ 1 w 18"/>
                <a:gd name="T5" fmla="*/ 1 h 81"/>
                <a:gd name="T6" fmla="*/ 1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1"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50220" name="Freeform 45"/>
            <p:cNvSpPr>
              <a:spLocks/>
            </p:cNvSpPr>
            <p:nvPr/>
          </p:nvSpPr>
          <p:spPr bwMode="auto">
            <a:xfrm>
              <a:off x="5259" y="3949"/>
              <a:ext cx="202" cy="72"/>
            </a:xfrm>
            <a:custGeom>
              <a:avLst/>
              <a:gdLst>
                <a:gd name="T0" fmla="*/ 1 w 336"/>
                <a:gd name="T1" fmla="*/ 1 h 120"/>
                <a:gd name="T2" fmla="*/ 1 w 336"/>
                <a:gd name="T3" fmla="*/ 1 h 120"/>
                <a:gd name="T4" fmla="*/ 1 w 336"/>
                <a:gd name="T5" fmla="*/ 1 h 120"/>
                <a:gd name="T6" fmla="*/ 5 w 336"/>
                <a:gd name="T7" fmla="*/ 2 h 120"/>
                <a:gd name="T8" fmla="*/ 6 w 336"/>
                <a:gd name="T9" fmla="*/ 2 h 120"/>
                <a:gd name="T10" fmla="*/ 5 w 336"/>
                <a:gd name="T11" fmla="*/ 2 h 120"/>
                <a:gd name="T12" fmla="*/ 0 w 336"/>
                <a:gd name="T13" fmla="*/ 1 h 120"/>
                <a:gd name="T14" fmla="*/ 1 w 336"/>
                <a:gd name="T15" fmla="*/ 0 h 120"/>
                <a:gd name="T16" fmla="*/ 1 w 336"/>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6"/>
                <a:gd name="T28" fmla="*/ 0 h 120"/>
                <a:gd name="T29" fmla="*/ 336 w 33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6" h="120">
                  <a:moveTo>
                    <a:pt x="66" y="24"/>
                  </a:moveTo>
                  <a:lnTo>
                    <a:pt x="66" y="24"/>
                  </a:lnTo>
                  <a:cubicBezTo>
                    <a:pt x="56" y="31"/>
                    <a:pt x="50" y="39"/>
                    <a:pt x="50" y="48"/>
                  </a:cubicBezTo>
                  <a:cubicBezTo>
                    <a:pt x="50" y="86"/>
                    <a:pt x="170" y="117"/>
                    <a:pt x="322" y="119"/>
                  </a:cubicBezTo>
                  <a:cubicBezTo>
                    <a:pt x="326" y="119"/>
                    <a:pt x="331" y="119"/>
                    <a:pt x="336" y="119"/>
                  </a:cubicBezTo>
                  <a:lnTo>
                    <a:pt x="300" y="119"/>
                  </a:lnTo>
                  <a:cubicBezTo>
                    <a:pt x="134" y="120"/>
                    <a:pt x="0" y="86"/>
                    <a:pt x="0" y="44"/>
                  </a:cubicBezTo>
                  <a:cubicBezTo>
                    <a:pt x="0" y="28"/>
                    <a:pt x="19" y="13"/>
                    <a:pt x="52" y="0"/>
                  </a:cubicBezTo>
                  <a:lnTo>
                    <a:pt x="66" y="24"/>
                  </a:lnTo>
                  <a:close/>
                </a:path>
              </a:pathLst>
            </a:custGeom>
            <a:solidFill>
              <a:srgbClr val="B42E34"/>
            </a:solidFill>
            <a:ln w="0">
              <a:solidFill>
                <a:srgbClr val="000000"/>
              </a:solidFill>
              <a:prstDash val="solid"/>
              <a:round/>
              <a:headEnd/>
              <a:tailEnd/>
            </a:ln>
          </p:spPr>
          <p:txBody>
            <a:bodyPr/>
            <a:lstStyle/>
            <a:p>
              <a:endParaRPr lang="en-GB"/>
            </a:p>
          </p:txBody>
        </p:sp>
        <p:sp>
          <p:nvSpPr>
            <p:cNvPr id="50221" name="Freeform 46"/>
            <p:cNvSpPr>
              <a:spLocks/>
            </p:cNvSpPr>
            <p:nvPr/>
          </p:nvSpPr>
          <p:spPr bwMode="auto">
            <a:xfrm>
              <a:off x="5485" y="3930"/>
              <a:ext cx="96" cy="16"/>
            </a:xfrm>
            <a:custGeom>
              <a:avLst/>
              <a:gdLst>
                <a:gd name="T0" fmla="*/ 0 w 161"/>
                <a:gd name="T1" fmla="*/ 1 h 26"/>
                <a:gd name="T2" fmla="*/ 0 w 161"/>
                <a:gd name="T3" fmla="*/ 1 h 26"/>
                <a:gd name="T4" fmla="*/ 2 w 161"/>
                <a:gd name="T5" fmla="*/ 1 h 26"/>
                <a:gd name="T6" fmla="*/ 2 w 161"/>
                <a:gd name="T7" fmla="*/ 1 h 26"/>
                <a:gd name="T8" fmla="*/ 0 w 161"/>
                <a:gd name="T9" fmla="*/ 0 h 26"/>
                <a:gd name="T10" fmla="*/ 0 w 161"/>
                <a:gd name="T11" fmla="*/ 1 h 26"/>
                <a:gd name="T12" fmla="*/ 0 60000 65536"/>
                <a:gd name="T13" fmla="*/ 0 60000 65536"/>
                <a:gd name="T14" fmla="*/ 0 60000 65536"/>
                <a:gd name="T15" fmla="*/ 0 60000 65536"/>
                <a:gd name="T16" fmla="*/ 0 60000 65536"/>
                <a:gd name="T17" fmla="*/ 0 60000 65536"/>
                <a:gd name="T18" fmla="*/ 0 w 161"/>
                <a:gd name="T19" fmla="*/ 0 h 26"/>
                <a:gd name="T20" fmla="*/ 161 w 16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61" h="26">
                  <a:moveTo>
                    <a:pt x="0" y="7"/>
                  </a:moveTo>
                  <a:lnTo>
                    <a:pt x="0" y="7"/>
                  </a:lnTo>
                  <a:cubicBezTo>
                    <a:pt x="62" y="9"/>
                    <a:pt x="118" y="16"/>
                    <a:pt x="161" y="26"/>
                  </a:cubicBezTo>
                  <a:lnTo>
                    <a:pt x="157" y="25"/>
                  </a:lnTo>
                  <a:cubicBezTo>
                    <a:pt x="117" y="12"/>
                    <a:pt x="62" y="4"/>
                    <a:pt x="0" y="0"/>
                  </a:cubicBezTo>
                  <a:lnTo>
                    <a:pt x="0" y="7"/>
                  </a:lnTo>
                  <a:close/>
                </a:path>
              </a:pathLst>
            </a:custGeom>
            <a:solidFill>
              <a:srgbClr val="B42E34"/>
            </a:solidFill>
            <a:ln w="0">
              <a:solidFill>
                <a:srgbClr val="000000"/>
              </a:solidFill>
              <a:prstDash val="solid"/>
              <a:round/>
              <a:headEnd/>
              <a:tailEnd/>
            </a:ln>
          </p:spPr>
          <p:txBody>
            <a:bodyPr/>
            <a:lstStyle/>
            <a:p>
              <a:endParaRPr lang="en-GB"/>
            </a:p>
          </p:txBody>
        </p:sp>
        <p:sp>
          <p:nvSpPr>
            <p:cNvPr id="50222" name="Freeform 47"/>
            <p:cNvSpPr>
              <a:spLocks/>
            </p:cNvSpPr>
            <p:nvPr/>
          </p:nvSpPr>
          <p:spPr bwMode="auto">
            <a:xfrm>
              <a:off x="5282" y="3861"/>
              <a:ext cx="212" cy="148"/>
            </a:xfrm>
            <a:custGeom>
              <a:avLst/>
              <a:gdLst>
                <a:gd name="T0" fmla="*/ 6 w 352"/>
                <a:gd name="T1" fmla="*/ 0 h 247"/>
                <a:gd name="T2" fmla="*/ 6 w 352"/>
                <a:gd name="T3" fmla="*/ 0 h 247"/>
                <a:gd name="T4" fmla="*/ 6 w 352"/>
                <a:gd name="T5" fmla="*/ 1 h 247"/>
                <a:gd name="T6" fmla="*/ 3 w 352"/>
                <a:gd name="T7" fmla="*/ 4 h 247"/>
                <a:gd name="T8" fmla="*/ 0 w 352"/>
                <a:gd name="T9" fmla="*/ 2 h 247"/>
                <a:gd name="T10" fmla="*/ 1 w 352"/>
                <a:gd name="T11" fmla="*/ 2 h 247"/>
                <a:gd name="T12" fmla="*/ 3 w 352"/>
                <a:gd name="T13" fmla="*/ 4 h 247"/>
                <a:gd name="T14" fmla="*/ 6 w 352"/>
                <a:gd name="T15" fmla="*/ 1 h 247"/>
                <a:gd name="T16" fmla="*/ 6 w 352"/>
                <a:gd name="T17" fmla="*/ 1 h 247"/>
                <a:gd name="T18" fmla="*/ 6 w 352"/>
                <a:gd name="T19" fmla="*/ 0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247"/>
                <a:gd name="T32" fmla="*/ 352 w 352"/>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247">
                  <a:moveTo>
                    <a:pt x="338" y="0"/>
                  </a:moveTo>
                  <a:lnTo>
                    <a:pt x="338" y="0"/>
                  </a:lnTo>
                  <a:cubicBezTo>
                    <a:pt x="342" y="14"/>
                    <a:pt x="344" y="28"/>
                    <a:pt x="344" y="43"/>
                  </a:cubicBezTo>
                  <a:cubicBezTo>
                    <a:pt x="344" y="141"/>
                    <a:pt x="265" y="222"/>
                    <a:pt x="166" y="222"/>
                  </a:cubicBezTo>
                  <a:cubicBezTo>
                    <a:pt x="91" y="223"/>
                    <a:pt x="27" y="177"/>
                    <a:pt x="0" y="112"/>
                  </a:cubicBezTo>
                  <a:lnTo>
                    <a:pt x="2" y="118"/>
                  </a:lnTo>
                  <a:cubicBezTo>
                    <a:pt x="23" y="193"/>
                    <a:pt x="92" y="247"/>
                    <a:pt x="174" y="247"/>
                  </a:cubicBezTo>
                  <a:cubicBezTo>
                    <a:pt x="273" y="246"/>
                    <a:pt x="352" y="166"/>
                    <a:pt x="352" y="67"/>
                  </a:cubicBezTo>
                  <a:cubicBezTo>
                    <a:pt x="352" y="46"/>
                    <a:pt x="348" y="26"/>
                    <a:pt x="341" y="7"/>
                  </a:cubicBezTo>
                  <a:lnTo>
                    <a:pt x="338" y="0"/>
                  </a:lnTo>
                  <a:close/>
                </a:path>
              </a:pathLst>
            </a:custGeom>
            <a:solidFill>
              <a:srgbClr val="B42E34"/>
            </a:solidFill>
            <a:ln w="0">
              <a:solidFill>
                <a:srgbClr val="000000"/>
              </a:solidFill>
              <a:prstDash val="solid"/>
              <a:round/>
              <a:headEnd/>
              <a:tailEnd/>
            </a:ln>
          </p:spPr>
          <p:txBody>
            <a:bodyPr/>
            <a:lstStyle/>
            <a:p>
              <a:endParaRPr lang="en-GB"/>
            </a:p>
          </p:txBody>
        </p:sp>
        <p:sp>
          <p:nvSpPr>
            <p:cNvPr id="50223" name="Freeform 48"/>
            <p:cNvSpPr>
              <a:spLocks/>
            </p:cNvSpPr>
            <p:nvPr/>
          </p:nvSpPr>
          <p:spPr bwMode="auto">
            <a:xfrm>
              <a:off x="5250" y="3992"/>
              <a:ext cx="184" cy="149"/>
            </a:xfrm>
            <a:custGeom>
              <a:avLst/>
              <a:gdLst>
                <a:gd name="T0" fmla="*/ 5 w 305"/>
                <a:gd name="T1" fmla="*/ 1 h 247"/>
                <a:gd name="T2" fmla="*/ 5 w 305"/>
                <a:gd name="T3" fmla="*/ 1 h 247"/>
                <a:gd name="T4" fmla="*/ 1 w 305"/>
                <a:gd name="T5" fmla="*/ 1 h 247"/>
                <a:gd name="T6" fmla="*/ 1 w 305"/>
                <a:gd name="T7" fmla="*/ 1 h 247"/>
                <a:gd name="T8" fmla="*/ 3 w 305"/>
                <a:gd name="T9" fmla="*/ 4 h 247"/>
                <a:gd name="T10" fmla="*/ 2 w 305"/>
                <a:gd name="T11" fmla="*/ 1 h 247"/>
                <a:gd name="T12" fmla="*/ 2 w 305"/>
                <a:gd name="T13" fmla="*/ 1 h 247"/>
                <a:gd name="T14" fmla="*/ 5 w 305"/>
                <a:gd name="T15" fmla="*/ 1 h 247"/>
                <a:gd name="T16" fmla="*/ 0 60000 65536"/>
                <a:gd name="T17" fmla="*/ 0 60000 65536"/>
                <a:gd name="T18" fmla="*/ 0 60000 65536"/>
                <a:gd name="T19" fmla="*/ 0 60000 65536"/>
                <a:gd name="T20" fmla="*/ 0 60000 65536"/>
                <a:gd name="T21" fmla="*/ 0 60000 65536"/>
                <a:gd name="T22" fmla="*/ 0 60000 65536"/>
                <a:gd name="T23" fmla="*/ 0 60000 65536"/>
                <a:gd name="T24" fmla="*/ 0 w 305"/>
                <a:gd name="T25" fmla="*/ 0 h 247"/>
                <a:gd name="T26" fmla="*/ 305 w 305"/>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 h="247">
                  <a:moveTo>
                    <a:pt x="305" y="51"/>
                  </a:moveTo>
                  <a:lnTo>
                    <a:pt x="305" y="51"/>
                  </a:lnTo>
                  <a:cubicBezTo>
                    <a:pt x="305" y="51"/>
                    <a:pt x="123" y="52"/>
                    <a:pt x="48" y="12"/>
                  </a:cubicBezTo>
                  <a:cubicBezTo>
                    <a:pt x="48" y="12"/>
                    <a:pt x="0" y="0"/>
                    <a:pt x="62" y="72"/>
                  </a:cubicBezTo>
                  <a:cubicBezTo>
                    <a:pt x="123" y="145"/>
                    <a:pt x="185" y="247"/>
                    <a:pt x="185" y="247"/>
                  </a:cubicBezTo>
                  <a:lnTo>
                    <a:pt x="92" y="77"/>
                  </a:lnTo>
                  <a:cubicBezTo>
                    <a:pt x="92" y="77"/>
                    <a:pt x="77" y="40"/>
                    <a:pt x="116" y="46"/>
                  </a:cubicBezTo>
                  <a:cubicBezTo>
                    <a:pt x="179" y="56"/>
                    <a:pt x="305" y="51"/>
                    <a:pt x="305" y="51"/>
                  </a:cubicBezTo>
                  <a:close/>
                </a:path>
              </a:pathLst>
            </a:custGeom>
            <a:solidFill>
              <a:srgbClr val="B42E34"/>
            </a:solidFill>
            <a:ln w="0">
              <a:solidFill>
                <a:srgbClr val="000000"/>
              </a:solidFill>
              <a:prstDash val="solid"/>
              <a:round/>
              <a:headEnd/>
              <a:tailEnd/>
            </a:ln>
          </p:spPr>
          <p:txBody>
            <a:bodyPr/>
            <a:lstStyle/>
            <a:p>
              <a:endParaRPr lang="en-GB"/>
            </a:p>
          </p:txBody>
        </p:sp>
      </p:grpSp>
      <p:sp>
        <p:nvSpPr>
          <p:cNvPr id="50179" name="Rectangle 5"/>
          <p:cNvSpPr>
            <a:spLocks noChangeArrowheads="1"/>
          </p:cNvSpPr>
          <p:nvPr/>
        </p:nvSpPr>
        <p:spPr bwMode="auto">
          <a:xfrm>
            <a:off x="539750" y="500063"/>
            <a:ext cx="80645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b="1" dirty="0">
                <a:solidFill>
                  <a:schemeClr val="bg1"/>
                </a:solidFill>
                <a:latin typeface="Verdana" panose="020B0604030504040204" pitchFamily="34" charset="0"/>
                <a:cs typeface="Arial Bold" panose="020B0704020202020204" pitchFamily="34" charset="0"/>
              </a:rPr>
              <a:t>What do we need from you?</a:t>
            </a:r>
          </a:p>
        </p:txBody>
      </p:sp>
      <p:sp>
        <p:nvSpPr>
          <p:cNvPr id="50180" name="Rectangle 2"/>
          <p:cNvSpPr>
            <a:spLocks noChangeArrowheads="1"/>
          </p:cNvSpPr>
          <p:nvPr/>
        </p:nvSpPr>
        <p:spPr bwMode="auto">
          <a:xfrm>
            <a:off x="700088" y="1484313"/>
            <a:ext cx="7688262" cy="5416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8001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2573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tabLst>
                <a:tab pos="1485900" algn="l"/>
              </a:tabLst>
            </a:pPr>
            <a:endParaRPr lang="en-GB" altLang="en-US" sz="1800" b="1" dirty="0">
              <a:solidFill>
                <a:srgbClr val="0070C0"/>
              </a:solidFill>
              <a:latin typeface="Verdana" panose="020B0604030504040204" pitchFamily="34" charset="0"/>
            </a:endParaRPr>
          </a:p>
          <a:p>
            <a:pPr eaLnBrk="1" hangingPunct="1">
              <a:spcBef>
                <a:spcPct val="0"/>
              </a:spcBef>
              <a:buFontTx/>
              <a:buNone/>
              <a:tabLst>
                <a:tab pos="1485900" algn="l"/>
              </a:tabLst>
            </a:pPr>
            <a:r>
              <a:rPr lang="en-GB" altLang="en-US" sz="1800" b="1" dirty="0">
                <a:solidFill>
                  <a:srgbClr val="0070C0"/>
                </a:solidFill>
                <a:latin typeface="Verdana" panose="020B0604030504040204" pitchFamily="34" charset="0"/>
              </a:rPr>
              <a:t>Let us know what you want to see happen in your County! </a:t>
            </a:r>
          </a:p>
          <a:p>
            <a:pPr marL="450850" indent="-285750" eaLnBrk="1" hangingPunct="1">
              <a:spcBef>
                <a:spcPct val="0"/>
              </a:spcBef>
              <a:buFont typeface="Wingdings" panose="05000000000000000000" pitchFamily="2" charset="2"/>
              <a:buChar char="ü"/>
              <a:tabLst>
                <a:tab pos="1485900" algn="l"/>
              </a:tabLst>
            </a:pPr>
            <a:r>
              <a:rPr lang="en-GB" altLang="en-US" sz="1800" dirty="0">
                <a:latin typeface="Verdana" panose="020B0604030504040204" pitchFamily="34" charset="0"/>
              </a:rPr>
              <a:t>Your feedback and views are important. Please contact us via the web-site with any thoughts and ideas on how we can improve our netball offer and support all our members.  </a:t>
            </a:r>
          </a:p>
          <a:p>
            <a:pPr eaLnBrk="1" hangingPunct="1">
              <a:spcBef>
                <a:spcPct val="0"/>
              </a:spcBef>
              <a:buFontTx/>
              <a:buNone/>
              <a:tabLst>
                <a:tab pos="1485900" algn="l"/>
              </a:tabLst>
            </a:pPr>
            <a:endParaRPr lang="en-GB" altLang="en-US" sz="1000" b="1" dirty="0">
              <a:solidFill>
                <a:srgbClr val="0070C0"/>
              </a:solidFill>
              <a:latin typeface="Verdana" panose="020B0604030504040204" pitchFamily="34" charset="0"/>
            </a:endParaRPr>
          </a:p>
          <a:p>
            <a:pPr eaLnBrk="1" hangingPunct="1">
              <a:spcBef>
                <a:spcPct val="0"/>
              </a:spcBef>
              <a:buFontTx/>
              <a:buNone/>
              <a:tabLst>
                <a:tab pos="1485900" algn="l"/>
              </a:tabLst>
            </a:pPr>
            <a:endParaRPr lang="en-GB" altLang="en-US" sz="1800" b="1" dirty="0">
              <a:solidFill>
                <a:srgbClr val="0070C0"/>
              </a:solidFill>
              <a:latin typeface="Verdana" panose="020B0604030504040204" pitchFamily="34" charset="0"/>
            </a:endParaRPr>
          </a:p>
          <a:p>
            <a:pPr eaLnBrk="1" hangingPunct="1">
              <a:spcBef>
                <a:spcPct val="0"/>
              </a:spcBef>
              <a:buFontTx/>
              <a:buNone/>
              <a:tabLst>
                <a:tab pos="1485900" algn="l"/>
              </a:tabLst>
            </a:pPr>
            <a:r>
              <a:rPr lang="en-GB" altLang="en-US" sz="1800" b="1" dirty="0">
                <a:solidFill>
                  <a:srgbClr val="0070C0"/>
                </a:solidFill>
                <a:latin typeface="Verdana" panose="020B0604030504040204" pitchFamily="34" charset="0"/>
              </a:rPr>
              <a:t>However in order to achieve this we need your support:</a:t>
            </a:r>
          </a:p>
          <a:p>
            <a:pPr eaLnBrk="1" hangingPunct="1">
              <a:spcBef>
                <a:spcPct val="0"/>
              </a:spcBef>
              <a:buFontTx/>
              <a:buNone/>
              <a:tabLst>
                <a:tab pos="1485900" algn="l"/>
              </a:tabLst>
            </a:pPr>
            <a:r>
              <a:rPr lang="en-GB" altLang="en-US" sz="1800" dirty="0">
                <a:latin typeface="Verdana" panose="020B0604030504040204" pitchFamily="34" charset="0"/>
              </a:rPr>
              <a:t>More volunteers offering to come forward to help with planning and developing netball in the future. </a:t>
            </a:r>
          </a:p>
          <a:p>
            <a:pPr marL="457200" indent="-342900" eaLnBrk="1" hangingPunct="1">
              <a:spcBef>
                <a:spcPct val="0"/>
              </a:spcBef>
              <a:buFont typeface="Wingdings" panose="05000000000000000000" pitchFamily="2" charset="2"/>
              <a:buChar char="ü"/>
              <a:tabLst>
                <a:tab pos="1485900" algn="l"/>
              </a:tabLst>
            </a:pPr>
            <a:r>
              <a:rPr lang="en-GB" altLang="en-US" sz="1800" dirty="0">
                <a:latin typeface="Verdana" panose="020B0604030504040204" pitchFamily="34" charset="0"/>
              </a:rPr>
              <a:t>Participation can be to suit your main interests or specific skills that can help with any of the committees, support small focus groups or individual projects and events</a:t>
            </a:r>
          </a:p>
          <a:p>
            <a:pPr marL="457200" indent="-342900" eaLnBrk="1" hangingPunct="1">
              <a:spcBef>
                <a:spcPct val="0"/>
              </a:spcBef>
              <a:buFont typeface="Wingdings" panose="05000000000000000000" pitchFamily="2" charset="2"/>
              <a:buChar char="ü"/>
              <a:tabLst>
                <a:tab pos="1485900" algn="l"/>
              </a:tabLst>
            </a:pPr>
            <a:endParaRPr lang="en-GB" altLang="en-US" sz="1800" dirty="0">
              <a:latin typeface="Verdana" panose="020B0604030504040204" pitchFamily="34" charset="0"/>
            </a:endParaRPr>
          </a:p>
          <a:p>
            <a:pPr marL="114300" algn="ctr" eaLnBrk="1" hangingPunct="1">
              <a:spcBef>
                <a:spcPct val="0"/>
              </a:spcBef>
              <a:buNone/>
              <a:tabLst>
                <a:tab pos="1485900" algn="l"/>
              </a:tabLst>
            </a:pPr>
            <a:r>
              <a:rPr lang="en-GB" altLang="en-US" sz="1800" b="1" dirty="0">
                <a:solidFill>
                  <a:srgbClr val="0070C0"/>
                </a:solidFill>
                <a:latin typeface="Verdana" panose="020B0604030504040204" pitchFamily="34" charset="0"/>
              </a:rPr>
              <a:t>VOLUNTEERS MAKE THE GAME</a:t>
            </a:r>
          </a:p>
          <a:p>
            <a:pPr marL="114300" algn="ctr" eaLnBrk="1" hangingPunct="1">
              <a:spcBef>
                <a:spcPct val="0"/>
              </a:spcBef>
              <a:buNone/>
              <a:tabLst>
                <a:tab pos="1485900" algn="l"/>
              </a:tabLst>
            </a:pPr>
            <a:r>
              <a:rPr lang="en-GB" altLang="en-US" sz="1800" b="1" dirty="0">
                <a:solidFill>
                  <a:srgbClr val="0070C0"/>
                </a:solidFill>
                <a:latin typeface="Verdana" panose="020B0604030504040204" pitchFamily="34" charset="0"/>
              </a:rPr>
              <a:t>&amp; </a:t>
            </a:r>
          </a:p>
          <a:p>
            <a:pPr marL="114300" algn="ctr" eaLnBrk="1" hangingPunct="1">
              <a:spcBef>
                <a:spcPct val="0"/>
              </a:spcBef>
              <a:buNone/>
              <a:tabLst>
                <a:tab pos="1485900" algn="l"/>
              </a:tabLst>
            </a:pPr>
            <a:r>
              <a:rPr lang="en-GB" altLang="en-US" sz="1800" b="1" dirty="0">
                <a:solidFill>
                  <a:srgbClr val="0070C0"/>
                </a:solidFill>
                <a:latin typeface="Verdana" panose="020B0604030504040204" pitchFamily="34" charset="0"/>
              </a:rPr>
              <a:t>TOGETHER WE ARE ONE TEAM!</a:t>
            </a:r>
          </a:p>
          <a:p>
            <a:pPr marL="457200" indent="-342900" eaLnBrk="1" hangingPunct="1">
              <a:spcBef>
                <a:spcPct val="0"/>
              </a:spcBef>
              <a:buFont typeface="Wingdings" panose="05000000000000000000" pitchFamily="2" charset="2"/>
              <a:buChar char="ü"/>
              <a:tabLst>
                <a:tab pos="1485900" algn="l"/>
              </a:tabLst>
            </a:pPr>
            <a:endParaRPr lang="en-GB" altLang="en-US" sz="1800" dirty="0">
              <a:latin typeface="Verdana" panose="020B0604030504040204" pitchFamily="34" charset="0"/>
            </a:endParaRPr>
          </a:p>
          <a:p>
            <a:pPr marL="457200" indent="-342900" eaLnBrk="1" hangingPunct="1">
              <a:spcBef>
                <a:spcPct val="0"/>
              </a:spcBef>
              <a:buFont typeface="Wingdings" panose="05000000000000000000" pitchFamily="2" charset="2"/>
              <a:buChar char="ü"/>
              <a:tabLst>
                <a:tab pos="1485900" algn="l"/>
              </a:tabLst>
            </a:pPr>
            <a:endParaRPr lang="en-GB" altLang="en-US" sz="1800" dirty="0">
              <a:latin typeface="Verdana" panose="020B0604030504040204" pitchFamily="34" charset="0"/>
            </a:endParaRPr>
          </a:p>
          <a:p>
            <a:pPr marL="457200" indent="-342900" eaLnBrk="1" hangingPunct="1">
              <a:spcBef>
                <a:spcPct val="0"/>
              </a:spcBef>
              <a:buFont typeface="Wingdings" panose="05000000000000000000" pitchFamily="2" charset="2"/>
              <a:buChar char="ü"/>
            </a:pPr>
            <a:endParaRPr lang="en-GB" altLang="en-US" sz="1200" dirty="0">
              <a:latin typeface="Verdana" panose="020B0604030504040204" pitchFamily="34" charset="0"/>
            </a:endParaRPr>
          </a:p>
        </p:txBody>
      </p:sp>
      <p:pic>
        <p:nvPicPr>
          <p:cNvPr id="5018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2788" y="6069013"/>
            <a:ext cx="6683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47" descr="Final WY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5975350"/>
            <a:ext cx="1152525"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oup 8"/>
          <p:cNvGrpSpPr>
            <a:grpSpLocks noChangeAspect="1"/>
          </p:cNvGrpSpPr>
          <p:nvPr/>
        </p:nvGrpSpPr>
        <p:grpSpPr bwMode="auto">
          <a:xfrm>
            <a:off x="0" y="0"/>
            <a:ext cx="9423400" cy="6851650"/>
            <a:chOff x="0" y="0"/>
            <a:chExt cx="5936" cy="4316"/>
          </a:xfrm>
        </p:grpSpPr>
        <p:sp>
          <p:nvSpPr>
            <p:cNvPr id="50183" name="AutoShape 7"/>
            <p:cNvSpPr>
              <a:spLocks noChangeAspect="1" noChangeArrowheads="1" noTextEdit="1"/>
            </p:cNvSpPr>
            <p:nvPr/>
          </p:nvSpPr>
          <p:spPr bwMode="auto">
            <a:xfrm>
              <a:off x="0" y="0"/>
              <a:ext cx="5760" cy="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0184" name="Freeform 9"/>
            <p:cNvSpPr>
              <a:spLocks/>
            </p:cNvSpPr>
            <p:nvPr/>
          </p:nvSpPr>
          <p:spPr bwMode="auto">
            <a:xfrm>
              <a:off x="0" y="0"/>
              <a:ext cx="5766" cy="906"/>
            </a:xfrm>
            <a:custGeom>
              <a:avLst/>
              <a:gdLst>
                <a:gd name="T0" fmla="*/ 18 w 9599"/>
                <a:gd name="T1" fmla="*/ 0 h 2905"/>
                <a:gd name="T2" fmla="*/ 18 w 9599"/>
                <a:gd name="T3" fmla="*/ 0 h 2905"/>
                <a:gd name="T4" fmla="*/ 67 w 9599"/>
                <a:gd name="T5" fmla="*/ 0 h 2905"/>
                <a:gd name="T6" fmla="*/ 80 w 9599"/>
                <a:gd name="T7" fmla="*/ 0 h 2905"/>
                <a:gd name="T8" fmla="*/ 96 w 9599"/>
                <a:gd name="T9" fmla="*/ 0 h 2905"/>
                <a:gd name="T10" fmla="*/ 105 w 9599"/>
                <a:gd name="T11" fmla="*/ 0 h 2905"/>
                <a:gd name="T12" fmla="*/ 117 w 9599"/>
                <a:gd name="T13" fmla="*/ 0 h 2905"/>
                <a:gd name="T14" fmla="*/ 129 w 9599"/>
                <a:gd name="T15" fmla="*/ 0 h 2905"/>
                <a:gd name="T16" fmla="*/ 145 w 9599"/>
                <a:gd name="T17" fmla="*/ 0 h 2905"/>
                <a:gd name="T18" fmla="*/ 159 w 9599"/>
                <a:gd name="T19" fmla="*/ 0 h 2905"/>
                <a:gd name="T20" fmla="*/ 161 w 9599"/>
                <a:gd name="T21" fmla="*/ 0 h 2905"/>
                <a:gd name="T22" fmla="*/ 163 w 9599"/>
                <a:gd name="T23" fmla="*/ 0 h 2905"/>
                <a:gd name="T24" fmla="*/ 163 w 9599"/>
                <a:gd name="T25" fmla="*/ 0 h 2905"/>
                <a:gd name="T26" fmla="*/ 0 w 9599"/>
                <a:gd name="T27" fmla="*/ 0 h 2905"/>
                <a:gd name="T28" fmla="*/ 0 w 9599"/>
                <a:gd name="T29" fmla="*/ 0 h 2905"/>
                <a:gd name="T30" fmla="*/ 18 w 9599"/>
                <a:gd name="T31" fmla="*/ 0 h 29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99"/>
                <a:gd name="T49" fmla="*/ 0 h 2905"/>
                <a:gd name="T50" fmla="*/ 9599 w 9599"/>
                <a:gd name="T51" fmla="*/ 2905 h 29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99" h="2905">
                  <a:moveTo>
                    <a:pt x="1057" y="2871"/>
                  </a:moveTo>
                  <a:lnTo>
                    <a:pt x="1057" y="2871"/>
                  </a:lnTo>
                  <a:cubicBezTo>
                    <a:pt x="1057" y="2871"/>
                    <a:pt x="3791" y="2791"/>
                    <a:pt x="3930" y="2829"/>
                  </a:cubicBezTo>
                  <a:cubicBezTo>
                    <a:pt x="4068" y="2867"/>
                    <a:pt x="4648" y="2879"/>
                    <a:pt x="4723" y="2879"/>
                  </a:cubicBezTo>
                  <a:cubicBezTo>
                    <a:pt x="4799" y="2879"/>
                    <a:pt x="5504" y="2829"/>
                    <a:pt x="5643" y="2829"/>
                  </a:cubicBezTo>
                  <a:lnTo>
                    <a:pt x="6197" y="2829"/>
                  </a:lnTo>
                  <a:cubicBezTo>
                    <a:pt x="6348" y="2829"/>
                    <a:pt x="6688" y="2867"/>
                    <a:pt x="6889" y="2867"/>
                  </a:cubicBezTo>
                  <a:lnTo>
                    <a:pt x="7569" y="2867"/>
                  </a:lnTo>
                  <a:cubicBezTo>
                    <a:pt x="7834" y="2867"/>
                    <a:pt x="8539" y="2905"/>
                    <a:pt x="8539" y="2905"/>
                  </a:cubicBezTo>
                  <a:lnTo>
                    <a:pt x="9370" y="2879"/>
                  </a:lnTo>
                  <a:cubicBezTo>
                    <a:pt x="9370" y="2879"/>
                    <a:pt x="9408" y="2867"/>
                    <a:pt x="9496" y="2867"/>
                  </a:cubicBezTo>
                  <a:lnTo>
                    <a:pt x="9599" y="2867"/>
                  </a:lnTo>
                  <a:lnTo>
                    <a:pt x="9599" y="0"/>
                  </a:lnTo>
                  <a:lnTo>
                    <a:pt x="0" y="0"/>
                  </a:lnTo>
                  <a:lnTo>
                    <a:pt x="0" y="2879"/>
                  </a:lnTo>
                  <a:lnTo>
                    <a:pt x="1057" y="2871"/>
                  </a:lnTo>
                  <a:close/>
                </a:path>
              </a:pathLst>
            </a:custGeom>
            <a:solidFill>
              <a:srgbClr val="0070C0"/>
            </a:solidFill>
            <a:ln w="0">
              <a:solidFill>
                <a:srgbClr val="000000"/>
              </a:solidFill>
              <a:prstDash val="solid"/>
              <a:round/>
              <a:headEnd/>
              <a:tailEnd/>
            </a:ln>
          </p:spPr>
          <p:txBody>
            <a:bodyPr/>
            <a:lstStyle/>
            <a:p>
              <a:endParaRPr lang="en-GB" dirty="0"/>
            </a:p>
          </p:txBody>
        </p:sp>
        <p:sp>
          <p:nvSpPr>
            <p:cNvPr id="50185" name="Freeform 10"/>
            <p:cNvSpPr>
              <a:spLocks noEditPoints="1"/>
            </p:cNvSpPr>
            <p:nvPr/>
          </p:nvSpPr>
          <p:spPr bwMode="auto">
            <a:xfrm>
              <a:off x="5217" y="837"/>
              <a:ext cx="672" cy="34"/>
            </a:xfrm>
            <a:custGeom>
              <a:avLst/>
              <a:gdLst>
                <a:gd name="T0" fmla="*/ 19 w 1118"/>
                <a:gd name="T1" fmla="*/ 0 h 56"/>
                <a:gd name="T2" fmla="*/ 19 w 1118"/>
                <a:gd name="T3" fmla="*/ 0 h 56"/>
                <a:gd name="T4" fmla="*/ 19 w 1118"/>
                <a:gd name="T5" fmla="*/ 1 h 56"/>
                <a:gd name="T6" fmla="*/ 18 w 1118"/>
                <a:gd name="T7" fmla="*/ 1 h 56"/>
                <a:gd name="T8" fmla="*/ 17 w 1118"/>
                <a:gd name="T9" fmla="*/ 1 h 56"/>
                <a:gd name="T10" fmla="*/ 17 w 1118"/>
                <a:gd name="T11" fmla="*/ 1 h 56"/>
                <a:gd name="T12" fmla="*/ 17 w 1118"/>
                <a:gd name="T13" fmla="*/ 1 h 56"/>
                <a:gd name="T14" fmla="*/ 16 w 1118"/>
                <a:gd name="T15" fmla="*/ 1 h 56"/>
                <a:gd name="T16" fmla="*/ 16 w 1118"/>
                <a:gd name="T17" fmla="*/ 1 h 56"/>
                <a:gd name="T18" fmla="*/ 16 w 1118"/>
                <a:gd name="T19" fmla="*/ 1 h 56"/>
                <a:gd name="T20" fmla="*/ 15 w 1118"/>
                <a:gd name="T21" fmla="*/ 1 h 56"/>
                <a:gd name="T22" fmla="*/ 14 w 1118"/>
                <a:gd name="T23" fmla="*/ 1 h 56"/>
                <a:gd name="T24" fmla="*/ 14 w 1118"/>
                <a:gd name="T25" fmla="*/ 1 h 56"/>
                <a:gd name="T26" fmla="*/ 14 w 1118"/>
                <a:gd name="T27" fmla="*/ 1 h 56"/>
                <a:gd name="T28" fmla="*/ 13 w 1118"/>
                <a:gd name="T29" fmla="*/ 1 h 56"/>
                <a:gd name="T30" fmla="*/ 13 w 1118"/>
                <a:gd name="T31" fmla="*/ 1 h 56"/>
                <a:gd name="T32" fmla="*/ 12 w 1118"/>
                <a:gd name="T33" fmla="*/ 1 h 56"/>
                <a:gd name="T34" fmla="*/ 12 w 1118"/>
                <a:gd name="T35" fmla="*/ 1 h 56"/>
                <a:gd name="T36" fmla="*/ 11 w 1118"/>
                <a:gd name="T37" fmla="*/ 1 h 56"/>
                <a:gd name="T38" fmla="*/ 10 w 1118"/>
                <a:gd name="T39" fmla="*/ 1 h 56"/>
                <a:gd name="T40" fmla="*/ 10 w 1118"/>
                <a:gd name="T41" fmla="*/ 1 h 56"/>
                <a:gd name="T42" fmla="*/ 10 w 1118"/>
                <a:gd name="T43" fmla="*/ 1 h 56"/>
                <a:gd name="T44" fmla="*/ 9 w 1118"/>
                <a:gd name="T45" fmla="*/ 1 h 56"/>
                <a:gd name="T46" fmla="*/ 8 w 1118"/>
                <a:gd name="T47" fmla="*/ 1 h 56"/>
                <a:gd name="T48" fmla="*/ 8 w 1118"/>
                <a:gd name="T49" fmla="*/ 1 h 56"/>
                <a:gd name="T50" fmla="*/ 7 w 1118"/>
                <a:gd name="T51" fmla="*/ 1 h 56"/>
                <a:gd name="T52" fmla="*/ 6 w 1118"/>
                <a:gd name="T53" fmla="*/ 1 h 56"/>
                <a:gd name="T54" fmla="*/ 6 w 1118"/>
                <a:gd name="T55" fmla="*/ 1 h 56"/>
                <a:gd name="T56" fmla="*/ 5 w 1118"/>
                <a:gd name="T57" fmla="*/ 1 h 56"/>
                <a:gd name="T58" fmla="*/ 5 w 1118"/>
                <a:gd name="T59" fmla="*/ 1 h 56"/>
                <a:gd name="T60" fmla="*/ 5 w 1118"/>
                <a:gd name="T61" fmla="*/ 1 h 56"/>
                <a:gd name="T62" fmla="*/ 5 w 1118"/>
                <a:gd name="T63" fmla="*/ 1 h 56"/>
                <a:gd name="T64" fmla="*/ 4 w 1118"/>
                <a:gd name="T65" fmla="*/ 1 h 56"/>
                <a:gd name="T66" fmla="*/ 4 w 1118"/>
                <a:gd name="T67" fmla="*/ 1 h 56"/>
                <a:gd name="T68" fmla="*/ 3 w 1118"/>
                <a:gd name="T69" fmla="*/ 1 h 56"/>
                <a:gd name="T70" fmla="*/ 3 w 1118"/>
                <a:gd name="T71" fmla="*/ 1 h 56"/>
                <a:gd name="T72" fmla="*/ 2 w 1118"/>
                <a:gd name="T73" fmla="*/ 1 h 56"/>
                <a:gd name="T74" fmla="*/ 2 w 1118"/>
                <a:gd name="T75" fmla="*/ 1 h 56"/>
                <a:gd name="T76" fmla="*/ 1 w 1118"/>
                <a:gd name="T77" fmla="*/ 1 h 56"/>
                <a:gd name="T78" fmla="*/ 1 w 1118"/>
                <a:gd name="T79" fmla="*/ 1 h 56"/>
                <a:gd name="T80" fmla="*/ 0 w 1118"/>
                <a:gd name="T81" fmla="*/ 1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18"/>
                <a:gd name="T124" fmla="*/ 0 h 56"/>
                <a:gd name="T125" fmla="*/ 1118 w 1118"/>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18" h="56">
                  <a:moveTo>
                    <a:pt x="1118" y="0"/>
                  </a:moveTo>
                  <a:lnTo>
                    <a:pt x="1118" y="0"/>
                  </a:lnTo>
                  <a:lnTo>
                    <a:pt x="1084" y="3"/>
                  </a:lnTo>
                  <a:lnTo>
                    <a:pt x="1065" y="5"/>
                  </a:lnTo>
                  <a:moveTo>
                    <a:pt x="1011" y="9"/>
                  </a:moveTo>
                  <a:lnTo>
                    <a:pt x="1011" y="9"/>
                  </a:lnTo>
                  <a:lnTo>
                    <a:pt x="1000" y="10"/>
                  </a:lnTo>
                  <a:lnTo>
                    <a:pt x="958" y="13"/>
                  </a:lnTo>
                  <a:moveTo>
                    <a:pt x="905" y="17"/>
                  </a:moveTo>
                  <a:lnTo>
                    <a:pt x="905" y="17"/>
                  </a:lnTo>
                  <a:lnTo>
                    <a:pt x="896" y="18"/>
                  </a:lnTo>
                  <a:lnTo>
                    <a:pt x="852" y="21"/>
                  </a:lnTo>
                  <a:moveTo>
                    <a:pt x="799" y="24"/>
                  </a:moveTo>
                  <a:lnTo>
                    <a:pt x="799" y="24"/>
                  </a:lnTo>
                  <a:lnTo>
                    <a:pt x="775" y="26"/>
                  </a:lnTo>
                  <a:lnTo>
                    <a:pt x="746" y="28"/>
                  </a:lnTo>
                  <a:moveTo>
                    <a:pt x="693" y="31"/>
                  </a:moveTo>
                  <a:lnTo>
                    <a:pt x="693" y="31"/>
                  </a:lnTo>
                  <a:lnTo>
                    <a:pt x="639" y="34"/>
                  </a:lnTo>
                  <a:moveTo>
                    <a:pt x="586" y="36"/>
                  </a:moveTo>
                  <a:lnTo>
                    <a:pt x="586" y="36"/>
                  </a:lnTo>
                  <a:lnTo>
                    <a:pt x="564" y="37"/>
                  </a:lnTo>
                  <a:lnTo>
                    <a:pt x="533" y="39"/>
                  </a:lnTo>
                  <a:moveTo>
                    <a:pt x="480" y="41"/>
                  </a:moveTo>
                  <a:lnTo>
                    <a:pt x="480" y="41"/>
                  </a:lnTo>
                  <a:lnTo>
                    <a:pt x="426" y="44"/>
                  </a:lnTo>
                  <a:moveTo>
                    <a:pt x="373" y="46"/>
                  </a:moveTo>
                  <a:lnTo>
                    <a:pt x="373" y="46"/>
                  </a:lnTo>
                  <a:lnTo>
                    <a:pt x="325" y="48"/>
                  </a:lnTo>
                  <a:lnTo>
                    <a:pt x="320" y="48"/>
                  </a:lnTo>
                  <a:moveTo>
                    <a:pt x="267" y="49"/>
                  </a:moveTo>
                  <a:lnTo>
                    <a:pt x="267" y="49"/>
                  </a:lnTo>
                  <a:lnTo>
                    <a:pt x="240" y="50"/>
                  </a:lnTo>
                  <a:lnTo>
                    <a:pt x="213" y="51"/>
                  </a:lnTo>
                  <a:moveTo>
                    <a:pt x="160" y="53"/>
                  </a:moveTo>
                  <a:lnTo>
                    <a:pt x="160" y="53"/>
                  </a:lnTo>
                  <a:lnTo>
                    <a:pt x="153" y="53"/>
                  </a:lnTo>
                  <a:lnTo>
                    <a:pt x="107" y="54"/>
                  </a:lnTo>
                  <a:moveTo>
                    <a:pt x="54" y="55"/>
                  </a:moveTo>
                  <a:lnTo>
                    <a:pt x="54" y="55"/>
                  </a:lnTo>
                  <a:lnTo>
                    <a:pt x="0" y="5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86" name="Freeform 11"/>
            <p:cNvSpPr>
              <a:spLocks noEditPoints="1"/>
            </p:cNvSpPr>
            <p:nvPr/>
          </p:nvSpPr>
          <p:spPr bwMode="auto">
            <a:xfrm>
              <a:off x="4626" y="851"/>
              <a:ext cx="494" cy="20"/>
            </a:xfrm>
            <a:custGeom>
              <a:avLst/>
              <a:gdLst>
                <a:gd name="T0" fmla="*/ 14 w 823"/>
                <a:gd name="T1" fmla="*/ 1 h 33"/>
                <a:gd name="T2" fmla="*/ 14 w 823"/>
                <a:gd name="T3" fmla="*/ 1 h 33"/>
                <a:gd name="T4" fmla="*/ 13 w 823"/>
                <a:gd name="T5" fmla="*/ 1 h 33"/>
                <a:gd name="T6" fmla="*/ 12 w 823"/>
                <a:gd name="T7" fmla="*/ 1 h 33"/>
                <a:gd name="T8" fmla="*/ 12 w 823"/>
                <a:gd name="T9" fmla="*/ 1 h 33"/>
                <a:gd name="T10" fmla="*/ 11 w 823"/>
                <a:gd name="T11" fmla="*/ 1 h 33"/>
                <a:gd name="T12" fmla="*/ 10 w 823"/>
                <a:gd name="T13" fmla="*/ 1 h 33"/>
                <a:gd name="T14" fmla="*/ 10 w 823"/>
                <a:gd name="T15" fmla="*/ 1 h 33"/>
                <a:gd name="T16" fmla="*/ 10 w 823"/>
                <a:gd name="T17" fmla="*/ 1 h 33"/>
                <a:gd name="T18" fmla="*/ 8 w 823"/>
                <a:gd name="T19" fmla="*/ 1 h 33"/>
                <a:gd name="T20" fmla="*/ 8 w 823"/>
                <a:gd name="T21" fmla="*/ 1 h 33"/>
                <a:gd name="T22" fmla="*/ 8 w 823"/>
                <a:gd name="T23" fmla="*/ 1 h 33"/>
                <a:gd name="T24" fmla="*/ 7 w 823"/>
                <a:gd name="T25" fmla="*/ 1 h 33"/>
                <a:gd name="T26" fmla="*/ 7 w 823"/>
                <a:gd name="T27" fmla="*/ 1 h 33"/>
                <a:gd name="T28" fmla="*/ 7 w 823"/>
                <a:gd name="T29" fmla="*/ 1 h 33"/>
                <a:gd name="T30" fmla="*/ 6 w 823"/>
                <a:gd name="T31" fmla="*/ 1 h 33"/>
                <a:gd name="T32" fmla="*/ 5 w 823"/>
                <a:gd name="T33" fmla="*/ 1 h 33"/>
                <a:gd name="T34" fmla="*/ 5 w 823"/>
                <a:gd name="T35" fmla="*/ 1 h 33"/>
                <a:gd name="T36" fmla="*/ 4 w 823"/>
                <a:gd name="T37" fmla="*/ 1 h 33"/>
                <a:gd name="T38" fmla="*/ 3 w 823"/>
                <a:gd name="T39" fmla="*/ 1 h 33"/>
                <a:gd name="T40" fmla="*/ 3 w 823"/>
                <a:gd name="T41" fmla="*/ 1 h 33"/>
                <a:gd name="T42" fmla="*/ 2 w 823"/>
                <a:gd name="T43" fmla="*/ 1 h 33"/>
                <a:gd name="T44" fmla="*/ 2 w 823"/>
                <a:gd name="T45" fmla="*/ 1 h 33"/>
                <a:gd name="T46" fmla="*/ 1 w 823"/>
                <a:gd name="T47" fmla="*/ 1 h 33"/>
                <a:gd name="T48" fmla="*/ 1 w 823"/>
                <a:gd name="T49" fmla="*/ 1 h 33"/>
                <a:gd name="T50" fmla="*/ 0 w 823"/>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3"/>
                <a:gd name="T79" fmla="*/ 0 h 33"/>
                <a:gd name="T80" fmla="*/ 823 w 823"/>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3" h="33">
                  <a:moveTo>
                    <a:pt x="823" y="33"/>
                  </a:moveTo>
                  <a:lnTo>
                    <a:pt x="823" y="33"/>
                  </a:lnTo>
                  <a:lnTo>
                    <a:pt x="768" y="32"/>
                  </a:lnTo>
                  <a:moveTo>
                    <a:pt x="713" y="30"/>
                  </a:moveTo>
                  <a:lnTo>
                    <a:pt x="713" y="30"/>
                  </a:lnTo>
                  <a:lnTo>
                    <a:pt x="658" y="29"/>
                  </a:lnTo>
                  <a:moveTo>
                    <a:pt x="603" y="27"/>
                  </a:moveTo>
                  <a:lnTo>
                    <a:pt x="603" y="27"/>
                  </a:lnTo>
                  <a:lnTo>
                    <a:pt x="548" y="24"/>
                  </a:lnTo>
                  <a:moveTo>
                    <a:pt x="494" y="22"/>
                  </a:moveTo>
                  <a:lnTo>
                    <a:pt x="494" y="22"/>
                  </a:lnTo>
                  <a:lnTo>
                    <a:pt x="486" y="22"/>
                  </a:lnTo>
                  <a:lnTo>
                    <a:pt x="439" y="19"/>
                  </a:lnTo>
                  <a:moveTo>
                    <a:pt x="384" y="16"/>
                  </a:moveTo>
                  <a:lnTo>
                    <a:pt x="384" y="16"/>
                  </a:lnTo>
                  <a:lnTo>
                    <a:pt x="329" y="13"/>
                  </a:lnTo>
                  <a:moveTo>
                    <a:pt x="274" y="11"/>
                  </a:moveTo>
                  <a:lnTo>
                    <a:pt x="274" y="11"/>
                  </a:lnTo>
                  <a:lnTo>
                    <a:pt x="219" y="8"/>
                  </a:lnTo>
                  <a:moveTo>
                    <a:pt x="164" y="5"/>
                  </a:moveTo>
                  <a:lnTo>
                    <a:pt x="164" y="5"/>
                  </a:lnTo>
                  <a:lnTo>
                    <a:pt x="144" y="4"/>
                  </a:lnTo>
                  <a:lnTo>
                    <a:pt x="109" y="3"/>
                  </a:lnTo>
                  <a:moveTo>
                    <a:pt x="54" y="2"/>
                  </a:moveTo>
                  <a:lnTo>
                    <a:pt x="54" y="2"/>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87" name="Freeform 12"/>
            <p:cNvSpPr>
              <a:spLocks noEditPoints="1"/>
            </p:cNvSpPr>
            <p:nvPr/>
          </p:nvSpPr>
          <p:spPr bwMode="auto">
            <a:xfrm>
              <a:off x="3794" y="819"/>
              <a:ext cx="734" cy="31"/>
            </a:xfrm>
            <a:custGeom>
              <a:avLst/>
              <a:gdLst>
                <a:gd name="T0" fmla="*/ 21 w 1222"/>
                <a:gd name="T1" fmla="*/ 1 h 52"/>
                <a:gd name="T2" fmla="*/ 21 w 1222"/>
                <a:gd name="T3" fmla="*/ 1 h 52"/>
                <a:gd name="T4" fmla="*/ 20 w 1222"/>
                <a:gd name="T5" fmla="*/ 1 h 52"/>
                <a:gd name="T6" fmla="*/ 19 w 1222"/>
                <a:gd name="T7" fmla="*/ 1 h 52"/>
                <a:gd name="T8" fmla="*/ 19 w 1222"/>
                <a:gd name="T9" fmla="*/ 1 h 52"/>
                <a:gd name="T10" fmla="*/ 18 w 1222"/>
                <a:gd name="T11" fmla="*/ 1 h 52"/>
                <a:gd name="T12" fmla="*/ 17 w 1222"/>
                <a:gd name="T13" fmla="*/ 1 h 52"/>
                <a:gd name="T14" fmla="*/ 17 w 1222"/>
                <a:gd name="T15" fmla="*/ 1 h 52"/>
                <a:gd name="T16" fmla="*/ 16 w 1222"/>
                <a:gd name="T17" fmla="*/ 1 h 52"/>
                <a:gd name="T18" fmla="*/ 16 w 1222"/>
                <a:gd name="T19" fmla="*/ 1 h 52"/>
                <a:gd name="T20" fmla="*/ 16 w 1222"/>
                <a:gd name="T21" fmla="*/ 1 h 52"/>
                <a:gd name="T22" fmla="*/ 14 w 1222"/>
                <a:gd name="T23" fmla="*/ 1 h 52"/>
                <a:gd name="T24" fmla="*/ 13 w 1222"/>
                <a:gd name="T25" fmla="*/ 1 h 52"/>
                <a:gd name="T26" fmla="*/ 13 w 1222"/>
                <a:gd name="T27" fmla="*/ 1 h 52"/>
                <a:gd name="T28" fmla="*/ 13 w 1222"/>
                <a:gd name="T29" fmla="*/ 1 h 52"/>
                <a:gd name="T30" fmla="*/ 11 w 1222"/>
                <a:gd name="T31" fmla="*/ 1 h 52"/>
                <a:gd name="T32" fmla="*/ 11 w 1222"/>
                <a:gd name="T33" fmla="*/ 1 h 52"/>
                <a:gd name="T34" fmla="*/ 11 w 1222"/>
                <a:gd name="T35" fmla="*/ 1 h 52"/>
                <a:gd name="T36" fmla="*/ 10 w 1222"/>
                <a:gd name="T37" fmla="*/ 1 h 52"/>
                <a:gd name="T38" fmla="*/ 10 w 1222"/>
                <a:gd name="T39" fmla="*/ 1 h 52"/>
                <a:gd name="T40" fmla="*/ 9 w 1222"/>
                <a:gd name="T41" fmla="*/ 1 h 52"/>
                <a:gd name="T42" fmla="*/ 9 w 1222"/>
                <a:gd name="T43" fmla="*/ 1 h 52"/>
                <a:gd name="T44" fmla="*/ 8 w 1222"/>
                <a:gd name="T45" fmla="*/ 1 h 52"/>
                <a:gd name="T46" fmla="*/ 8 w 1222"/>
                <a:gd name="T47" fmla="*/ 1 h 52"/>
                <a:gd name="T48" fmla="*/ 8 w 1222"/>
                <a:gd name="T49" fmla="*/ 1 h 52"/>
                <a:gd name="T50" fmla="*/ 7 w 1222"/>
                <a:gd name="T51" fmla="*/ 1 h 52"/>
                <a:gd name="T52" fmla="*/ 6 w 1222"/>
                <a:gd name="T53" fmla="*/ 1 h 52"/>
                <a:gd name="T54" fmla="*/ 6 w 1222"/>
                <a:gd name="T55" fmla="*/ 1 h 52"/>
                <a:gd name="T56" fmla="*/ 6 w 1222"/>
                <a:gd name="T57" fmla="*/ 1 h 52"/>
                <a:gd name="T58" fmla="*/ 5 w 1222"/>
                <a:gd name="T59" fmla="*/ 1 h 52"/>
                <a:gd name="T60" fmla="*/ 5 w 1222"/>
                <a:gd name="T61" fmla="*/ 1 h 52"/>
                <a:gd name="T62" fmla="*/ 5 w 1222"/>
                <a:gd name="T63" fmla="*/ 1 h 52"/>
                <a:gd name="T64" fmla="*/ 4 w 1222"/>
                <a:gd name="T65" fmla="*/ 1 h 52"/>
                <a:gd name="T66" fmla="*/ 4 w 1222"/>
                <a:gd name="T67" fmla="*/ 1 h 52"/>
                <a:gd name="T68" fmla="*/ 3 w 1222"/>
                <a:gd name="T69" fmla="*/ 1 h 52"/>
                <a:gd name="T70" fmla="*/ 3 w 1222"/>
                <a:gd name="T71" fmla="*/ 1 h 52"/>
                <a:gd name="T72" fmla="*/ 2 w 1222"/>
                <a:gd name="T73" fmla="*/ 1 h 52"/>
                <a:gd name="T74" fmla="*/ 2 w 1222"/>
                <a:gd name="T75" fmla="*/ 1 h 52"/>
                <a:gd name="T76" fmla="*/ 1 w 1222"/>
                <a:gd name="T77" fmla="*/ 1 h 52"/>
                <a:gd name="T78" fmla="*/ 1 w 1222"/>
                <a:gd name="T79" fmla="*/ 1 h 52"/>
                <a:gd name="T80" fmla="*/ 1 w 1222"/>
                <a:gd name="T81" fmla="*/ 1 h 52"/>
                <a:gd name="T82" fmla="*/ 0 w 1222"/>
                <a:gd name="T83" fmla="*/ 0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2"/>
                <a:gd name="T127" fmla="*/ 0 h 52"/>
                <a:gd name="T128" fmla="*/ 1222 w 1222"/>
                <a:gd name="T129" fmla="*/ 52 h 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2" h="52">
                  <a:moveTo>
                    <a:pt x="1222" y="52"/>
                  </a:moveTo>
                  <a:lnTo>
                    <a:pt x="1222" y="52"/>
                  </a:lnTo>
                  <a:lnTo>
                    <a:pt x="1169" y="51"/>
                  </a:lnTo>
                  <a:moveTo>
                    <a:pt x="1116" y="51"/>
                  </a:moveTo>
                  <a:lnTo>
                    <a:pt x="1116" y="51"/>
                  </a:lnTo>
                  <a:lnTo>
                    <a:pt x="1063" y="50"/>
                  </a:lnTo>
                  <a:moveTo>
                    <a:pt x="1009" y="49"/>
                  </a:moveTo>
                  <a:lnTo>
                    <a:pt x="1009" y="49"/>
                  </a:lnTo>
                  <a:lnTo>
                    <a:pt x="956" y="48"/>
                  </a:lnTo>
                  <a:moveTo>
                    <a:pt x="903" y="47"/>
                  </a:moveTo>
                  <a:lnTo>
                    <a:pt x="903" y="47"/>
                  </a:lnTo>
                  <a:lnTo>
                    <a:pt x="850" y="46"/>
                  </a:lnTo>
                  <a:moveTo>
                    <a:pt x="797" y="45"/>
                  </a:moveTo>
                  <a:lnTo>
                    <a:pt x="797" y="45"/>
                  </a:lnTo>
                  <a:lnTo>
                    <a:pt x="743" y="43"/>
                  </a:lnTo>
                  <a:moveTo>
                    <a:pt x="690" y="42"/>
                  </a:moveTo>
                  <a:lnTo>
                    <a:pt x="690" y="42"/>
                  </a:lnTo>
                  <a:lnTo>
                    <a:pt x="637" y="40"/>
                  </a:lnTo>
                  <a:moveTo>
                    <a:pt x="584" y="39"/>
                  </a:moveTo>
                  <a:lnTo>
                    <a:pt x="584" y="39"/>
                  </a:lnTo>
                  <a:lnTo>
                    <a:pt x="535" y="37"/>
                  </a:lnTo>
                  <a:lnTo>
                    <a:pt x="531" y="37"/>
                  </a:lnTo>
                  <a:moveTo>
                    <a:pt x="477" y="34"/>
                  </a:moveTo>
                  <a:lnTo>
                    <a:pt x="477" y="34"/>
                  </a:lnTo>
                  <a:lnTo>
                    <a:pt x="449" y="33"/>
                  </a:lnTo>
                  <a:lnTo>
                    <a:pt x="424" y="32"/>
                  </a:lnTo>
                  <a:moveTo>
                    <a:pt x="371" y="30"/>
                  </a:moveTo>
                  <a:lnTo>
                    <a:pt x="371" y="30"/>
                  </a:lnTo>
                  <a:lnTo>
                    <a:pt x="367" y="29"/>
                  </a:lnTo>
                  <a:lnTo>
                    <a:pt x="318" y="27"/>
                  </a:lnTo>
                  <a:moveTo>
                    <a:pt x="265" y="23"/>
                  </a:moveTo>
                  <a:lnTo>
                    <a:pt x="265" y="23"/>
                  </a:lnTo>
                  <a:lnTo>
                    <a:pt x="215" y="20"/>
                  </a:lnTo>
                  <a:lnTo>
                    <a:pt x="212" y="20"/>
                  </a:lnTo>
                  <a:moveTo>
                    <a:pt x="159" y="16"/>
                  </a:moveTo>
                  <a:lnTo>
                    <a:pt x="159" y="16"/>
                  </a:lnTo>
                  <a:lnTo>
                    <a:pt x="147" y="15"/>
                  </a:lnTo>
                  <a:lnTo>
                    <a:pt x="106" y="11"/>
                  </a:lnTo>
                  <a:moveTo>
                    <a:pt x="53" y="6"/>
                  </a:moveTo>
                  <a:lnTo>
                    <a:pt x="53" y="6"/>
                  </a:lnTo>
                  <a:lnTo>
                    <a:pt x="25" y="3"/>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88" name="Freeform 13"/>
            <p:cNvSpPr>
              <a:spLocks noEditPoints="1"/>
            </p:cNvSpPr>
            <p:nvPr/>
          </p:nvSpPr>
          <p:spPr bwMode="auto">
            <a:xfrm>
              <a:off x="3550" y="811"/>
              <a:ext cx="151" cy="6"/>
            </a:xfrm>
            <a:custGeom>
              <a:avLst/>
              <a:gdLst>
                <a:gd name="T0" fmla="*/ 4 w 251"/>
                <a:gd name="T1" fmla="*/ 0 h 10"/>
                <a:gd name="T2" fmla="*/ 4 w 251"/>
                <a:gd name="T3" fmla="*/ 0 h 10"/>
                <a:gd name="T4" fmla="*/ 4 w 251"/>
                <a:gd name="T5" fmla="*/ 1 h 10"/>
                <a:gd name="T6" fmla="*/ 4 w 251"/>
                <a:gd name="T7" fmla="*/ 1 h 10"/>
                <a:gd name="T8" fmla="*/ 2 w 251"/>
                <a:gd name="T9" fmla="*/ 1 h 10"/>
                <a:gd name="T10" fmla="*/ 2 w 251"/>
                <a:gd name="T11" fmla="*/ 1 h 10"/>
                <a:gd name="T12" fmla="*/ 2 w 251"/>
                <a:gd name="T13" fmla="*/ 1 h 10"/>
                <a:gd name="T14" fmla="*/ 2 w 251"/>
                <a:gd name="T15" fmla="*/ 1 h 10"/>
                <a:gd name="T16" fmla="*/ 1 w 251"/>
                <a:gd name="T17" fmla="*/ 1 h 10"/>
                <a:gd name="T18" fmla="*/ 1 w 251"/>
                <a:gd name="T19" fmla="*/ 1 h 10"/>
                <a:gd name="T20" fmla="*/ 1 w 251"/>
                <a:gd name="T21" fmla="*/ 1 h 10"/>
                <a:gd name="T22" fmla="*/ 1 w 251"/>
                <a:gd name="T23" fmla="*/ 1 h 10"/>
                <a:gd name="T24" fmla="*/ 0 w 251"/>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1"/>
                <a:gd name="T40" fmla="*/ 0 h 10"/>
                <a:gd name="T41" fmla="*/ 251 w 25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1" h="10">
                  <a:moveTo>
                    <a:pt x="251" y="0"/>
                  </a:moveTo>
                  <a:lnTo>
                    <a:pt x="251" y="0"/>
                  </a:lnTo>
                  <a:lnTo>
                    <a:pt x="215" y="1"/>
                  </a:lnTo>
                  <a:lnTo>
                    <a:pt x="201" y="1"/>
                  </a:lnTo>
                  <a:moveTo>
                    <a:pt x="151" y="3"/>
                  </a:moveTo>
                  <a:lnTo>
                    <a:pt x="151" y="3"/>
                  </a:lnTo>
                  <a:lnTo>
                    <a:pt x="132" y="4"/>
                  </a:lnTo>
                  <a:lnTo>
                    <a:pt x="101" y="5"/>
                  </a:lnTo>
                  <a:moveTo>
                    <a:pt x="50" y="8"/>
                  </a:moveTo>
                  <a:lnTo>
                    <a:pt x="50" y="8"/>
                  </a:lnTo>
                  <a:lnTo>
                    <a:pt x="48" y="8"/>
                  </a:lnTo>
                  <a:lnTo>
                    <a:pt x="9" y="9"/>
                  </a:lnTo>
                  <a:lnTo>
                    <a:pt x="0" y="1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89" name="Freeform 14"/>
            <p:cNvSpPr>
              <a:spLocks noEditPoints="1"/>
            </p:cNvSpPr>
            <p:nvPr/>
          </p:nvSpPr>
          <p:spPr bwMode="auto">
            <a:xfrm>
              <a:off x="3369" y="818"/>
              <a:ext cx="90" cy="1"/>
            </a:xfrm>
            <a:custGeom>
              <a:avLst/>
              <a:gdLst>
                <a:gd name="T0" fmla="*/ 2 w 150"/>
                <a:gd name="T1" fmla="*/ 0 h 1"/>
                <a:gd name="T2" fmla="*/ 2 w 150"/>
                <a:gd name="T3" fmla="*/ 0 h 1"/>
                <a:gd name="T4" fmla="*/ 2 w 150"/>
                <a:gd name="T5" fmla="*/ 1 h 1"/>
                <a:gd name="T6" fmla="*/ 1 w 150"/>
                <a:gd name="T7" fmla="*/ 1 h 1"/>
                <a:gd name="T8" fmla="*/ 1 w 150"/>
                <a:gd name="T9" fmla="*/ 1 h 1"/>
                <a:gd name="T10" fmla="*/ 1 w 150"/>
                <a:gd name="T11" fmla="*/ 1 h 1"/>
                <a:gd name="T12" fmla="*/ 0 w 150"/>
                <a:gd name="T13" fmla="*/ 1 h 1"/>
                <a:gd name="T14" fmla="*/ 0 60000 65536"/>
                <a:gd name="T15" fmla="*/ 0 60000 65536"/>
                <a:gd name="T16" fmla="*/ 0 60000 65536"/>
                <a:gd name="T17" fmla="*/ 0 60000 65536"/>
                <a:gd name="T18" fmla="*/ 0 60000 65536"/>
                <a:gd name="T19" fmla="*/ 0 60000 65536"/>
                <a:gd name="T20" fmla="*/ 0 60000 65536"/>
                <a:gd name="T21" fmla="*/ 0 w 150"/>
                <a:gd name="T22" fmla="*/ 0 h 1"/>
                <a:gd name="T23" fmla="*/ 150 w 150"/>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
                  <a:moveTo>
                    <a:pt x="150" y="0"/>
                  </a:moveTo>
                  <a:lnTo>
                    <a:pt x="150" y="0"/>
                  </a:lnTo>
                  <a:lnTo>
                    <a:pt x="100" y="1"/>
                  </a:lnTo>
                  <a:moveTo>
                    <a:pt x="50" y="1"/>
                  </a:moveTo>
                  <a:lnTo>
                    <a:pt x="50" y="1"/>
                  </a:lnTo>
                  <a:lnTo>
                    <a:pt x="38"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0" name="Freeform 15"/>
            <p:cNvSpPr>
              <a:spLocks noEditPoints="1"/>
            </p:cNvSpPr>
            <p:nvPr/>
          </p:nvSpPr>
          <p:spPr bwMode="auto">
            <a:xfrm>
              <a:off x="2856" y="821"/>
              <a:ext cx="419" cy="30"/>
            </a:xfrm>
            <a:custGeom>
              <a:avLst/>
              <a:gdLst>
                <a:gd name="T0" fmla="*/ 12 w 697"/>
                <a:gd name="T1" fmla="*/ 0 h 50"/>
                <a:gd name="T2" fmla="*/ 12 w 697"/>
                <a:gd name="T3" fmla="*/ 0 h 50"/>
                <a:gd name="T4" fmla="*/ 11 w 697"/>
                <a:gd name="T5" fmla="*/ 1 h 50"/>
                <a:gd name="T6" fmla="*/ 11 w 697"/>
                <a:gd name="T7" fmla="*/ 1 h 50"/>
                <a:gd name="T8" fmla="*/ 10 w 697"/>
                <a:gd name="T9" fmla="*/ 1 h 50"/>
                <a:gd name="T10" fmla="*/ 10 w 697"/>
                <a:gd name="T11" fmla="*/ 1 h 50"/>
                <a:gd name="T12" fmla="*/ 10 w 697"/>
                <a:gd name="T13" fmla="*/ 1 h 50"/>
                <a:gd name="T14" fmla="*/ 9 w 697"/>
                <a:gd name="T15" fmla="*/ 1 h 50"/>
                <a:gd name="T16" fmla="*/ 8 w 697"/>
                <a:gd name="T17" fmla="*/ 1 h 50"/>
                <a:gd name="T18" fmla="*/ 8 w 697"/>
                <a:gd name="T19" fmla="*/ 1 h 50"/>
                <a:gd name="T20" fmla="*/ 8 w 697"/>
                <a:gd name="T21" fmla="*/ 1 h 50"/>
                <a:gd name="T22" fmla="*/ 7 w 697"/>
                <a:gd name="T23" fmla="*/ 1 h 50"/>
                <a:gd name="T24" fmla="*/ 6 w 697"/>
                <a:gd name="T25" fmla="*/ 1 h 50"/>
                <a:gd name="T26" fmla="*/ 6 w 697"/>
                <a:gd name="T27" fmla="*/ 1 h 50"/>
                <a:gd name="T28" fmla="*/ 5 w 697"/>
                <a:gd name="T29" fmla="*/ 1 h 50"/>
                <a:gd name="T30" fmla="*/ 5 w 697"/>
                <a:gd name="T31" fmla="*/ 1 h 50"/>
                <a:gd name="T32" fmla="*/ 5 w 697"/>
                <a:gd name="T33" fmla="*/ 1 h 50"/>
                <a:gd name="T34" fmla="*/ 5 w 697"/>
                <a:gd name="T35" fmla="*/ 1 h 50"/>
                <a:gd name="T36" fmla="*/ 4 w 697"/>
                <a:gd name="T37" fmla="*/ 1 h 50"/>
                <a:gd name="T38" fmla="*/ 4 w 697"/>
                <a:gd name="T39" fmla="*/ 1 h 50"/>
                <a:gd name="T40" fmla="*/ 3 w 697"/>
                <a:gd name="T41" fmla="*/ 1 h 50"/>
                <a:gd name="T42" fmla="*/ 3 w 697"/>
                <a:gd name="T43" fmla="*/ 1 h 50"/>
                <a:gd name="T44" fmla="*/ 2 w 697"/>
                <a:gd name="T45" fmla="*/ 1 h 50"/>
                <a:gd name="T46" fmla="*/ 2 w 697"/>
                <a:gd name="T47" fmla="*/ 1 h 50"/>
                <a:gd name="T48" fmla="*/ 1 w 697"/>
                <a:gd name="T49" fmla="*/ 1 h 50"/>
                <a:gd name="T50" fmla="*/ 1 w 697"/>
                <a:gd name="T51" fmla="*/ 1 h 50"/>
                <a:gd name="T52" fmla="*/ 1 w 697"/>
                <a:gd name="T53" fmla="*/ 1 h 50"/>
                <a:gd name="T54" fmla="*/ 1 w 697"/>
                <a:gd name="T55" fmla="*/ 1 h 50"/>
                <a:gd name="T56" fmla="*/ 0 w 697"/>
                <a:gd name="T57" fmla="*/ 1 h 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97"/>
                <a:gd name="T88" fmla="*/ 0 h 50"/>
                <a:gd name="T89" fmla="*/ 697 w 697"/>
                <a:gd name="T90" fmla="*/ 50 h 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97" h="50">
                  <a:moveTo>
                    <a:pt x="697" y="0"/>
                  </a:moveTo>
                  <a:lnTo>
                    <a:pt x="697" y="0"/>
                  </a:lnTo>
                  <a:lnTo>
                    <a:pt x="660" y="3"/>
                  </a:lnTo>
                  <a:lnTo>
                    <a:pt x="643" y="4"/>
                  </a:lnTo>
                  <a:moveTo>
                    <a:pt x="590" y="7"/>
                  </a:moveTo>
                  <a:lnTo>
                    <a:pt x="590" y="7"/>
                  </a:lnTo>
                  <a:lnTo>
                    <a:pt x="575" y="8"/>
                  </a:lnTo>
                  <a:lnTo>
                    <a:pt x="536" y="11"/>
                  </a:lnTo>
                  <a:moveTo>
                    <a:pt x="483" y="15"/>
                  </a:moveTo>
                  <a:lnTo>
                    <a:pt x="483" y="15"/>
                  </a:lnTo>
                  <a:lnTo>
                    <a:pt x="479" y="15"/>
                  </a:lnTo>
                  <a:lnTo>
                    <a:pt x="429" y="19"/>
                  </a:lnTo>
                  <a:moveTo>
                    <a:pt x="375" y="23"/>
                  </a:moveTo>
                  <a:lnTo>
                    <a:pt x="375" y="23"/>
                  </a:lnTo>
                  <a:lnTo>
                    <a:pt x="324" y="27"/>
                  </a:lnTo>
                  <a:lnTo>
                    <a:pt x="322" y="27"/>
                  </a:lnTo>
                  <a:moveTo>
                    <a:pt x="268" y="31"/>
                  </a:moveTo>
                  <a:lnTo>
                    <a:pt x="268" y="31"/>
                  </a:lnTo>
                  <a:lnTo>
                    <a:pt x="222" y="34"/>
                  </a:lnTo>
                  <a:lnTo>
                    <a:pt x="215" y="35"/>
                  </a:lnTo>
                  <a:moveTo>
                    <a:pt x="161" y="39"/>
                  </a:moveTo>
                  <a:lnTo>
                    <a:pt x="161" y="39"/>
                  </a:lnTo>
                  <a:lnTo>
                    <a:pt x="126" y="41"/>
                  </a:lnTo>
                  <a:lnTo>
                    <a:pt x="107" y="43"/>
                  </a:lnTo>
                  <a:moveTo>
                    <a:pt x="54" y="46"/>
                  </a:moveTo>
                  <a:lnTo>
                    <a:pt x="54" y="46"/>
                  </a:lnTo>
                  <a:lnTo>
                    <a:pt x="41" y="47"/>
                  </a:lnTo>
                  <a:lnTo>
                    <a:pt x="5" y="50"/>
                  </a:lnTo>
                  <a:lnTo>
                    <a:pt x="0" y="5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1" name="Freeform 16"/>
            <p:cNvSpPr>
              <a:spLocks noEditPoints="1"/>
            </p:cNvSpPr>
            <p:nvPr/>
          </p:nvSpPr>
          <p:spPr bwMode="auto">
            <a:xfrm>
              <a:off x="2358" y="814"/>
              <a:ext cx="404" cy="36"/>
            </a:xfrm>
            <a:custGeom>
              <a:avLst/>
              <a:gdLst>
                <a:gd name="T0" fmla="*/ 11 w 672"/>
                <a:gd name="T1" fmla="*/ 1 h 60"/>
                <a:gd name="T2" fmla="*/ 11 w 672"/>
                <a:gd name="T3" fmla="*/ 1 h 60"/>
                <a:gd name="T4" fmla="*/ 11 w 672"/>
                <a:gd name="T5" fmla="*/ 1 h 60"/>
                <a:gd name="T6" fmla="*/ 10 w 672"/>
                <a:gd name="T7" fmla="*/ 1 h 60"/>
                <a:gd name="T8" fmla="*/ 10 w 672"/>
                <a:gd name="T9" fmla="*/ 1 h 60"/>
                <a:gd name="T10" fmla="*/ 10 w 672"/>
                <a:gd name="T11" fmla="*/ 1 h 60"/>
                <a:gd name="T12" fmla="*/ 9 w 672"/>
                <a:gd name="T13" fmla="*/ 1 h 60"/>
                <a:gd name="T14" fmla="*/ 8 w 672"/>
                <a:gd name="T15" fmla="*/ 1 h 60"/>
                <a:gd name="T16" fmla="*/ 8 w 672"/>
                <a:gd name="T17" fmla="*/ 1 h 60"/>
                <a:gd name="T18" fmla="*/ 8 w 672"/>
                <a:gd name="T19" fmla="*/ 1 h 60"/>
                <a:gd name="T20" fmla="*/ 7 w 672"/>
                <a:gd name="T21" fmla="*/ 1 h 60"/>
                <a:gd name="T22" fmla="*/ 7 w 672"/>
                <a:gd name="T23" fmla="*/ 1 h 60"/>
                <a:gd name="T24" fmla="*/ 6 w 672"/>
                <a:gd name="T25" fmla="*/ 1 h 60"/>
                <a:gd name="T26" fmla="*/ 6 w 672"/>
                <a:gd name="T27" fmla="*/ 1 h 60"/>
                <a:gd name="T28" fmla="*/ 5 w 672"/>
                <a:gd name="T29" fmla="*/ 1 h 60"/>
                <a:gd name="T30" fmla="*/ 5 w 672"/>
                <a:gd name="T31" fmla="*/ 1 h 60"/>
                <a:gd name="T32" fmla="*/ 4 w 672"/>
                <a:gd name="T33" fmla="*/ 1 h 60"/>
                <a:gd name="T34" fmla="*/ 4 w 672"/>
                <a:gd name="T35" fmla="*/ 1 h 60"/>
                <a:gd name="T36" fmla="*/ 4 w 672"/>
                <a:gd name="T37" fmla="*/ 1 h 60"/>
                <a:gd name="T38" fmla="*/ 4 w 672"/>
                <a:gd name="T39" fmla="*/ 1 h 60"/>
                <a:gd name="T40" fmla="*/ 2 w 672"/>
                <a:gd name="T41" fmla="*/ 1 h 60"/>
                <a:gd name="T42" fmla="*/ 2 w 672"/>
                <a:gd name="T43" fmla="*/ 1 h 60"/>
                <a:gd name="T44" fmla="*/ 2 w 672"/>
                <a:gd name="T45" fmla="*/ 1 h 60"/>
                <a:gd name="T46" fmla="*/ 2 w 672"/>
                <a:gd name="T47" fmla="*/ 1 h 60"/>
                <a:gd name="T48" fmla="*/ 1 w 672"/>
                <a:gd name="T49" fmla="*/ 1 h 60"/>
                <a:gd name="T50" fmla="*/ 1 w 672"/>
                <a:gd name="T51" fmla="*/ 1 h 60"/>
                <a:gd name="T52" fmla="*/ 1 w 672"/>
                <a:gd name="T53" fmla="*/ 1 h 60"/>
                <a:gd name="T54" fmla="*/ 0 w 672"/>
                <a:gd name="T55" fmla="*/ 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2"/>
                <a:gd name="T85" fmla="*/ 0 h 60"/>
                <a:gd name="T86" fmla="*/ 672 w 67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2" h="60">
                  <a:moveTo>
                    <a:pt x="672" y="60"/>
                  </a:moveTo>
                  <a:lnTo>
                    <a:pt x="672" y="60"/>
                  </a:lnTo>
                  <a:lnTo>
                    <a:pt x="633" y="57"/>
                  </a:lnTo>
                  <a:lnTo>
                    <a:pt x="620" y="56"/>
                  </a:lnTo>
                  <a:moveTo>
                    <a:pt x="569" y="51"/>
                  </a:moveTo>
                  <a:lnTo>
                    <a:pt x="569" y="51"/>
                  </a:lnTo>
                  <a:lnTo>
                    <a:pt x="540" y="48"/>
                  </a:lnTo>
                  <a:lnTo>
                    <a:pt x="517" y="46"/>
                  </a:lnTo>
                  <a:moveTo>
                    <a:pt x="465" y="41"/>
                  </a:moveTo>
                  <a:lnTo>
                    <a:pt x="465" y="41"/>
                  </a:lnTo>
                  <a:lnTo>
                    <a:pt x="433" y="38"/>
                  </a:lnTo>
                  <a:lnTo>
                    <a:pt x="414" y="36"/>
                  </a:lnTo>
                  <a:moveTo>
                    <a:pt x="362" y="32"/>
                  </a:moveTo>
                  <a:lnTo>
                    <a:pt x="362" y="32"/>
                  </a:lnTo>
                  <a:lnTo>
                    <a:pt x="320" y="28"/>
                  </a:lnTo>
                  <a:lnTo>
                    <a:pt x="310" y="27"/>
                  </a:lnTo>
                  <a:moveTo>
                    <a:pt x="258" y="22"/>
                  </a:moveTo>
                  <a:lnTo>
                    <a:pt x="258" y="22"/>
                  </a:lnTo>
                  <a:lnTo>
                    <a:pt x="207" y="17"/>
                  </a:lnTo>
                  <a:moveTo>
                    <a:pt x="155" y="12"/>
                  </a:moveTo>
                  <a:lnTo>
                    <a:pt x="155" y="12"/>
                  </a:lnTo>
                  <a:lnTo>
                    <a:pt x="154" y="12"/>
                  </a:lnTo>
                  <a:lnTo>
                    <a:pt x="103" y="8"/>
                  </a:lnTo>
                  <a:moveTo>
                    <a:pt x="52" y="4"/>
                  </a:moveTo>
                  <a:lnTo>
                    <a:pt x="52" y="4"/>
                  </a:lnTo>
                  <a:lnTo>
                    <a:pt x="12"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2" name="Freeform 17"/>
            <p:cNvSpPr>
              <a:spLocks noEditPoints="1"/>
            </p:cNvSpPr>
            <p:nvPr/>
          </p:nvSpPr>
          <p:spPr bwMode="auto">
            <a:xfrm>
              <a:off x="2047" y="807"/>
              <a:ext cx="218" cy="5"/>
            </a:xfrm>
            <a:custGeom>
              <a:avLst/>
              <a:gdLst>
                <a:gd name="T0" fmla="*/ 6 w 362"/>
                <a:gd name="T1" fmla="*/ 1 h 8"/>
                <a:gd name="T2" fmla="*/ 6 w 362"/>
                <a:gd name="T3" fmla="*/ 1 h 8"/>
                <a:gd name="T4" fmla="*/ 5 w 362"/>
                <a:gd name="T5" fmla="*/ 1 h 8"/>
                <a:gd name="T6" fmla="*/ 5 w 362"/>
                <a:gd name="T7" fmla="*/ 1 h 8"/>
                <a:gd name="T8" fmla="*/ 4 w 362"/>
                <a:gd name="T9" fmla="*/ 1 h 8"/>
                <a:gd name="T10" fmla="*/ 4 w 362"/>
                <a:gd name="T11" fmla="*/ 1 h 8"/>
                <a:gd name="T12" fmla="*/ 4 w 362"/>
                <a:gd name="T13" fmla="*/ 1 h 8"/>
                <a:gd name="T14" fmla="*/ 4 w 362"/>
                <a:gd name="T15" fmla="*/ 1 h 8"/>
                <a:gd name="T16" fmla="*/ 2 w 362"/>
                <a:gd name="T17" fmla="*/ 1 h 8"/>
                <a:gd name="T18" fmla="*/ 2 w 362"/>
                <a:gd name="T19" fmla="*/ 1 h 8"/>
                <a:gd name="T20" fmla="*/ 2 w 362"/>
                <a:gd name="T21" fmla="*/ 1 h 8"/>
                <a:gd name="T22" fmla="*/ 2 w 362"/>
                <a:gd name="T23" fmla="*/ 1 h 8"/>
                <a:gd name="T24" fmla="*/ 1 w 362"/>
                <a:gd name="T25" fmla="*/ 1 h 8"/>
                <a:gd name="T26" fmla="*/ 1 w 362"/>
                <a:gd name="T27" fmla="*/ 1 h 8"/>
                <a:gd name="T28" fmla="*/ 1 w 362"/>
                <a:gd name="T29" fmla="*/ 0 h 8"/>
                <a:gd name="T30" fmla="*/ 0 w 362"/>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2"/>
                <a:gd name="T49" fmla="*/ 0 h 8"/>
                <a:gd name="T50" fmla="*/ 362 w 362"/>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2" h="8">
                  <a:moveTo>
                    <a:pt x="362" y="8"/>
                  </a:moveTo>
                  <a:lnTo>
                    <a:pt x="362" y="8"/>
                  </a:lnTo>
                  <a:lnTo>
                    <a:pt x="314" y="7"/>
                  </a:lnTo>
                  <a:lnTo>
                    <a:pt x="310" y="7"/>
                  </a:lnTo>
                  <a:moveTo>
                    <a:pt x="258" y="6"/>
                  </a:moveTo>
                  <a:lnTo>
                    <a:pt x="258" y="6"/>
                  </a:lnTo>
                  <a:lnTo>
                    <a:pt x="212" y="5"/>
                  </a:lnTo>
                  <a:lnTo>
                    <a:pt x="207" y="5"/>
                  </a:lnTo>
                  <a:moveTo>
                    <a:pt x="155" y="3"/>
                  </a:moveTo>
                  <a:lnTo>
                    <a:pt x="155" y="3"/>
                  </a:lnTo>
                  <a:lnTo>
                    <a:pt x="109" y="2"/>
                  </a:lnTo>
                  <a:lnTo>
                    <a:pt x="103" y="2"/>
                  </a:lnTo>
                  <a:moveTo>
                    <a:pt x="52" y="1"/>
                  </a:moveTo>
                  <a:lnTo>
                    <a:pt x="52" y="1"/>
                  </a:lnTo>
                  <a:lnTo>
                    <a:pt x="15" y="0"/>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3" name="Freeform 18"/>
            <p:cNvSpPr>
              <a:spLocks noEditPoints="1"/>
            </p:cNvSpPr>
            <p:nvPr/>
          </p:nvSpPr>
          <p:spPr bwMode="auto">
            <a:xfrm>
              <a:off x="1469" y="807"/>
              <a:ext cx="483" cy="15"/>
            </a:xfrm>
            <a:custGeom>
              <a:avLst/>
              <a:gdLst>
                <a:gd name="T0" fmla="*/ 14 w 804"/>
                <a:gd name="T1" fmla="*/ 0 h 26"/>
                <a:gd name="T2" fmla="*/ 14 w 804"/>
                <a:gd name="T3" fmla="*/ 0 h 26"/>
                <a:gd name="T4" fmla="*/ 13 w 804"/>
                <a:gd name="T5" fmla="*/ 1 h 26"/>
                <a:gd name="T6" fmla="*/ 13 w 804"/>
                <a:gd name="T7" fmla="*/ 1 h 26"/>
                <a:gd name="T8" fmla="*/ 12 w 804"/>
                <a:gd name="T9" fmla="*/ 1 h 26"/>
                <a:gd name="T10" fmla="*/ 12 w 804"/>
                <a:gd name="T11" fmla="*/ 1 h 26"/>
                <a:gd name="T12" fmla="*/ 11 w 804"/>
                <a:gd name="T13" fmla="*/ 1 h 26"/>
                <a:gd name="T14" fmla="*/ 11 w 804"/>
                <a:gd name="T15" fmla="*/ 1 h 26"/>
                <a:gd name="T16" fmla="*/ 10 w 804"/>
                <a:gd name="T17" fmla="*/ 1 h 26"/>
                <a:gd name="T18" fmla="*/ 10 w 804"/>
                <a:gd name="T19" fmla="*/ 1 h 26"/>
                <a:gd name="T20" fmla="*/ 10 w 804"/>
                <a:gd name="T21" fmla="*/ 1 h 26"/>
                <a:gd name="T22" fmla="*/ 9 w 804"/>
                <a:gd name="T23" fmla="*/ 1 h 26"/>
                <a:gd name="T24" fmla="*/ 8 w 804"/>
                <a:gd name="T25" fmla="*/ 1 h 26"/>
                <a:gd name="T26" fmla="*/ 8 w 804"/>
                <a:gd name="T27" fmla="*/ 1 h 26"/>
                <a:gd name="T28" fmla="*/ 8 w 804"/>
                <a:gd name="T29" fmla="*/ 1 h 26"/>
                <a:gd name="T30" fmla="*/ 7 w 804"/>
                <a:gd name="T31" fmla="*/ 1 h 26"/>
                <a:gd name="T32" fmla="*/ 6 w 804"/>
                <a:gd name="T33" fmla="*/ 1 h 26"/>
                <a:gd name="T34" fmla="*/ 6 w 804"/>
                <a:gd name="T35" fmla="*/ 1 h 26"/>
                <a:gd name="T36" fmla="*/ 5 w 804"/>
                <a:gd name="T37" fmla="*/ 1 h 26"/>
                <a:gd name="T38" fmla="*/ 5 w 804"/>
                <a:gd name="T39" fmla="*/ 1 h 26"/>
                <a:gd name="T40" fmla="*/ 5 w 804"/>
                <a:gd name="T41" fmla="*/ 1 h 26"/>
                <a:gd name="T42" fmla="*/ 5 w 804"/>
                <a:gd name="T43" fmla="*/ 1 h 26"/>
                <a:gd name="T44" fmla="*/ 5 w 804"/>
                <a:gd name="T45" fmla="*/ 1 h 26"/>
                <a:gd name="T46" fmla="*/ 4 w 804"/>
                <a:gd name="T47" fmla="*/ 1 h 26"/>
                <a:gd name="T48" fmla="*/ 3 w 804"/>
                <a:gd name="T49" fmla="*/ 1 h 26"/>
                <a:gd name="T50" fmla="*/ 3 w 804"/>
                <a:gd name="T51" fmla="*/ 1 h 26"/>
                <a:gd name="T52" fmla="*/ 2 w 804"/>
                <a:gd name="T53" fmla="*/ 1 h 26"/>
                <a:gd name="T54" fmla="*/ 2 w 804"/>
                <a:gd name="T55" fmla="*/ 1 h 26"/>
                <a:gd name="T56" fmla="*/ 1 w 804"/>
                <a:gd name="T57" fmla="*/ 1 h 26"/>
                <a:gd name="T58" fmla="*/ 1 w 804"/>
                <a:gd name="T59" fmla="*/ 1 h 26"/>
                <a:gd name="T60" fmla="*/ 1 w 804"/>
                <a:gd name="T61" fmla="*/ 1 h 26"/>
                <a:gd name="T62" fmla="*/ 0 w 804"/>
                <a:gd name="T63" fmla="*/ 1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4"/>
                <a:gd name="T97" fmla="*/ 0 h 26"/>
                <a:gd name="T98" fmla="*/ 804 w 804"/>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4" h="26">
                  <a:moveTo>
                    <a:pt x="804" y="0"/>
                  </a:moveTo>
                  <a:lnTo>
                    <a:pt x="804" y="0"/>
                  </a:lnTo>
                  <a:lnTo>
                    <a:pt x="762" y="1"/>
                  </a:lnTo>
                  <a:lnTo>
                    <a:pt x="750" y="2"/>
                  </a:lnTo>
                  <a:moveTo>
                    <a:pt x="697" y="3"/>
                  </a:moveTo>
                  <a:lnTo>
                    <a:pt x="697" y="3"/>
                  </a:lnTo>
                  <a:lnTo>
                    <a:pt x="666" y="4"/>
                  </a:lnTo>
                  <a:lnTo>
                    <a:pt x="643" y="5"/>
                  </a:lnTo>
                  <a:moveTo>
                    <a:pt x="590" y="7"/>
                  </a:moveTo>
                  <a:lnTo>
                    <a:pt x="590" y="7"/>
                  </a:lnTo>
                  <a:lnTo>
                    <a:pt x="557" y="8"/>
                  </a:lnTo>
                  <a:lnTo>
                    <a:pt x="536" y="9"/>
                  </a:lnTo>
                  <a:moveTo>
                    <a:pt x="482" y="10"/>
                  </a:moveTo>
                  <a:lnTo>
                    <a:pt x="482" y="10"/>
                  </a:lnTo>
                  <a:lnTo>
                    <a:pt x="441" y="12"/>
                  </a:lnTo>
                  <a:lnTo>
                    <a:pt x="429" y="12"/>
                  </a:lnTo>
                  <a:moveTo>
                    <a:pt x="375" y="14"/>
                  </a:moveTo>
                  <a:lnTo>
                    <a:pt x="375" y="14"/>
                  </a:lnTo>
                  <a:lnTo>
                    <a:pt x="322" y="16"/>
                  </a:lnTo>
                  <a:moveTo>
                    <a:pt x="268" y="18"/>
                  </a:moveTo>
                  <a:lnTo>
                    <a:pt x="268" y="18"/>
                  </a:lnTo>
                  <a:lnTo>
                    <a:pt x="264" y="18"/>
                  </a:lnTo>
                  <a:lnTo>
                    <a:pt x="214" y="20"/>
                  </a:lnTo>
                  <a:moveTo>
                    <a:pt x="161" y="22"/>
                  </a:moveTo>
                  <a:lnTo>
                    <a:pt x="161" y="22"/>
                  </a:lnTo>
                  <a:lnTo>
                    <a:pt x="153" y="22"/>
                  </a:lnTo>
                  <a:lnTo>
                    <a:pt x="107" y="23"/>
                  </a:lnTo>
                  <a:moveTo>
                    <a:pt x="54" y="25"/>
                  </a:moveTo>
                  <a:lnTo>
                    <a:pt x="54" y="25"/>
                  </a:lnTo>
                  <a:lnTo>
                    <a:pt x="11" y="26"/>
                  </a:lnTo>
                  <a:lnTo>
                    <a:pt x="0" y="2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4" name="Freeform 19"/>
            <p:cNvSpPr>
              <a:spLocks noEditPoints="1"/>
            </p:cNvSpPr>
            <p:nvPr/>
          </p:nvSpPr>
          <p:spPr bwMode="auto">
            <a:xfrm>
              <a:off x="1019" y="824"/>
              <a:ext cx="354" cy="10"/>
            </a:xfrm>
            <a:custGeom>
              <a:avLst/>
              <a:gdLst>
                <a:gd name="T0" fmla="*/ 10 w 588"/>
                <a:gd name="T1" fmla="*/ 0 h 17"/>
                <a:gd name="T2" fmla="*/ 10 w 588"/>
                <a:gd name="T3" fmla="*/ 0 h 17"/>
                <a:gd name="T4" fmla="*/ 10 w 588"/>
                <a:gd name="T5" fmla="*/ 1 h 17"/>
                <a:gd name="T6" fmla="*/ 9 w 588"/>
                <a:gd name="T7" fmla="*/ 1 h 17"/>
                <a:gd name="T8" fmla="*/ 8 w 588"/>
                <a:gd name="T9" fmla="*/ 1 h 17"/>
                <a:gd name="T10" fmla="*/ 8 w 588"/>
                <a:gd name="T11" fmla="*/ 1 h 17"/>
                <a:gd name="T12" fmla="*/ 8 w 588"/>
                <a:gd name="T13" fmla="*/ 1 h 17"/>
                <a:gd name="T14" fmla="*/ 7 w 588"/>
                <a:gd name="T15" fmla="*/ 1 h 17"/>
                <a:gd name="T16" fmla="*/ 7 w 588"/>
                <a:gd name="T17" fmla="*/ 1 h 17"/>
                <a:gd name="T18" fmla="*/ 7 w 588"/>
                <a:gd name="T19" fmla="*/ 1 h 17"/>
                <a:gd name="T20" fmla="*/ 6 w 588"/>
                <a:gd name="T21" fmla="*/ 1 h 17"/>
                <a:gd name="T22" fmla="*/ 5 w 588"/>
                <a:gd name="T23" fmla="*/ 1 h 17"/>
                <a:gd name="T24" fmla="*/ 5 w 588"/>
                <a:gd name="T25" fmla="*/ 1 h 17"/>
                <a:gd name="T26" fmla="*/ 5 w 588"/>
                <a:gd name="T27" fmla="*/ 1 h 17"/>
                <a:gd name="T28" fmla="*/ 4 w 588"/>
                <a:gd name="T29" fmla="*/ 1 h 17"/>
                <a:gd name="T30" fmla="*/ 4 w 588"/>
                <a:gd name="T31" fmla="*/ 1 h 17"/>
                <a:gd name="T32" fmla="*/ 3 w 588"/>
                <a:gd name="T33" fmla="*/ 1 h 17"/>
                <a:gd name="T34" fmla="*/ 3 w 588"/>
                <a:gd name="T35" fmla="*/ 1 h 17"/>
                <a:gd name="T36" fmla="*/ 2 w 588"/>
                <a:gd name="T37" fmla="*/ 1 h 17"/>
                <a:gd name="T38" fmla="*/ 2 w 588"/>
                <a:gd name="T39" fmla="*/ 1 h 17"/>
                <a:gd name="T40" fmla="*/ 1 w 588"/>
                <a:gd name="T41" fmla="*/ 1 h 17"/>
                <a:gd name="T42" fmla="*/ 1 w 588"/>
                <a:gd name="T43" fmla="*/ 1 h 17"/>
                <a:gd name="T44" fmla="*/ 1 w 588"/>
                <a:gd name="T45" fmla="*/ 1 h 17"/>
                <a:gd name="T46" fmla="*/ 0 w 588"/>
                <a:gd name="T47" fmla="*/ 1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8"/>
                <a:gd name="T73" fmla="*/ 0 h 17"/>
                <a:gd name="T74" fmla="*/ 588 w 588"/>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8" h="17">
                  <a:moveTo>
                    <a:pt x="588" y="0"/>
                  </a:moveTo>
                  <a:lnTo>
                    <a:pt x="588" y="0"/>
                  </a:lnTo>
                  <a:lnTo>
                    <a:pt x="546" y="1"/>
                  </a:lnTo>
                  <a:lnTo>
                    <a:pt x="535" y="2"/>
                  </a:lnTo>
                  <a:moveTo>
                    <a:pt x="481" y="4"/>
                  </a:moveTo>
                  <a:lnTo>
                    <a:pt x="481" y="4"/>
                  </a:lnTo>
                  <a:lnTo>
                    <a:pt x="448" y="5"/>
                  </a:lnTo>
                  <a:lnTo>
                    <a:pt x="428" y="5"/>
                  </a:lnTo>
                  <a:moveTo>
                    <a:pt x="375" y="7"/>
                  </a:moveTo>
                  <a:lnTo>
                    <a:pt x="375" y="7"/>
                  </a:lnTo>
                  <a:lnTo>
                    <a:pt x="336" y="9"/>
                  </a:lnTo>
                  <a:lnTo>
                    <a:pt x="321" y="9"/>
                  </a:lnTo>
                  <a:moveTo>
                    <a:pt x="268" y="11"/>
                  </a:moveTo>
                  <a:lnTo>
                    <a:pt x="268" y="11"/>
                  </a:lnTo>
                  <a:lnTo>
                    <a:pt x="216" y="12"/>
                  </a:lnTo>
                  <a:lnTo>
                    <a:pt x="214" y="12"/>
                  </a:lnTo>
                  <a:moveTo>
                    <a:pt x="161" y="14"/>
                  </a:moveTo>
                  <a:lnTo>
                    <a:pt x="161" y="14"/>
                  </a:lnTo>
                  <a:lnTo>
                    <a:pt x="155" y="14"/>
                  </a:lnTo>
                  <a:lnTo>
                    <a:pt x="107" y="15"/>
                  </a:lnTo>
                  <a:moveTo>
                    <a:pt x="54" y="16"/>
                  </a:moveTo>
                  <a:lnTo>
                    <a:pt x="54" y="16"/>
                  </a:lnTo>
                  <a:lnTo>
                    <a:pt x="33" y="16"/>
                  </a:lnTo>
                  <a:lnTo>
                    <a:pt x="0" y="17"/>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5" name="Freeform 20"/>
            <p:cNvSpPr>
              <a:spLocks noEditPoints="1"/>
            </p:cNvSpPr>
            <p:nvPr/>
          </p:nvSpPr>
          <p:spPr bwMode="auto">
            <a:xfrm>
              <a:off x="545" y="835"/>
              <a:ext cx="375" cy="14"/>
            </a:xfrm>
            <a:custGeom>
              <a:avLst/>
              <a:gdLst>
                <a:gd name="T0" fmla="*/ 10 w 624"/>
                <a:gd name="T1" fmla="*/ 0 h 24"/>
                <a:gd name="T2" fmla="*/ 10 w 624"/>
                <a:gd name="T3" fmla="*/ 0 h 24"/>
                <a:gd name="T4" fmla="*/ 10 w 624"/>
                <a:gd name="T5" fmla="*/ 1 h 24"/>
                <a:gd name="T6" fmla="*/ 8 w 624"/>
                <a:gd name="T7" fmla="*/ 1 h 24"/>
                <a:gd name="T8" fmla="*/ 8 w 624"/>
                <a:gd name="T9" fmla="*/ 1 h 24"/>
                <a:gd name="T10" fmla="*/ 8 w 624"/>
                <a:gd name="T11" fmla="*/ 1 h 24"/>
                <a:gd name="T12" fmla="*/ 8 w 624"/>
                <a:gd name="T13" fmla="*/ 1 h 24"/>
                <a:gd name="T14" fmla="*/ 7 w 624"/>
                <a:gd name="T15" fmla="*/ 1 h 24"/>
                <a:gd name="T16" fmla="*/ 7 w 624"/>
                <a:gd name="T17" fmla="*/ 1 h 24"/>
                <a:gd name="T18" fmla="*/ 7 w 624"/>
                <a:gd name="T19" fmla="*/ 1 h 24"/>
                <a:gd name="T20" fmla="*/ 6 w 624"/>
                <a:gd name="T21" fmla="*/ 1 h 24"/>
                <a:gd name="T22" fmla="*/ 5 w 624"/>
                <a:gd name="T23" fmla="*/ 1 h 24"/>
                <a:gd name="T24" fmla="*/ 5 w 624"/>
                <a:gd name="T25" fmla="*/ 1 h 24"/>
                <a:gd name="T26" fmla="*/ 5 w 624"/>
                <a:gd name="T27" fmla="*/ 1 h 24"/>
                <a:gd name="T28" fmla="*/ 4 w 624"/>
                <a:gd name="T29" fmla="*/ 1 h 24"/>
                <a:gd name="T30" fmla="*/ 3 w 624"/>
                <a:gd name="T31" fmla="*/ 1 h 24"/>
                <a:gd name="T32" fmla="*/ 3 w 624"/>
                <a:gd name="T33" fmla="*/ 1 h 24"/>
                <a:gd name="T34" fmla="*/ 2 w 624"/>
                <a:gd name="T35" fmla="*/ 1 h 24"/>
                <a:gd name="T36" fmla="*/ 2 w 624"/>
                <a:gd name="T37" fmla="*/ 1 h 24"/>
                <a:gd name="T38" fmla="*/ 1 w 624"/>
                <a:gd name="T39" fmla="*/ 1 h 24"/>
                <a:gd name="T40" fmla="*/ 1 w 624"/>
                <a:gd name="T41" fmla="*/ 1 h 24"/>
                <a:gd name="T42" fmla="*/ 1 w 624"/>
                <a:gd name="T43" fmla="*/ 1 h 24"/>
                <a:gd name="T44" fmla="*/ 1 w 624"/>
                <a:gd name="T45" fmla="*/ 1 h 24"/>
                <a:gd name="T46" fmla="*/ 0 w 624"/>
                <a:gd name="T47" fmla="*/ 1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4"/>
                <a:gd name="T73" fmla="*/ 0 h 24"/>
                <a:gd name="T74" fmla="*/ 624 w 624"/>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4" h="24">
                  <a:moveTo>
                    <a:pt x="624" y="0"/>
                  </a:moveTo>
                  <a:lnTo>
                    <a:pt x="624" y="0"/>
                  </a:lnTo>
                  <a:lnTo>
                    <a:pt x="567" y="1"/>
                  </a:lnTo>
                  <a:moveTo>
                    <a:pt x="511" y="3"/>
                  </a:moveTo>
                  <a:lnTo>
                    <a:pt x="511" y="3"/>
                  </a:lnTo>
                  <a:lnTo>
                    <a:pt x="507" y="3"/>
                  </a:lnTo>
                  <a:lnTo>
                    <a:pt x="454" y="5"/>
                  </a:lnTo>
                  <a:moveTo>
                    <a:pt x="397" y="7"/>
                  </a:moveTo>
                  <a:lnTo>
                    <a:pt x="397" y="7"/>
                  </a:lnTo>
                  <a:lnTo>
                    <a:pt x="385" y="7"/>
                  </a:lnTo>
                  <a:lnTo>
                    <a:pt x="341" y="9"/>
                  </a:lnTo>
                  <a:moveTo>
                    <a:pt x="284" y="11"/>
                  </a:moveTo>
                  <a:lnTo>
                    <a:pt x="284" y="11"/>
                  </a:lnTo>
                  <a:lnTo>
                    <a:pt x="265" y="12"/>
                  </a:lnTo>
                  <a:lnTo>
                    <a:pt x="227" y="14"/>
                  </a:lnTo>
                  <a:moveTo>
                    <a:pt x="170" y="16"/>
                  </a:moveTo>
                  <a:lnTo>
                    <a:pt x="170" y="16"/>
                  </a:lnTo>
                  <a:lnTo>
                    <a:pt x="153" y="17"/>
                  </a:lnTo>
                  <a:lnTo>
                    <a:pt x="114" y="19"/>
                  </a:lnTo>
                  <a:moveTo>
                    <a:pt x="57" y="21"/>
                  </a:moveTo>
                  <a:lnTo>
                    <a:pt x="57" y="21"/>
                  </a:lnTo>
                  <a:lnTo>
                    <a:pt x="53" y="21"/>
                  </a:lnTo>
                  <a:lnTo>
                    <a:pt x="10" y="23"/>
                  </a:lnTo>
                  <a:lnTo>
                    <a:pt x="0" y="24"/>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6" name="Freeform 21"/>
            <p:cNvSpPr>
              <a:spLocks noEditPoints="1"/>
            </p:cNvSpPr>
            <p:nvPr/>
          </p:nvSpPr>
          <p:spPr bwMode="auto">
            <a:xfrm>
              <a:off x="215" y="848"/>
              <a:ext cx="230" cy="2"/>
            </a:xfrm>
            <a:custGeom>
              <a:avLst/>
              <a:gdLst>
                <a:gd name="T0" fmla="*/ 7 w 383"/>
                <a:gd name="T1" fmla="*/ 1 h 3"/>
                <a:gd name="T2" fmla="*/ 7 w 383"/>
                <a:gd name="T3" fmla="*/ 1 h 3"/>
                <a:gd name="T4" fmla="*/ 6 w 383"/>
                <a:gd name="T5" fmla="*/ 1 h 3"/>
                <a:gd name="T6" fmla="*/ 6 w 383"/>
                <a:gd name="T7" fmla="*/ 1 h 3"/>
                <a:gd name="T8" fmla="*/ 5 w 383"/>
                <a:gd name="T9" fmla="*/ 1 h 3"/>
                <a:gd name="T10" fmla="*/ 5 w 383"/>
                <a:gd name="T11" fmla="*/ 1 h 3"/>
                <a:gd name="T12" fmla="*/ 4 w 383"/>
                <a:gd name="T13" fmla="*/ 1 h 3"/>
                <a:gd name="T14" fmla="*/ 4 w 383"/>
                <a:gd name="T15" fmla="*/ 1 h 3"/>
                <a:gd name="T16" fmla="*/ 3 w 383"/>
                <a:gd name="T17" fmla="*/ 1 h 3"/>
                <a:gd name="T18" fmla="*/ 3 w 383"/>
                <a:gd name="T19" fmla="*/ 1 h 3"/>
                <a:gd name="T20" fmla="*/ 2 w 383"/>
                <a:gd name="T21" fmla="*/ 1 h 3"/>
                <a:gd name="T22" fmla="*/ 2 w 383"/>
                <a:gd name="T23" fmla="*/ 1 h 3"/>
                <a:gd name="T24" fmla="*/ 1 w 383"/>
                <a:gd name="T25" fmla="*/ 1 h 3"/>
                <a:gd name="T26" fmla="*/ 1 w 383"/>
                <a:gd name="T27" fmla="*/ 1 h 3"/>
                <a:gd name="T28" fmla="*/ 1 w 383"/>
                <a:gd name="T29" fmla="*/ 1 h 3"/>
                <a:gd name="T30" fmla="*/ 1 w 383"/>
                <a:gd name="T31" fmla="*/ 1 h 3"/>
                <a:gd name="T32" fmla="*/ 0 w 383"/>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3"/>
                <a:gd name="T52" fmla="*/ 0 h 3"/>
                <a:gd name="T53" fmla="*/ 383 w 383"/>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3" h="3">
                  <a:moveTo>
                    <a:pt x="383" y="3"/>
                  </a:moveTo>
                  <a:lnTo>
                    <a:pt x="383" y="3"/>
                  </a:lnTo>
                  <a:lnTo>
                    <a:pt x="341" y="3"/>
                  </a:lnTo>
                  <a:lnTo>
                    <a:pt x="328" y="3"/>
                  </a:lnTo>
                  <a:moveTo>
                    <a:pt x="274" y="3"/>
                  </a:moveTo>
                  <a:lnTo>
                    <a:pt x="274" y="3"/>
                  </a:lnTo>
                  <a:lnTo>
                    <a:pt x="246" y="2"/>
                  </a:lnTo>
                  <a:lnTo>
                    <a:pt x="219" y="2"/>
                  </a:lnTo>
                  <a:moveTo>
                    <a:pt x="164" y="2"/>
                  </a:moveTo>
                  <a:lnTo>
                    <a:pt x="164" y="2"/>
                  </a:lnTo>
                  <a:lnTo>
                    <a:pt x="147" y="2"/>
                  </a:lnTo>
                  <a:lnTo>
                    <a:pt x="109" y="1"/>
                  </a:lnTo>
                  <a:moveTo>
                    <a:pt x="54" y="1"/>
                  </a:moveTo>
                  <a:lnTo>
                    <a:pt x="54" y="1"/>
                  </a:lnTo>
                  <a:lnTo>
                    <a:pt x="52" y="1"/>
                  </a:lnTo>
                  <a:lnTo>
                    <a:pt x="10"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7" name="Freeform 22"/>
            <p:cNvSpPr>
              <a:spLocks/>
            </p:cNvSpPr>
            <p:nvPr/>
          </p:nvSpPr>
          <p:spPr bwMode="auto">
            <a:xfrm>
              <a:off x="68" y="848"/>
              <a:ext cx="40" cy="1"/>
            </a:xfrm>
            <a:custGeom>
              <a:avLst/>
              <a:gdLst>
                <a:gd name="T0" fmla="*/ 1 w 65"/>
                <a:gd name="T1" fmla="*/ 0 h 1"/>
                <a:gd name="T2" fmla="*/ 1 w 65"/>
                <a:gd name="T3" fmla="*/ 0 h 1"/>
                <a:gd name="T4" fmla="*/ 1 w 65"/>
                <a:gd name="T5" fmla="*/ 1 h 1"/>
                <a:gd name="T6" fmla="*/ 0 w 65"/>
                <a:gd name="T7" fmla="*/ 1 h 1"/>
                <a:gd name="T8" fmla="*/ 0 60000 65536"/>
                <a:gd name="T9" fmla="*/ 0 60000 65536"/>
                <a:gd name="T10" fmla="*/ 0 60000 65536"/>
                <a:gd name="T11" fmla="*/ 0 60000 65536"/>
                <a:gd name="T12" fmla="*/ 0 w 65"/>
                <a:gd name="T13" fmla="*/ 0 h 1"/>
                <a:gd name="T14" fmla="*/ 65 w 65"/>
                <a:gd name="T15" fmla="*/ 1 h 1"/>
              </a:gdLst>
              <a:ahLst/>
              <a:cxnLst>
                <a:cxn ang="T8">
                  <a:pos x="T0" y="T1"/>
                </a:cxn>
                <a:cxn ang="T9">
                  <a:pos x="T2" y="T3"/>
                </a:cxn>
                <a:cxn ang="T10">
                  <a:pos x="T4" y="T5"/>
                </a:cxn>
                <a:cxn ang="T11">
                  <a:pos x="T6" y="T7"/>
                </a:cxn>
              </a:cxnLst>
              <a:rect l="T12" t="T13" r="T14" b="T15"/>
              <a:pathLst>
                <a:path w="65" h="1">
                  <a:moveTo>
                    <a:pt x="65" y="0"/>
                  </a:moveTo>
                  <a:lnTo>
                    <a:pt x="65" y="0"/>
                  </a:lnTo>
                  <a:lnTo>
                    <a:pt x="14"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8" name="Freeform 23"/>
            <p:cNvSpPr>
              <a:spLocks noEditPoints="1"/>
            </p:cNvSpPr>
            <p:nvPr/>
          </p:nvSpPr>
          <p:spPr bwMode="auto">
            <a:xfrm>
              <a:off x="10" y="806"/>
              <a:ext cx="5926" cy="65"/>
            </a:xfrm>
            <a:custGeom>
              <a:avLst/>
              <a:gdLst>
                <a:gd name="T0" fmla="*/ 168 w 9865"/>
                <a:gd name="T1" fmla="*/ 1 h 108"/>
                <a:gd name="T2" fmla="*/ 168 w 9865"/>
                <a:gd name="T3" fmla="*/ 1 h 108"/>
                <a:gd name="T4" fmla="*/ 167 w 9865"/>
                <a:gd name="T5" fmla="*/ 1 h 108"/>
                <a:gd name="T6" fmla="*/ 146 w 9865"/>
                <a:gd name="T7" fmla="*/ 2 h 108"/>
                <a:gd name="T8" fmla="*/ 146 w 9865"/>
                <a:gd name="T9" fmla="*/ 2 h 108"/>
                <a:gd name="T10" fmla="*/ 146 w 9865"/>
                <a:gd name="T11" fmla="*/ 2 h 108"/>
                <a:gd name="T12" fmla="*/ 145 w 9865"/>
                <a:gd name="T13" fmla="*/ 2 h 108"/>
                <a:gd name="T14" fmla="*/ 130 w 9865"/>
                <a:gd name="T15" fmla="*/ 1 h 108"/>
                <a:gd name="T16" fmla="*/ 130 w 9865"/>
                <a:gd name="T17" fmla="*/ 1 h 108"/>
                <a:gd name="T18" fmla="*/ 129 w 9865"/>
                <a:gd name="T19" fmla="*/ 1 h 108"/>
                <a:gd name="T20" fmla="*/ 129 w 9865"/>
                <a:gd name="T21" fmla="*/ 1 h 108"/>
                <a:gd name="T22" fmla="*/ 106 w 9865"/>
                <a:gd name="T23" fmla="*/ 1 h 108"/>
                <a:gd name="T24" fmla="*/ 106 w 9865"/>
                <a:gd name="T25" fmla="*/ 1 h 108"/>
                <a:gd name="T26" fmla="*/ 106 w 9865"/>
                <a:gd name="T27" fmla="*/ 1 h 108"/>
                <a:gd name="T28" fmla="*/ 105 w 9865"/>
                <a:gd name="T29" fmla="*/ 1 h 108"/>
                <a:gd name="T30" fmla="*/ 99 w 9865"/>
                <a:gd name="T31" fmla="*/ 1 h 108"/>
                <a:gd name="T32" fmla="*/ 99 w 9865"/>
                <a:gd name="T33" fmla="*/ 1 h 108"/>
                <a:gd name="T34" fmla="*/ 99 w 9865"/>
                <a:gd name="T35" fmla="*/ 1 h 108"/>
                <a:gd name="T36" fmla="*/ 98 w 9865"/>
                <a:gd name="T37" fmla="*/ 1 h 108"/>
                <a:gd name="T38" fmla="*/ 94 w 9865"/>
                <a:gd name="T39" fmla="*/ 1 h 108"/>
                <a:gd name="T40" fmla="*/ 94 w 9865"/>
                <a:gd name="T41" fmla="*/ 1 h 108"/>
                <a:gd name="T42" fmla="*/ 94 w 9865"/>
                <a:gd name="T43" fmla="*/ 1 h 108"/>
                <a:gd name="T44" fmla="*/ 93 w 9865"/>
                <a:gd name="T45" fmla="*/ 1 h 108"/>
                <a:gd name="T46" fmla="*/ 79 w 9865"/>
                <a:gd name="T47" fmla="*/ 1 h 108"/>
                <a:gd name="T48" fmla="*/ 79 w 9865"/>
                <a:gd name="T49" fmla="*/ 1 h 108"/>
                <a:gd name="T50" fmla="*/ 79 w 9865"/>
                <a:gd name="T51" fmla="*/ 1 h 108"/>
                <a:gd name="T52" fmla="*/ 78 w 9865"/>
                <a:gd name="T53" fmla="*/ 1 h 108"/>
                <a:gd name="T54" fmla="*/ 65 w 9865"/>
                <a:gd name="T55" fmla="*/ 1 h 108"/>
                <a:gd name="T56" fmla="*/ 65 w 9865"/>
                <a:gd name="T57" fmla="*/ 1 h 108"/>
                <a:gd name="T58" fmla="*/ 65 w 9865"/>
                <a:gd name="T59" fmla="*/ 1 h 108"/>
                <a:gd name="T60" fmla="*/ 65 w 9865"/>
                <a:gd name="T61" fmla="*/ 1 h 108"/>
                <a:gd name="T62" fmla="*/ 56 w 9865"/>
                <a:gd name="T63" fmla="*/ 0 h 108"/>
                <a:gd name="T64" fmla="*/ 56 w 9865"/>
                <a:gd name="T65" fmla="*/ 0 h 108"/>
                <a:gd name="T66" fmla="*/ 56 w 9865"/>
                <a:gd name="T67" fmla="*/ 0 h 108"/>
                <a:gd name="T68" fmla="*/ 56 w 9865"/>
                <a:gd name="T69" fmla="*/ 0 h 108"/>
                <a:gd name="T70" fmla="*/ 40 w 9865"/>
                <a:gd name="T71" fmla="*/ 1 h 108"/>
                <a:gd name="T72" fmla="*/ 40 w 9865"/>
                <a:gd name="T73" fmla="*/ 1 h 108"/>
                <a:gd name="T74" fmla="*/ 40 w 9865"/>
                <a:gd name="T75" fmla="*/ 1 h 108"/>
                <a:gd name="T76" fmla="*/ 39 w 9865"/>
                <a:gd name="T77" fmla="*/ 1 h 108"/>
                <a:gd name="T78" fmla="*/ 28 w 9865"/>
                <a:gd name="T79" fmla="*/ 1 h 108"/>
                <a:gd name="T80" fmla="*/ 28 w 9865"/>
                <a:gd name="T81" fmla="*/ 1 h 108"/>
                <a:gd name="T82" fmla="*/ 27 w 9865"/>
                <a:gd name="T83" fmla="*/ 1 h 108"/>
                <a:gd name="T84" fmla="*/ 26 w 9865"/>
                <a:gd name="T85" fmla="*/ 1 h 108"/>
                <a:gd name="T86" fmla="*/ 14 w 9865"/>
                <a:gd name="T87" fmla="*/ 1 h 108"/>
                <a:gd name="T88" fmla="*/ 14 w 9865"/>
                <a:gd name="T89" fmla="*/ 1 h 108"/>
                <a:gd name="T90" fmla="*/ 14 w 9865"/>
                <a:gd name="T91" fmla="*/ 1 h 108"/>
                <a:gd name="T92" fmla="*/ 13 w 9865"/>
                <a:gd name="T93" fmla="*/ 1 h 108"/>
                <a:gd name="T94" fmla="*/ 5 w 9865"/>
                <a:gd name="T95" fmla="*/ 1 h 108"/>
                <a:gd name="T96" fmla="*/ 5 w 9865"/>
                <a:gd name="T97" fmla="*/ 1 h 108"/>
                <a:gd name="T98" fmla="*/ 4 w 9865"/>
                <a:gd name="T99" fmla="*/ 1 h 108"/>
                <a:gd name="T100" fmla="*/ 4 w 9865"/>
                <a:gd name="T101" fmla="*/ 1 h 108"/>
                <a:gd name="T102" fmla="*/ 1 w 9865"/>
                <a:gd name="T103" fmla="*/ 1 h 108"/>
                <a:gd name="T104" fmla="*/ 1 w 9865"/>
                <a:gd name="T105" fmla="*/ 1 h 108"/>
                <a:gd name="T106" fmla="*/ 0 w 9865"/>
                <a:gd name="T107" fmla="*/ 1 h 1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65"/>
                <a:gd name="T163" fmla="*/ 0 h 108"/>
                <a:gd name="T164" fmla="*/ 9865 w 9865"/>
                <a:gd name="T165" fmla="*/ 108 h 1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65" h="108">
                  <a:moveTo>
                    <a:pt x="9865" y="43"/>
                  </a:moveTo>
                  <a:lnTo>
                    <a:pt x="9865" y="43"/>
                  </a:lnTo>
                  <a:cubicBezTo>
                    <a:pt x="9862" y="43"/>
                    <a:pt x="9853" y="45"/>
                    <a:pt x="9839" y="46"/>
                  </a:cubicBezTo>
                  <a:moveTo>
                    <a:pt x="8615" y="108"/>
                  </a:moveTo>
                  <a:lnTo>
                    <a:pt x="8615" y="108"/>
                  </a:lnTo>
                  <a:cubicBezTo>
                    <a:pt x="8606" y="108"/>
                    <a:pt x="8597" y="108"/>
                    <a:pt x="8588" y="108"/>
                  </a:cubicBezTo>
                  <a:cubicBezTo>
                    <a:pt x="8579" y="108"/>
                    <a:pt x="8570" y="108"/>
                    <a:pt x="8561" y="108"/>
                  </a:cubicBezTo>
                  <a:moveTo>
                    <a:pt x="7628" y="74"/>
                  </a:moveTo>
                  <a:lnTo>
                    <a:pt x="7628" y="74"/>
                  </a:lnTo>
                  <a:cubicBezTo>
                    <a:pt x="7619" y="74"/>
                    <a:pt x="7609" y="74"/>
                    <a:pt x="7600" y="73"/>
                  </a:cubicBezTo>
                  <a:cubicBezTo>
                    <a:pt x="7591" y="73"/>
                    <a:pt x="7582" y="73"/>
                    <a:pt x="7574" y="73"/>
                  </a:cubicBezTo>
                  <a:moveTo>
                    <a:pt x="6245" y="14"/>
                  </a:moveTo>
                  <a:lnTo>
                    <a:pt x="6245" y="14"/>
                  </a:lnTo>
                  <a:cubicBezTo>
                    <a:pt x="6236" y="13"/>
                    <a:pt x="6227" y="11"/>
                    <a:pt x="6219" y="10"/>
                  </a:cubicBezTo>
                  <a:cubicBezTo>
                    <a:pt x="6214" y="9"/>
                    <a:pt x="6205" y="8"/>
                    <a:pt x="6194" y="8"/>
                  </a:cubicBezTo>
                  <a:moveTo>
                    <a:pt x="5842" y="20"/>
                  </a:moveTo>
                  <a:lnTo>
                    <a:pt x="5842" y="20"/>
                  </a:lnTo>
                  <a:cubicBezTo>
                    <a:pt x="5832" y="20"/>
                    <a:pt x="5823" y="20"/>
                    <a:pt x="5817" y="20"/>
                  </a:cubicBezTo>
                  <a:cubicBezTo>
                    <a:pt x="5809" y="20"/>
                    <a:pt x="5801" y="20"/>
                    <a:pt x="5792" y="20"/>
                  </a:cubicBezTo>
                  <a:moveTo>
                    <a:pt x="5541" y="21"/>
                  </a:moveTo>
                  <a:lnTo>
                    <a:pt x="5541" y="21"/>
                  </a:lnTo>
                  <a:cubicBezTo>
                    <a:pt x="5532" y="21"/>
                    <a:pt x="5524" y="21"/>
                    <a:pt x="5515" y="21"/>
                  </a:cubicBezTo>
                  <a:cubicBezTo>
                    <a:pt x="5508" y="21"/>
                    <a:pt x="5499" y="22"/>
                    <a:pt x="5489" y="22"/>
                  </a:cubicBezTo>
                  <a:moveTo>
                    <a:pt x="4685" y="77"/>
                  </a:moveTo>
                  <a:lnTo>
                    <a:pt x="4685" y="77"/>
                  </a:lnTo>
                  <a:cubicBezTo>
                    <a:pt x="4673" y="77"/>
                    <a:pt x="4664" y="78"/>
                    <a:pt x="4658" y="78"/>
                  </a:cubicBezTo>
                  <a:cubicBezTo>
                    <a:pt x="4651" y="78"/>
                    <a:pt x="4643" y="77"/>
                    <a:pt x="4632" y="77"/>
                  </a:cubicBezTo>
                  <a:moveTo>
                    <a:pt x="3856" y="10"/>
                  </a:moveTo>
                  <a:lnTo>
                    <a:pt x="3856" y="10"/>
                  </a:lnTo>
                  <a:cubicBezTo>
                    <a:pt x="3846" y="10"/>
                    <a:pt x="3837" y="10"/>
                    <a:pt x="3830" y="10"/>
                  </a:cubicBezTo>
                  <a:cubicBezTo>
                    <a:pt x="3822" y="10"/>
                    <a:pt x="3813" y="10"/>
                    <a:pt x="3804" y="9"/>
                  </a:cubicBezTo>
                  <a:moveTo>
                    <a:pt x="3339" y="0"/>
                  </a:moveTo>
                  <a:lnTo>
                    <a:pt x="3339" y="0"/>
                  </a:lnTo>
                  <a:cubicBezTo>
                    <a:pt x="3330" y="0"/>
                    <a:pt x="3321" y="0"/>
                    <a:pt x="3313" y="0"/>
                  </a:cubicBezTo>
                  <a:cubicBezTo>
                    <a:pt x="3306" y="0"/>
                    <a:pt x="3297" y="0"/>
                    <a:pt x="3287" y="0"/>
                  </a:cubicBezTo>
                  <a:moveTo>
                    <a:pt x="2375" y="28"/>
                  </a:moveTo>
                  <a:lnTo>
                    <a:pt x="2375" y="28"/>
                  </a:lnTo>
                  <a:cubicBezTo>
                    <a:pt x="2365" y="28"/>
                    <a:pt x="2356" y="28"/>
                    <a:pt x="2348" y="28"/>
                  </a:cubicBezTo>
                  <a:cubicBezTo>
                    <a:pt x="2341" y="28"/>
                    <a:pt x="2332" y="29"/>
                    <a:pt x="2322" y="29"/>
                  </a:cubicBezTo>
                  <a:moveTo>
                    <a:pt x="1627" y="47"/>
                  </a:moveTo>
                  <a:lnTo>
                    <a:pt x="1627" y="47"/>
                  </a:lnTo>
                  <a:cubicBezTo>
                    <a:pt x="1618" y="47"/>
                    <a:pt x="1609" y="47"/>
                    <a:pt x="1600" y="47"/>
                  </a:cubicBezTo>
                  <a:cubicBezTo>
                    <a:pt x="1591" y="47"/>
                    <a:pt x="1581" y="47"/>
                    <a:pt x="1572" y="47"/>
                  </a:cubicBezTo>
                  <a:moveTo>
                    <a:pt x="835" y="73"/>
                  </a:moveTo>
                  <a:lnTo>
                    <a:pt x="835" y="73"/>
                  </a:lnTo>
                  <a:cubicBezTo>
                    <a:pt x="824" y="74"/>
                    <a:pt x="814" y="74"/>
                    <a:pt x="806" y="74"/>
                  </a:cubicBezTo>
                  <a:cubicBezTo>
                    <a:pt x="798" y="74"/>
                    <a:pt x="789" y="74"/>
                    <a:pt x="779" y="74"/>
                  </a:cubicBezTo>
                  <a:moveTo>
                    <a:pt x="286" y="70"/>
                  </a:moveTo>
                  <a:lnTo>
                    <a:pt x="286" y="70"/>
                  </a:lnTo>
                  <a:cubicBezTo>
                    <a:pt x="275" y="70"/>
                    <a:pt x="266" y="70"/>
                    <a:pt x="258" y="70"/>
                  </a:cubicBezTo>
                  <a:cubicBezTo>
                    <a:pt x="248" y="70"/>
                    <a:pt x="238" y="70"/>
                    <a:pt x="226" y="70"/>
                  </a:cubicBezTo>
                  <a:moveTo>
                    <a:pt x="33" y="72"/>
                  </a:moveTo>
                  <a:lnTo>
                    <a:pt x="33" y="72"/>
                  </a:lnTo>
                  <a:cubicBezTo>
                    <a:pt x="13" y="72"/>
                    <a:pt x="0" y="72"/>
                    <a:pt x="0" y="72"/>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9" name="Freeform 24"/>
            <p:cNvSpPr>
              <a:spLocks/>
            </p:cNvSpPr>
            <p:nvPr/>
          </p:nvSpPr>
          <p:spPr bwMode="auto">
            <a:xfrm>
              <a:off x="3841" y="3968"/>
              <a:ext cx="1339" cy="14"/>
            </a:xfrm>
            <a:custGeom>
              <a:avLst/>
              <a:gdLst>
                <a:gd name="T0" fmla="*/ 38 w 2229"/>
                <a:gd name="T1" fmla="*/ 1 h 23"/>
                <a:gd name="T2" fmla="*/ 38 w 2229"/>
                <a:gd name="T3" fmla="*/ 1 h 23"/>
                <a:gd name="T4" fmla="*/ 37 w 2229"/>
                <a:gd name="T5" fmla="*/ 0 h 23"/>
                <a:gd name="T6" fmla="*/ 1 w 2229"/>
                <a:gd name="T7" fmla="*/ 1 h 23"/>
                <a:gd name="T8" fmla="*/ 0 w 2229"/>
                <a:gd name="T9" fmla="*/ 1 h 23"/>
                <a:gd name="T10" fmla="*/ 35 w 2229"/>
                <a:gd name="T11" fmla="*/ 1 h 23"/>
                <a:gd name="T12" fmla="*/ 0 60000 65536"/>
                <a:gd name="T13" fmla="*/ 0 60000 65536"/>
                <a:gd name="T14" fmla="*/ 0 60000 65536"/>
                <a:gd name="T15" fmla="*/ 0 60000 65536"/>
                <a:gd name="T16" fmla="*/ 0 60000 65536"/>
                <a:gd name="T17" fmla="*/ 0 60000 65536"/>
                <a:gd name="T18" fmla="*/ 0 w 2229"/>
                <a:gd name="T19" fmla="*/ 0 h 23"/>
                <a:gd name="T20" fmla="*/ 2229 w 22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229" h="23">
                  <a:moveTo>
                    <a:pt x="2229" y="9"/>
                  </a:moveTo>
                  <a:lnTo>
                    <a:pt x="2229" y="9"/>
                  </a:lnTo>
                  <a:lnTo>
                    <a:pt x="2153" y="0"/>
                  </a:lnTo>
                  <a:lnTo>
                    <a:pt x="17" y="23"/>
                  </a:lnTo>
                  <a:lnTo>
                    <a:pt x="0" y="14"/>
                  </a:lnTo>
                  <a:lnTo>
                    <a:pt x="2108" y="13"/>
                  </a:lnTo>
                </a:path>
              </a:pathLst>
            </a:custGeom>
            <a:solidFill>
              <a:srgbClr val="000000"/>
            </a:solidFill>
            <a:ln w="0">
              <a:solidFill>
                <a:srgbClr val="000000"/>
              </a:solidFill>
              <a:prstDash val="solid"/>
              <a:round/>
              <a:headEnd/>
              <a:tailEnd/>
            </a:ln>
          </p:spPr>
          <p:txBody>
            <a:bodyPr/>
            <a:lstStyle/>
            <a:p>
              <a:endParaRPr lang="en-GB"/>
            </a:p>
          </p:txBody>
        </p:sp>
        <p:sp>
          <p:nvSpPr>
            <p:cNvPr id="50200" name="Freeform 25"/>
            <p:cNvSpPr>
              <a:spLocks/>
            </p:cNvSpPr>
            <p:nvPr/>
          </p:nvSpPr>
          <p:spPr bwMode="auto">
            <a:xfrm>
              <a:off x="864" y="273"/>
              <a:ext cx="2001" cy="8"/>
            </a:xfrm>
            <a:custGeom>
              <a:avLst/>
              <a:gdLst>
                <a:gd name="T0" fmla="*/ 10 w 3331"/>
                <a:gd name="T1" fmla="*/ 1 h 13"/>
                <a:gd name="T2" fmla="*/ 10 w 3331"/>
                <a:gd name="T3" fmla="*/ 1 h 13"/>
                <a:gd name="T4" fmla="*/ 10 w 3331"/>
                <a:gd name="T5" fmla="*/ 1 h 13"/>
                <a:gd name="T6" fmla="*/ 0 w 3331"/>
                <a:gd name="T7" fmla="*/ 1 h 13"/>
                <a:gd name="T8" fmla="*/ 0 w 3331"/>
                <a:gd name="T9" fmla="*/ 1 h 13"/>
                <a:gd name="T10" fmla="*/ 10 w 3331"/>
                <a:gd name="T11" fmla="*/ 0 h 13"/>
                <a:gd name="T12" fmla="*/ 15 w 3331"/>
                <a:gd name="T13" fmla="*/ 1 h 13"/>
                <a:gd name="T14" fmla="*/ 23 w 3331"/>
                <a:gd name="T15" fmla="*/ 1 h 13"/>
                <a:gd name="T16" fmla="*/ 39 w 3331"/>
                <a:gd name="T17" fmla="*/ 1 h 13"/>
                <a:gd name="T18" fmla="*/ 44 w 3331"/>
                <a:gd name="T19" fmla="*/ 1 h 13"/>
                <a:gd name="T20" fmla="*/ 46 w 3331"/>
                <a:gd name="T21" fmla="*/ 1 h 13"/>
                <a:gd name="T22" fmla="*/ 53 w 3331"/>
                <a:gd name="T23" fmla="*/ 1 h 13"/>
                <a:gd name="T24" fmla="*/ 53 w 3331"/>
                <a:gd name="T25" fmla="*/ 1 h 13"/>
                <a:gd name="T26" fmla="*/ 56 w 3331"/>
                <a:gd name="T27" fmla="*/ 1 h 13"/>
                <a:gd name="T28" fmla="*/ 56 w 3331"/>
                <a:gd name="T29" fmla="*/ 1 h 13"/>
                <a:gd name="T30" fmla="*/ 53 w 3331"/>
                <a:gd name="T31" fmla="*/ 1 h 13"/>
                <a:gd name="T32" fmla="*/ 19 w 3331"/>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31"/>
                <a:gd name="T52" fmla="*/ 0 h 13"/>
                <a:gd name="T53" fmla="*/ 3331 w 3331"/>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31" h="13">
                  <a:moveTo>
                    <a:pt x="631" y="9"/>
                  </a:moveTo>
                  <a:lnTo>
                    <a:pt x="631" y="9"/>
                  </a:lnTo>
                  <a:lnTo>
                    <a:pt x="553" y="9"/>
                  </a:lnTo>
                  <a:lnTo>
                    <a:pt x="0" y="12"/>
                  </a:lnTo>
                  <a:lnTo>
                    <a:pt x="0" y="6"/>
                  </a:lnTo>
                  <a:lnTo>
                    <a:pt x="631" y="0"/>
                  </a:lnTo>
                  <a:lnTo>
                    <a:pt x="893" y="4"/>
                  </a:lnTo>
                  <a:lnTo>
                    <a:pt x="1399" y="13"/>
                  </a:lnTo>
                  <a:lnTo>
                    <a:pt x="2299" y="13"/>
                  </a:lnTo>
                  <a:lnTo>
                    <a:pt x="2566" y="7"/>
                  </a:lnTo>
                  <a:lnTo>
                    <a:pt x="2736" y="8"/>
                  </a:lnTo>
                  <a:lnTo>
                    <a:pt x="3119" y="13"/>
                  </a:lnTo>
                  <a:lnTo>
                    <a:pt x="3136" y="8"/>
                  </a:lnTo>
                  <a:lnTo>
                    <a:pt x="3331" y="7"/>
                  </a:lnTo>
                  <a:lnTo>
                    <a:pt x="3280" y="3"/>
                  </a:lnTo>
                  <a:lnTo>
                    <a:pt x="3128" y="4"/>
                  </a:lnTo>
                  <a:cubicBezTo>
                    <a:pt x="2450" y="4"/>
                    <a:pt x="1774" y="5"/>
                    <a:pt x="1096" y="0"/>
                  </a:cubicBezTo>
                </a:path>
              </a:pathLst>
            </a:custGeom>
            <a:solidFill>
              <a:srgbClr val="000000"/>
            </a:solidFill>
            <a:ln w="0">
              <a:solidFill>
                <a:srgbClr val="000000"/>
              </a:solidFill>
              <a:prstDash val="solid"/>
              <a:round/>
              <a:headEnd/>
              <a:tailEnd/>
            </a:ln>
          </p:spPr>
          <p:txBody>
            <a:bodyPr/>
            <a:lstStyle/>
            <a:p>
              <a:endParaRPr lang="en-GB"/>
            </a:p>
          </p:txBody>
        </p:sp>
        <p:sp>
          <p:nvSpPr>
            <p:cNvPr id="50201" name="Freeform 26"/>
            <p:cNvSpPr>
              <a:spLocks/>
            </p:cNvSpPr>
            <p:nvPr/>
          </p:nvSpPr>
          <p:spPr bwMode="auto">
            <a:xfrm>
              <a:off x="232" y="457"/>
              <a:ext cx="3598" cy="3527"/>
            </a:xfrm>
            <a:custGeom>
              <a:avLst/>
              <a:gdLst>
                <a:gd name="T0" fmla="*/ 1 w 5989"/>
                <a:gd name="T1" fmla="*/ 5 h 5859"/>
                <a:gd name="T2" fmla="*/ 1 w 5989"/>
                <a:gd name="T3" fmla="*/ 5 h 5859"/>
                <a:gd name="T4" fmla="*/ 1 w 5989"/>
                <a:gd name="T5" fmla="*/ 26 h 5859"/>
                <a:gd name="T6" fmla="*/ 1 w 5989"/>
                <a:gd name="T7" fmla="*/ 23 h 5859"/>
                <a:gd name="T8" fmla="*/ 1 w 5989"/>
                <a:gd name="T9" fmla="*/ 32 h 5859"/>
                <a:gd name="T10" fmla="*/ 1 w 5989"/>
                <a:gd name="T11" fmla="*/ 41 h 5859"/>
                <a:gd name="T12" fmla="*/ 1 w 5989"/>
                <a:gd name="T13" fmla="*/ 49 h 5859"/>
                <a:gd name="T14" fmla="*/ 1 w 5989"/>
                <a:gd name="T15" fmla="*/ 58 h 5859"/>
                <a:gd name="T16" fmla="*/ 1 w 5989"/>
                <a:gd name="T17" fmla="*/ 76 h 5859"/>
                <a:gd name="T18" fmla="*/ 1 w 5989"/>
                <a:gd name="T19" fmla="*/ 82 h 5859"/>
                <a:gd name="T20" fmla="*/ 1 w 5989"/>
                <a:gd name="T21" fmla="*/ 91 h 5859"/>
                <a:gd name="T22" fmla="*/ 1 w 5989"/>
                <a:gd name="T23" fmla="*/ 96 h 5859"/>
                <a:gd name="T24" fmla="*/ 1 w 5989"/>
                <a:gd name="T25" fmla="*/ 98 h 5859"/>
                <a:gd name="T26" fmla="*/ 1 w 5989"/>
                <a:gd name="T27" fmla="*/ 101 h 5859"/>
                <a:gd name="T28" fmla="*/ 6 w 5989"/>
                <a:gd name="T29" fmla="*/ 101 h 5859"/>
                <a:gd name="T30" fmla="*/ 7 w 5989"/>
                <a:gd name="T31" fmla="*/ 101 h 5859"/>
                <a:gd name="T32" fmla="*/ 8 w 5989"/>
                <a:gd name="T33" fmla="*/ 101 h 5859"/>
                <a:gd name="T34" fmla="*/ 35 w 5989"/>
                <a:gd name="T35" fmla="*/ 101 h 5859"/>
                <a:gd name="T36" fmla="*/ 40 w 5989"/>
                <a:gd name="T37" fmla="*/ 101 h 5859"/>
                <a:gd name="T38" fmla="*/ 47 w 5989"/>
                <a:gd name="T39" fmla="*/ 101 h 5859"/>
                <a:gd name="T40" fmla="*/ 56 w 5989"/>
                <a:gd name="T41" fmla="*/ 101 h 5859"/>
                <a:gd name="T42" fmla="*/ 56 w 5989"/>
                <a:gd name="T43" fmla="*/ 101 h 5859"/>
                <a:gd name="T44" fmla="*/ 87 w 5989"/>
                <a:gd name="T45" fmla="*/ 101 h 5859"/>
                <a:gd name="T46" fmla="*/ 94 w 5989"/>
                <a:gd name="T47" fmla="*/ 101 h 5859"/>
                <a:gd name="T48" fmla="*/ 101 w 5989"/>
                <a:gd name="T49" fmla="*/ 101 h 5859"/>
                <a:gd name="T50" fmla="*/ 101 w 5989"/>
                <a:gd name="T51" fmla="*/ 101 h 5859"/>
                <a:gd name="T52" fmla="*/ 102 w 5989"/>
                <a:gd name="T53" fmla="*/ 101 h 5859"/>
                <a:gd name="T54" fmla="*/ 102 w 5989"/>
                <a:gd name="T55" fmla="*/ 101 h 5859"/>
                <a:gd name="T56" fmla="*/ 94 w 5989"/>
                <a:gd name="T57" fmla="*/ 101 h 5859"/>
                <a:gd name="T58" fmla="*/ 87 w 5989"/>
                <a:gd name="T59" fmla="*/ 101 h 5859"/>
                <a:gd name="T60" fmla="*/ 72 w 5989"/>
                <a:gd name="T61" fmla="*/ 101 h 5859"/>
                <a:gd name="T62" fmla="*/ 41 w 5989"/>
                <a:gd name="T63" fmla="*/ 101 h 5859"/>
                <a:gd name="T64" fmla="*/ 34 w 5989"/>
                <a:gd name="T65" fmla="*/ 101 h 5859"/>
                <a:gd name="T66" fmla="*/ 34 w 5989"/>
                <a:gd name="T67" fmla="*/ 101 h 5859"/>
                <a:gd name="T68" fmla="*/ 24 w 5989"/>
                <a:gd name="T69" fmla="*/ 101 h 5859"/>
                <a:gd name="T70" fmla="*/ 17 w 5989"/>
                <a:gd name="T71" fmla="*/ 101 h 5859"/>
                <a:gd name="T72" fmla="*/ 1 w 5989"/>
                <a:gd name="T73" fmla="*/ 101 h 5859"/>
                <a:gd name="T74" fmla="*/ 1 w 5989"/>
                <a:gd name="T75" fmla="*/ 98 h 5859"/>
                <a:gd name="T76" fmla="*/ 1 w 5989"/>
                <a:gd name="T77" fmla="*/ 95 h 5859"/>
                <a:gd name="T78" fmla="*/ 1 w 5989"/>
                <a:gd name="T79" fmla="*/ 86 h 5859"/>
                <a:gd name="T80" fmla="*/ 1 w 5989"/>
                <a:gd name="T81" fmla="*/ 77 h 5859"/>
                <a:gd name="T82" fmla="*/ 1 w 5989"/>
                <a:gd name="T83" fmla="*/ 69 h 5859"/>
                <a:gd name="T84" fmla="*/ 1 w 5989"/>
                <a:gd name="T85" fmla="*/ 62 h 5859"/>
                <a:gd name="T86" fmla="*/ 1 w 5989"/>
                <a:gd name="T87" fmla="*/ 52 h 5859"/>
                <a:gd name="T88" fmla="*/ 1 w 5989"/>
                <a:gd name="T89" fmla="*/ 42 h 5859"/>
                <a:gd name="T90" fmla="*/ 1 w 5989"/>
                <a:gd name="T91" fmla="*/ 29 h 5859"/>
                <a:gd name="T92" fmla="*/ 1 w 5989"/>
                <a:gd name="T93" fmla="*/ 26 h 5859"/>
                <a:gd name="T94" fmla="*/ 1 w 5989"/>
                <a:gd name="T95" fmla="*/ 9 h 5859"/>
                <a:gd name="T96" fmla="*/ 1 w 5989"/>
                <a:gd name="T97" fmla="*/ 1 h 5859"/>
                <a:gd name="T98" fmla="*/ 1 w 5989"/>
                <a:gd name="T99" fmla="*/ 1 h 5859"/>
                <a:gd name="T100" fmla="*/ 1 w 5989"/>
                <a:gd name="T101" fmla="*/ 0 h 5859"/>
                <a:gd name="T102" fmla="*/ 1 w 5989"/>
                <a:gd name="T103" fmla="*/ 1 h 5859"/>
                <a:gd name="T104" fmla="*/ 1 w 5989"/>
                <a:gd name="T105" fmla="*/ 1 h 5859"/>
                <a:gd name="T106" fmla="*/ 1 w 5989"/>
                <a:gd name="T107" fmla="*/ 4 h 5859"/>
                <a:gd name="T108" fmla="*/ 1 w 5989"/>
                <a:gd name="T109" fmla="*/ 5 h 58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89"/>
                <a:gd name="T166" fmla="*/ 0 h 5859"/>
                <a:gd name="T167" fmla="*/ 5989 w 5989"/>
                <a:gd name="T168" fmla="*/ 5859 h 58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89" h="5859">
                  <a:moveTo>
                    <a:pt x="58" y="286"/>
                  </a:moveTo>
                  <a:lnTo>
                    <a:pt x="58" y="286"/>
                  </a:lnTo>
                  <a:cubicBezTo>
                    <a:pt x="81" y="892"/>
                    <a:pt x="37" y="906"/>
                    <a:pt x="37" y="1511"/>
                  </a:cubicBezTo>
                  <a:lnTo>
                    <a:pt x="37" y="1358"/>
                  </a:lnTo>
                  <a:cubicBezTo>
                    <a:pt x="37" y="1527"/>
                    <a:pt x="57" y="1690"/>
                    <a:pt x="64" y="1858"/>
                  </a:cubicBezTo>
                  <a:cubicBezTo>
                    <a:pt x="71" y="2025"/>
                    <a:pt x="61" y="2203"/>
                    <a:pt x="55" y="2371"/>
                  </a:cubicBezTo>
                  <a:cubicBezTo>
                    <a:pt x="50" y="2538"/>
                    <a:pt x="29" y="2704"/>
                    <a:pt x="28" y="2871"/>
                  </a:cubicBezTo>
                  <a:cubicBezTo>
                    <a:pt x="27" y="3041"/>
                    <a:pt x="52" y="3207"/>
                    <a:pt x="55" y="3376"/>
                  </a:cubicBezTo>
                  <a:cubicBezTo>
                    <a:pt x="60" y="3714"/>
                    <a:pt x="72" y="4055"/>
                    <a:pt x="46" y="4393"/>
                  </a:cubicBezTo>
                  <a:cubicBezTo>
                    <a:pt x="34" y="4560"/>
                    <a:pt x="78" y="4599"/>
                    <a:pt x="62" y="4769"/>
                  </a:cubicBezTo>
                  <a:cubicBezTo>
                    <a:pt x="47" y="4938"/>
                    <a:pt x="73" y="5104"/>
                    <a:pt x="73" y="5274"/>
                  </a:cubicBezTo>
                  <a:lnTo>
                    <a:pt x="80" y="5542"/>
                  </a:lnTo>
                  <a:cubicBezTo>
                    <a:pt x="80" y="5642"/>
                    <a:pt x="82" y="5596"/>
                    <a:pt x="82" y="5653"/>
                  </a:cubicBezTo>
                  <a:cubicBezTo>
                    <a:pt x="75" y="5699"/>
                    <a:pt x="78" y="5774"/>
                    <a:pt x="81" y="5827"/>
                  </a:cubicBezTo>
                  <a:lnTo>
                    <a:pt x="340" y="5833"/>
                  </a:lnTo>
                  <a:lnTo>
                    <a:pt x="438" y="5833"/>
                  </a:lnTo>
                  <a:lnTo>
                    <a:pt x="439" y="5834"/>
                  </a:lnTo>
                  <a:lnTo>
                    <a:pt x="2059" y="5851"/>
                  </a:lnTo>
                  <a:lnTo>
                    <a:pt x="2398" y="5852"/>
                  </a:lnTo>
                  <a:lnTo>
                    <a:pt x="2772" y="5846"/>
                  </a:lnTo>
                  <a:lnTo>
                    <a:pt x="3307" y="5846"/>
                  </a:lnTo>
                  <a:lnTo>
                    <a:pt x="3316" y="5852"/>
                  </a:lnTo>
                  <a:lnTo>
                    <a:pt x="5062" y="5833"/>
                  </a:lnTo>
                  <a:lnTo>
                    <a:pt x="5526" y="5831"/>
                  </a:lnTo>
                  <a:lnTo>
                    <a:pt x="5944" y="5842"/>
                  </a:lnTo>
                  <a:lnTo>
                    <a:pt x="5951" y="5847"/>
                  </a:lnTo>
                  <a:lnTo>
                    <a:pt x="5981" y="5846"/>
                  </a:lnTo>
                  <a:lnTo>
                    <a:pt x="5989" y="5851"/>
                  </a:lnTo>
                  <a:cubicBezTo>
                    <a:pt x="5854" y="5851"/>
                    <a:pt x="5706" y="5842"/>
                    <a:pt x="5561" y="5842"/>
                  </a:cubicBezTo>
                  <a:cubicBezTo>
                    <a:pt x="5418" y="5842"/>
                    <a:pt x="5266" y="5843"/>
                    <a:pt x="5125" y="5842"/>
                  </a:cubicBezTo>
                  <a:cubicBezTo>
                    <a:pt x="4827" y="5841"/>
                    <a:pt x="4534" y="5851"/>
                    <a:pt x="4233" y="5851"/>
                  </a:cubicBezTo>
                  <a:cubicBezTo>
                    <a:pt x="3640" y="5850"/>
                    <a:pt x="3036" y="5859"/>
                    <a:pt x="2442" y="5859"/>
                  </a:cubicBezTo>
                  <a:lnTo>
                    <a:pt x="1988" y="5859"/>
                  </a:lnTo>
                  <a:lnTo>
                    <a:pt x="1979" y="5859"/>
                  </a:lnTo>
                  <a:cubicBezTo>
                    <a:pt x="1818" y="5859"/>
                    <a:pt x="1564" y="5859"/>
                    <a:pt x="1405" y="5855"/>
                  </a:cubicBezTo>
                  <a:cubicBezTo>
                    <a:pt x="1261" y="5852"/>
                    <a:pt x="1184" y="5852"/>
                    <a:pt x="1054" y="5844"/>
                  </a:cubicBezTo>
                  <a:cubicBezTo>
                    <a:pt x="754" y="5825"/>
                    <a:pt x="380" y="5840"/>
                    <a:pt x="66" y="5840"/>
                  </a:cubicBezTo>
                  <a:cubicBezTo>
                    <a:pt x="67" y="5744"/>
                    <a:pt x="70" y="5755"/>
                    <a:pt x="71" y="5670"/>
                  </a:cubicBezTo>
                  <a:cubicBezTo>
                    <a:pt x="71" y="5670"/>
                    <a:pt x="70" y="5587"/>
                    <a:pt x="65" y="5490"/>
                  </a:cubicBezTo>
                  <a:cubicBezTo>
                    <a:pt x="55" y="5306"/>
                    <a:pt x="69" y="5179"/>
                    <a:pt x="42" y="4997"/>
                  </a:cubicBezTo>
                  <a:cubicBezTo>
                    <a:pt x="16" y="4823"/>
                    <a:pt x="66" y="4630"/>
                    <a:pt x="37" y="4449"/>
                  </a:cubicBezTo>
                  <a:cubicBezTo>
                    <a:pt x="10" y="4274"/>
                    <a:pt x="46" y="4200"/>
                    <a:pt x="46" y="4019"/>
                  </a:cubicBezTo>
                  <a:lnTo>
                    <a:pt x="46" y="3589"/>
                  </a:lnTo>
                  <a:cubicBezTo>
                    <a:pt x="46" y="3391"/>
                    <a:pt x="23" y="3202"/>
                    <a:pt x="12" y="3005"/>
                  </a:cubicBezTo>
                  <a:cubicBezTo>
                    <a:pt x="0" y="2808"/>
                    <a:pt x="22" y="2611"/>
                    <a:pt x="35" y="2414"/>
                  </a:cubicBezTo>
                  <a:cubicBezTo>
                    <a:pt x="62" y="2018"/>
                    <a:pt x="19" y="2085"/>
                    <a:pt x="19" y="1690"/>
                  </a:cubicBezTo>
                  <a:lnTo>
                    <a:pt x="19" y="1494"/>
                  </a:lnTo>
                  <a:cubicBezTo>
                    <a:pt x="19" y="1169"/>
                    <a:pt x="51" y="845"/>
                    <a:pt x="55" y="520"/>
                  </a:cubicBezTo>
                  <a:cubicBezTo>
                    <a:pt x="57" y="356"/>
                    <a:pt x="26" y="174"/>
                    <a:pt x="46" y="9"/>
                  </a:cubicBezTo>
                  <a:cubicBezTo>
                    <a:pt x="48" y="8"/>
                    <a:pt x="45" y="2"/>
                    <a:pt x="48" y="1"/>
                  </a:cubicBezTo>
                  <a:cubicBezTo>
                    <a:pt x="51" y="0"/>
                    <a:pt x="48" y="1"/>
                    <a:pt x="51" y="0"/>
                  </a:cubicBezTo>
                  <a:lnTo>
                    <a:pt x="51" y="14"/>
                  </a:lnTo>
                  <a:cubicBezTo>
                    <a:pt x="48" y="18"/>
                    <a:pt x="50" y="31"/>
                    <a:pt x="50" y="41"/>
                  </a:cubicBezTo>
                  <a:cubicBezTo>
                    <a:pt x="47" y="77"/>
                    <a:pt x="44" y="124"/>
                    <a:pt x="55" y="237"/>
                  </a:cubicBezTo>
                  <a:lnTo>
                    <a:pt x="58" y="286"/>
                  </a:lnTo>
                  <a:close/>
                </a:path>
              </a:pathLst>
            </a:custGeom>
            <a:solidFill>
              <a:srgbClr val="000000"/>
            </a:solidFill>
            <a:ln w="0">
              <a:solidFill>
                <a:srgbClr val="000000"/>
              </a:solidFill>
              <a:prstDash val="solid"/>
              <a:round/>
              <a:headEnd/>
              <a:tailEnd/>
            </a:ln>
          </p:spPr>
          <p:txBody>
            <a:bodyPr/>
            <a:lstStyle/>
            <a:p>
              <a:endParaRPr lang="en-GB"/>
            </a:p>
          </p:txBody>
        </p:sp>
        <p:sp>
          <p:nvSpPr>
            <p:cNvPr id="50202" name="Freeform 27"/>
            <p:cNvSpPr>
              <a:spLocks/>
            </p:cNvSpPr>
            <p:nvPr/>
          </p:nvSpPr>
          <p:spPr bwMode="auto">
            <a:xfrm>
              <a:off x="2855" y="263"/>
              <a:ext cx="2729" cy="3549"/>
            </a:xfrm>
            <a:custGeom>
              <a:avLst/>
              <a:gdLst>
                <a:gd name="T0" fmla="*/ 75 w 4542"/>
                <a:gd name="T1" fmla="*/ 102 h 5895"/>
                <a:gd name="T2" fmla="*/ 75 w 4542"/>
                <a:gd name="T3" fmla="*/ 102 h 5895"/>
                <a:gd name="T4" fmla="*/ 75 w 4542"/>
                <a:gd name="T5" fmla="*/ 99 h 5895"/>
                <a:gd name="T6" fmla="*/ 75 w 4542"/>
                <a:gd name="T7" fmla="*/ 93 h 5895"/>
                <a:gd name="T8" fmla="*/ 75 w 4542"/>
                <a:gd name="T9" fmla="*/ 83 h 5895"/>
                <a:gd name="T10" fmla="*/ 75 w 4542"/>
                <a:gd name="T11" fmla="*/ 71 h 5895"/>
                <a:gd name="T12" fmla="*/ 75 w 4542"/>
                <a:gd name="T13" fmla="*/ 59 h 5895"/>
                <a:gd name="T14" fmla="*/ 75 w 4542"/>
                <a:gd name="T15" fmla="*/ 52 h 5895"/>
                <a:gd name="T16" fmla="*/ 75 w 4542"/>
                <a:gd name="T17" fmla="*/ 47 h 5895"/>
                <a:gd name="T18" fmla="*/ 75 w 4542"/>
                <a:gd name="T19" fmla="*/ 41 h 5895"/>
                <a:gd name="T20" fmla="*/ 75 w 4542"/>
                <a:gd name="T21" fmla="*/ 35 h 5895"/>
                <a:gd name="T22" fmla="*/ 75 w 4542"/>
                <a:gd name="T23" fmla="*/ 31 h 5895"/>
                <a:gd name="T24" fmla="*/ 75 w 4542"/>
                <a:gd name="T25" fmla="*/ 20 h 5895"/>
                <a:gd name="T26" fmla="*/ 75 w 4542"/>
                <a:gd name="T27" fmla="*/ 4 h 5895"/>
                <a:gd name="T28" fmla="*/ 75 w 4542"/>
                <a:gd name="T29" fmla="*/ 2 h 5895"/>
                <a:gd name="T30" fmla="*/ 75 w 4542"/>
                <a:gd name="T31" fmla="*/ 1 h 5895"/>
                <a:gd name="T32" fmla="*/ 69 w 4542"/>
                <a:gd name="T33" fmla="*/ 1 h 5895"/>
                <a:gd name="T34" fmla="*/ 71 w 4542"/>
                <a:gd name="T35" fmla="*/ 1 h 5895"/>
                <a:gd name="T36" fmla="*/ 34 w 4542"/>
                <a:gd name="T37" fmla="*/ 1 h 5895"/>
                <a:gd name="T38" fmla="*/ 1 w 4542"/>
                <a:gd name="T39" fmla="*/ 1 h 5895"/>
                <a:gd name="T40" fmla="*/ 1 w 4542"/>
                <a:gd name="T41" fmla="*/ 1 h 5895"/>
                <a:gd name="T42" fmla="*/ 1 w 4542"/>
                <a:gd name="T43" fmla="*/ 1 h 5895"/>
                <a:gd name="T44" fmla="*/ 0 w 4542"/>
                <a:gd name="T45" fmla="*/ 1 h 5895"/>
                <a:gd name="T46" fmla="*/ 24 w 4542"/>
                <a:gd name="T47" fmla="*/ 1 h 5895"/>
                <a:gd name="T48" fmla="*/ 44 w 4542"/>
                <a:gd name="T49" fmla="*/ 1 h 5895"/>
                <a:gd name="T50" fmla="*/ 74 w 4542"/>
                <a:gd name="T51" fmla="*/ 1 h 5895"/>
                <a:gd name="T52" fmla="*/ 75 w 4542"/>
                <a:gd name="T53" fmla="*/ 17 h 5895"/>
                <a:gd name="T54" fmla="*/ 74 w 4542"/>
                <a:gd name="T55" fmla="*/ 33 h 5895"/>
                <a:gd name="T56" fmla="*/ 74 w 4542"/>
                <a:gd name="T57" fmla="*/ 36 h 5895"/>
                <a:gd name="T58" fmla="*/ 74 w 4542"/>
                <a:gd name="T59" fmla="*/ 42 h 5895"/>
                <a:gd name="T60" fmla="*/ 74 w 4542"/>
                <a:gd name="T61" fmla="*/ 47 h 5895"/>
                <a:gd name="T62" fmla="*/ 75 w 4542"/>
                <a:gd name="T63" fmla="*/ 52 h 5895"/>
                <a:gd name="T64" fmla="*/ 75 w 4542"/>
                <a:gd name="T65" fmla="*/ 58 h 5895"/>
                <a:gd name="T66" fmla="*/ 75 w 4542"/>
                <a:gd name="T67" fmla="*/ 69 h 5895"/>
                <a:gd name="T68" fmla="*/ 75 w 4542"/>
                <a:gd name="T69" fmla="*/ 79 h 5895"/>
                <a:gd name="T70" fmla="*/ 74 w 4542"/>
                <a:gd name="T71" fmla="*/ 88 h 5895"/>
                <a:gd name="T72" fmla="*/ 75 w 4542"/>
                <a:gd name="T73" fmla="*/ 98 h 5895"/>
                <a:gd name="T74" fmla="*/ 75 w 4542"/>
                <a:gd name="T75" fmla="*/ 101 h 58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42"/>
                <a:gd name="T115" fmla="*/ 0 h 5895"/>
                <a:gd name="T116" fmla="*/ 4542 w 4542"/>
                <a:gd name="T117" fmla="*/ 5895 h 58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42" h="5895">
                  <a:moveTo>
                    <a:pt x="4387" y="5884"/>
                  </a:moveTo>
                  <a:lnTo>
                    <a:pt x="4387" y="5884"/>
                  </a:lnTo>
                  <a:cubicBezTo>
                    <a:pt x="4377" y="5895"/>
                    <a:pt x="4380" y="5877"/>
                    <a:pt x="4390" y="5750"/>
                  </a:cubicBezTo>
                  <a:cubicBezTo>
                    <a:pt x="4413" y="5638"/>
                    <a:pt x="4393" y="5510"/>
                    <a:pt x="4388" y="5396"/>
                  </a:cubicBezTo>
                  <a:cubicBezTo>
                    <a:pt x="4377" y="5163"/>
                    <a:pt x="4383" y="5055"/>
                    <a:pt x="4400" y="4822"/>
                  </a:cubicBezTo>
                  <a:cubicBezTo>
                    <a:pt x="4418" y="4589"/>
                    <a:pt x="4395" y="4354"/>
                    <a:pt x="4396" y="4120"/>
                  </a:cubicBezTo>
                  <a:cubicBezTo>
                    <a:pt x="4397" y="3881"/>
                    <a:pt x="4416" y="3646"/>
                    <a:pt x="4414" y="3407"/>
                  </a:cubicBezTo>
                  <a:cubicBezTo>
                    <a:pt x="4412" y="3287"/>
                    <a:pt x="4413" y="3170"/>
                    <a:pt x="4404" y="3050"/>
                  </a:cubicBezTo>
                  <a:cubicBezTo>
                    <a:pt x="4395" y="2939"/>
                    <a:pt x="4387" y="2824"/>
                    <a:pt x="4385" y="2715"/>
                  </a:cubicBezTo>
                  <a:cubicBezTo>
                    <a:pt x="4383" y="2601"/>
                    <a:pt x="4388" y="2485"/>
                    <a:pt x="4387" y="2367"/>
                  </a:cubicBezTo>
                  <a:cubicBezTo>
                    <a:pt x="4387" y="2247"/>
                    <a:pt x="4390" y="2127"/>
                    <a:pt x="4384" y="2008"/>
                  </a:cubicBezTo>
                  <a:cubicBezTo>
                    <a:pt x="4373" y="1772"/>
                    <a:pt x="4396" y="1996"/>
                    <a:pt x="4396" y="1759"/>
                  </a:cubicBezTo>
                  <a:lnTo>
                    <a:pt x="4396" y="1159"/>
                  </a:lnTo>
                  <a:cubicBezTo>
                    <a:pt x="4396" y="846"/>
                    <a:pt x="4396" y="531"/>
                    <a:pt x="4389" y="218"/>
                  </a:cubicBezTo>
                  <a:cubicBezTo>
                    <a:pt x="4392" y="156"/>
                    <a:pt x="4388" y="137"/>
                    <a:pt x="4396" y="106"/>
                  </a:cubicBezTo>
                  <a:cubicBezTo>
                    <a:pt x="4400" y="86"/>
                    <a:pt x="4390" y="54"/>
                    <a:pt x="4390" y="43"/>
                  </a:cubicBezTo>
                  <a:cubicBezTo>
                    <a:pt x="4391" y="0"/>
                    <a:pt x="4364" y="13"/>
                    <a:pt x="4089" y="15"/>
                  </a:cubicBezTo>
                  <a:cubicBezTo>
                    <a:pt x="3763" y="12"/>
                    <a:pt x="4542" y="16"/>
                    <a:pt x="4216" y="16"/>
                  </a:cubicBezTo>
                  <a:cubicBezTo>
                    <a:pt x="3562" y="16"/>
                    <a:pt x="2676" y="7"/>
                    <a:pt x="2021" y="8"/>
                  </a:cubicBezTo>
                  <a:cubicBezTo>
                    <a:pt x="1367" y="8"/>
                    <a:pt x="716" y="16"/>
                    <a:pt x="62" y="16"/>
                  </a:cubicBezTo>
                  <a:lnTo>
                    <a:pt x="45" y="21"/>
                  </a:lnTo>
                  <a:lnTo>
                    <a:pt x="18" y="20"/>
                  </a:lnTo>
                  <a:lnTo>
                    <a:pt x="0" y="24"/>
                  </a:lnTo>
                  <a:lnTo>
                    <a:pt x="1425" y="17"/>
                  </a:lnTo>
                  <a:lnTo>
                    <a:pt x="2581" y="16"/>
                  </a:lnTo>
                  <a:lnTo>
                    <a:pt x="4362" y="27"/>
                  </a:lnTo>
                  <a:lnTo>
                    <a:pt x="4380" y="1033"/>
                  </a:lnTo>
                  <a:lnTo>
                    <a:pt x="4378" y="1899"/>
                  </a:lnTo>
                  <a:cubicBezTo>
                    <a:pt x="4378" y="2114"/>
                    <a:pt x="4367" y="1868"/>
                    <a:pt x="4369" y="2085"/>
                  </a:cubicBezTo>
                  <a:cubicBezTo>
                    <a:pt x="4370" y="2189"/>
                    <a:pt x="4382" y="2299"/>
                    <a:pt x="4371" y="2403"/>
                  </a:cubicBezTo>
                  <a:cubicBezTo>
                    <a:pt x="4361" y="2502"/>
                    <a:pt x="4373" y="2617"/>
                    <a:pt x="4371" y="2716"/>
                  </a:cubicBezTo>
                  <a:cubicBezTo>
                    <a:pt x="4370" y="2816"/>
                    <a:pt x="4381" y="2917"/>
                    <a:pt x="4389" y="3018"/>
                  </a:cubicBezTo>
                  <a:cubicBezTo>
                    <a:pt x="4398" y="3127"/>
                    <a:pt x="4396" y="3233"/>
                    <a:pt x="4396" y="3341"/>
                  </a:cubicBezTo>
                  <a:cubicBezTo>
                    <a:pt x="4396" y="3555"/>
                    <a:pt x="4401" y="3762"/>
                    <a:pt x="4380" y="3977"/>
                  </a:cubicBezTo>
                  <a:cubicBezTo>
                    <a:pt x="4360" y="4177"/>
                    <a:pt x="4386" y="4420"/>
                    <a:pt x="4396" y="4624"/>
                  </a:cubicBezTo>
                  <a:cubicBezTo>
                    <a:pt x="4407" y="4832"/>
                    <a:pt x="4369" y="4919"/>
                    <a:pt x="4369" y="5131"/>
                  </a:cubicBezTo>
                  <a:cubicBezTo>
                    <a:pt x="4369" y="5331"/>
                    <a:pt x="4438" y="5462"/>
                    <a:pt x="4394" y="5657"/>
                  </a:cubicBezTo>
                  <a:cubicBezTo>
                    <a:pt x="4394" y="5657"/>
                    <a:pt x="4390" y="5664"/>
                    <a:pt x="4380" y="5863"/>
                  </a:cubicBezTo>
                </a:path>
              </a:pathLst>
            </a:custGeom>
            <a:solidFill>
              <a:srgbClr val="000000"/>
            </a:solidFill>
            <a:ln w="0">
              <a:solidFill>
                <a:srgbClr val="000000"/>
              </a:solidFill>
              <a:prstDash val="solid"/>
              <a:round/>
              <a:headEnd/>
              <a:tailEnd/>
            </a:ln>
          </p:spPr>
          <p:txBody>
            <a:bodyPr/>
            <a:lstStyle/>
            <a:p>
              <a:endParaRPr lang="en-GB"/>
            </a:p>
          </p:txBody>
        </p:sp>
        <p:sp>
          <p:nvSpPr>
            <p:cNvPr id="50203" name="Freeform 28"/>
            <p:cNvSpPr>
              <a:spLocks/>
            </p:cNvSpPr>
            <p:nvPr/>
          </p:nvSpPr>
          <p:spPr bwMode="auto">
            <a:xfrm>
              <a:off x="257" y="206"/>
              <a:ext cx="186" cy="205"/>
            </a:xfrm>
            <a:custGeom>
              <a:avLst/>
              <a:gdLst>
                <a:gd name="T0" fmla="*/ 1 w 310"/>
                <a:gd name="T1" fmla="*/ 0 h 340"/>
                <a:gd name="T2" fmla="*/ 1 w 310"/>
                <a:gd name="T3" fmla="*/ 0 h 340"/>
                <a:gd name="T4" fmla="*/ 1 w 310"/>
                <a:gd name="T5" fmla="*/ 2 h 340"/>
                <a:gd name="T6" fmla="*/ 2 w 310"/>
                <a:gd name="T7" fmla="*/ 1 h 340"/>
                <a:gd name="T8" fmla="*/ 3 w 310"/>
                <a:gd name="T9" fmla="*/ 3 h 340"/>
                <a:gd name="T10" fmla="*/ 4 w 310"/>
                <a:gd name="T11" fmla="*/ 1 h 340"/>
                <a:gd name="T12" fmla="*/ 4 w 310"/>
                <a:gd name="T13" fmla="*/ 3 h 340"/>
                <a:gd name="T14" fmla="*/ 5 w 310"/>
                <a:gd name="T15" fmla="*/ 1 h 340"/>
                <a:gd name="T16" fmla="*/ 5 w 310"/>
                <a:gd name="T17" fmla="*/ 3 h 340"/>
                <a:gd name="T18" fmla="*/ 5 w 310"/>
                <a:gd name="T19" fmla="*/ 5 h 340"/>
                <a:gd name="T20" fmla="*/ 5 w 310"/>
                <a:gd name="T21" fmla="*/ 6 h 340"/>
                <a:gd name="T22" fmla="*/ 5 w 310"/>
                <a:gd name="T23" fmla="*/ 6 h 340"/>
                <a:gd name="T24" fmla="*/ 5 w 310"/>
                <a:gd name="T25" fmla="*/ 2 h 340"/>
                <a:gd name="T26" fmla="*/ 4 w 310"/>
                <a:gd name="T27" fmla="*/ 4 h 340"/>
                <a:gd name="T28" fmla="*/ 4 w 310"/>
                <a:gd name="T29" fmla="*/ 2 h 340"/>
                <a:gd name="T30" fmla="*/ 3 w 310"/>
                <a:gd name="T31" fmla="*/ 4 h 340"/>
                <a:gd name="T32" fmla="*/ 2 w 310"/>
                <a:gd name="T33" fmla="*/ 1 h 340"/>
                <a:gd name="T34" fmla="*/ 1 w 310"/>
                <a:gd name="T35" fmla="*/ 3 h 340"/>
                <a:gd name="T36" fmla="*/ 1 w 310"/>
                <a:gd name="T37" fmla="*/ 1 h 340"/>
                <a:gd name="T38" fmla="*/ 1 w 310"/>
                <a:gd name="T39" fmla="*/ 3 h 340"/>
                <a:gd name="T40" fmla="*/ 1 w 310"/>
                <a:gd name="T41" fmla="*/ 4 h 340"/>
                <a:gd name="T42" fmla="*/ 1 w 310"/>
                <a:gd name="T43" fmla="*/ 1 h 340"/>
                <a:gd name="T44" fmla="*/ 1 w 310"/>
                <a:gd name="T45" fmla="*/ 2 h 340"/>
                <a:gd name="T46" fmla="*/ 1 w 310"/>
                <a:gd name="T47" fmla="*/ 0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0"/>
                <a:gd name="T73" fmla="*/ 0 h 340"/>
                <a:gd name="T74" fmla="*/ 310 w 310"/>
                <a:gd name="T75" fmla="*/ 340 h 3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0" h="340">
                  <a:moveTo>
                    <a:pt x="57" y="0"/>
                  </a:moveTo>
                  <a:lnTo>
                    <a:pt x="57" y="0"/>
                  </a:lnTo>
                  <a:cubicBezTo>
                    <a:pt x="91" y="22"/>
                    <a:pt x="78" y="90"/>
                    <a:pt x="90" y="135"/>
                  </a:cubicBezTo>
                  <a:cubicBezTo>
                    <a:pt x="99" y="99"/>
                    <a:pt x="108" y="63"/>
                    <a:pt x="122" y="33"/>
                  </a:cubicBezTo>
                  <a:cubicBezTo>
                    <a:pt x="157" y="56"/>
                    <a:pt x="157" y="113"/>
                    <a:pt x="163" y="164"/>
                  </a:cubicBezTo>
                  <a:cubicBezTo>
                    <a:pt x="181" y="140"/>
                    <a:pt x="186" y="102"/>
                    <a:pt x="207" y="80"/>
                  </a:cubicBezTo>
                  <a:cubicBezTo>
                    <a:pt x="232" y="104"/>
                    <a:pt x="217" y="155"/>
                    <a:pt x="229" y="190"/>
                  </a:cubicBezTo>
                  <a:cubicBezTo>
                    <a:pt x="248" y="157"/>
                    <a:pt x="254" y="110"/>
                    <a:pt x="276" y="80"/>
                  </a:cubicBezTo>
                  <a:cubicBezTo>
                    <a:pt x="293" y="100"/>
                    <a:pt x="285" y="135"/>
                    <a:pt x="283" y="164"/>
                  </a:cubicBezTo>
                  <a:cubicBezTo>
                    <a:pt x="282" y="200"/>
                    <a:pt x="292" y="242"/>
                    <a:pt x="294" y="278"/>
                  </a:cubicBezTo>
                  <a:cubicBezTo>
                    <a:pt x="296" y="297"/>
                    <a:pt x="310" y="329"/>
                    <a:pt x="283" y="340"/>
                  </a:cubicBezTo>
                  <a:cubicBezTo>
                    <a:pt x="285" y="334"/>
                    <a:pt x="281" y="333"/>
                    <a:pt x="276" y="333"/>
                  </a:cubicBezTo>
                  <a:cubicBezTo>
                    <a:pt x="293" y="281"/>
                    <a:pt x="267" y="188"/>
                    <a:pt x="269" y="117"/>
                  </a:cubicBezTo>
                  <a:cubicBezTo>
                    <a:pt x="253" y="150"/>
                    <a:pt x="250" y="196"/>
                    <a:pt x="225" y="219"/>
                  </a:cubicBezTo>
                  <a:cubicBezTo>
                    <a:pt x="204" y="188"/>
                    <a:pt x="216" y="148"/>
                    <a:pt x="207" y="106"/>
                  </a:cubicBezTo>
                  <a:cubicBezTo>
                    <a:pt x="182" y="130"/>
                    <a:pt x="184" y="181"/>
                    <a:pt x="163" y="208"/>
                  </a:cubicBezTo>
                  <a:cubicBezTo>
                    <a:pt x="142" y="167"/>
                    <a:pt x="153" y="94"/>
                    <a:pt x="126" y="58"/>
                  </a:cubicBezTo>
                  <a:cubicBezTo>
                    <a:pt x="101" y="89"/>
                    <a:pt x="113" y="158"/>
                    <a:pt x="86" y="186"/>
                  </a:cubicBezTo>
                  <a:cubicBezTo>
                    <a:pt x="77" y="142"/>
                    <a:pt x="73" y="82"/>
                    <a:pt x="64" y="29"/>
                  </a:cubicBezTo>
                  <a:cubicBezTo>
                    <a:pt x="43" y="56"/>
                    <a:pt x="37" y="112"/>
                    <a:pt x="31" y="157"/>
                  </a:cubicBezTo>
                  <a:cubicBezTo>
                    <a:pt x="29" y="172"/>
                    <a:pt x="40" y="198"/>
                    <a:pt x="16" y="201"/>
                  </a:cubicBezTo>
                  <a:cubicBezTo>
                    <a:pt x="9" y="156"/>
                    <a:pt x="0" y="93"/>
                    <a:pt x="5" y="47"/>
                  </a:cubicBezTo>
                  <a:cubicBezTo>
                    <a:pt x="25" y="78"/>
                    <a:pt x="4" y="117"/>
                    <a:pt x="20" y="146"/>
                  </a:cubicBezTo>
                  <a:cubicBezTo>
                    <a:pt x="31" y="96"/>
                    <a:pt x="41" y="45"/>
                    <a:pt x="57" y="0"/>
                  </a:cubicBezTo>
                  <a:close/>
                </a:path>
              </a:pathLst>
            </a:custGeom>
            <a:solidFill>
              <a:srgbClr val="000000"/>
            </a:solidFill>
            <a:ln w="0">
              <a:solidFill>
                <a:srgbClr val="000000"/>
              </a:solidFill>
              <a:prstDash val="solid"/>
              <a:round/>
              <a:headEnd/>
              <a:tailEnd/>
            </a:ln>
          </p:spPr>
          <p:txBody>
            <a:bodyPr/>
            <a:lstStyle/>
            <a:p>
              <a:endParaRPr lang="en-GB"/>
            </a:p>
          </p:txBody>
        </p:sp>
        <p:sp>
          <p:nvSpPr>
            <p:cNvPr id="50204" name="Freeform 29"/>
            <p:cNvSpPr>
              <a:spLocks/>
            </p:cNvSpPr>
            <p:nvPr/>
          </p:nvSpPr>
          <p:spPr bwMode="auto">
            <a:xfrm>
              <a:off x="441" y="161"/>
              <a:ext cx="88" cy="170"/>
            </a:xfrm>
            <a:custGeom>
              <a:avLst/>
              <a:gdLst>
                <a:gd name="T0" fmla="*/ 2 w 146"/>
                <a:gd name="T1" fmla="*/ 2 h 282"/>
                <a:gd name="T2" fmla="*/ 2 w 146"/>
                <a:gd name="T3" fmla="*/ 2 h 282"/>
                <a:gd name="T4" fmla="*/ 1 w 146"/>
                <a:gd name="T5" fmla="*/ 1 h 282"/>
                <a:gd name="T6" fmla="*/ 1 w 146"/>
                <a:gd name="T7" fmla="*/ 5 h 282"/>
                <a:gd name="T8" fmla="*/ 2 w 146"/>
                <a:gd name="T9" fmla="*/ 2 h 282"/>
                <a:gd name="T10" fmla="*/ 2 w 146"/>
                <a:gd name="T11" fmla="*/ 5 h 282"/>
                <a:gd name="T12" fmla="*/ 2 w 146"/>
                <a:gd name="T13" fmla="*/ 5 h 282"/>
                <a:gd name="T14" fmla="*/ 2 w 146"/>
                <a:gd name="T15" fmla="*/ 3 h 282"/>
                <a:gd name="T16" fmla="*/ 1 w 146"/>
                <a:gd name="T17" fmla="*/ 5 h 282"/>
                <a:gd name="T18" fmla="*/ 2 w 146"/>
                <a:gd name="T19" fmla="*/ 2 h 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282"/>
                <a:gd name="T32" fmla="*/ 146 w 146"/>
                <a:gd name="T33" fmla="*/ 282 h 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282">
                  <a:moveTo>
                    <a:pt x="113" y="103"/>
                  </a:moveTo>
                  <a:lnTo>
                    <a:pt x="113" y="103"/>
                  </a:lnTo>
                  <a:cubicBezTo>
                    <a:pt x="96" y="103"/>
                    <a:pt x="100" y="82"/>
                    <a:pt x="80" y="85"/>
                  </a:cubicBezTo>
                  <a:cubicBezTo>
                    <a:pt x="41" y="124"/>
                    <a:pt x="24" y="197"/>
                    <a:pt x="32" y="264"/>
                  </a:cubicBezTo>
                  <a:cubicBezTo>
                    <a:pt x="73" y="237"/>
                    <a:pt x="80" y="178"/>
                    <a:pt x="127" y="158"/>
                  </a:cubicBezTo>
                  <a:cubicBezTo>
                    <a:pt x="144" y="189"/>
                    <a:pt x="124" y="248"/>
                    <a:pt x="146" y="268"/>
                  </a:cubicBezTo>
                  <a:cubicBezTo>
                    <a:pt x="138" y="270"/>
                    <a:pt x="135" y="277"/>
                    <a:pt x="124" y="275"/>
                  </a:cubicBezTo>
                  <a:cubicBezTo>
                    <a:pt x="121" y="237"/>
                    <a:pt x="123" y="219"/>
                    <a:pt x="120" y="180"/>
                  </a:cubicBezTo>
                  <a:cubicBezTo>
                    <a:pt x="75" y="201"/>
                    <a:pt x="76" y="267"/>
                    <a:pt x="25" y="282"/>
                  </a:cubicBezTo>
                  <a:cubicBezTo>
                    <a:pt x="0" y="219"/>
                    <a:pt x="47" y="0"/>
                    <a:pt x="113" y="103"/>
                  </a:cubicBezTo>
                  <a:close/>
                </a:path>
              </a:pathLst>
            </a:custGeom>
            <a:solidFill>
              <a:srgbClr val="000000"/>
            </a:solidFill>
            <a:ln w="0">
              <a:solidFill>
                <a:srgbClr val="000000"/>
              </a:solidFill>
              <a:prstDash val="solid"/>
              <a:round/>
              <a:headEnd/>
              <a:tailEnd/>
            </a:ln>
          </p:spPr>
          <p:txBody>
            <a:bodyPr/>
            <a:lstStyle/>
            <a:p>
              <a:endParaRPr lang="en-GB"/>
            </a:p>
          </p:txBody>
        </p:sp>
        <p:sp>
          <p:nvSpPr>
            <p:cNvPr id="50205" name="Freeform 30"/>
            <p:cNvSpPr>
              <a:spLocks noEditPoints="1"/>
            </p:cNvSpPr>
            <p:nvPr/>
          </p:nvSpPr>
          <p:spPr bwMode="auto">
            <a:xfrm>
              <a:off x="531" y="247"/>
              <a:ext cx="240" cy="88"/>
            </a:xfrm>
            <a:custGeom>
              <a:avLst/>
              <a:gdLst>
                <a:gd name="T0" fmla="*/ 6 w 400"/>
                <a:gd name="T1" fmla="*/ 1 h 146"/>
                <a:gd name="T2" fmla="*/ 6 w 400"/>
                <a:gd name="T3" fmla="*/ 1 h 146"/>
                <a:gd name="T4" fmla="*/ 6 w 400"/>
                <a:gd name="T5" fmla="*/ 1 h 146"/>
                <a:gd name="T6" fmla="*/ 6 w 400"/>
                <a:gd name="T7" fmla="*/ 1 h 146"/>
                <a:gd name="T8" fmla="*/ 1 w 400"/>
                <a:gd name="T9" fmla="*/ 2 h 146"/>
                <a:gd name="T10" fmla="*/ 1 w 400"/>
                <a:gd name="T11" fmla="*/ 2 h 146"/>
                <a:gd name="T12" fmla="*/ 1 w 400"/>
                <a:gd name="T13" fmla="*/ 1 h 146"/>
                <a:gd name="T14" fmla="*/ 1 w 400"/>
                <a:gd name="T15" fmla="*/ 2 h 146"/>
                <a:gd name="T16" fmla="*/ 6 w 400"/>
                <a:gd name="T17" fmla="*/ 0 h 146"/>
                <a:gd name="T18" fmla="*/ 6 w 400"/>
                <a:gd name="T19" fmla="*/ 0 h 146"/>
                <a:gd name="T20" fmla="*/ 6 w 400"/>
                <a:gd name="T21" fmla="*/ 2 h 146"/>
                <a:gd name="T22" fmla="*/ 7 w 400"/>
                <a:gd name="T23" fmla="*/ 2 h 146"/>
                <a:gd name="T24" fmla="*/ 5 w 400"/>
                <a:gd name="T25" fmla="*/ 2 h 146"/>
                <a:gd name="T26" fmla="*/ 5 w 400"/>
                <a:gd name="T27" fmla="*/ 2 h 146"/>
                <a:gd name="T28" fmla="*/ 5 w 400"/>
                <a:gd name="T29" fmla="*/ 1 h 146"/>
                <a:gd name="T30" fmla="*/ 4 w 400"/>
                <a:gd name="T31" fmla="*/ 2 h 146"/>
                <a:gd name="T32" fmla="*/ 4 w 400"/>
                <a:gd name="T33" fmla="*/ 1 h 146"/>
                <a:gd name="T34" fmla="*/ 2 w 400"/>
                <a:gd name="T35" fmla="*/ 2 h 146"/>
                <a:gd name="T36" fmla="*/ 2 w 400"/>
                <a:gd name="T37" fmla="*/ 1 h 146"/>
                <a:gd name="T38" fmla="*/ 1 w 400"/>
                <a:gd name="T39" fmla="*/ 2 h 146"/>
                <a:gd name="T40" fmla="*/ 1 w 400"/>
                <a:gd name="T41" fmla="*/ 1 h 146"/>
                <a:gd name="T42" fmla="*/ 1 w 400"/>
                <a:gd name="T43" fmla="*/ 2 h 146"/>
                <a:gd name="T44" fmla="*/ 1 w 400"/>
                <a:gd name="T45" fmla="*/ 1 h 146"/>
                <a:gd name="T46" fmla="*/ 1 w 400"/>
                <a:gd name="T47" fmla="*/ 1 h 146"/>
                <a:gd name="T48" fmla="*/ 1 w 400"/>
                <a:gd name="T49" fmla="*/ 1 h 146"/>
                <a:gd name="T50" fmla="*/ 1 w 400"/>
                <a:gd name="T51" fmla="*/ 2 h 146"/>
                <a:gd name="T52" fmla="*/ 2 w 400"/>
                <a:gd name="T53" fmla="*/ 1 h 146"/>
                <a:gd name="T54" fmla="*/ 3 w 400"/>
                <a:gd name="T55" fmla="*/ 2 h 146"/>
                <a:gd name="T56" fmla="*/ 4 w 400"/>
                <a:gd name="T57" fmla="*/ 1 h 146"/>
                <a:gd name="T58" fmla="*/ 4 w 400"/>
                <a:gd name="T59" fmla="*/ 1 h 146"/>
                <a:gd name="T60" fmla="*/ 5 w 400"/>
                <a:gd name="T61" fmla="*/ 1 h 146"/>
                <a:gd name="T62" fmla="*/ 5 w 400"/>
                <a:gd name="T63" fmla="*/ 2 h 146"/>
                <a:gd name="T64" fmla="*/ 6 w 400"/>
                <a:gd name="T65" fmla="*/ 0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0"/>
                <a:gd name="T100" fmla="*/ 0 h 146"/>
                <a:gd name="T101" fmla="*/ 400 w 400"/>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0" h="146">
                  <a:moveTo>
                    <a:pt x="358" y="37"/>
                  </a:moveTo>
                  <a:lnTo>
                    <a:pt x="358" y="37"/>
                  </a:lnTo>
                  <a:cubicBezTo>
                    <a:pt x="352" y="46"/>
                    <a:pt x="341" y="52"/>
                    <a:pt x="340" y="66"/>
                  </a:cubicBezTo>
                  <a:cubicBezTo>
                    <a:pt x="352" y="63"/>
                    <a:pt x="353" y="48"/>
                    <a:pt x="358" y="37"/>
                  </a:cubicBezTo>
                  <a:close/>
                  <a:moveTo>
                    <a:pt x="21" y="114"/>
                  </a:moveTo>
                  <a:lnTo>
                    <a:pt x="21" y="114"/>
                  </a:lnTo>
                  <a:cubicBezTo>
                    <a:pt x="36" y="88"/>
                    <a:pt x="55" y="67"/>
                    <a:pt x="65" y="37"/>
                  </a:cubicBezTo>
                  <a:cubicBezTo>
                    <a:pt x="30" y="2"/>
                    <a:pt x="11" y="80"/>
                    <a:pt x="21" y="114"/>
                  </a:cubicBezTo>
                  <a:close/>
                  <a:moveTo>
                    <a:pt x="376" y="0"/>
                  </a:moveTo>
                  <a:lnTo>
                    <a:pt x="376" y="0"/>
                  </a:lnTo>
                  <a:cubicBezTo>
                    <a:pt x="392" y="38"/>
                    <a:pt x="344" y="72"/>
                    <a:pt x="332" y="106"/>
                  </a:cubicBezTo>
                  <a:cubicBezTo>
                    <a:pt x="338" y="133"/>
                    <a:pt x="384" y="118"/>
                    <a:pt x="398" y="110"/>
                  </a:cubicBezTo>
                  <a:cubicBezTo>
                    <a:pt x="400" y="146"/>
                    <a:pt x="328" y="144"/>
                    <a:pt x="318" y="117"/>
                  </a:cubicBezTo>
                  <a:cubicBezTo>
                    <a:pt x="304" y="122"/>
                    <a:pt x="297" y="133"/>
                    <a:pt x="277" y="132"/>
                  </a:cubicBezTo>
                  <a:cubicBezTo>
                    <a:pt x="266" y="108"/>
                    <a:pt x="276" y="71"/>
                    <a:pt x="270" y="33"/>
                  </a:cubicBezTo>
                  <a:cubicBezTo>
                    <a:pt x="239" y="56"/>
                    <a:pt x="241" y="111"/>
                    <a:pt x="204" y="128"/>
                  </a:cubicBezTo>
                  <a:cubicBezTo>
                    <a:pt x="201" y="110"/>
                    <a:pt x="207" y="64"/>
                    <a:pt x="204" y="48"/>
                  </a:cubicBezTo>
                  <a:cubicBezTo>
                    <a:pt x="183" y="75"/>
                    <a:pt x="182" y="123"/>
                    <a:pt x="153" y="143"/>
                  </a:cubicBezTo>
                  <a:cubicBezTo>
                    <a:pt x="148" y="112"/>
                    <a:pt x="149" y="71"/>
                    <a:pt x="153" y="44"/>
                  </a:cubicBezTo>
                  <a:cubicBezTo>
                    <a:pt x="115" y="58"/>
                    <a:pt x="112" y="127"/>
                    <a:pt x="73" y="128"/>
                  </a:cubicBezTo>
                  <a:cubicBezTo>
                    <a:pt x="74" y="104"/>
                    <a:pt x="78" y="83"/>
                    <a:pt x="76" y="55"/>
                  </a:cubicBezTo>
                  <a:cubicBezTo>
                    <a:pt x="50" y="64"/>
                    <a:pt x="48" y="129"/>
                    <a:pt x="7" y="136"/>
                  </a:cubicBezTo>
                  <a:cubicBezTo>
                    <a:pt x="0" y="92"/>
                    <a:pt x="9" y="40"/>
                    <a:pt x="32" y="15"/>
                  </a:cubicBezTo>
                  <a:cubicBezTo>
                    <a:pt x="50" y="15"/>
                    <a:pt x="68" y="13"/>
                    <a:pt x="69" y="29"/>
                  </a:cubicBezTo>
                  <a:cubicBezTo>
                    <a:pt x="82" y="32"/>
                    <a:pt x="81" y="12"/>
                    <a:pt x="91" y="22"/>
                  </a:cubicBezTo>
                  <a:cubicBezTo>
                    <a:pt x="91" y="57"/>
                    <a:pt x="86" y="65"/>
                    <a:pt x="87" y="103"/>
                  </a:cubicBezTo>
                  <a:cubicBezTo>
                    <a:pt x="112" y="76"/>
                    <a:pt x="126" y="39"/>
                    <a:pt x="157" y="18"/>
                  </a:cubicBezTo>
                  <a:cubicBezTo>
                    <a:pt x="171" y="33"/>
                    <a:pt x="161" y="73"/>
                    <a:pt x="164" y="99"/>
                  </a:cubicBezTo>
                  <a:cubicBezTo>
                    <a:pt x="186" y="75"/>
                    <a:pt x="187" y="31"/>
                    <a:pt x="219" y="18"/>
                  </a:cubicBezTo>
                  <a:cubicBezTo>
                    <a:pt x="220" y="52"/>
                    <a:pt x="218" y="68"/>
                    <a:pt x="215" y="92"/>
                  </a:cubicBezTo>
                  <a:cubicBezTo>
                    <a:pt x="242" y="70"/>
                    <a:pt x="244" y="22"/>
                    <a:pt x="281" y="11"/>
                  </a:cubicBezTo>
                  <a:cubicBezTo>
                    <a:pt x="290" y="40"/>
                    <a:pt x="279" y="89"/>
                    <a:pt x="288" y="117"/>
                  </a:cubicBezTo>
                  <a:cubicBezTo>
                    <a:pt x="337" y="97"/>
                    <a:pt x="323" y="15"/>
                    <a:pt x="376" y="0"/>
                  </a:cubicBezTo>
                  <a:close/>
                </a:path>
              </a:pathLst>
            </a:custGeom>
            <a:solidFill>
              <a:srgbClr val="000000"/>
            </a:solidFill>
            <a:ln w="0">
              <a:solidFill>
                <a:srgbClr val="000000"/>
              </a:solidFill>
              <a:prstDash val="solid"/>
              <a:round/>
              <a:headEnd/>
              <a:tailEnd/>
            </a:ln>
          </p:spPr>
          <p:txBody>
            <a:bodyPr/>
            <a:lstStyle/>
            <a:p>
              <a:endParaRPr lang="en-GB"/>
            </a:p>
          </p:txBody>
        </p:sp>
        <p:sp>
          <p:nvSpPr>
            <p:cNvPr id="50206" name="Freeform 31"/>
            <p:cNvSpPr>
              <a:spLocks/>
            </p:cNvSpPr>
            <p:nvPr/>
          </p:nvSpPr>
          <p:spPr bwMode="auto">
            <a:xfrm>
              <a:off x="5370" y="4042"/>
              <a:ext cx="26" cy="49"/>
            </a:xfrm>
            <a:custGeom>
              <a:avLst/>
              <a:gdLst>
                <a:gd name="T0" fmla="*/ 0 w 44"/>
                <a:gd name="T1" fmla="*/ 1 h 81"/>
                <a:gd name="T2" fmla="*/ 0 w 44"/>
                <a:gd name="T3" fmla="*/ 1 h 81"/>
                <a:gd name="T4" fmla="*/ 0 w 44"/>
                <a:gd name="T5" fmla="*/ 0 h 81"/>
                <a:gd name="T6" fmla="*/ 1 w 44"/>
                <a:gd name="T7" fmla="*/ 0 h 81"/>
                <a:gd name="T8" fmla="*/ 1 w 44"/>
                <a:gd name="T9" fmla="*/ 1 h 81"/>
                <a:gd name="T10" fmla="*/ 1 w 44"/>
                <a:gd name="T11" fmla="*/ 1 h 81"/>
                <a:gd name="T12" fmla="*/ 1 w 44"/>
                <a:gd name="T13" fmla="*/ 1 h 81"/>
                <a:gd name="T14" fmla="*/ 1 w 44"/>
                <a:gd name="T15" fmla="*/ 1 h 81"/>
                <a:gd name="T16" fmla="*/ 1 w 44"/>
                <a:gd name="T17" fmla="*/ 1 h 81"/>
                <a:gd name="T18" fmla="*/ 1 w 44"/>
                <a:gd name="T19" fmla="*/ 1 h 81"/>
                <a:gd name="T20" fmla="*/ 1 w 44"/>
                <a:gd name="T21" fmla="*/ 1 h 81"/>
                <a:gd name="T22" fmla="*/ 1 w 44"/>
                <a:gd name="T23" fmla="*/ 1 h 81"/>
                <a:gd name="T24" fmla="*/ 1 w 44"/>
                <a:gd name="T25" fmla="*/ 1 h 81"/>
                <a:gd name="T26" fmla="*/ 0 w 4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81"/>
                <a:gd name="T44" fmla="*/ 44 w 4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81">
                  <a:moveTo>
                    <a:pt x="0" y="81"/>
                  </a:moveTo>
                  <a:lnTo>
                    <a:pt x="0" y="81"/>
                  </a:lnTo>
                  <a:lnTo>
                    <a:pt x="0" y="0"/>
                  </a:lnTo>
                  <a:lnTo>
                    <a:pt x="44" y="0"/>
                  </a:lnTo>
                  <a:lnTo>
                    <a:pt x="44" y="18"/>
                  </a:lnTo>
                  <a:lnTo>
                    <a:pt x="20" y="18"/>
                  </a:lnTo>
                  <a:lnTo>
                    <a:pt x="20" y="31"/>
                  </a:lnTo>
                  <a:lnTo>
                    <a:pt x="44" y="31"/>
                  </a:lnTo>
                  <a:lnTo>
                    <a:pt x="44" y="49"/>
                  </a:lnTo>
                  <a:lnTo>
                    <a:pt x="20" y="49"/>
                  </a:lnTo>
                  <a:lnTo>
                    <a:pt x="20" y="63"/>
                  </a:lnTo>
                  <a:lnTo>
                    <a:pt x="44" y="63"/>
                  </a:lnTo>
                  <a:lnTo>
                    <a:pt x="44" y="81"/>
                  </a:lnTo>
                  <a:lnTo>
                    <a:pt x="0" y="81"/>
                  </a:lnTo>
                  <a:close/>
                </a:path>
              </a:pathLst>
            </a:custGeom>
            <a:solidFill>
              <a:srgbClr val="B42E34"/>
            </a:solidFill>
            <a:ln w="0">
              <a:solidFill>
                <a:srgbClr val="000000"/>
              </a:solidFill>
              <a:prstDash val="solid"/>
              <a:round/>
              <a:headEnd/>
              <a:tailEnd/>
            </a:ln>
          </p:spPr>
          <p:txBody>
            <a:bodyPr/>
            <a:lstStyle/>
            <a:p>
              <a:endParaRPr lang="en-GB"/>
            </a:p>
          </p:txBody>
        </p:sp>
        <p:sp>
          <p:nvSpPr>
            <p:cNvPr id="50207" name="Freeform 32"/>
            <p:cNvSpPr>
              <a:spLocks/>
            </p:cNvSpPr>
            <p:nvPr/>
          </p:nvSpPr>
          <p:spPr bwMode="auto">
            <a:xfrm>
              <a:off x="5404" y="4053"/>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1" y="3"/>
                    <a:pt x="26" y="0"/>
                    <a:pt x="34" y="0"/>
                  </a:cubicBezTo>
                  <a:cubicBezTo>
                    <a:pt x="47" y="0"/>
                    <a:pt x="55" y="8"/>
                    <a:pt x="55" y="22"/>
                  </a:cubicBezTo>
                  <a:lnTo>
                    <a:pt x="55" y="62"/>
                  </a:lnTo>
                  <a:lnTo>
                    <a:pt x="37" y="62"/>
                  </a:lnTo>
                  <a:lnTo>
                    <a:pt x="37" y="29"/>
                  </a:lnTo>
                  <a:cubicBezTo>
                    <a:pt x="37" y="20"/>
                    <a:pt x="35" y="17"/>
                    <a:pt x="28" y="17"/>
                  </a:cubicBezTo>
                  <a:cubicBezTo>
                    <a:pt x="21" y="17"/>
                    <a:pt x="18" y="21"/>
                    <a:pt x="18" y="29"/>
                  </a:cubicBezTo>
                  <a:lnTo>
                    <a:pt x="18"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50208" name="Freeform 33"/>
            <p:cNvSpPr>
              <a:spLocks noEditPoints="1"/>
            </p:cNvSpPr>
            <p:nvPr/>
          </p:nvSpPr>
          <p:spPr bwMode="auto">
            <a:xfrm>
              <a:off x="5443" y="4053"/>
              <a:ext cx="38" cy="53"/>
            </a:xfrm>
            <a:custGeom>
              <a:avLst/>
              <a:gdLst>
                <a:gd name="T0" fmla="*/ 1 w 62"/>
                <a:gd name="T1" fmla="*/ 1 h 88"/>
                <a:gd name="T2" fmla="*/ 1 w 62"/>
                <a:gd name="T3" fmla="*/ 1 h 88"/>
                <a:gd name="T4" fmla="*/ 0 w 62"/>
                <a:gd name="T5" fmla="*/ 1 h 88"/>
                <a:gd name="T6" fmla="*/ 1 w 62"/>
                <a:gd name="T7" fmla="*/ 1 h 88"/>
                <a:gd name="T8" fmla="*/ 1 w 62"/>
                <a:gd name="T9" fmla="*/ 0 h 88"/>
                <a:gd name="T10" fmla="*/ 1 w 62"/>
                <a:gd name="T11" fmla="*/ 1 h 88"/>
                <a:gd name="T12" fmla="*/ 1 w 62"/>
                <a:gd name="T13" fmla="*/ 1 h 88"/>
                <a:gd name="T14" fmla="*/ 1 w 62"/>
                <a:gd name="T15" fmla="*/ 1 h 88"/>
                <a:gd name="T16" fmla="*/ 1 w 62"/>
                <a:gd name="T17" fmla="*/ 1 h 88"/>
                <a:gd name="T18" fmla="*/ 1 w 62"/>
                <a:gd name="T19" fmla="*/ 1 h 88"/>
                <a:gd name="T20" fmla="*/ 1 w 62"/>
                <a:gd name="T21" fmla="*/ 1 h 88"/>
                <a:gd name="T22" fmla="*/ 1 w 62"/>
                <a:gd name="T23" fmla="*/ 1 h 88"/>
                <a:gd name="T24" fmla="*/ 1 w 62"/>
                <a:gd name="T25" fmla="*/ 1 h 88"/>
                <a:gd name="T26" fmla="*/ 1 w 62"/>
                <a:gd name="T27" fmla="*/ 1 h 88"/>
                <a:gd name="T28" fmla="*/ 1 w 62"/>
                <a:gd name="T29" fmla="*/ 1 h 88"/>
                <a:gd name="T30" fmla="*/ 1 w 62"/>
                <a:gd name="T31" fmla="*/ 1 h 88"/>
                <a:gd name="T32" fmla="*/ 1 w 62"/>
                <a:gd name="T33" fmla="*/ 1 h 88"/>
                <a:gd name="T34" fmla="*/ 1 w 62"/>
                <a:gd name="T35" fmla="*/ 1 h 88"/>
                <a:gd name="T36" fmla="*/ 1 w 62"/>
                <a:gd name="T37" fmla="*/ 1 h 88"/>
                <a:gd name="T38" fmla="*/ 1 w 62"/>
                <a:gd name="T39" fmla="*/ 1 h 88"/>
                <a:gd name="T40" fmla="*/ 1 w 62"/>
                <a:gd name="T41" fmla="*/ 1 h 88"/>
                <a:gd name="T42" fmla="*/ 1 w 62"/>
                <a:gd name="T43" fmla="*/ 1 h 88"/>
                <a:gd name="T44" fmla="*/ 1 w 62"/>
                <a:gd name="T45" fmla="*/ 1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
                <a:gd name="T70" fmla="*/ 0 h 88"/>
                <a:gd name="T71" fmla="*/ 62 w 62"/>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 h="88">
                  <a:moveTo>
                    <a:pt x="28" y="62"/>
                  </a:moveTo>
                  <a:lnTo>
                    <a:pt x="28" y="62"/>
                  </a:lnTo>
                  <a:cubicBezTo>
                    <a:pt x="12" y="62"/>
                    <a:pt x="0" y="49"/>
                    <a:pt x="0" y="31"/>
                  </a:cubicBezTo>
                  <a:cubicBezTo>
                    <a:pt x="0" y="22"/>
                    <a:pt x="3" y="15"/>
                    <a:pt x="9" y="9"/>
                  </a:cubicBezTo>
                  <a:cubicBezTo>
                    <a:pt x="15" y="3"/>
                    <a:pt x="21" y="0"/>
                    <a:pt x="29" y="0"/>
                  </a:cubicBezTo>
                  <a:cubicBezTo>
                    <a:pt x="36" y="0"/>
                    <a:pt x="41" y="3"/>
                    <a:pt x="45" y="8"/>
                  </a:cubicBezTo>
                  <a:lnTo>
                    <a:pt x="45" y="1"/>
                  </a:lnTo>
                  <a:lnTo>
                    <a:pt x="62" y="1"/>
                  </a:lnTo>
                  <a:lnTo>
                    <a:pt x="62" y="56"/>
                  </a:lnTo>
                  <a:cubicBezTo>
                    <a:pt x="62" y="64"/>
                    <a:pt x="62" y="70"/>
                    <a:pt x="57" y="76"/>
                  </a:cubicBezTo>
                  <a:cubicBezTo>
                    <a:pt x="52" y="84"/>
                    <a:pt x="43" y="88"/>
                    <a:pt x="32" y="88"/>
                  </a:cubicBezTo>
                  <a:cubicBezTo>
                    <a:pt x="16" y="88"/>
                    <a:pt x="5" y="79"/>
                    <a:pt x="2" y="67"/>
                  </a:cubicBezTo>
                  <a:lnTo>
                    <a:pt x="22" y="67"/>
                  </a:lnTo>
                  <a:cubicBezTo>
                    <a:pt x="23" y="71"/>
                    <a:pt x="27" y="73"/>
                    <a:pt x="32" y="73"/>
                  </a:cubicBezTo>
                  <a:cubicBezTo>
                    <a:pt x="40" y="73"/>
                    <a:pt x="45" y="68"/>
                    <a:pt x="45" y="59"/>
                  </a:cubicBezTo>
                  <a:cubicBezTo>
                    <a:pt x="45" y="58"/>
                    <a:pt x="45" y="57"/>
                    <a:pt x="45" y="56"/>
                  </a:cubicBezTo>
                  <a:cubicBezTo>
                    <a:pt x="40" y="60"/>
                    <a:pt x="35" y="62"/>
                    <a:pt x="28" y="62"/>
                  </a:cubicBezTo>
                  <a:close/>
                  <a:moveTo>
                    <a:pt x="31" y="46"/>
                  </a:moveTo>
                  <a:lnTo>
                    <a:pt x="31" y="46"/>
                  </a:lnTo>
                  <a:cubicBezTo>
                    <a:pt x="39" y="46"/>
                    <a:pt x="46" y="40"/>
                    <a:pt x="46" y="31"/>
                  </a:cubicBezTo>
                  <a:cubicBezTo>
                    <a:pt x="46" y="22"/>
                    <a:pt x="39" y="16"/>
                    <a:pt x="32" y="16"/>
                  </a:cubicBezTo>
                  <a:cubicBezTo>
                    <a:pt x="23" y="16"/>
                    <a:pt x="17" y="23"/>
                    <a:pt x="17" y="31"/>
                  </a:cubicBezTo>
                  <a:cubicBezTo>
                    <a:pt x="17" y="40"/>
                    <a:pt x="23" y="46"/>
                    <a:pt x="31" y="46"/>
                  </a:cubicBezTo>
                  <a:close/>
                </a:path>
              </a:pathLst>
            </a:custGeom>
            <a:solidFill>
              <a:srgbClr val="B42E34"/>
            </a:solidFill>
            <a:ln w="0">
              <a:solidFill>
                <a:srgbClr val="000000"/>
              </a:solidFill>
              <a:prstDash val="solid"/>
              <a:round/>
              <a:headEnd/>
              <a:tailEnd/>
            </a:ln>
          </p:spPr>
          <p:txBody>
            <a:bodyPr/>
            <a:lstStyle/>
            <a:p>
              <a:endParaRPr lang="en-GB"/>
            </a:p>
          </p:txBody>
        </p:sp>
        <p:sp>
          <p:nvSpPr>
            <p:cNvPr id="50209" name="Freeform 34"/>
            <p:cNvSpPr>
              <a:spLocks/>
            </p:cNvSpPr>
            <p:nvPr/>
          </p:nvSpPr>
          <p:spPr bwMode="auto">
            <a:xfrm>
              <a:off x="5488" y="4042"/>
              <a:ext cx="11" cy="49"/>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50210" name="Freeform 35"/>
            <p:cNvSpPr>
              <a:spLocks noEditPoints="1"/>
            </p:cNvSpPr>
            <p:nvPr/>
          </p:nvSpPr>
          <p:spPr bwMode="auto">
            <a:xfrm>
              <a:off x="5505" y="4053"/>
              <a:ext cx="39" cy="38"/>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8" y="55"/>
                  </a:moveTo>
                  <a:lnTo>
                    <a:pt x="48" y="55"/>
                  </a:lnTo>
                  <a:cubicBezTo>
                    <a:pt x="42" y="60"/>
                    <a:pt x="37" y="62"/>
                    <a:pt x="30" y="62"/>
                  </a:cubicBezTo>
                  <a:cubicBezTo>
                    <a:pt x="22" y="62"/>
                    <a:pt x="16" y="60"/>
                    <a:pt x="11" y="55"/>
                  </a:cubicBezTo>
                  <a:cubicBezTo>
                    <a:pt x="4" y="49"/>
                    <a:pt x="0" y="41"/>
                    <a:pt x="0" y="31"/>
                  </a:cubicBezTo>
                  <a:cubicBezTo>
                    <a:pt x="0" y="22"/>
                    <a:pt x="3" y="15"/>
                    <a:pt x="10" y="8"/>
                  </a:cubicBezTo>
                  <a:cubicBezTo>
                    <a:pt x="15" y="3"/>
                    <a:pt x="22" y="0"/>
                    <a:pt x="30" y="0"/>
                  </a:cubicBezTo>
                  <a:cubicBezTo>
                    <a:pt x="37" y="0"/>
                    <a:pt x="43" y="3"/>
                    <a:pt x="47" y="8"/>
                  </a:cubicBezTo>
                  <a:lnTo>
                    <a:pt x="47" y="1"/>
                  </a:lnTo>
                  <a:lnTo>
                    <a:pt x="65" y="1"/>
                  </a:lnTo>
                  <a:lnTo>
                    <a:pt x="65" y="62"/>
                  </a:lnTo>
                  <a:lnTo>
                    <a:pt x="48" y="62"/>
                  </a:lnTo>
                  <a:lnTo>
                    <a:pt x="48" y="55"/>
                  </a:lnTo>
                  <a:close/>
                  <a:moveTo>
                    <a:pt x="34" y="46"/>
                  </a:moveTo>
                  <a:lnTo>
                    <a:pt x="34" y="46"/>
                  </a:lnTo>
                  <a:cubicBezTo>
                    <a:pt x="41" y="46"/>
                    <a:pt x="48" y="40"/>
                    <a:pt x="48" y="31"/>
                  </a:cubicBezTo>
                  <a:cubicBezTo>
                    <a:pt x="48" y="22"/>
                    <a:pt x="41" y="16"/>
                    <a:pt x="33" y="16"/>
                  </a:cubicBezTo>
                  <a:cubicBezTo>
                    <a:pt x="24" y="16"/>
                    <a:pt x="18" y="23"/>
                    <a:pt x="18" y="31"/>
                  </a:cubicBezTo>
                  <a:cubicBezTo>
                    <a:pt x="18" y="40"/>
                    <a:pt x="24" y="46"/>
                    <a:pt x="34" y="46"/>
                  </a:cubicBezTo>
                  <a:close/>
                </a:path>
              </a:pathLst>
            </a:custGeom>
            <a:solidFill>
              <a:srgbClr val="B42E34"/>
            </a:solidFill>
            <a:ln w="0">
              <a:solidFill>
                <a:srgbClr val="000000"/>
              </a:solidFill>
              <a:prstDash val="solid"/>
              <a:round/>
              <a:headEnd/>
              <a:tailEnd/>
            </a:ln>
          </p:spPr>
          <p:txBody>
            <a:bodyPr/>
            <a:lstStyle/>
            <a:p>
              <a:endParaRPr lang="en-GB"/>
            </a:p>
          </p:txBody>
        </p:sp>
        <p:sp>
          <p:nvSpPr>
            <p:cNvPr id="50211" name="Freeform 36"/>
            <p:cNvSpPr>
              <a:spLocks/>
            </p:cNvSpPr>
            <p:nvPr/>
          </p:nvSpPr>
          <p:spPr bwMode="auto">
            <a:xfrm>
              <a:off x="5551" y="4053"/>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6"/>
                    <a:pt x="28" y="16"/>
                  </a:cubicBezTo>
                  <a:cubicBezTo>
                    <a:pt x="21" y="16"/>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50212" name="Freeform 37"/>
            <p:cNvSpPr>
              <a:spLocks noEditPoints="1"/>
            </p:cNvSpPr>
            <p:nvPr/>
          </p:nvSpPr>
          <p:spPr bwMode="auto">
            <a:xfrm>
              <a:off x="5589" y="4042"/>
              <a:ext cx="39" cy="49"/>
            </a:xfrm>
            <a:custGeom>
              <a:avLst/>
              <a:gdLst>
                <a:gd name="T0" fmla="*/ 1 w 65"/>
                <a:gd name="T1" fmla="*/ 1 h 81"/>
                <a:gd name="T2" fmla="*/ 1 w 65"/>
                <a:gd name="T3" fmla="*/ 1 h 81"/>
                <a:gd name="T4" fmla="*/ 1 w 65"/>
                <a:gd name="T5" fmla="*/ 1 h 81"/>
                <a:gd name="T6" fmla="*/ 1 w 65"/>
                <a:gd name="T7" fmla="*/ 1 h 81"/>
                <a:gd name="T8" fmla="*/ 0 w 65"/>
                <a:gd name="T9" fmla="*/ 1 h 81"/>
                <a:gd name="T10" fmla="*/ 1 w 65"/>
                <a:gd name="T11" fmla="*/ 1 h 81"/>
                <a:gd name="T12" fmla="*/ 1 w 65"/>
                <a:gd name="T13" fmla="*/ 1 h 81"/>
                <a:gd name="T14" fmla="*/ 1 w 65"/>
                <a:gd name="T15" fmla="*/ 1 h 81"/>
                <a:gd name="T16" fmla="*/ 1 w 65"/>
                <a:gd name="T17" fmla="*/ 0 h 81"/>
                <a:gd name="T18" fmla="*/ 1 w 65"/>
                <a:gd name="T19" fmla="*/ 0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48" y="74"/>
                  </a:moveTo>
                  <a:lnTo>
                    <a:pt x="48" y="74"/>
                  </a:lnTo>
                  <a:cubicBezTo>
                    <a:pt x="42" y="79"/>
                    <a:pt x="37" y="81"/>
                    <a:pt x="30" y="81"/>
                  </a:cubicBezTo>
                  <a:cubicBezTo>
                    <a:pt x="22" y="81"/>
                    <a:pt x="16" y="79"/>
                    <a:pt x="11" y="74"/>
                  </a:cubicBezTo>
                  <a:cubicBezTo>
                    <a:pt x="4" y="68"/>
                    <a:pt x="0" y="60"/>
                    <a:pt x="0" y="50"/>
                  </a:cubicBezTo>
                  <a:cubicBezTo>
                    <a:pt x="0" y="41"/>
                    <a:pt x="3" y="33"/>
                    <a:pt x="10" y="27"/>
                  </a:cubicBezTo>
                  <a:cubicBezTo>
                    <a:pt x="15" y="22"/>
                    <a:pt x="22" y="19"/>
                    <a:pt x="30" y="19"/>
                  </a:cubicBezTo>
                  <a:cubicBezTo>
                    <a:pt x="37" y="19"/>
                    <a:pt x="43" y="21"/>
                    <a:pt x="47" y="27"/>
                  </a:cubicBezTo>
                  <a:lnTo>
                    <a:pt x="47" y="0"/>
                  </a:lnTo>
                  <a:lnTo>
                    <a:pt x="65" y="0"/>
                  </a:lnTo>
                  <a:lnTo>
                    <a:pt x="65" y="81"/>
                  </a:lnTo>
                  <a:lnTo>
                    <a:pt x="48" y="81"/>
                  </a:lnTo>
                  <a:lnTo>
                    <a:pt x="48" y="74"/>
                  </a:lnTo>
                  <a:close/>
                  <a:moveTo>
                    <a:pt x="34" y="65"/>
                  </a:moveTo>
                  <a:lnTo>
                    <a:pt x="34" y="65"/>
                  </a:lnTo>
                  <a:cubicBezTo>
                    <a:pt x="41" y="65"/>
                    <a:pt x="48" y="58"/>
                    <a:pt x="48" y="50"/>
                  </a:cubicBezTo>
                  <a:cubicBezTo>
                    <a:pt x="48" y="41"/>
                    <a:pt x="41" y="35"/>
                    <a:pt x="33" y="35"/>
                  </a:cubicBezTo>
                  <a:cubicBezTo>
                    <a:pt x="24" y="35"/>
                    <a:pt x="18" y="42"/>
                    <a:pt x="18" y="50"/>
                  </a:cubicBezTo>
                  <a:cubicBezTo>
                    <a:pt x="18" y="58"/>
                    <a:pt x="24" y="65"/>
                    <a:pt x="34" y="65"/>
                  </a:cubicBezTo>
                  <a:close/>
                </a:path>
              </a:pathLst>
            </a:custGeom>
            <a:solidFill>
              <a:srgbClr val="B42E34"/>
            </a:solidFill>
            <a:ln w="0">
              <a:solidFill>
                <a:srgbClr val="000000"/>
              </a:solidFill>
              <a:prstDash val="solid"/>
              <a:round/>
              <a:headEnd/>
              <a:tailEnd/>
            </a:ln>
          </p:spPr>
          <p:txBody>
            <a:bodyPr/>
            <a:lstStyle/>
            <a:p>
              <a:endParaRPr lang="en-GB"/>
            </a:p>
          </p:txBody>
        </p:sp>
        <p:sp>
          <p:nvSpPr>
            <p:cNvPr id="50213" name="Freeform 38"/>
            <p:cNvSpPr>
              <a:spLocks/>
            </p:cNvSpPr>
            <p:nvPr/>
          </p:nvSpPr>
          <p:spPr bwMode="auto">
            <a:xfrm>
              <a:off x="5404" y="4110"/>
              <a:ext cx="33" cy="37"/>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7"/>
                    <a:pt x="28" y="17"/>
                  </a:cubicBezTo>
                  <a:cubicBezTo>
                    <a:pt x="21" y="17"/>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50214" name="Freeform 39"/>
            <p:cNvSpPr>
              <a:spLocks noEditPoints="1"/>
            </p:cNvSpPr>
            <p:nvPr/>
          </p:nvSpPr>
          <p:spPr bwMode="auto">
            <a:xfrm>
              <a:off x="5443" y="4109"/>
              <a:ext cx="38" cy="39"/>
            </a:xfrm>
            <a:custGeom>
              <a:avLst/>
              <a:gdLst>
                <a:gd name="T0" fmla="*/ 1 w 64"/>
                <a:gd name="T1" fmla="*/ 1 h 64"/>
                <a:gd name="T2" fmla="*/ 1 w 64"/>
                <a:gd name="T3" fmla="*/ 1 h 64"/>
                <a:gd name="T4" fmla="*/ 1 w 64"/>
                <a:gd name="T5" fmla="*/ 1 h 64"/>
                <a:gd name="T6" fmla="*/ 1 w 64"/>
                <a:gd name="T7" fmla="*/ 1 h 64"/>
                <a:gd name="T8" fmla="*/ 0 w 64"/>
                <a:gd name="T9" fmla="*/ 1 h 64"/>
                <a:gd name="T10" fmla="*/ 1 w 64"/>
                <a:gd name="T11" fmla="*/ 1 h 64"/>
                <a:gd name="T12" fmla="*/ 1 w 64"/>
                <a:gd name="T13" fmla="*/ 0 h 64"/>
                <a:gd name="T14" fmla="*/ 1 w 64"/>
                <a:gd name="T15" fmla="*/ 1 h 64"/>
                <a:gd name="T16" fmla="*/ 1 w 64"/>
                <a:gd name="T17" fmla="*/ 1 h 64"/>
                <a:gd name="T18" fmla="*/ 1 w 64"/>
                <a:gd name="T19" fmla="*/ 1 h 64"/>
                <a:gd name="T20" fmla="*/ 1 w 64"/>
                <a:gd name="T21" fmla="*/ 1 h 64"/>
                <a:gd name="T22" fmla="*/ 1 w 64"/>
                <a:gd name="T23" fmla="*/ 1 h 64"/>
                <a:gd name="T24" fmla="*/ 1 w 64"/>
                <a:gd name="T25" fmla="*/ 1 h 64"/>
                <a:gd name="T26" fmla="*/ 1 w 64"/>
                <a:gd name="T27" fmla="*/ 1 h 64"/>
                <a:gd name="T28" fmla="*/ 1 w 64"/>
                <a:gd name="T29" fmla="*/ 1 h 64"/>
                <a:gd name="T30" fmla="*/ 1 w 64"/>
                <a:gd name="T31" fmla="*/ 1 h 64"/>
                <a:gd name="T32" fmla="*/ 1 w 64"/>
                <a:gd name="T33" fmla="*/ 1 h 64"/>
                <a:gd name="T34" fmla="*/ 1 w 64"/>
                <a:gd name="T35" fmla="*/ 1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64"/>
                <a:gd name="T56" fmla="*/ 64 w 64"/>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64">
                  <a:moveTo>
                    <a:pt x="61" y="45"/>
                  </a:moveTo>
                  <a:lnTo>
                    <a:pt x="61" y="45"/>
                  </a:lnTo>
                  <a:cubicBezTo>
                    <a:pt x="55" y="58"/>
                    <a:pt x="45" y="64"/>
                    <a:pt x="32" y="64"/>
                  </a:cubicBezTo>
                  <a:cubicBezTo>
                    <a:pt x="22" y="64"/>
                    <a:pt x="15" y="61"/>
                    <a:pt x="9" y="55"/>
                  </a:cubicBezTo>
                  <a:cubicBezTo>
                    <a:pt x="3" y="48"/>
                    <a:pt x="0" y="41"/>
                    <a:pt x="0" y="32"/>
                  </a:cubicBezTo>
                  <a:cubicBezTo>
                    <a:pt x="0" y="24"/>
                    <a:pt x="3" y="16"/>
                    <a:pt x="9" y="10"/>
                  </a:cubicBezTo>
                  <a:cubicBezTo>
                    <a:pt x="15" y="4"/>
                    <a:pt x="23" y="0"/>
                    <a:pt x="31" y="0"/>
                  </a:cubicBezTo>
                  <a:cubicBezTo>
                    <a:pt x="51" y="0"/>
                    <a:pt x="64" y="14"/>
                    <a:pt x="64" y="37"/>
                  </a:cubicBezTo>
                  <a:lnTo>
                    <a:pt x="64" y="39"/>
                  </a:lnTo>
                  <a:lnTo>
                    <a:pt x="18" y="39"/>
                  </a:lnTo>
                  <a:cubicBezTo>
                    <a:pt x="20" y="45"/>
                    <a:pt x="24" y="49"/>
                    <a:pt x="32" y="49"/>
                  </a:cubicBezTo>
                  <a:cubicBezTo>
                    <a:pt x="36" y="49"/>
                    <a:pt x="39" y="48"/>
                    <a:pt x="41" y="45"/>
                  </a:cubicBezTo>
                  <a:lnTo>
                    <a:pt x="61" y="45"/>
                  </a:lnTo>
                  <a:close/>
                  <a:moveTo>
                    <a:pt x="46" y="26"/>
                  </a:moveTo>
                  <a:lnTo>
                    <a:pt x="46" y="26"/>
                  </a:lnTo>
                  <a:cubicBezTo>
                    <a:pt x="44" y="20"/>
                    <a:pt x="39" y="16"/>
                    <a:pt x="32" y="16"/>
                  </a:cubicBezTo>
                  <a:cubicBezTo>
                    <a:pt x="24" y="16"/>
                    <a:pt x="19" y="20"/>
                    <a:pt x="18" y="26"/>
                  </a:cubicBezTo>
                  <a:lnTo>
                    <a:pt x="46" y="26"/>
                  </a:lnTo>
                  <a:close/>
                </a:path>
              </a:pathLst>
            </a:custGeom>
            <a:solidFill>
              <a:srgbClr val="B42E34"/>
            </a:solidFill>
            <a:ln w="0">
              <a:solidFill>
                <a:srgbClr val="000000"/>
              </a:solidFill>
              <a:prstDash val="solid"/>
              <a:round/>
              <a:headEnd/>
              <a:tailEnd/>
            </a:ln>
          </p:spPr>
          <p:txBody>
            <a:bodyPr/>
            <a:lstStyle/>
            <a:p>
              <a:endParaRPr lang="en-GB"/>
            </a:p>
          </p:txBody>
        </p:sp>
        <p:sp>
          <p:nvSpPr>
            <p:cNvPr id="50215" name="Freeform 40"/>
            <p:cNvSpPr>
              <a:spLocks/>
            </p:cNvSpPr>
            <p:nvPr/>
          </p:nvSpPr>
          <p:spPr bwMode="auto">
            <a:xfrm>
              <a:off x="5484" y="4099"/>
              <a:ext cx="20" cy="48"/>
            </a:xfrm>
            <a:custGeom>
              <a:avLst/>
              <a:gdLst>
                <a:gd name="T0" fmla="*/ 0 w 34"/>
                <a:gd name="T1" fmla="*/ 1 h 81"/>
                <a:gd name="T2" fmla="*/ 0 w 34"/>
                <a:gd name="T3" fmla="*/ 1 h 81"/>
                <a:gd name="T4" fmla="*/ 0 w 34"/>
                <a:gd name="T5" fmla="*/ 1 h 81"/>
                <a:gd name="T6" fmla="*/ 1 w 34"/>
                <a:gd name="T7" fmla="*/ 1 h 81"/>
                <a:gd name="T8" fmla="*/ 1 w 34"/>
                <a:gd name="T9" fmla="*/ 0 h 81"/>
                <a:gd name="T10" fmla="*/ 1 w 34"/>
                <a:gd name="T11" fmla="*/ 0 h 81"/>
                <a:gd name="T12" fmla="*/ 1 w 34"/>
                <a:gd name="T13" fmla="*/ 1 h 81"/>
                <a:gd name="T14" fmla="*/ 1 w 34"/>
                <a:gd name="T15" fmla="*/ 1 h 81"/>
                <a:gd name="T16" fmla="*/ 1 w 34"/>
                <a:gd name="T17" fmla="*/ 1 h 81"/>
                <a:gd name="T18" fmla="*/ 1 w 34"/>
                <a:gd name="T19" fmla="*/ 1 h 81"/>
                <a:gd name="T20" fmla="*/ 1 w 34"/>
                <a:gd name="T21" fmla="*/ 1 h 81"/>
                <a:gd name="T22" fmla="*/ 1 w 34"/>
                <a:gd name="T23" fmla="*/ 1 h 81"/>
                <a:gd name="T24" fmla="*/ 1 w 34"/>
                <a:gd name="T25" fmla="*/ 1 h 81"/>
                <a:gd name="T26" fmla="*/ 0 w 3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81"/>
                <a:gd name="T44" fmla="*/ 34 w 3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81">
                  <a:moveTo>
                    <a:pt x="0" y="33"/>
                  </a:moveTo>
                  <a:lnTo>
                    <a:pt x="0" y="33"/>
                  </a:lnTo>
                  <a:lnTo>
                    <a:pt x="0" y="20"/>
                  </a:lnTo>
                  <a:lnTo>
                    <a:pt x="8" y="20"/>
                  </a:lnTo>
                  <a:lnTo>
                    <a:pt x="8" y="0"/>
                  </a:lnTo>
                  <a:lnTo>
                    <a:pt x="26" y="0"/>
                  </a:lnTo>
                  <a:lnTo>
                    <a:pt x="26" y="20"/>
                  </a:lnTo>
                  <a:lnTo>
                    <a:pt x="34" y="20"/>
                  </a:lnTo>
                  <a:lnTo>
                    <a:pt x="34" y="33"/>
                  </a:lnTo>
                  <a:lnTo>
                    <a:pt x="26" y="33"/>
                  </a:lnTo>
                  <a:lnTo>
                    <a:pt x="26" y="81"/>
                  </a:lnTo>
                  <a:lnTo>
                    <a:pt x="8" y="81"/>
                  </a:lnTo>
                  <a:lnTo>
                    <a:pt x="8" y="33"/>
                  </a:lnTo>
                  <a:lnTo>
                    <a:pt x="0" y="33"/>
                  </a:lnTo>
                  <a:close/>
                </a:path>
              </a:pathLst>
            </a:custGeom>
            <a:solidFill>
              <a:srgbClr val="B42E34"/>
            </a:solidFill>
            <a:ln w="0">
              <a:solidFill>
                <a:srgbClr val="000000"/>
              </a:solidFill>
              <a:prstDash val="solid"/>
              <a:round/>
              <a:headEnd/>
              <a:tailEnd/>
            </a:ln>
          </p:spPr>
          <p:txBody>
            <a:bodyPr/>
            <a:lstStyle/>
            <a:p>
              <a:endParaRPr lang="en-GB"/>
            </a:p>
          </p:txBody>
        </p:sp>
        <p:sp>
          <p:nvSpPr>
            <p:cNvPr id="50216" name="Freeform 41"/>
            <p:cNvSpPr>
              <a:spLocks noEditPoints="1"/>
            </p:cNvSpPr>
            <p:nvPr/>
          </p:nvSpPr>
          <p:spPr bwMode="auto">
            <a:xfrm>
              <a:off x="5507" y="4099"/>
              <a:ext cx="39" cy="48"/>
            </a:xfrm>
            <a:custGeom>
              <a:avLst/>
              <a:gdLst>
                <a:gd name="T0" fmla="*/ 1 w 65"/>
                <a:gd name="T1" fmla="*/ 1 h 81"/>
                <a:gd name="T2" fmla="*/ 1 w 65"/>
                <a:gd name="T3" fmla="*/ 1 h 81"/>
                <a:gd name="T4" fmla="*/ 0 w 65"/>
                <a:gd name="T5" fmla="*/ 1 h 81"/>
                <a:gd name="T6" fmla="*/ 0 w 65"/>
                <a:gd name="T7" fmla="*/ 0 h 81"/>
                <a:gd name="T8" fmla="*/ 1 w 65"/>
                <a:gd name="T9" fmla="*/ 0 h 81"/>
                <a:gd name="T10" fmla="*/ 1 w 65"/>
                <a:gd name="T11" fmla="*/ 1 h 81"/>
                <a:gd name="T12" fmla="*/ 1 w 65"/>
                <a:gd name="T13" fmla="*/ 1 h 81"/>
                <a:gd name="T14" fmla="*/ 1 w 65"/>
                <a:gd name="T15" fmla="*/ 1 h 81"/>
                <a:gd name="T16" fmla="*/ 1 w 65"/>
                <a:gd name="T17" fmla="*/ 1 h 81"/>
                <a:gd name="T18" fmla="*/ 1 w 65"/>
                <a:gd name="T19" fmla="*/ 1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17" y="81"/>
                  </a:moveTo>
                  <a:lnTo>
                    <a:pt x="17" y="81"/>
                  </a:lnTo>
                  <a:lnTo>
                    <a:pt x="0" y="81"/>
                  </a:lnTo>
                  <a:lnTo>
                    <a:pt x="0" y="0"/>
                  </a:lnTo>
                  <a:lnTo>
                    <a:pt x="18" y="0"/>
                  </a:lnTo>
                  <a:lnTo>
                    <a:pt x="18" y="27"/>
                  </a:lnTo>
                  <a:cubicBezTo>
                    <a:pt x="22" y="22"/>
                    <a:pt x="27" y="19"/>
                    <a:pt x="35" y="19"/>
                  </a:cubicBezTo>
                  <a:cubicBezTo>
                    <a:pt x="43" y="19"/>
                    <a:pt x="50" y="22"/>
                    <a:pt x="55" y="27"/>
                  </a:cubicBezTo>
                  <a:cubicBezTo>
                    <a:pt x="62" y="34"/>
                    <a:pt x="65" y="41"/>
                    <a:pt x="65" y="50"/>
                  </a:cubicBezTo>
                  <a:cubicBezTo>
                    <a:pt x="65" y="60"/>
                    <a:pt x="61" y="68"/>
                    <a:pt x="54" y="74"/>
                  </a:cubicBezTo>
                  <a:cubicBezTo>
                    <a:pt x="49" y="79"/>
                    <a:pt x="43" y="81"/>
                    <a:pt x="35" y="81"/>
                  </a:cubicBezTo>
                  <a:cubicBezTo>
                    <a:pt x="28" y="81"/>
                    <a:pt x="23" y="79"/>
                    <a:pt x="17" y="74"/>
                  </a:cubicBezTo>
                  <a:lnTo>
                    <a:pt x="17" y="81"/>
                  </a:lnTo>
                  <a:close/>
                  <a:moveTo>
                    <a:pt x="31" y="65"/>
                  </a:moveTo>
                  <a:lnTo>
                    <a:pt x="31" y="65"/>
                  </a:lnTo>
                  <a:cubicBezTo>
                    <a:pt x="41" y="65"/>
                    <a:pt x="47" y="58"/>
                    <a:pt x="47" y="50"/>
                  </a:cubicBezTo>
                  <a:cubicBezTo>
                    <a:pt x="47" y="42"/>
                    <a:pt x="40" y="35"/>
                    <a:pt x="32" y="35"/>
                  </a:cubicBezTo>
                  <a:cubicBezTo>
                    <a:pt x="24" y="35"/>
                    <a:pt x="17" y="41"/>
                    <a:pt x="17" y="50"/>
                  </a:cubicBezTo>
                  <a:cubicBezTo>
                    <a:pt x="17" y="59"/>
                    <a:pt x="24" y="65"/>
                    <a:pt x="31" y="65"/>
                  </a:cubicBezTo>
                  <a:close/>
                </a:path>
              </a:pathLst>
            </a:custGeom>
            <a:solidFill>
              <a:srgbClr val="B42E34"/>
            </a:solidFill>
            <a:ln w="0">
              <a:solidFill>
                <a:srgbClr val="000000"/>
              </a:solidFill>
              <a:prstDash val="solid"/>
              <a:round/>
              <a:headEnd/>
              <a:tailEnd/>
            </a:ln>
          </p:spPr>
          <p:txBody>
            <a:bodyPr/>
            <a:lstStyle/>
            <a:p>
              <a:endParaRPr lang="en-GB"/>
            </a:p>
          </p:txBody>
        </p:sp>
        <p:sp>
          <p:nvSpPr>
            <p:cNvPr id="50217" name="Freeform 42"/>
            <p:cNvSpPr>
              <a:spLocks noEditPoints="1"/>
            </p:cNvSpPr>
            <p:nvPr/>
          </p:nvSpPr>
          <p:spPr bwMode="auto">
            <a:xfrm>
              <a:off x="5550" y="4110"/>
              <a:ext cx="39" cy="37"/>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7" y="55"/>
                  </a:moveTo>
                  <a:lnTo>
                    <a:pt x="47" y="55"/>
                  </a:lnTo>
                  <a:cubicBezTo>
                    <a:pt x="42" y="60"/>
                    <a:pt x="37" y="62"/>
                    <a:pt x="29" y="62"/>
                  </a:cubicBezTo>
                  <a:cubicBezTo>
                    <a:pt x="22" y="62"/>
                    <a:pt x="16" y="60"/>
                    <a:pt x="10" y="55"/>
                  </a:cubicBezTo>
                  <a:cubicBezTo>
                    <a:pt x="3" y="49"/>
                    <a:pt x="0" y="41"/>
                    <a:pt x="0" y="31"/>
                  </a:cubicBezTo>
                  <a:cubicBezTo>
                    <a:pt x="0" y="22"/>
                    <a:pt x="3" y="14"/>
                    <a:pt x="9" y="8"/>
                  </a:cubicBezTo>
                  <a:cubicBezTo>
                    <a:pt x="15" y="3"/>
                    <a:pt x="22" y="0"/>
                    <a:pt x="30" y="0"/>
                  </a:cubicBezTo>
                  <a:cubicBezTo>
                    <a:pt x="37" y="0"/>
                    <a:pt x="43" y="2"/>
                    <a:pt x="47" y="8"/>
                  </a:cubicBezTo>
                  <a:lnTo>
                    <a:pt x="47" y="1"/>
                  </a:lnTo>
                  <a:lnTo>
                    <a:pt x="65" y="1"/>
                  </a:lnTo>
                  <a:lnTo>
                    <a:pt x="65" y="62"/>
                  </a:lnTo>
                  <a:lnTo>
                    <a:pt x="47" y="62"/>
                  </a:lnTo>
                  <a:lnTo>
                    <a:pt x="47" y="55"/>
                  </a:lnTo>
                  <a:close/>
                  <a:moveTo>
                    <a:pt x="33" y="46"/>
                  </a:moveTo>
                  <a:lnTo>
                    <a:pt x="33" y="46"/>
                  </a:lnTo>
                  <a:cubicBezTo>
                    <a:pt x="41" y="46"/>
                    <a:pt x="47" y="39"/>
                    <a:pt x="47" y="31"/>
                  </a:cubicBezTo>
                  <a:cubicBezTo>
                    <a:pt x="47" y="22"/>
                    <a:pt x="41" y="16"/>
                    <a:pt x="33" y="16"/>
                  </a:cubicBezTo>
                  <a:cubicBezTo>
                    <a:pt x="24" y="16"/>
                    <a:pt x="18" y="23"/>
                    <a:pt x="18" y="31"/>
                  </a:cubicBezTo>
                  <a:cubicBezTo>
                    <a:pt x="18" y="39"/>
                    <a:pt x="24" y="46"/>
                    <a:pt x="33" y="46"/>
                  </a:cubicBezTo>
                  <a:close/>
                </a:path>
              </a:pathLst>
            </a:custGeom>
            <a:solidFill>
              <a:srgbClr val="B42E34"/>
            </a:solidFill>
            <a:ln w="0">
              <a:solidFill>
                <a:srgbClr val="000000"/>
              </a:solidFill>
              <a:prstDash val="solid"/>
              <a:round/>
              <a:headEnd/>
              <a:tailEnd/>
            </a:ln>
          </p:spPr>
          <p:txBody>
            <a:bodyPr/>
            <a:lstStyle/>
            <a:p>
              <a:endParaRPr lang="en-GB"/>
            </a:p>
          </p:txBody>
        </p:sp>
        <p:sp>
          <p:nvSpPr>
            <p:cNvPr id="50218" name="Freeform 43"/>
            <p:cNvSpPr>
              <a:spLocks/>
            </p:cNvSpPr>
            <p:nvPr/>
          </p:nvSpPr>
          <p:spPr bwMode="auto">
            <a:xfrm>
              <a:off x="5597" y="4099"/>
              <a:ext cx="11" cy="48"/>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50219" name="Freeform 44"/>
            <p:cNvSpPr>
              <a:spLocks/>
            </p:cNvSpPr>
            <p:nvPr/>
          </p:nvSpPr>
          <p:spPr bwMode="auto">
            <a:xfrm>
              <a:off x="5617" y="4099"/>
              <a:ext cx="11" cy="48"/>
            </a:xfrm>
            <a:custGeom>
              <a:avLst/>
              <a:gdLst>
                <a:gd name="T0" fmla="*/ 1 w 18"/>
                <a:gd name="T1" fmla="*/ 0 h 81"/>
                <a:gd name="T2" fmla="*/ 1 w 18"/>
                <a:gd name="T3" fmla="*/ 0 h 81"/>
                <a:gd name="T4" fmla="*/ 1 w 18"/>
                <a:gd name="T5" fmla="*/ 1 h 81"/>
                <a:gd name="T6" fmla="*/ 1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1"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50220" name="Freeform 45"/>
            <p:cNvSpPr>
              <a:spLocks/>
            </p:cNvSpPr>
            <p:nvPr/>
          </p:nvSpPr>
          <p:spPr bwMode="auto">
            <a:xfrm>
              <a:off x="5259" y="3949"/>
              <a:ext cx="202" cy="72"/>
            </a:xfrm>
            <a:custGeom>
              <a:avLst/>
              <a:gdLst>
                <a:gd name="T0" fmla="*/ 1 w 336"/>
                <a:gd name="T1" fmla="*/ 1 h 120"/>
                <a:gd name="T2" fmla="*/ 1 w 336"/>
                <a:gd name="T3" fmla="*/ 1 h 120"/>
                <a:gd name="T4" fmla="*/ 1 w 336"/>
                <a:gd name="T5" fmla="*/ 1 h 120"/>
                <a:gd name="T6" fmla="*/ 5 w 336"/>
                <a:gd name="T7" fmla="*/ 2 h 120"/>
                <a:gd name="T8" fmla="*/ 6 w 336"/>
                <a:gd name="T9" fmla="*/ 2 h 120"/>
                <a:gd name="T10" fmla="*/ 5 w 336"/>
                <a:gd name="T11" fmla="*/ 2 h 120"/>
                <a:gd name="T12" fmla="*/ 0 w 336"/>
                <a:gd name="T13" fmla="*/ 1 h 120"/>
                <a:gd name="T14" fmla="*/ 1 w 336"/>
                <a:gd name="T15" fmla="*/ 0 h 120"/>
                <a:gd name="T16" fmla="*/ 1 w 336"/>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6"/>
                <a:gd name="T28" fmla="*/ 0 h 120"/>
                <a:gd name="T29" fmla="*/ 336 w 33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6" h="120">
                  <a:moveTo>
                    <a:pt x="66" y="24"/>
                  </a:moveTo>
                  <a:lnTo>
                    <a:pt x="66" y="24"/>
                  </a:lnTo>
                  <a:cubicBezTo>
                    <a:pt x="56" y="31"/>
                    <a:pt x="50" y="39"/>
                    <a:pt x="50" y="48"/>
                  </a:cubicBezTo>
                  <a:cubicBezTo>
                    <a:pt x="50" y="86"/>
                    <a:pt x="170" y="117"/>
                    <a:pt x="322" y="119"/>
                  </a:cubicBezTo>
                  <a:cubicBezTo>
                    <a:pt x="326" y="119"/>
                    <a:pt x="331" y="119"/>
                    <a:pt x="336" y="119"/>
                  </a:cubicBezTo>
                  <a:lnTo>
                    <a:pt x="300" y="119"/>
                  </a:lnTo>
                  <a:cubicBezTo>
                    <a:pt x="134" y="120"/>
                    <a:pt x="0" y="86"/>
                    <a:pt x="0" y="44"/>
                  </a:cubicBezTo>
                  <a:cubicBezTo>
                    <a:pt x="0" y="28"/>
                    <a:pt x="19" y="13"/>
                    <a:pt x="52" y="0"/>
                  </a:cubicBezTo>
                  <a:lnTo>
                    <a:pt x="66" y="24"/>
                  </a:lnTo>
                  <a:close/>
                </a:path>
              </a:pathLst>
            </a:custGeom>
            <a:solidFill>
              <a:srgbClr val="B42E34"/>
            </a:solidFill>
            <a:ln w="0">
              <a:solidFill>
                <a:srgbClr val="000000"/>
              </a:solidFill>
              <a:prstDash val="solid"/>
              <a:round/>
              <a:headEnd/>
              <a:tailEnd/>
            </a:ln>
          </p:spPr>
          <p:txBody>
            <a:bodyPr/>
            <a:lstStyle/>
            <a:p>
              <a:endParaRPr lang="en-GB"/>
            </a:p>
          </p:txBody>
        </p:sp>
        <p:sp>
          <p:nvSpPr>
            <p:cNvPr id="50221" name="Freeform 46"/>
            <p:cNvSpPr>
              <a:spLocks/>
            </p:cNvSpPr>
            <p:nvPr/>
          </p:nvSpPr>
          <p:spPr bwMode="auto">
            <a:xfrm>
              <a:off x="5485" y="3930"/>
              <a:ext cx="96" cy="16"/>
            </a:xfrm>
            <a:custGeom>
              <a:avLst/>
              <a:gdLst>
                <a:gd name="T0" fmla="*/ 0 w 161"/>
                <a:gd name="T1" fmla="*/ 1 h 26"/>
                <a:gd name="T2" fmla="*/ 0 w 161"/>
                <a:gd name="T3" fmla="*/ 1 h 26"/>
                <a:gd name="T4" fmla="*/ 2 w 161"/>
                <a:gd name="T5" fmla="*/ 1 h 26"/>
                <a:gd name="T6" fmla="*/ 2 w 161"/>
                <a:gd name="T7" fmla="*/ 1 h 26"/>
                <a:gd name="T8" fmla="*/ 0 w 161"/>
                <a:gd name="T9" fmla="*/ 0 h 26"/>
                <a:gd name="T10" fmla="*/ 0 w 161"/>
                <a:gd name="T11" fmla="*/ 1 h 26"/>
                <a:gd name="T12" fmla="*/ 0 60000 65536"/>
                <a:gd name="T13" fmla="*/ 0 60000 65536"/>
                <a:gd name="T14" fmla="*/ 0 60000 65536"/>
                <a:gd name="T15" fmla="*/ 0 60000 65536"/>
                <a:gd name="T16" fmla="*/ 0 60000 65536"/>
                <a:gd name="T17" fmla="*/ 0 60000 65536"/>
                <a:gd name="T18" fmla="*/ 0 w 161"/>
                <a:gd name="T19" fmla="*/ 0 h 26"/>
                <a:gd name="T20" fmla="*/ 161 w 16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61" h="26">
                  <a:moveTo>
                    <a:pt x="0" y="7"/>
                  </a:moveTo>
                  <a:lnTo>
                    <a:pt x="0" y="7"/>
                  </a:lnTo>
                  <a:cubicBezTo>
                    <a:pt x="62" y="9"/>
                    <a:pt x="118" y="16"/>
                    <a:pt x="161" y="26"/>
                  </a:cubicBezTo>
                  <a:lnTo>
                    <a:pt x="157" y="25"/>
                  </a:lnTo>
                  <a:cubicBezTo>
                    <a:pt x="117" y="12"/>
                    <a:pt x="62" y="4"/>
                    <a:pt x="0" y="0"/>
                  </a:cubicBezTo>
                  <a:lnTo>
                    <a:pt x="0" y="7"/>
                  </a:lnTo>
                  <a:close/>
                </a:path>
              </a:pathLst>
            </a:custGeom>
            <a:solidFill>
              <a:srgbClr val="B42E34"/>
            </a:solidFill>
            <a:ln w="0">
              <a:solidFill>
                <a:srgbClr val="000000"/>
              </a:solidFill>
              <a:prstDash val="solid"/>
              <a:round/>
              <a:headEnd/>
              <a:tailEnd/>
            </a:ln>
          </p:spPr>
          <p:txBody>
            <a:bodyPr/>
            <a:lstStyle/>
            <a:p>
              <a:endParaRPr lang="en-GB"/>
            </a:p>
          </p:txBody>
        </p:sp>
        <p:sp>
          <p:nvSpPr>
            <p:cNvPr id="50222" name="Freeform 47"/>
            <p:cNvSpPr>
              <a:spLocks/>
            </p:cNvSpPr>
            <p:nvPr/>
          </p:nvSpPr>
          <p:spPr bwMode="auto">
            <a:xfrm>
              <a:off x="5282" y="3861"/>
              <a:ext cx="212" cy="148"/>
            </a:xfrm>
            <a:custGeom>
              <a:avLst/>
              <a:gdLst>
                <a:gd name="T0" fmla="*/ 6 w 352"/>
                <a:gd name="T1" fmla="*/ 0 h 247"/>
                <a:gd name="T2" fmla="*/ 6 w 352"/>
                <a:gd name="T3" fmla="*/ 0 h 247"/>
                <a:gd name="T4" fmla="*/ 6 w 352"/>
                <a:gd name="T5" fmla="*/ 1 h 247"/>
                <a:gd name="T6" fmla="*/ 3 w 352"/>
                <a:gd name="T7" fmla="*/ 4 h 247"/>
                <a:gd name="T8" fmla="*/ 0 w 352"/>
                <a:gd name="T9" fmla="*/ 2 h 247"/>
                <a:gd name="T10" fmla="*/ 1 w 352"/>
                <a:gd name="T11" fmla="*/ 2 h 247"/>
                <a:gd name="T12" fmla="*/ 3 w 352"/>
                <a:gd name="T13" fmla="*/ 4 h 247"/>
                <a:gd name="T14" fmla="*/ 6 w 352"/>
                <a:gd name="T15" fmla="*/ 1 h 247"/>
                <a:gd name="T16" fmla="*/ 6 w 352"/>
                <a:gd name="T17" fmla="*/ 1 h 247"/>
                <a:gd name="T18" fmla="*/ 6 w 352"/>
                <a:gd name="T19" fmla="*/ 0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247"/>
                <a:gd name="T32" fmla="*/ 352 w 352"/>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247">
                  <a:moveTo>
                    <a:pt x="338" y="0"/>
                  </a:moveTo>
                  <a:lnTo>
                    <a:pt x="338" y="0"/>
                  </a:lnTo>
                  <a:cubicBezTo>
                    <a:pt x="342" y="14"/>
                    <a:pt x="344" y="28"/>
                    <a:pt x="344" y="43"/>
                  </a:cubicBezTo>
                  <a:cubicBezTo>
                    <a:pt x="344" y="141"/>
                    <a:pt x="265" y="222"/>
                    <a:pt x="166" y="222"/>
                  </a:cubicBezTo>
                  <a:cubicBezTo>
                    <a:pt x="91" y="223"/>
                    <a:pt x="27" y="177"/>
                    <a:pt x="0" y="112"/>
                  </a:cubicBezTo>
                  <a:lnTo>
                    <a:pt x="2" y="118"/>
                  </a:lnTo>
                  <a:cubicBezTo>
                    <a:pt x="23" y="193"/>
                    <a:pt x="92" y="247"/>
                    <a:pt x="174" y="247"/>
                  </a:cubicBezTo>
                  <a:cubicBezTo>
                    <a:pt x="273" y="246"/>
                    <a:pt x="352" y="166"/>
                    <a:pt x="352" y="67"/>
                  </a:cubicBezTo>
                  <a:cubicBezTo>
                    <a:pt x="352" y="46"/>
                    <a:pt x="348" y="26"/>
                    <a:pt x="341" y="7"/>
                  </a:cubicBezTo>
                  <a:lnTo>
                    <a:pt x="338" y="0"/>
                  </a:lnTo>
                  <a:close/>
                </a:path>
              </a:pathLst>
            </a:custGeom>
            <a:solidFill>
              <a:srgbClr val="B42E34"/>
            </a:solidFill>
            <a:ln w="0">
              <a:solidFill>
                <a:srgbClr val="000000"/>
              </a:solidFill>
              <a:prstDash val="solid"/>
              <a:round/>
              <a:headEnd/>
              <a:tailEnd/>
            </a:ln>
          </p:spPr>
          <p:txBody>
            <a:bodyPr/>
            <a:lstStyle/>
            <a:p>
              <a:endParaRPr lang="en-GB"/>
            </a:p>
          </p:txBody>
        </p:sp>
        <p:sp>
          <p:nvSpPr>
            <p:cNvPr id="50223" name="Freeform 48"/>
            <p:cNvSpPr>
              <a:spLocks/>
            </p:cNvSpPr>
            <p:nvPr/>
          </p:nvSpPr>
          <p:spPr bwMode="auto">
            <a:xfrm>
              <a:off x="5250" y="3992"/>
              <a:ext cx="184" cy="149"/>
            </a:xfrm>
            <a:custGeom>
              <a:avLst/>
              <a:gdLst>
                <a:gd name="T0" fmla="*/ 5 w 305"/>
                <a:gd name="T1" fmla="*/ 1 h 247"/>
                <a:gd name="T2" fmla="*/ 5 w 305"/>
                <a:gd name="T3" fmla="*/ 1 h 247"/>
                <a:gd name="T4" fmla="*/ 1 w 305"/>
                <a:gd name="T5" fmla="*/ 1 h 247"/>
                <a:gd name="T6" fmla="*/ 1 w 305"/>
                <a:gd name="T7" fmla="*/ 1 h 247"/>
                <a:gd name="T8" fmla="*/ 3 w 305"/>
                <a:gd name="T9" fmla="*/ 4 h 247"/>
                <a:gd name="T10" fmla="*/ 2 w 305"/>
                <a:gd name="T11" fmla="*/ 1 h 247"/>
                <a:gd name="T12" fmla="*/ 2 w 305"/>
                <a:gd name="T13" fmla="*/ 1 h 247"/>
                <a:gd name="T14" fmla="*/ 5 w 305"/>
                <a:gd name="T15" fmla="*/ 1 h 247"/>
                <a:gd name="T16" fmla="*/ 0 60000 65536"/>
                <a:gd name="T17" fmla="*/ 0 60000 65536"/>
                <a:gd name="T18" fmla="*/ 0 60000 65536"/>
                <a:gd name="T19" fmla="*/ 0 60000 65536"/>
                <a:gd name="T20" fmla="*/ 0 60000 65536"/>
                <a:gd name="T21" fmla="*/ 0 60000 65536"/>
                <a:gd name="T22" fmla="*/ 0 60000 65536"/>
                <a:gd name="T23" fmla="*/ 0 60000 65536"/>
                <a:gd name="T24" fmla="*/ 0 w 305"/>
                <a:gd name="T25" fmla="*/ 0 h 247"/>
                <a:gd name="T26" fmla="*/ 305 w 305"/>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 h="247">
                  <a:moveTo>
                    <a:pt x="305" y="51"/>
                  </a:moveTo>
                  <a:lnTo>
                    <a:pt x="305" y="51"/>
                  </a:lnTo>
                  <a:cubicBezTo>
                    <a:pt x="305" y="51"/>
                    <a:pt x="123" y="52"/>
                    <a:pt x="48" y="12"/>
                  </a:cubicBezTo>
                  <a:cubicBezTo>
                    <a:pt x="48" y="12"/>
                    <a:pt x="0" y="0"/>
                    <a:pt x="62" y="72"/>
                  </a:cubicBezTo>
                  <a:cubicBezTo>
                    <a:pt x="123" y="145"/>
                    <a:pt x="185" y="247"/>
                    <a:pt x="185" y="247"/>
                  </a:cubicBezTo>
                  <a:lnTo>
                    <a:pt x="92" y="77"/>
                  </a:lnTo>
                  <a:cubicBezTo>
                    <a:pt x="92" y="77"/>
                    <a:pt x="77" y="40"/>
                    <a:pt x="116" y="46"/>
                  </a:cubicBezTo>
                  <a:cubicBezTo>
                    <a:pt x="179" y="56"/>
                    <a:pt x="305" y="51"/>
                    <a:pt x="305" y="51"/>
                  </a:cubicBezTo>
                  <a:close/>
                </a:path>
              </a:pathLst>
            </a:custGeom>
            <a:solidFill>
              <a:srgbClr val="B42E34"/>
            </a:solidFill>
            <a:ln w="0">
              <a:solidFill>
                <a:srgbClr val="000000"/>
              </a:solidFill>
              <a:prstDash val="solid"/>
              <a:round/>
              <a:headEnd/>
              <a:tailEnd/>
            </a:ln>
          </p:spPr>
          <p:txBody>
            <a:bodyPr/>
            <a:lstStyle/>
            <a:p>
              <a:endParaRPr lang="en-GB"/>
            </a:p>
          </p:txBody>
        </p:sp>
      </p:grpSp>
      <p:sp>
        <p:nvSpPr>
          <p:cNvPr id="50179" name="Rectangle 5"/>
          <p:cNvSpPr>
            <a:spLocks noChangeArrowheads="1"/>
          </p:cNvSpPr>
          <p:nvPr/>
        </p:nvSpPr>
        <p:spPr bwMode="auto">
          <a:xfrm>
            <a:off x="539750" y="500063"/>
            <a:ext cx="80645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b="1" dirty="0">
                <a:solidFill>
                  <a:schemeClr val="bg1"/>
                </a:solidFill>
                <a:latin typeface="Verdana" panose="020B0604030504040204" pitchFamily="34" charset="0"/>
                <a:cs typeface="Arial Bold" panose="020B0704020202020204" pitchFamily="34" charset="0"/>
              </a:rPr>
              <a:t>What could you do be to help?</a:t>
            </a:r>
          </a:p>
        </p:txBody>
      </p:sp>
      <p:sp>
        <p:nvSpPr>
          <p:cNvPr id="50180" name="Rectangle 2"/>
          <p:cNvSpPr>
            <a:spLocks noChangeArrowheads="1"/>
          </p:cNvSpPr>
          <p:nvPr/>
        </p:nvSpPr>
        <p:spPr bwMode="auto">
          <a:xfrm>
            <a:off x="700088" y="1468016"/>
            <a:ext cx="7688262"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8001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2573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marL="457200" indent="-342900" eaLnBrk="1" hangingPunct="1">
              <a:spcBef>
                <a:spcPct val="0"/>
              </a:spcBef>
              <a:buFont typeface="Wingdings" panose="05000000000000000000" pitchFamily="2" charset="2"/>
              <a:buChar char="ü"/>
            </a:pPr>
            <a:endParaRPr lang="en-GB" altLang="en-US" sz="1200" dirty="0">
              <a:latin typeface="Verdana" panose="020B0604030504040204" pitchFamily="34" charset="0"/>
            </a:endParaRPr>
          </a:p>
          <a:p>
            <a:pPr marL="114300" algn="ctr" eaLnBrk="1" hangingPunct="1">
              <a:spcBef>
                <a:spcPct val="0"/>
              </a:spcBef>
              <a:buNone/>
            </a:pPr>
            <a:r>
              <a:rPr lang="en-GB" altLang="en-US" b="1" dirty="0">
                <a:solidFill>
                  <a:srgbClr val="0070C0"/>
                </a:solidFill>
                <a:latin typeface="Verdana" panose="020B0604030504040204" pitchFamily="34" charset="0"/>
              </a:rPr>
              <a:t>An Invitation</a:t>
            </a:r>
          </a:p>
          <a:p>
            <a:pPr marL="114300" algn="ctr" eaLnBrk="1" hangingPunct="1">
              <a:spcBef>
                <a:spcPct val="0"/>
              </a:spcBef>
              <a:buNone/>
            </a:pPr>
            <a:endParaRPr lang="en-GB" altLang="en-US" sz="1000" b="1" dirty="0">
              <a:solidFill>
                <a:srgbClr val="0070C0"/>
              </a:solidFill>
              <a:latin typeface="Verdana" panose="020B0604030504040204" pitchFamily="34" charset="0"/>
            </a:endParaRPr>
          </a:p>
          <a:p>
            <a:pPr marL="114300" algn="ctr" eaLnBrk="1" hangingPunct="1">
              <a:spcBef>
                <a:spcPct val="0"/>
              </a:spcBef>
              <a:buNone/>
            </a:pPr>
            <a:r>
              <a:rPr lang="en-GB" altLang="en-US" sz="1800" b="1" dirty="0">
                <a:latin typeface="Verdana" panose="020B0604030504040204" pitchFamily="34" charset="0"/>
              </a:rPr>
              <a:t>to join us for a</a:t>
            </a:r>
          </a:p>
          <a:p>
            <a:pPr marL="114300" algn="ctr" eaLnBrk="1" hangingPunct="1">
              <a:spcBef>
                <a:spcPct val="0"/>
              </a:spcBef>
              <a:buNone/>
            </a:pPr>
            <a:r>
              <a:rPr lang="en-GB" altLang="en-US" sz="1800" b="1" dirty="0">
                <a:solidFill>
                  <a:srgbClr val="FF0000"/>
                </a:solidFill>
                <a:latin typeface="Verdana" panose="020B0604030504040204" pitchFamily="34" charset="0"/>
              </a:rPr>
              <a:t> </a:t>
            </a:r>
          </a:p>
          <a:p>
            <a:pPr marL="114300" algn="ctr" eaLnBrk="1" hangingPunct="1">
              <a:spcBef>
                <a:spcPct val="0"/>
              </a:spcBef>
              <a:buNone/>
            </a:pPr>
            <a:r>
              <a:rPr lang="en-GB" altLang="en-US" sz="2800" b="1" dirty="0">
                <a:solidFill>
                  <a:srgbClr val="0070C0"/>
                </a:solidFill>
                <a:latin typeface="Verdana" panose="020B0604030504040204" pitchFamily="34" charset="0"/>
              </a:rPr>
              <a:t>‘County Planning Event’ </a:t>
            </a:r>
          </a:p>
          <a:p>
            <a:pPr marL="114300" algn="ctr" eaLnBrk="1" hangingPunct="1">
              <a:spcBef>
                <a:spcPct val="0"/>
              </a:spcBef>
              <a:buNone/>
            </a:pPr>
            <a:r>
              <a:rPr lang="en-GB" altLang="en-US" sz="1800" b="1" dirty="0">
                <a:latin typeface="Verdana" panose="020B0604030504040204" pitchFamily="34" charset="0"/>
              </a:rPr>
              <a:t>on </a:t>
            </a:r>
          </a:p>
          <a:p>
            <a:pPr marL="114300" algn="ctr" eaLnBrk="1" hangingPunct="1">
              <a:spcBef>
                <a:spcPct val="0"/>
              </a:spcBef>
              <a:buNone/>
            </a:pPr>
            <a:r>
              <a:rPr lang="en-GB" altLang="en-US" sz="1800" b="1" dirty="0">
                <a:latin typeface="Verdana" panose="020B0604030504040204" pitchFamily="34" charset="0"/>
              </a:rPr>
              <a:t>Tuesday, 5</a:t>
            </a:r>
            <a:r>
              <a:rPr lang="en-GB" altLang="en-US" sz="1800" b="1" baseline="30000" dirty="0">
                <a:latin typeface="Verdana" panose="020B0604030504040204" pitchFamily="34" charset="0"/>
              </a:rPr>
              <a:t>th</a:t>
            </a:r>
            <a:r>
              <a:rPr lang="en-GB" altLang="en-US" sz="1800" b="1" dirty="0">
                <a:latin typeface="Verdana" panose="020B0604030504040204" pitchFamily="34" charset="0"/>
              </a:rPr>
              <a:t> July 2022</a:t>
            </a:r>
          </a:p>
          <a:p>
            <a:pPr marL="114300" algn="ctr" eaLnBrk="1" hangingPunct="1">
              <a:spcBef>
                <a:spcPct val="0"/>
              </a:spcBef>
              <a:buNone/>
            </a:pPr>
            <a:r>
              <a:rPr lang="en-GB" altLang="en-US" sz="1800" b="1" dirty="0">
                <a:latin typeface="Verdana" panose="020B0604030504040204" pitchFamily="34" charset="0"/>
              </a:rPr>
              <a:t>6.30pm (arrival from 6.00pm) – 9.00pm</a:t>
            </a:r>
          </a:p>
          <a:p>
            <a:pPr marL="114300" algn="ctr" eaLnBrk="1" hangingPunct="1">
              <a:spcBef>
                <a:spcPct val="0"/>
              </a:spcBef>
              <a:buNone/>
            </a:pPr>
            <a:endParaRPr lang="en-GB" altLang="en-US" sz="1800" b="1" dirty="0">
              <a:latin typeface="Verdana" panose="020B0604030504040204" pitchFamily="34" charset="0"/>
            </a:endParaRPr>
          </a:p>
          <a:p>
            <a:pPr marL="114300" algn="ctr" eaLnBrk="1" hangingPunct="1">
              <a:spcBef>
                <a:spcPct val="0"/>
              </a:spcBef>
              <a:buNone/>
            </a:pPr>
            <a:r>
              <a:rPr lang="en-GB" altLang="en-US" sz="1800" b="1" dirty="0">
                <a:latin typeface="Verdana" panose="020B0604030504040204" pitchFamily="34" charset="0"/>
              </a:rPr>
              <a:t>at</a:t>
            </a:r>
          </a:p>
          <a:p>
            <a:pPr marL="114300" algn="ctr" eaLnBrk="1" hangingPunct="1">
              <a:spcBef>
                <a:spcPct val="0"/>
              </a:spcBef>
              <a:buNone/>
            </a:pPr>
            <a:r>
              <a:rPr lang="en-GB" altLang="en-US" sz="1800" b="1" dirty="0">
                <a:latin typeface="Verdana" panose="020B0604030504040204" pitchFamily="34" charset="0"/>
              </a:rPr>
              <a:t>The Bobbin Carrier, Cleckheaton</a:t>
            </a:r>
          </a:p>
          <a:p>
            <a:pPr marL="114300" algn="ctr" eaLnBrk="1" hangingPunct="1">
              <a:spcBef>
                <a:spcPct val="0"/>
              </a:spcBef>
              <a:buNone/>
            </a:pPr>
            <a:r>
              <a:rPr lang="en-GB" altLang="en-US" sz="1800" b="1" dirty="0">
                <a:latin typeface="Verdana" panose="020B0604030504040204" pitchFamily="34" charset="0"/>
              </a:rPr>
              <a:t>Jct26 (M62/M606) </a:t>
            </a:r>
          </a:p>
          <a:p>
            <a:pPr marL="114300" algn="ctr" eaLnBrk="1" hangingPunct="1">
              <a:spcBef>
                <a:spcPct val="0"/>
              </a:spcBef>
              <a:buNone/>
            </a:pPr>
            <a:endParaRPr lang="en-GB" altLang="en-US" sz="1800" b="1" dirty="0">
              <a:latin typeface="Verdana" panose="020B0604030504040204" pitchFamily="34" charset="0"/>
            </a:endParaRPr>
          </a:p>
          <a:p>
            <a:pPr marL="114300" algn="ctr" eaLnBrk="1" hangingPunct="1">
              <a:spcBef>
                <a:spcPct val="0"/>
              </a:spcBef>
              <a:buNone/>
            </a:pPr>
            <a:r>
              <a:rPr lang="en-GB" altLang="en-US" sz="1800" b="1" dirty="0">
                <a:latin typeface="Verdana" panose="020B0604030504040204" pitchFamily="34" charset="0"/>
              </a:rPr>
              <a:t>We would love to see you there!</a:t>
            </a:r>
          </a:p>
          <a:p>
            <a:pPr marL="114300" algn="ctr" eaLnBrk="1" hangingPunct="1">
              <a:spcBef>
                <a:spcPct val="0"/>
              </a:spcBef>
              <a:buNone/>
            </a:pPr>
            <a:endParaRPr lang="en-GB" altLang="en-US" sz="1800" dirty="0">
              <a:latin typeface="Verdana" panose="020B0604030504040204" pitchFamily="34" charset="0"/>
            </a:endParaRPr>
          </a:p>
        </p:txBody>
      </p:sp>
      <p:pic>
        <p:nvPicPr>
          <p:cNvPr id="5018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2788" y="6069013"/>
            <a:ext cx="6683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47" descr="Final WY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5975350"/>
            <a:ext cx="1152525"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85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00F4EFEC-45A5-45D8-BFA2-2C8D4FD03440" descr="IMG_5836.JPG">
            <a:extLst>
              <a:ext uri="{FF2B5EF4-FFF2-40B4-BE49-F238E27FC236}">
                <a16:creationId xmlns:a16="http://schemas.microsoft.com/office/drawing/2014/main" id="{3EB5A8E8-7AF7-31EC-A029-6B4A0A52E1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07504"/>
            <a:ext cx="9144000" cy="7965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Final WY Logo">
            <a:extLst>
              <a:ext uri="{FF2B5EF4-FFF2-40B4-BE49-F238E27FC236}">
                <a16:creationId xmlns:a16="http://schemas.microsoft.com/office/drawing/2014/main" id="{9CA353B2-D891-40FF-8D7B-C4672005517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0"/>
            <a:ext cx="2949956" cy="1843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575D2F91-A28E-413A-898F-1A190B6BB8FC}"/>
              </a:ext>
            </a:extLst>
          </p:cNvPr>
          <p:cNvSpPr/>
          <p:nvPr/>
        </p:nvSpPr>
        <p:spPr>
          <a:xfrm>
            <a:off x="863588" y="3429000"/>
            <a:ext cx="7416823" cy="1754326"/>
          </a:xfrm>
          <a:prstGeom prst="rect">
            <a:avLst/>
          </a:prstGeom>
          <a:noFill/>
        </p:spPr>
        <p:txBody>
          <a:bodyPr wrap="square" lIns="91440" tIns="45720" rIns="91440" bIns="45720">
            <a:spAutoFit/>
          </a:bodyPr>
          <a:lstStyle/>
          <a:p>
            <a:pPr algn="ct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Together we are </a:t>
            </a:r>
          </a:p>
          <a:p>
            <a:pPr algn="ctr"/>
            <a:r>
              <a:rPr lang="en-US" sz="5400" b="1" cap="none" spc="0" dirty="0">
                <a:ln w="12700">
                  <a:solidFill>
                    <a:schemeClr val="accent5"/>
                  </a:solidFill>
                  <a:prstDash val="solid"/>
                </a:ln>
                <a:pattFill prst="ltDnDiag">
                  <a:fgClr>
                    <a:schemeClr val="accent5">
                      <a:lumMod val="60000"/>
                      <a:lumOff val="40000"/>
                    </a:schemeClr>
                  </a:fgClr>
                  <a:bgClr>
                    <a:schemeClr val="bg1"/>
                  </a:bgClr>
                </a:pattFill>
                <a:effectLst/>
              </a:rPr>
              <a:t>ONE TEAM!</a:t>
            </a:r>
          </a:p>
        </p:txBody>
      </p:sp>
    </p:spTree>
    <p:extLst>
      <p:ext uri="{BB962C8B-B14F-4D97-AF65-F5344CB8AC3E}">
        <p14:creationId xmlns:p14="http://schemas.microsoft.com/office/powerpoint/2010/main" val="22785123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629A193D-014C-4302-B9DE-D43C5F3089EE" descr="IMG_5834.JPG">
            <a:extLst>
              <a:ext uri="{FF2B5EF4-FFF2-40B4-BE49-F238E27FC236}">
                <a16:creationId xmlns:a16="http://schemas.microsoft.com/office/drawing/2014/main" id="{11C79587-CA63-95EC-68ED-C6BC6EF62A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0387" y="2344662"/>
            <a:ext cx="2029778" cy="36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0178" name="Group 8"/>
          <p:cNvGrpSpPr>
            <a:grpSpLocks noChangeAspect="1"/>
          </p:cNvGrpSpPr>
          <p:nvPr/>
        </p:nvGrpSpPr>
        <p:grpSpPr bwMode="auto">
          <a:xfrm>
            <a:off x="0" y="0"/>
            <a:ext cx="9423400" cy="6851650"/>
            <a:chOff x="0" y="0"/>
            <a:chExt cx="5936" cy="4316"/>
          </a:xfrm>
        </p:grpSpPr>
        <p:sp>
          <p:nvSpPr>
            <p:cNvPr id="50183" name="AutoShape 7"/>
            <p:cNvSpPr>
              <a:spLocks noChangeAspect="1" noChangeArrowheads="1" noTextEdit="1"/>
            </p:cNvSpPr>
            <p:nvPr/>
          </p:nvSpPr>
          <p:spPr bwMode="auto">
            <a:xfrm>
              <a:off x="0" y="0"/>
              <a:ext cx="5760" cy="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0184" name="Freeform 9"/>
            <p:cNvSpPr>
              <a:spLocks/>
            </p:cNvSpPr>
            <p:nvPr/>
          </p:nvSpPr>
          <p:spPr bwMode="auto">
            <a:xfrm>
              <a:off x="0" y="0"/>
              <a:ext cx="5766" cy="906"/>
            </a:xfrm>
            <a:custGeom>
              <a:avLst/>
              <a:gdLst>
                <a:gd name="T0" fmla="*/ 18 w 9599"/>
                <a:gd name="T1" fmla="*/ 0 h 2905"/>
                <a:gd name="T2" fmla="*/ 18 w 9599"/>
                <a:gd name="T3" fmla="*/ 0 h 2905"/>
                <a:gd name="T4" fmla="*/ 67 w 9599"/>
                <a:gd name="T5" fmla="*/ 0 h 2905"/>
                <a:gd name="T6" fmla="*/ 80 w 9599"/>
                <a:gd name="T7" fmla="*/ 0 h 2905"/>
                <a:gd name="T8" fmla="*/ 96 w 9599"/>
                <a:gd name="T9" fmla="*/ 0 h 2905"/>
                <a:gd name="T10" fmla="*/ 105 w 9599"/>
                <a:gd name="T11" fmla="*/ 0 h 2905"/>
                <a:gd name="T12" fmla="*/ 117 w 9599"/>
                <a:gd name="T13" fmla="*/ 0 h 2905"/>
                <a:gd name="T14" fmla="*/ 129 w 9599"/>
                <a:gd name="T15" fmla="*/ 0 h 2905"/>
                <a:gd name="T16" fmla="*/ 145 w 9599"/>
                <a:gd name="T17" fmla="*/ 0 h 2905"/>
                <a:gd name="T18" fmla="*/ 159 w 9599"/>
                <a:gd name="T19" fmla="*/ 0 h 2905"/>
                <a:gd name="T20" fmla="*/ 161 w 9599"/>
                <a:gd name="T21" fmla="*/ 0 h 2905"/>
                <a:gd name="T22" fmla="*/ 163 w 9599"/>
                <a:gd name="T23" fmla="*/ 0 h 2905"/>
                <a:gd name="T24" fmla="*/ 163 w 9599"/>
                <a:gd name="T25" fmla="*/ 0 h 2905"/>
                <a:gd name="T26" fmla="*/ 0 w 9599"/>
                <a:gd name="T27" fmla="*/ 0 h 2905"/>
                <a:gd name="T28" fmla="*/ 0 w 9599"/>
                <a:gd name="T29" fmla="*/ 0 h 2905"/>
                <a:gd name="T30" fmla="*/ 18 w 9599"/>
                <a:gd name="T31" fmla="*/ 0 h 29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99"/>
                <a:gd name="T49" fmla="*/ 0 h 2905"/>
                <a:gd name="T50" fmla="*/ 9599 w 9599"/>
                <a:gd name="T51" fmla="*/ 2905 h 29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99" h="2905">
                  <a:moveTo>
                    <a:pt x="1057" y="2871"/>
                  </a:moveTo>
                  <a:lnTo>
                    <a:pt x="1057" y="2871"/>
                  </a:lnTo>
                  <a:cubicBezTo>
                    <a:pt x="1057" y="2871"/>
                    <a:pt x="3791" y="2791"/>
                    <a:pt x="3930" y="2829"/>
                  </a:cubicBezTo>
                  <a:cubicBezTo>
                    <a:pt x="4068" y="2867"/>
                    <a:pt x="4648" y="2879"/>
                    <a:pt x="4723" y="2879"/>
                  </a:cubicBezTo>
                  <a:cubicBezTo>
                    <a:pt x="4799" y="2879"/>
                    <a:pt x="5504" y="2829"/>
                    <a:pt x="5643" y="2829"/>
                  </a:cubicBezTo>
                  <a:lnTo>
                    <a:pt x="6197" y="2829"/>
                  </a:lnTo>
                  <a:cubicBezTo>
                    <a:pt x="6348" y="2829"/>
                    <a:pt x="6688" y="2867"/>
                    <a:pt x="6889" y="2867"/>
                  </a:cubicBezTo>
                  <a:lnTo>
                    <a:pt x="7569" y="2867"/>
                  </a:lnTo>
                  <a:cubicBezTo>
                    <a:pt x="7834" y="2867"/>
                    <a:pt x="8539" y="2905"/>
                    <a:pt x="8539" y="2905"/>
                  </a:cubicBezTo>
                  <a:lnTo>
                    <a:pt x="9370" y="2879"/>
                  </a:lnTo>
                  <a:cubicBezTo>
                    <a:pt x="9370" y="2879"/>
                    <a:pt x="9408" y="2867"/>
                    <a:pt x="9496" y="2867"/>
                  </a:cubicBezTo>
                  <a:lnTo>
                    <a:pt x="9599" y="2867"/>
                  </a:lnTo>
                  <a:lnTo>
                    <a:pt x="9599" y="0"/>
                  </a:lnTo>
                  <a:lnTo>
                    <a:pt x="0" y="0"/>
                  </a:lnTo>
                  <a:lnTo>
                    <a:pt x="0" y="2879"/>
                  </a:lnTo>
                  <a:lnTo>
                    <a:pt x="1057" y="2871"/>
                  </a:lnTo>
                  <a:close/>
                </a:path>
              </a:pathLst>
            </a:custGeom>
            <a:solidFill>
              <a:srgbClr val="0070C0"/>
            </a:solidFill>
            <a:ln w="0">
              <a:solidFill>
                <a:srgbClr val="000000"/>
              </a:solidFill>
              <a:prstDash val="solid"/>
              <a:round/>
              <a:headEnd/>
              <a:tailEnd/>
            </a:ln>
          </p:spPr>
          <p:txBody>
            <a:bodyPr/>
            <a:lstStyle/>
            <a:p>
              <a:endParaRPr lang="en-GB"/>
            </a:p>
          </p:txBody>
        </p:sp>
        <p:sp>
          <p:nvSpPr>
            <p:cNvPr id="50185" name="Freeform 10"/>
            <p:cNvSpPr>
              <a:spLocks noEditPoints="1"/>
            </p:cNvSpPr>
            <p:nvPr/>
          </p:nvSpPr>
          <p:spPr bwMode="auto">
            <a:xfrm>
              <a:off x="5217" y="837"/>
              <a:ext cx="672" cy="34"/>
            </a:xfrm>
            <a:custGeom>
              <a:avLst/>
              <a:gdLst>
                <a:gd name="T0" fmla="*/ 19 w 1118"/>
                <a:gd name="T1" fmla="*/ 0 h 56"/>
                <a:gd name="T2" fmla="*/ 19 w 1118"/>
                <a:gd name="T3" fmla="*/ 0 h 56"/>
                <a:gd name="T4" fmla="*/ 19 w 1118"/>
                <a:gd name="T5" fmla="*/ 1 h 56"/>
                <a:gd name="T6" fmla="*/ 18 w 1118"/>
                <a:gd name="T7" fmla="*/ 1 h 56"/>
                <a:gd name="T8" fmla="*/ 17 w 1118"/>
                <a:gd name="T9" fmla="*/ 1 h 56"/>
                <a:gd name="T10" fmla="*/ 17 w 1118"/>
                <a:gd name="T11" fmla="*/ 1 h 56"/>
                <a:gd name="T12" fmla="*/ 17 w 1118"/>
                <a:gd name="T13" fmla="*/ 1 h 56"/>
                <a:gd name="T14" fmla="*/ 16 w 1118"/>
                <a:gd name="T15" fmla="*/ 1 h 56"/>
                <a:gd name="T16" fmla="*/ 16 w 1118"/>
                <a:gd name="T17" fmla="*/ 1 h 56"/>
                <a:gd name="T18" fmla="*/ 16 w 1118"/>
                <a:gd name="T19" fmla="*/ 1 h 56"/>
                <a:gd name="T20" fmla="*/ 15 w 1118"/>
                <a:gd name="T21" fmla="*/ 1 h 56"/>
                <a:gd name="T22" fmla="*/ 14 w 1118"/>
                <a:gd name="T23" fmla="*/ 1 h 56"/>
                <a:gd name="T24" fmla="*/ 14 w 1118"/>
                <a:gd name="T25" fmla="*/ 1 h 56"/>
                <a:gd name="T26" fmla="*/ 14 w 1118"/>
                <a:gd name="T27" fmla="*/ 1 h 56"/>
                <a:gd name="T28" fmla="*/ 13 w 1118"/>
                <a:gd name="T29" fmla="*/ 1 h 56"/>
                <a:gd name="T30" fmla="*/ 13 w 1118"/>
                <a:gd name="T31" fmla="*/ 1 h 56"/>
                <a:gd name="T32" fmla="*/ 12 w 1118"/>
                <a:gd name="T33" fmla="*/ 1 h 56"/>
                <a:gd name="T34" fmla="*/ 12 w 1118"/>
                <a:gd name="T35" fmla="*/ 1 h 56"/>
                <a:gd name="T36" fmla="*/ 11 w 1118"/>
                <a:gd name="T37" fmla="*/ 1 h 56"/>
                <a:gd name="T38" fmla="*/ 10 w 1118"/>
                <a:gd name="T39" fmla="*/ 1 h 56"/>
                <a:gd name="T40" fmla="*/ 10 w 1118"/>
                <a:gd name="T41" fmla="*/ 1 h 56"/>
                <a:gd name="T42" fmla="*/ 10 w 1118"/>
                <a:gd name="T43" fmla="*/ 1 h 56"/>
                <a:gd name="T44" fmla="*/ 9 w 1118"/>
                <a:gd name="T45" fmla="*/ 1 h 56"/>
                <a:gd name="T46" fmla="*/ 8 w 1118"/>
                <a:gd name="T47" fmla="*/ 1 h 56"/>
                <a:gd name="T48" fmla="*/ 8 w 1118"/>
                <a:gd name="T49" fmla="*/ 1 h 56"/>
                <a:gd name="T50" fmla="*/ 7 w 1118"/>
                <a:gd name="T51" fmla="*/ 1 h 56"/>
                <a:gd name="T52" fmla="*/ 6 w 1118"/>
                <a:gd name="T53" fmla="*/ 1 h 56"/>
                <a:gd name="T54" fmla="*/ 6 w 1118"/>
                <a:gd name="T55" fmla="*/ 1 h 56"/>
                <a:gd name="T56" fmla="*/ 5 w 1118"/>
                <a:gd name="T57" fmla="*/ 1 h 56"/>
                <a:gd name="T58" fmla="*/ 5 w 1118"/>
                <a:gd name="T59" fmla="*/ 1 h 56"/>
                <a:gd name="T60" fmla="*/ 5 w 1118"/>
                <a:gd name="T61" fmla="*/ 1 h 56"/>
                <a:gd name="T62" fmla="*/ 5 w 1118"/>
                <a:gd name="T63" fmla="*/ 1 h 56"/>
                <a:gd name="T64" fmla="*/ 4 w 1118"/>
                <a:gd name="T65" fmla="*/ 1 h 56"/>
                <a:gd name="T66" fmla="*/ 4 w 1118"/>
                <a:gd name="T67" fmla="*/ 1 h 56"/>
                <a:gd name="T68" fmla="*/ 3 w 1118"/>
                <a:gd name="T69" fmla="*/ 1 h 56"/>
                <a:gd name="T70" fmla="*/ 3 w 1118"/>
                <a:gd name="T71" fmla="*/ 1 h 56"/>
                <a:gd name="T72" fmla="*/ 2 w 1118"/>
                <a:gd name="T73" fmla="*/ 1 h 56"/>
                <a:gd name="T74" fmla="*/ 2 w 1118"/>
                <a:gd name="T75" fmla="*/ 1 h 56"/>
                <a:gd name="T76" fmla="*/ 1 w 1118"/>
                <a:gd name="T77" fmla="*/ 1 h 56"/>
                <a:gd name="T78" fmla="*/ 1 w 1118"/>
                <a:gd name="T79" fmla="*/ 1 h 56"/>
                <a:gd name="T80" fmla="*/ 0 w 1118"/>
                <a:gd name="T81" fmla="*/ 1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18"/>
                <a:gd name="T124" fmla="*/ 0 h 56"/>
                <a:gd name="T125" fmla="*/ 1118 w 1118"/>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18" h="56">
                  <a:moveTo>
                    <a:pt x="1118" y="0"/>
                  </a:moveTo>
                  <a:lnTo>
                    <a:pt x="1118" y="0"/>
                  </a:lnTo>
                  <a:lnTo>
                    <a:pt x="1084" y="3"/>
                  </a:lnTo>
                  <a:lnTo>
                    <a:pt x="1065" y="5"/>
                  </a:lnTo>
                  <a:moveTo>
                    <a:pt x="1011" y="9"/>
                  </a:moveTo>
                  <a:lnTo>
                    <a:pt x="1011" y="9"/>
                  </a:lnTo>
                  <a:lnTo>
                    <a:pt x="1000" y="10"/>
                  </a:lnTo>
                  <a:lnTo>
                    <a:pt x="958" y="13"/>
                  </a:lnTo>
                  <a:moveTo>
                    <a:pt x="905" y="17"/>
                  </a:moveTo>
                  <a:lnTo>
                    <a:pt x="905" y="17"/>
                  </a:lnTo>
                  <a:lnTo>
                    <a:pt x="896" y="18"/>
                  </a:lnTo>
                  <a:lnTo>
                    <a:pt x="852" y="21"/>
                  </a:lnTo>
                  <a:moveTo>
                    <a:pt x="799" y="24"/>
                  </a:moveTo>
                  <a:lnTo>
                    <a:pt x="799" y="24"/>
                  </a:lnTo>
                  <a:lnTo>
                    <a:pt x="775" y="26"/>
                  </a:lnTo>
                  <a:lnTo>
                    <a:pt x="746" y="28"/>
                  </a:lnTo>
                  <a:moveTo>
                    <a:pt x="693" y="31"/>
                  </a:moveTo>
                  <a:lnTo>
                    <a:pt x="693" y="31"/>
                  </a:lnTo>
                  <a:lnTo>
                    <a:pt x="639" y="34"/>
                  </a:lnTo>
                  <a:moveTo>
                    <a:pt x="586" y="36"/>
                  </a:moveTo>
                  <a:lnTo>
                    <a:pt x="586" y="36"/>
                  </a:lnTo>
                  <a:lnTo>
                    <a:pt x="564" y="37"/>
                  </a:lnTo>
                  <a:lnTo>
                    <a:pt x="533" y="39"/>
                  </a:lnTo>
                  <a:moveTo>
                    <a:pt x="480" y="41"/>
                  </a:moveTo>
                  <a:lnTo>
                    <a:pt x="480" y="41"/>
                  </a:lnTo>
                  <a:lnTo>
                    <a:pt x="426" y="44"/>
                  </a:lnTo>
                  <a:moveTo>
                    <a:pt x="373" y="46"/>
                  </a:moveTo>
                  <a:lnTo>
                    <a:pt x="373" y="46"/>
                  </a:lnTo>
                  <a:lnTo>
                    <a:pt x="325" y="48"/>
                  </a:lnTo>
                  <a:lnTo>
                    <a:pt x="320" y="48"/>
                  </a:lnTo>
                  <a:moveTo>
                    <a:pt x="267" y="49"/>
                  </a:moveTo>
                  <a:lnTo>
                    <a:pt x="267" y="49"/>
                  </a:lnTo>
                  <a:lnTo>
                    <a:pt x="240" y="50"/>
                  </a:lnTo>
                  <a:lnTo>
                    <a:pt x="213" y="51"/>
                  </a:lnTo>
                  <a:moveTo>
                    <a:pt x="160" y="53"/>
                  </a:moveTo>
                  <a:lnTo>
                    <a:pt x="160" y="53"/>
                  </a:lnTo>
                  <a:lnTo>
                    <a:pt x="153" y="53"/>
                  </a:lnTo>
                  <a:lnTo>
                    <a:pt x="107" y="54"/>
                  </a:lnTo>
                  <a:moveTo>
                    <a:pt x="54" y="55"/>
                  </a:moveTo>
                  <a:lnTo>
                    <a:pt x="54" y="55"/>
                  </a:lnTo>
                  <a:lnTo>
                    <a:pt x="0" y="5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86" name="Freeform 11"/>
            <p:cNvSpPr>
              <a:spLocks noEditPoints="1"/>
            </p:cNvSpPr>
            <p:nvPr/>
          </p:nvSpPr>
          <p:spPr bwMode="auto">
            <a:xfrm>
              <a:off x="4626" y="851"/>
              <a:ext cx="494" cy="20"/>
            </a:xfrm>
            <a:custGeom>
              <a:avLst/>
              <a:gdLst>
                <a:gd name="T0" fmla="*/ 14 w 823"/>
                <a:gd name="T1" fmla="*/ 1 h 33"/>
                <a:gd name="T2" fmla="*/ 14 w 823"/>
                <a:gd name="T3" fmla="*/ 1 h 33"/>
                <a:gd name="T4" fmla="*/ 13 w 823"/>
                <a:gd name="T5" fmla="*/ 1 h 33"/>
                <a:gd name="T6" fmla="*/ 12 w 823"/>
                <a:gd name="T7" fmla="*/ 1 h 33"/>
                <a:gd name="T8" fmla="*/ 12 w 823"/>
                <a:gd name="T9" fmla="*/ 1 h 33"/>
                <a:gd name="T10" fmla="*/ 11 w 823"/>
                <a:gd name="T11" fmla="*/ 1 h 33"/>
                <a:gd name="T12" fmla="*/ 10 w 823"/>
                <a:gd name="T13" fmla="*/ 1 h 33"/>
                <a:gd name="T14" fmla="*/ 10 w 823"/>
                <a:gd name="T15" fmla="*/ 1 h 33"/>
                <a:gd name="T16" fmla="*/ 10 w 823"/>
                <a:gd name="T17" fmla="*/ 1 h 33"/>
                <a:gd name="T18" fmla="*/ 8 w 823"/>
                <a:gd name="T19" fmla="*/ 1 h 33"/>
                <a:gd name="T20" fmla="*/ 8 w 823"/>
                <a:gd name="T21" fmla="*/ 1 h 33"/>
                <a:gd name="T22" fmla="*/ 8 w 823"/>
                <a:gd name="T23" fmla="*/ 1 h 33"/>
                <a:gd name="T24" fmla="*/ 7 w 823"/>
                <a:gd name="T25" fmla="*/ 1 h 33"/>
                <a:gd name="T26" fmla="*/ 7 w 823"/>
                <a:gd name="T27" fmla="*/ 1 h 33"/>
                <a:gd name="T28" fmla="*/ 7 w 823"/>
                <a:gd name="T29" fmla="*/ 1 h 33"/>
                <a:gd name="T30" fmla="*/ 6 w 823"/>
                <a:gd name="T31" fmla="*/ 1 h 33"/>
                <a:gd name="T32" fmla="*/ 5 w 823"/>
                <a:gd name="T33" fmla="*/ 1 h 33"/>
                <a:gd name="T34" fmla="*/ 5 w 823"/>
                <a:gd name="T35" fmla="*/ 1 h 33"/>
                <a:gd name="T36" fmla="*/ 4 w 823"/>
                <a:gd name="T37" fmla="*/ 1 h 33"/>
                <a:gd name="T38" fmla="*/ 3 w 823"/>
                <a:gd name="T39" fmla="*/ 1 h 33"/>
                <a:gd name="T40" fmla="*/ 3 w 823"/>
                <a:gd name="T41" fmla="*/ 1 h 33"/>
                <a:gd name="T42" fmla="*/ 2 w 823"/>
                <a:gd name="T43" fmla="*/ 1 h 33"/>
                <a:gd name="T44" fmla="*/ 2 w 823"/>
                <a:gd name="T45" fmla="*/ 1 h 33"/>
                <a:gd name="T46" fmla="*/ 1 w 823"/>
                <a:gd name="T47" fmla="*/ 1 h 33"/>
                <a:gd name="T48" fmla="*/ 1 w 823"/>
                <a:gd name="T49" fmla="*/ 1 h 33"/>
                <a:gd name="T50" fmla="*/ 0 w 823"/>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3"/>
                <a:gd name="T79" fmla="*/ 0 h 33"/>
                <a:gd name="T80" fmla="*/ 823 w 823"/>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3" h="33">
                  <a:moveTo>
                    <a:pt x="823" y="33"/>
                  </a:moveTo>
                  <a:lnTo>
                    <a:pt x="823" y="33"/>
                  </a:lnTo>
                  <a:lnTo>
                    <a:pt x="768" y="32"/>
                  </a:lnTo>
                  <a:moveTo>
                    <a:pt x="713" y="30"/>
                  </a:moveTo>
                  <a:lnTo>
                    <a:pt x="713" y="30"/>
                  </a:lnTo>
                  <a:lnTo>
                    <a:pt x="658" y="29"/>
                  </a:lnTo>
                  <a:moveTo>
                    <a:pt x="603" y="27"/>
                  </a:moveTo>
                  <a:lnTo>
                    <a:pt x="603" y="27"/>
                  </a:lnTo>
                  <a:lnTo>
                    <a:pt x="548" y="24"/>
                  </a:lnTo>
                  <a:moveTo>
                    <a:pt x="494" y="22"/>
                  </a:moveTo>
                  <a:lnTo>
                    <a:pt x="494" y="22"/>
                  </a:lnTo>
                  <a:lnTo>
                    <a:pt x="486" y="22"/>
                  </a:lnTo>
                  <a:lnTo>
                    <a:pt x="439" y="19"/>
                  </a:lnTo>
                  <a:moveTo>
                    <a:pt x="384" y="16"/>
                  </a:moveTo>
                  <a:lnTo>
                    <a:pt x="384" y="16"/>
                  </a:lnTo>
                  <a:lnTo>
                    <a:pt x="329" y="13"/>
                  </a:lnTo>
                  <a:moveTo>
                    <a:pt x="274" y="11"/>
                  </a:moveTo>
                  <a:lnTo>
                    <a:pt x="274" y="11"/>
                  </a:lnTo>
                  <a:lnTo>
                    <a:pt x="219" y="8"/>
                  </a:lnTo>
                  <a:moveTo>
                    <a:pt x="164" y="5"/>
                  </a:moveTo>
                  <a:lnTo>
                    <a:pt x="164" y="5"/>
                  </a:lnTo>
                  <a:lnTo>
                    <a:pt x="144" y="4"/>
                  </a:lnTo>
                  <a:lnTo>
                    <a:pt x="109" y="3"/>
                  </a:lnTo>
                  <a:moveTo>
                    <a:pt x="54" y="2"/>
                  </a:moveTo>
                  <a:lnTo>
                    <a:pt x="54" y="2"/>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87" name="Freeform 12"/>
            <p:cNvSpPr>
              <a:spLocks noEditPoints="1"/>
            </p:cNvSpPr>
            <p:nvPr/>
          </p:nvSpPr>
          <p:spPr bwMode="auto">
            <a:xfrm>
              <a:off x="3794" y="819"/>
              <a:ext cx="734" cy="31"/>
            </a:xfrm>
            <a:custGeom>
              <a:avLst/>
              <a:gdLst>
                <a:gd name="T0" fmla="*/ 21 w 1222"/>
                <a:gd name="T1" fmla="*/ 1 h 52"/>
                <a:gd name="T2" fmla="*/ 21 w 1222"/>
                <a:gd name="T3" fmla="*/ 1 h 52"/>
                <a:gd name="T4" fmla="*/ 20 w 1222"/>
                <a:gd name="T5" fmla="*/ 1 h 52"/>
                <a:gd name="T6" fmla="*/ 19 w 1222"/>
                <a:gd name="T7" fmla="*/ 1 h 52"/>
                <a:gd name="T8" fmla="*/ 19 w 1222"/>
                <a:gd name="T9" fmla="*/ 1 h 52"/>
                <a:gd name="T10" fmla="*/ 18 w 1222"/>
                <a:gd name="T11" fmla="*/ 1 h 52"/>
                <a:gd name="T12" fmla="*/ 17 w 1222"/>
                <a:gd name="T13" fmla="*/ 1 h 52"/>
                <a:gd name="T14" fmla="*/ 17 w 1222"/>
                <a:gd name="T15" fmla="*/ 1 h 52"/>
                <a:gd name="T16" fmla="*/ 16 w 1222"/>
                <a:gd name="T17" fmla="*/ 1 h 52"/>
                <a:gd name="T18" fmla="*/ 16 w 1222"/>
                <a:gd name="T19" fmla="*/ 1 h 52"/>
                <a:gd name="T20" fmla="*/ 16 w 1222"/>
                <a:gd name="T21" fmla="*/ 1 h 52"/>
                <a:gd name="T22" fmla="*/ 14 w 1222"/>
                <a:gd name="T23" fmla="*/ 1 h 52"/>
                <a:gd name="T24" fmla="*/ 13 w 1222"/>
                <a:gd name="T25" fmla="*/ 1 h 52"/>
                <a:gd name="T26" fmla="*/ 13 w 1222"/>
                <a:gd name="T27" fmla="*/ 1 h 52"/>
                <a:gd name="T28" fmla="*/ 13 w 1222"/>
                <a:gd name="T29" fmla="*/ 1 h 52"/>
                <a:gd name="T30" fmla="*/ 11 w 1222"/>
                <a:gd name="T31" fmla="*/ 1 h 52"/>
                <a:gd name="T32" fmla="*/ 11 w 1222"/>
                <a:gd name="T33" fmla="*/ 1 h 52"/>
                <a:gd name="T34" fmla="*/ 11 w 1222"/>
                <a:gd name="T35" fmla="*/ 1 h 52"/>
                <a:gd name="T36" fmla="*/ 10 w 1222"/>
                <a:gd name="T37" fmla="*/ 1 h 52"/>
                <a:gd name="T38" fmla="*/ 10 w 1222"/>
                <a:gd name="T39" fmla="*/ 1 h 52"/>
                <a:gd name="T40" fmla="*/ 9 w 1222"/>
                <a:gd name="T41" fmla="*/ 1 h 52"/>
                <a:gd name="T42" fmla="*/ 9 w 1222"/>
                <a:gd name="T43" fmla="*/ 1 h 52"/>
                <a:gd name="T44" fmla="*/ 8 w 1222"/>
                <a:gd name="T45" fmla="*/ 1 h 52"/>
                <a:gd name="T46" fmla="*/ 8 w 1222"/>
                <a:gd name="T47" fmla="*/ 1 h 52"/>
                <a:gd name="T48" fmla="*/ 8 w 1222"/>
                <a:gd name="T49" fmla="*/ 1 h 52"/>
                <a:gd name="T50" fmla="*/ 7 w 1222"/>
                <a:gd name="T51" fmla="*/ 1 h 52"/>
                <a:gd name="T52" fmla="*/ 6 w 1222"/>
                <a:gd name="T53" fmla="*/ 1 h 52"/>
                <a:gd name="T54" fmla="*/ 6 w 1222"/>
                <a:gd name="T55" fmla="*/ 1 h 52"/>
                <a:gd name="T56" fmla="*/ 6 w 1222"/>
                <a:gd name="T57" fmla="*/ 1 h 52"/>
                <a:gd name="T58" fmla="*/ 5 w 1222"/>
                <a:gd name="T59" fmla="*/ 1 h 52"/>
                <a:gd name="T60" fmla="*/ 5 w 1222"/>
                <a:gd name="T61" fmla="*/ 1 h 52"/>
                <a:gd name="T62" fmla="*/ 5 w 1222"/>
                <a:gd name="T63" fmla="*/ 1 h 52"/>
                <a:gd name="T64" fmla="*/ 4 w 1222"/>
                <a:gd name="T65" fmla="*/ 1 h 52"/>
                <a:gd name="T66" fmla="*/ 4 w 1222"/>
                <a:gd name="T67" fmla="*/ 1 h 52"/>
                <a:gd name="T68" fmla="*/ 3 w 1222"/>
                <a:gd name="T69" fmla="*/ 1 h 52"/>
                <a:gd name="T70" fmla="*/ 3 w 1222"/>
                <a:gd name="T71" fmla="*/ 1 h 52"/>
                <a:gd name="T72" fmla="*/ 2 w 1222"/>
                <a:gd name="T73" fmla="*/ 1 h 52"/>
                <a:gd name="T74" fmla="*/ 2 w 1222"/>
                <a:gd name="T75" fmla="*/ 1 h 52"/>
                <a:gd name="T76" fmla="*/ 1 w 1222"/>
                <a:gd name="T77" fmla="*/ 1 h 52"/>
                <a:gd name="T78" fmla="*/ 1 w 1222"/>
                <a:gd name="T79" fmla="*/ 1 h 52"/>
                <a:gd name="T80" fmla="*/ 1 w 1222"/>
                <a:gd name="T81" fmla="*/ 1 h 52"/>
                <a:gd name="T82" fmla="*/ 0 w 1222"/>
                <a:gd name="T83" fmla="*/ 0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2"/>
                <a:gd name="T127" fmla="*/ 0 h 52"/>
                <a:gd name="T128" fmla="*/ 1222 w 1222"/>
                <a:gd name="T129" fmla="*/ 52 h 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2" h="52">
                  <a:moveTo>
                    <a:pt x="1222" y="52"/>
                  </a:moveTo>
                  <a:lnTo>
                    <a:pt x="1222" y="52"/>
                  </a:lnTo>
                  <a:lnTo>
                    <a:pt x="1169" y="51"/>
                  </a:lnTo>
                  <a:moveTo>
                    <a:pt x="1116" y="51"/>
                  </a:moveTo>
                  <a:lnTo>
                    <a:pt x="1116" y="51"/>
                  </a:lnTo>
                  <a:lnTo>
                    <a:pt x="1063" y="50"/>
                  </a:lnTo>
                  <a:moveTo>
                    <a:pt x="1009" y="49"/>
                  </a:moveTo>
                  <a:lnTo>
                    <a:pt x="1009" y="49"/>
                  </a:lnTo>
                  <a:lnTo>
                    <a:pt x="956" y="48"/>
                  </a:lnTo>
                  <a:moveTo>
                    <a:pt x="903" y="47"/>
                  </a:moveTo>
                  <a:lnTo>
                    <a:pt x="903" y="47"/>
                  </a:lnTo>
                  <a:lnTo>
                    <a:pt x="850" y="46"/>
                  </a:lnTo>
                  <a:moveTo>
                    <a:pt x="797" y="45"/>
                  </a:moveTo>
                  <a:lnTo>
                    <a:pt x="797" y="45"/>
                  </a:lnTo>
                  <a:lnTo>
                    <a:pt x="743" y="43"/>
                  </a:lnTo>
                  <a:moveTo>
                    <a:pt x="690" y="42"/>
                  </a:moveTo>
                  <a:lnTo>
                    <a:pt x="690" y="42"/>
                  </a:lnTo>
                  <a:lnTo>
                    <a:pt x="637" y="40"/>
                  </a:lnTo>
                  <a:moveTo>
                    <a:pt x="584" y="39"/>
                  </a:moveTo>
                  <a:lnTo>
                    <a:pt x="584" y="39"/>
                  </a:lnTo>
                  <a:lnTo>
                    <a:pt x="535" y="37"/>
                  </a:lnTo>
                  <a:lnTo>
                    <a:pt x="531" y="37"/>
                  </a:lnTo>
                  <a:moveTo>
                    <a:pt x="477" y="34"/>
                  </a:moveTo>
                  <a:lnTo>
                    <a:pt x="477" y="34"/>
                  </a:lnTo>
                  <a:lnTo>
                    <a:pt x="449" y="33"/>
                  </a:lnTo>
                  <a:lnTo>
                    <a:pt x="424" y="32"/>
                  </a:lnTo>
                  <a:moveTo>
                    <a:pt x="371" y="30"/>
                  </a:moveTo>
                  <a:lnTo>
                    <a:pt x="371" y="30"/>
                  </a:lnTo>
                  <a:lnTo>
                    <a:pt x="367" y="29"/>
                  </a:lnTo>
                  <a:lnTo>
                    <a:pt x="318" y="27"/>
                  </a:lnTo>
                  <a:moveTo>
                    <a:pt x="265" y="23"/>
                  </a:moveTo>
                  <a:lnTo>
                    <a:pt x="265" y="23"/>
                  </a:lnTo>
                  <a:lnTo>
                    <a:pt x="215" y="20"/>
                  </a:lnTo>
                  <a:lnTo>
                    <a:pt x="212" y="20"/>
                  </a:lnTo>
                  <a:moveTo>
                    <a:pt x="159" y="16"/>
                  </a:moveTo>
                  <a:lnTo>
                    <a:pt x="159" y="16"/>
                  </a:lnTo>
                  <a:lnTo>
                    <a:pt x="147" y="15"/>
                  </a:lnTo>
                  <a:lnTo>
                    <a:pt x="106" y="11"/>
                  </a:lnTo>
                  <a:moveTo>
                    <a:pt x="53" y="6"/>
                  </a:moveTo>
                  <a:lnTo>
                    <a:pt x="53" y="6"/>
                  </a:lnTo>
                  <a:lnTo>
                    <a:pt x="25" y="3"/>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88" name="Freeform 13"/>
            <p:cNvSpPr>
              <a:spLocks noEditPoints="1"/>
            </p:cNvSpPr>
            <p:nvPr/>
          </p:nvSpPr>
          <p:spPr bwMode="auto">
            <a:xfrm>
              <a:off x="3550" y="811"/>
              <a:ext cx="151" cy="6"/>
            </a:xfrm>
            <a:custGeom>
              <a:avLst/>
              <a:gdLst>
                <a:gd name="T0" fmla="*/ 4 w 251"/>
                <a:gd name="T1" fmla="*/ 0 h 10"/>
                <a:gd name="T2" fmla="*/ 4 w 251"/>
                <a:gd name="T3" fmla="*/ 0 h 10"/>
                <a:gd name="T4" fmla="*/ 4 w 251"/>
                <a:gd name="T5" fmla="*/ 1 h 10"/>
                <a:gd name="T6" fmla="*/ 4 w 251"/>
                <a:gd name="T7" fmla="*/ 1 h 10"/>
                <a:gd name="T8" fmla="*/ 2 w 251"/>
                <a:gd name="T9" fmla="*/ 1 h 10"/>
                <a:gd name="T10" fmla="*/ 2 w 251"/>
                <a:gd name="T11" fmla="*/ 1 h 10"/>
                <a:gd name="T12" fmla="*/ 2 w 251"/>
                <a:gd name="T13" fmla="*/ 1 h 10"/>
                <a:gd name="T14" fmla="*/ 2 w 251"/>
                <a:gd name="T15" fmla="*/ 1 h 10"/>
                <a:gd name="T16" fmla="*/ 1 w 251"/>
                <a:gd name="T17" fmla="*/ 1 h 10"/>
                <a:gd name="T18" fmla="*/ 1 w 251"/>
                <a:gd name="T19" fmla="*/ 1 h 10"/>
                <a:gd name="T20" fmla="*/ 1 w 251"/>
                <a:gd name="T21" fmla="*/ 1 h 10"/>
                <a:gd name="T22" fmla="*/ 1 w 251"/>
                <a:gd name="T23" fmla="*/ 1 h 10"/>
                <a:gd name="T24" fmla="*/ 0 w 251"/>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1"/>
                <a:gd name="T40" fmla="*/ 0 h 10"/>
                <a:gd name="T41" fmla="*/ 251 w 25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1" h="10">
                  <a:moveTo>
                    <a:pt x="251" y="0"/>
                  </a:moveTo>
                  <a:lnTo>
                    <a:pt x="251" y="0"/>
                  </a:lnTo>
                  <a:lnTo>
                    <a:pt x="215" y="1"/>
                  </a:lnTo>
                  <a:lnTo>
                    <a:pt x="201" y="1"/>
                  </a:lnTo>
                  <a:moveTo>
                    <a:pt x="151" y="3"/>
                  </a:moveTo>
                  <a:lnTo>
                    <a:pt x="151" y="3"/>
                  </a:lnTo>
                  <a:lnTo>
                    <a:pt x="132" y="4"/>
                  </a:lnTo>
                  <a:lnTo>
                    <a:pt x="101" y="5"/>
                  </a:lnTo>
                  <a:moveTo>
                    <a:pt x="50" y="8"/>
                  </a:moveTo>
                  <a:lnTo>
                    <a:pt x="50" y="8"/>
                  </a:lnTo>
                  <a:lnTo>
                    <a:pt x="48" y="8"/>
                  </a:lnTo>
                  <a:lnTo>
                    <a:pt x="9" y="9"/>
                  </a:lnTo>
                  <a:lnTo>
                    <a:pt x="0" y="1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89" name="Freeform 14"/>
            <p:cNvSpPr>
              <a:spLocks noEditPoints="1"/>
            </p:cNvSpPr>
            <p:nvPr/>
          </p:nvSpPr>
          <p:spPr bwMode="auto">
            <a:xfrm>
              <a:off x="3369" y="818"/>
              <a:ext cx="90" cy="1"/>
            </a:xfrm>
            <a:custGeom>
              <a:avLst/>
              <a:gdLst>
                <a:gd name="T0" fmla="*/ 2 w 150"/>
                <a:gd name="T1" fmla="*/ 0 h 1"/>
                <a:gd name="T2" fmla="*/ 2 w 150"/>
                <a:gd name="T3" fmla="*/ 0 h 1"/>
                <a:gd name="T4" fmla="*/ 2 w 150"/>
                <a:gd name="T5" fmla="*/ 1 h 1"/>
                <a:gd name="T6" fmla="*/ 1 w 150"/>
                <a:gd name="T7" fmla="*/ 1 h 1"/>
                <a:gd name="T8" fmla="*/ 1 w 150"/>
                <a:gd name="T9" fmla="*/ 1 h 1"/>
                <a:gd name="T10" fmla="*/ 1 w 150"/>
                <a:gd name="T11" fmla="*/ 1 h 1"/>
                <a:gd name="T12" fmla="*/ 0 w 150"/>
                <a:gd name="T13" fmla="*/ 1 h 1"/>
                <a:gd name="T14" fmla="*/ 0 60000 65536"/>
                <a:gd name="T15" fmla="*/ 0 60000 65536"/>
                <a:gd name="T16" fmla="*/ 0 60000 65536"/>
                <a:gd name="T17" fmla="*/ 0 60000 65536"/>
                <a:gd name="T18" fmla="*/ 0 60000 65536"/>
                <a:gd name="T19" fmla="*/ 0 60000 65536"/>
                <a:gd name="T20" fmla="*/ 0 60000 65536"/>
                <a:gd name="T21" fmla="*/ 0 w 150"/>
                <a:gd name="T22" fmla="*/ 0 h 1"/>
                <a:gd name="T23" fmla="*/ 150 w 150"/>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
                  <a:moveTo>
                    <a:pt x="150" y="0"/>
                  </a:moveTo>
                  <a:lnTo>
                    <a:pt x="150" y="0"/>
                  </a:lnTo>
                  <a:lnTo>
                    <a:pt x="100" y="1"/>
                  </a:lnTo>
                  <a:moveTo>
                    <a:pt x="50" y="1"/>
                  </a:moveTo>
                  <a:lnTo>
                    <a:pt x="50" y="1"/>
                  </a:lnTo>
                  <a:lnTo>
                    <a:pt x="38"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0" name="Freeform 15"/>
            <p:cNvSpPr>
              <a:spLocks noEditPoints="1"/>
            </p:cNvSpPr>
            <p:nvPr/>
          </p:nvSpPr>
          <p:spPr bwMode="auto">
            <a:xfrm>
              <a:off x="2856" y="821"/>
              <a:ext cx="419" cy="30"/>
            </a:xfrm>
            <a:custGeom>
              <a:avLst/>
              <a:gdLst>
                <a:gd name="T0" fmla="*/ 12 w 697"/>
                <a:gd name="T1" fmla="*/ 0 h 50"/>
                <a:gd name="T2" fmla="*/ 12 w 697"/>
                <a:gd name="T3" fmla="*/ 0 h 50"/>
                <a:gd name="T4" fmla="*/ 11 w 697"/>
                <a:gd name="T5" fmla="*/ 1 h 50"/>
                <a:gd name="T6" fmla="*/ 11 w 697"/>
                <a:gd name="T7" fmla="*/ 1 h 50"/>
                <a:gd name="T8" fmla="*/ 10 w 697"/>
                <a:gd name="T9" fmla="*/ 1 h 50"/>
                <a:gd name="T10" fmla="*/ 10 w 697"/>
                <a:gd name="T11" fmla="*/ 1 h 50"/>
                <a:gd name="T12" fmla="*/ 10 w 697"/>
                <a:gd name="T13" fmla="*/ 1 h 50"/>
                <a:gd name="T14" fmla="*/ 9 w 697"/>
                <a:gd name="T15" fmla="*/ 1 h 50"/>
                <a:gd name="T16" fmla="*/ 8 w 697"/>
                <a:gd name="T17" fmla="*/ 1 h 50"/>
                <a:gd name="T18" fmla="*/ 8 w 697"/>
                <a:gd name="T19" fmla="*/ 1 h 50"/>
                <a:gd name="T20" fmla="*/ 8 w 697"/>
                <a:gd name="T21" fmla="*/ 1 h 50"/>
                <a:gd name="T22" fmla="*/ 7 w 697"/>
                <a:gd name="T23" fmla="*/ 1 h 50"/>
                <a:gd name="T24" fmla="*/ 6 w 697"/>
                <a:gd name="T25" fmla="*/ 1 h 50"/>
                <a:gd name="T26" fmla="*/ 6 w 697"/>
                <a:gd name="T27" fmla="*/ 1 h 50"/>
                <a:gd name="T28" fmla="*/ 5 w 697"/>
                <a:gd name="T29" fmla="*/ 1 h 50"/>
                <a:gd name="T30" fmla="*/ 5 w 697"/>
                <a:gd name="T31" fmla="*/ 1 h 50"/>
                <a:gd name="T32" fmla="*/ 5 w 697"/>
                <a:gd name="T33" fmla="*/ 1 h 50"/>
                <a:gd name="T34" fmla="*/ 5 w 697"/>
                <a:gd name="T35" fmla="*/ 1 h 50"/>
                <a:gd name="T36" fmla="*/ 4 w 697"/>
                <a:gd name="T37" fmla="*/ 1 h 50"/>
                <a:gd name="T38" fmla="*/ 4 w 697"/>
                <a:gd name="T39" fmla="*/ 1 h 50"/>
                <a:gd name="T40" fmla="*/ 3 w 697"/>
                <a:gd name="T41" fmla="*/ 1 h 50"/>
                <a:gd name="T42" fmla="*/ 3 w 697"/>
                <a:gd name="T43" fmla="*/ 1 h 50"/>
                <a:gd name="T44" fmla="*/ 2 w 697"/>
                <a:gd name="T45" fmla="*/ 1 h 50"/>
                <a:gd name="T46" fmla="*/ 2 w 697"/>
                <a:gd name="T47" fmla="*/ 1 h 50"/>
                <a:gd name="T48" fmla="*/ 1 w 697"/>
                <a:gd name="T49" fmla="*/ 1 h 50"/>
                <a:gd name="T50" fmla="*/ 1 w 697"/>
                <a:gd name="T51" fmla="*/ 1 h 50"/>
                <a:gd name="T52" fmla="*/ 1 w 697"/>
                <a:gd name="T53" fmla="*/ 1 h 50"/>
                <a:gd name="T54" fmla="*/ 1 w 697"/>
                <a:gd name="T55" fmla="*/ 1 h 50"/>
                <a:gd name="T56" fmla="*/ 0 w 697"/>
                <a:gd name="T57" fmla="*/ 1 h 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97"/>
                <a:gd name="T88" fmla="*/ 0 h 50"/>
                <a:gd name="T89" fmla="*/ 697 w 697"/>
                <a:gd name="T90" fmla="*/ 50 h 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97" h="50">
                  <a:moveTo>
                    <a:pt x="697" y="0"/>
                  </a:moveTo>
                  <a:lnTo>
                    <a:pt x="697" y="0"/>
                  </a:lnTo>
                  <a:lnTo>
                    <a:pt x="660" y="3"/>
                  </a:lnTo>
                  <a:lnTo>
                    <a:pt x="643" y="4"/>
                  </a:lnTo>
                  <a:moveTo>
                    <a:pt x="590" y="7"/>
                  </a:moveTo>
                  <a:lnTo>
                    <a:pt x="590" y="7"/>
                  </a:lnTo>
                  <a:lnTo>
                    <a:pt x="575" y="8"/>
                  </a:lnTo>
                  <a:lnTo>
                    <a:pt x="536" y="11"/>
                  </a:lnTo>
                  <a:moveTo>
                    <a:pt x="483" y="15"/>
                  </a:moveTo>
                  <a:lnTo>
                    <a:pt x="483" y="15"/>
                  </a:lnTo>
                  <a:lnTo>
                    <a:pt x="479" y="15"/>
                  </a:lnTo>
                  <a:lnTo>
                    <a:pt x="429" y="19"/>
                  </a:lnTo>
                  <a:moveTo>
                    <a:pt x="375" y="23"/>
                  </a:moveTo>
                  <a:lnTo>
                    <a:pt x="375" y="23"/>
                  </a:lnTo>
                  <a:lnTo>
                    <a:pt x="324" y="27"/>
                  </a:lnTo>
                  <a:lnTo>
                    <a:pt x="322" y="27"/>
                  </a:lnTo>
                  <a:moveTo>
                    <a:pt x="268" y="31"/>
                  </a:moveTo>
                  <a:lnTo>
                    <a:pt x="268" y="31"/>
                  </a:lnTo>
                  <a:lnTo>
                    <a:pt x="222" y="34"/>
                  </a:lnTo>
                  <a:lnTo>
                    <a:pt x="215" y="35"/>
                  </a:lnTo>
                  <a:moveTo>
                    <a:pt x="161" y="39"/>
                  </a:moveTo>
                  <a:lnTo>
                    <a:pt x="161" y="39"/>
                  </a:lnTo>
                  <a:lnTo>
                    <a:pt x="126" y="41"/>
                  </a:lnTo>
                  <a:lnTo>
                    <a:pt x="107" y="43"/>
                  </a:lnTo>
                  <a:moveTo>
                    <a:pt x="54" y="46"/>
                  </a:moveTo>
                  <a:lnTo>
                    <a:pt x="54" y="46"/>
                  </a:lnTo>
                  <a:lnTo>
                    <a:pt x="41" y="47"/>
                  </a:lnTo>
                  <a:lnTo>
                    <a:pt x="5" y="50"/>
                  </a:lnTo>
                  <a:lnTo>
                    <a:pt x="0" y="5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1" name="Freeform 16"/>
            <p:cNvSpPr>
              <a:spLocks noEditPoints="1"/>
            </p:cNvSpPr>
            <p:nvPr/>
          </p:nvSpPr>
          <p:spPr bwMode="auto">
            <a:xfrm>
              <a:off x="2358" y="814"/>
              <a:ext cx="404" cy="36"/>
            </a:xfrm>
            <a:custGeom>
              <a:avLst/>
              <a:gdLst>
                <a:gd name="T0" fmla="*/ 11 w 672"/>
                <a:gd name="T1" fmla="*/ 1 h 60"/>
                <a:gd name="T2" fmla="*/ 11 w 672"/>
                <a:gd name="T3" fmla="*/ 1 h 60"/>
                <a:gd name="T4" fmla="*/ 11 w 672"/>
                <a:gd name="T5" fmla="*/ 1 h 60"/>
                <a:gd name="T6" fmla="*/ 10 w 672"/>
                <a:gd name="T7" fmla="*/ 1 h 60"/>
                <a:gd name="T8" fmla="*/ 10 w 672"/>
                <a:gd name="T9" fmla="*/ 1 h 60"/>
                <a:gd name="T10" fmla="*/ 10 w 672"/>
                <a:gd name="T11" fmla="*/ 1 h 60"/>
                <a:gd name="T12" fmla="*/ 9 w 672"/>
                <a:gd name="T13" fmla="*/ 1 h 60"/>
                <a:gd name="T14" fmla="*/ 8 w 672"/>
                <a:gd name="T15" fmla="*/ 1 h 60"/>
                <a:gd name="T16" fmla="*/ 8 w 672"/>
                <a:gd name="T17" fmla="*/ 1 h 60"/>
                <a:gd name="T18" fmla="*/ 8 w 672"/>
                <a:gd name="T19" fmla="*/ 1 h 60"/>
                <a:gd name="T20" fmla="*/ 7 w 672"/>
                <a:gd name="T21" fmla="*/ 1 h 60"/>
                <a:gd name="T22" fmla="*/ 7 w 672"/>
                <a:gd name="T23" fmla="*/ 1 h 60"/>
                <a:gd name="T24" fmla="*/ 6 w 672"/>
                <a:gd name="T25" fmla="*/ 1 h 60"/>
                <a:gd name="T26" fmla="*/ 6 w 672"/>
                <a:gd name="T27" fmla="*/ 1 h 60"/>
                <a:gd name="T28" fmla="*/ 5 w 672"/>
                <a:gd name="T29" fmla="*/ 1 h 60"/>
                <a:gd name="T30" fmla="*/ 5 w 672"/>
                <a:gd name="T31" fmla="*/ 1 h 60"/>
                <a:gd name="T32" fmla="*/ 4 w 672"/>
                <a:gd name="T33" fmla="*/ 1 h 60"/>
                <a:gd name="T34" fmla="*/ 4 w 672"/>
                <a:gd name="T35" fmla="*/ 1 h 60"/>
                <a:gd name="T36" fmla="*/ 4 w 672"/>
                <a:gd name="T37" fmla="*/ 1 h 60"/>
                <a:gd name="T38" fmla="*/ 4 w 672"/>
                <a:gd name="T39" fmla="*/ 1 h 60"/>
                <a:gd name="T40" fmla="*/ 2 w 672"/>
                <a:gd name="T41" fmla="*/ 1 h 60"/>
                <a:gd name="T42" fmla="*/ 2 w 672"/>
                <a:gd name="T43" fmla="*/ 1 h 60"/>
                <a:gd name="T44" fmla="*/ 2 w 672"/>
                <a:gd name="T45" fmla="*/ 1 h 60"/>
                <a:gd name="T46" fmla="*/ 2 w 672"/>
                <a:gd name="T47" fmla="*/ 1 h 60"/>
                <a:gd name="T48" fmla="*/ 1 w 672"/>
                <a:gd name="T49" fmla="*/ 1 h 60"/>
                <a:gd name="T50" fmla="*/ 1 w 672"/>
                <a:gd name="T51" fmla="*/ 1 h 60"/>
                <a:gd name="T52" fmla="*/ 1 w 672"/>
                <a:gd name="T53" fmla="*/ 1 h 60"/>
                <a:gd name="T54" fmla="*/ 0 w 672"/>
                <a:gd name="T55" fmla="*/ 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2"/>
                <a:gd name="T85" fmla="*/ 0 h 60"/>
                <a:gd name="T86" fmla="*/ 672 w 67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2" h="60">
                  <a:moveTo>
                    <a:pt x="672" y="60"/>
                  </a:moveTo>
                  <a:lnTo>
                    <a:pt x="672" y="60"/>
                  </a:lnTo>
                  <a:lnTo>
                    <a:pt x="633" y="57"/>
                  </a:lnTo>
                  <a:lnTo>
                    <a:pt x="620" y="56"/>
                  </a:lnTo>
                  <a:moveTo>
                    <a:pt x="569" y="51"/>
                  </a:moveTo>
                  <a:lnTo>
                    <a:pt x="569" y="51"/>
                  </a:lnTo>
                  <a:lnTo>
                    <a:pt x="540" y="48"/>
                  </a:lnTo>
                  <a:lnTo>
                    <a:pt x="517" y="46"/>
                  </a:lnTo>
                  <a:moveTo>
                    <a:pt x="465" y="41"/>
                  </a:moveTo>
                  <a:lnTo>
                    <a:pt x="465" y="41"/>
                  </a:lnTo>
                  <a:lnTo>
                    <a:pt x="433" y="38"/>
                  </a:lnTo>
                  <a:lnTo>
                    <a:pt x="414" y="36"/>
                  </a:lnTo>
                  <a:moveTo>
                    <a:pt x="362" y="32"/>
                  </a:moveTo>
                  <a:lnTo>
                    <a:pt x="362" y="32"/>
                  </a:lnTo>
                  <a:lnTo>
                    <a:pt x="320" y="28"/>
                  </a:lnTo>
                  <a:lnTo>
                    <a:pt x="310" y="27"/>
                  </a:lnTo>
                  <a:moveTo>
                    <a:pt x="258" y="22"/>
                  </a:moveTo>
                  <a:lnTo>
                    <a:pt x="258" y="22"/>
                  </a:lnTo>
                  <a:lnTo>
                    <a:pt x="207" y="17"/>
                  </a:lnTo>
                  <a:moveTo>
                    <a:pt x="155" y="12"/>
                  </a:moveTo>
                  <a:lnTo>
                    <a:pt x="155" y="12"/>
                  </a:lnTo>
                  <a:lnTo>
                    <a:pt x="154" y="12"/>
                  </a:lnTo>
                  <a:lnTo>
                    <a:pt x="103" y="8"/>
                  </a:lnTo>
                  <a:moveTo>
                    <a:pt x="52" y="4"/>
                  </a:moveTo>
                  <a:lnTo>
                    <a:pt x="52" y="4"/>
                  </a:lnTo>
                  <a:lnTo>
                    <a:pt x="12"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2" name="Freeform 17"/>
            <p:cNvSpPr>
              <a:spLocks noEditPoints="1"/>
            </p:cNvSpPr>
            <p:nvPr/>
          </p:nvSpPr>
          <p:spPr bwMode="auto">
            <a:xfrm>
              <a:off x="2047" y="807"/>
              <a:ext cx="218" cy="5"/>
            </a:xfrm>
            <a:custGeom>
              <a:avLst/>
              <a:gdLst>
                <a:gd name="T0" fmla="*/ 6 w 362"/>
                <a:gd name="T1" fmla="*/ 1 h 8"/>
                <a:gd name="T2" fmla="*/ 6 w 362"/>
                <a:gd name="T3" fmla="*/ 1 h 8"/>
                <a:gd name="T4" fmla="*/ 5 w 362"/>
                <a:gd name="T5" fmla="*/ 1 h 8"/>
                <a:gd name="T6" fmla="*/ 5 w 362"/>
                <a:gd name="T7" fmla="*/ 1 h 8"/>
                <a:gd name="T8" fmla="*/ 4 w 362"/>
                <a:gd name="T9" fmla="*/ 1 h 8"/>
                <a:gd name="T10" fmla="*/ 4 w 362"/>
                <a:gd name="T11" fmla="*/ 1 h 8"/>
                <a:gd name="T12" fmla="*/ 4 w 362"/>
                <a:gd name="T13" fmla="*/ 1 h 8"/>
                <a:gd name="T14" fmla="*/ 4 w 362"/>
                <a:gd name="T15" fmla="*/ 1 h 8"/>
                <a:gd name="T16" fmla="*/ 2 w 362"/>
                <a:gd name="T17" fmla="*/ 1 h 8"/>
                <a:gd name="T18" fmla="*/ 2 w 362"/>
                <a:gd name="T19" fmla="*/ 1 h 8"/>
                <a:gd name="T20" fmla="*/ 2 w 362"/>
                <a:gd name="T21" fmla="*/ 1 h 8"/>
                <a:gd name="T22" fmla="*/ 2 w 362"/>
                <a:gd name="T23" fmla="*/ 1 h 8"/>
                <a:gd name="T24" fmla="*/ 1 w 362"/>
                <a:gd name="T25" fmla="*/ 1 h 8"/>
                <a:gd name="T26" fmla="*/ 1 w 362"/>
                <a:gd name="T27" fmla="*/ 1 h 8"/>
                <a:gd name="T28" fmla="*/ 1 w 362"/>
                <a:gd name="T29" fmla="*/ 0 h 8"/>
                <a:gd name="T30" fmla="*/ 0 w 362"/>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2"/>
                <a:gd name="T49" fmla="*/ 0 h 8"/>
                <a:gd name="T50" fmla="*/ 362 w 362"/>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2" h="8">
                  <a:moveTo>
                    <a:pt x="362" y="8"/>
                  </a:moveTo>
                  <a:lnTo>
                    <a:pt x="362" y="8"/>
                  </a:lnTo>
                  <a:lnTo>
                    <a:pt x="314" y="7"/>
                  </a:lnTo>
                  <a:lnTo>
                    <a:pt x="310" y="7"/>
                  </a:lnTo>
                  <a:moveTo>
                    <a:pt x="258" y="6"/>
                  </a:moveTo>
                  <a:lnTo>
                    <a:pt x="258" y="6"/>
                  </a:lnTo>
                  <a:lnTo>
                    <a:pt x="212" y="5"/>
                  </a:lnTo>
                  <a:lnTo>
                    <a:pt x="207" y="5"/>
                  </a:lnTo>
                  <a:moveTo>
                    <a:pt x="155" y="3"/>
                  </a:moveTo>
                  <a:lnTo>
                    <a:pt x="155" y="3"/>
                  </a:lnTo>
                  <a:lnTo>
                    <a:pt x="109" y="2"/>
                  </a:lnTo>
                  <a:lnTo>
                    <a:pt x="103" y="2"/>
                  </a:lnTo>
                  <a:moveTo>
                    <a:pt x="52" y="1"/>
                  </a:moveTo>
                  <a:lnTo>
                    <a:pt x="52" y="1"/>
                  </a:lnTo>
                  <a:lnTo>
                    <a:pt x="15" y="0"/>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3" name="Freeform 18"/>
            <p:cNvSpPr>
              <a:spLocks noEditPoints="1"/>
            </p:cNvSpPr>
            <p:nvPr/>
          </p:nvSpPr>
          <p:spPr bwMode="auto">
            <a:xfrm>
              <a:off x="1469" y="807"/>
              <a:ext cx="483" cy="15"/>
            </a:xfrm>
            <a:custGeom>
              <a:avLst/>
              <a:gdLst>
                <a:gd name="T0" fmla="*/ 14 w 804"/>
                <a:gd name="T1" fmla="*/ 0 h 26"/>
                <a:gd name="T2" fmla="*/ 14 w 804"/>
                <a:gd name="T3" fmla="*/ 0 h 26"/>
                <a:gd name="T4" fmla="*/ 13 w 804"/>
                <a:gd name="T5" fmla="*/ 1 h 26"/>
                <a:gd name="T6" fmla="*/ 13 w 804"/>
                <a:gd name="T7" fmla="*/ 1 h 26"/>
                <a:gd name="T8" fmla="*/ 12 w 804"/>
                <a:gd name="T9" fmla="*/ 1 h 26"/>
                <a:gd name="T10" fmla="*/ 12 w 804"/>
                <a:gd name="T11" fmla="*/ 1 h 26"/>
                <a:gd name="T12" fmla="*/ 11 w 804"/>
                <a:gd name="T13" fmla="*/ 1 h 26"/>
                <a:gd name="T14" fmla="*/ 11 w 804"/>
                <a:gd name="T15" fmla="*/ 1 h 26"/>
                <a:gd name="T16" fmla="*/ 10 w 804"/>
                <a:gd name="T17" fmla="*/ 1 h 26"/>
                <a:gd name="T18" fmla="*/ 10 w 804"/>
                <a:gd name="T19" fmla="*/ 1 h 26"/>
                <a:gd name="T20" fmla="*/ 10 w 804"/>
                <a:gd name="T21" fmla="*/ 1 h 26"/>
                <a:gd name="T22" fmla="*/ 9 w 804"/>
                <a:gd name="T23" fmla="*/ 1 h 26"/>
                <a:gd name="T24" fmla="*/ 8 w 804"/>
                <a:gd name="T25" fmla="*/ 1 h 26"/>
                <a:gd name="T26" fmla="*/ 8 w 804"/>
                <a:gd name="T27" fmla="*/ 1 h 26"/>
                <a:gd name="T28" fmla="*/ 8 w 804"/>
                <a:gd name="T29" fmla="*/ 1 h 26"/>
                <a:gd name="T30" fmla="*/ 7 w 804"/>
                <a:gd name="T31" fmla="*/ 1 h 26"/>
                <a:gd name="T32" fmla="*/ 6 w 804"/>
                <a:gd name="T33" fmla="*/ 1 h 26"/>
                <a:gd name="T34" fmla="*/ 6 w 804"/>
                <a:gd name="T35" fmla="*/ 1 h 26"/>
                <a:gd name="T36" fmla="*/ 5 w 804"/>
                <a:gd name="T37" fmla="*/ 1 h 26"/>
                <a:gd name="T38" fmla="*/ 5 w 804"/>
                <a:gd name="T39" fmla="*/ 1 h 26"/>
                <a:gd name="T40" fmla="*/ 5 w 804"/>
                <a:gd name="T41" fmla="*/ 1 h 26"/>
                <a:gd name="T42" fmla="*/ 5 w 804"/>
                <a:gd name="T43" fmla="*/ 1 h 26"/>
                <a:gd name="T44" fmla="*/ 5 w 804"/>
                <a:gd name="T45" fmla="*/ 1 h 26"/>
                <a:gd name="T46" fmla="*/ 4 w 804"/>
                <a:gd name="T47" fmla="*/ 1 h 26"/>
                <a:gd name="T48" fmla="*/ 3 w 804"/>
                <a:gd name="T49" fmla="*/ 1 h 26"/>
                <a:gd name="T50" fmla="*/ 3 w 804"/>
                <a:gd name="T51" fmla="*/ 1 h 26"/>
                <a:gd name="T52" fmla="*/ 2 w 804"/>
                <a:gd name="T53" fmla="*/ 1 h 26"/>
                <a:gd name="T54" fmla="*/ 2 w 804"/>
                <a:gd name="T55" fmla="*/ 1 h 26"/>
                <a:gd name="T56" fmla="*/ 1 w 804"/>
                <a:gd name="T57" fmla="*/ 1 h 26"/>
                <a:gd name="T58" fmla="*/ 1 w 804"/>
                <a:gd name="T59" fmla="*/ 1 h 26"/>
                <a:gd name="T60" fmla="*/ 1 w 804"/>
                <a:gd name="T61" fmla="*/ 1 h 26"/>
                <a:gd name="T62" fmla="*/ 0 w 804"/>
                <a:gd name="T63" fmla="*/ 1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4"/>
                <a:gd name="T97" fmla="*/ 0 h 26"/>
                <a:gd name="T98" fmla="*/ 804 w 804"/>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4" h="26">
                  <a:moveTo>
                    <a:pt x="804" y="0"/>
                  </a:moveTo>
                  <a:lnTo>
                    <a:pt x="804" y="0"/>
                  </a:lnTo>
                  <a:lnTo>
                    <a:pt x="762" y="1"/>
                  </a:lnTo>
                  <a:lnTo>
                    <a:pt x="750" y="2"/>
                  </a:lnTo>
                  <a:moveTo>
                    <a:pt x="697" y="3"/>
                  </a:moveTo>
                  <a:lnTo>
                    <a:pt x="697" y="3"/>
                  </a:lnTo>
                  <a:lnTo>
                    <a:pt x="666" y="4"/>
                  </a:lnTo>
                  <a:lnTo>
                    <a:pt x="643" y="5"/>
                  </a:lnTo>
                  <a:moveTo>
                    <a:pt x="590" y="7"/>
                  </a:moveTo>
                  <a:lnTo>
                    <a:pt x="590" y="7"/>
                  </a:lnTo>
                  <a:lnTo>
                    <a:pt x="557" y="8"/>
                  </a:lnTo>
                  <a:lnTo>
                    <a:pt x="536" y="9"/>
                  </a:lnTo>
                  <a:moveTo>
                    <a:pt x="482" y="10"/>
                  </a:moveTo>
                  <a:lnTo>
                    <a:pt x="482" y="10"/>
                  </a:lnTo>
                  <a:lnTo>
                    <a:pt x="441" y="12"/>
                  </a:lnTo>
                  <a:lnTo>
                    <a:pt x="429" y="12"/>
                  </a:lnTo>
                  <a:moveTo>
                    <a:pt x="375" y="14"/>
                  </a:moveTo>
                  <a:lnTo>
                    <a:pt x="375" y="14"/>
                  </a:lnTo>
                  <a:lnTo>
                    <a:pt x="322" y="16"/>
                  </a:lnTo>
                  <a:moveTo>
                    <a:pt x="268" y="18"/>
                  </a:moveTo>
                  <a:lnTo>
                    <a:pt x="268" y="18"/>
                  </a:lnTo>
                  <a:lnTo>
                    <a:pt x="264" y="18"/>
                  </a:lnTo>
                  <a:lnTo>
                    <a:pt x="214" y="20"/>
                  </a:lnTo>
                  <a:moveTo>
                    <a:pt x="161" y="22"/>
                  </a:moveTo>
                  <a:lnTo>
                    <a:pt x="161" y="22"/>
                  </a:lnTo>
                  <a:lnTo>
                    <a:pt x="153" y="22"/>
                  </a:lnTo>
                  <a:lnTo>
                    <a:pt x="107" y="23"/>
                  </a:lnTo>
                  <a:moveTo>
                    <a:pt x="54" y="25"/>
                  </a:moveTo>
                  <a:lnTo>
                    <a:pt x="54" y="25"/>
                  </a:lnTo>
                  <a:lnTo>
                    <a:pt x="11" y="26"/>
                  </a:lnTo>
                  <a:lnTo>
                    <a:pt x="0" y="2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4" name="Freeform 19"/>
            <p:cNvSpPr>
              <a:spLocks noEditPoints="1"/>
            </p:cNvSpPr>
            <p:nvPr/>
          </p:nvSpPr>
          <p:spPr bwMode="auto">
            <a:xfrm>
              <a:off x="1019" y="824"/>
              <a:ext cx="354" cy="10"/>
            </a:xfrm>
            <a:custGeom>
              <a:avLst/>
              <a:gdLst>
                <a:gd name="T0" fmla="*/ 10 w 588"/>
                <a:gd name="T1" fmla="*/ 0 h 17"/>
                <a:gd name="T2" fmla="*/ 10 w 588"/>
                <a:gd name="T3" fmla="*/ 0 h 17"/>
                <a:gd name="T4" fmla="*/ 10 w 588"/>
                <a:gd name="T5" fmla="*/ 1 h 17"/>
                <a:gd name="T6" fmla="*/ 9 w 588"/>
                <a:gd name="T7" fmla="*/ 1 h 17"/>
                <a:gd name="T8" fmla="*/ 8 w 588"/>
                <a:gd name="T9" fmla="*/ 1 h 17"/>
                <a:gd name="T10" fmla="*/ 8 w 588"/>
                <a:gd name="T11" fmla="*/ 1 h 17"/>
                <a:gd name="T12" fmla="*/ 8 w 588"/>
                <a:gd name="T13" fmla="*/ 1 h 17"/>
                <a:gd name="T14" fmla="*/ 7 w 588"/>
                <a:gd name="T15" fmla="*/ 1 h 17"/>
                <a:gd name="T16" fmla="*/ 7 w 588"/>
                <a:gd name="T17" fmla="*/ 1 h 17"/>
                <a:gd name="T18" fmla="*/ 7 w 588"/>
                <a:gd name="T19" fmla="*/ 1 h 17"/>
                <a:gd name="T20" fmla="*/ 6 w 588"/>
                <a:gd name="T21" fmla="*/ 1 h 17"/>
                <a:gd name="T22" fmla="*/ 5 w 588"/>
                <a:gd name="T23" fmla="*/ 1 h 17"/>
                <a:gd name="T24" fmla="*/ 5 w 588"/>
                <a:gd name="T25" fmla="*/ 1 h 17"/>
                <a:gd name="T26" fmla="*/ 5 w 588"/>
                <a:gd name="T27" fmla="*/ 1 h 17"/>
                <a:gd name="T28" fmla="*/ 4 w 588"/>
                <a:gd name="T29" fmla="*/ 1 h 17"/>
                <a:gd name="T30" fmla="*/ 4 w 588"/>
                <a:gd name="T31" fmla="*/ 1 h 17"/>
                <a:gd name="T32" fmla="*/ 3 w 588"/>
                <a:gd name="T33" fmla="*/ 1 h 17"/>
                <a:gd name="T34" fmla="*/ 3 w 588"/>
                <a:gd name="T35" fmla="*/ 1 h 17"/>
                <a:gd name="T36" fmla="*/ 2 w 588"/>
                <a:gd name="T37" fmla="*/ 1 h 17"/>
                <a:gd name="T38" fmla="*/ 2 w 588"/>
                <a:gd name="T39" fmla="*/ 1 h 17"/>
                <a:gd name="T40" fmla="*/ 1 w 588"/>
                <a:gd name="T41" fmla="*/ 1 h 17"/>
                <a:gd name="T42" fmla="*/ 1 w 588"/>
                <a:gd name="T43" fmla="*/ 1 h 17"/>
                <a:gd name="T44" fmla="*/ 1 w 588"/>
                <a:gd name="T45" fmla="*/ 1 h 17"/>
                <a:gd name="T46" fmla="*/ 0 w 588"/>
                <a:gd name="T47" fmla="*/ 1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8"/>
                <a:gd name="T73" fmla="*/ 0 h 17"/>
                <a:gd name="T74" fmla="*/ 588 w 588"/>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8" h="17">
                  <a:moveTo>
                    <a:pt x="588" y="0"/>
                  </a:moveTo>
                  <a:lnTo>
                    <a:pt x="588" y="0"/>
                  </a:lnTo>
                  <a:lnTo>
                    <a:pt x="546" y="1"/>
                  </a:lnTo>
                  <a:lnTo>
                    <a:pt x="535" y="2"/>
                  </a:lnTo>
                  <a:moveTo>
                    <a:pt x="481" y="4"/>
                  </a:moveTo>
                  <a:lnTo>
                    <a:pt x="481" y="4"/>
                  </a:lnTo>
                  <a:lnTo>
                    <a:pt x="448" y="5"/>
                  </a:lnTo>
                  <a:lnTo>
                    <a:pt x="428" y="5"/>
                  </a:lnTo>
                  <a:moveTo>
                    <a:pt x="375" y="7"/>
                  </a:moveTo>
                  <a:lnTo>
                    <a:pt x="375" y="7"/>
                  </a:lnTo>
                  <a:lnTo>
                    <a:pt x="336" y="9"/>
                  </a:lnTo>
                  <a:lnTo>
                    <a:pt x="321" y="9"/>
                  </a:lnTo>
                  <a:moveTo>
                    <a:pt x="268" y="11"/>
                  </a:moveTo>
                  <a:lnTo>
                    <a:pt x="268" y="11"/>
                  </a:lnTo>
                  <a:lnTo>
                    <a:pt x="216" y="12"/>
                  </a:lnTo>
                  <a:lnTo>
                    <a:pt x="214" y="12"/>
                  </a:lnTo>
                  <a:moveTo>
                    <a:pt x="161" y="14"/>
                  </a:moveTo>
                  <a:lnTo>
                    <a:pt x="161" y="14"/>
                  </a:lnTo>
                  <a:lnTo>
                    <a:pt x="155" y="14"/>
                  </a:lnTo>
                  <a:lnTo>
                    <a:pt x="107" y="15"/>
                  </a:lnTo>
                  <a:moveTo>
                    <a:pt x="54" y="16"/>
                  </a:moveTo>
                  <a:lnTo>
                    <a:pt x="54" y="16"/>
                  </a:lnTo>
                  <a:lnTo>
                    <a:pt x="33" y="16"/>
                  </a:lnTo>
                  <a:lnTo>
                    <a:pt x="0" y="17"/>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5" name="Freeform 20"/>
            <p:cNvSpPr>
              <a:spLocks noEditPoints="1"/>
            </p:cNvSpPr>
            <p:nvPr/>
          </p:nvSpPr>
          <p:spPr bwMode="auto">
            <a:xfrm>
              <a:off x="545" y="835"/>
              <a:ext cx="375" cy="14"/>
            </a:xfrm>
            <a:custGeom>
              <a:avLst/>
              <a:gdLst>
                <a:gd name="T0" fmla="*/ 10 w 624"/>
                <a:gd name="T1" fmla="*/ 0 h 24"/>
                <a:gd name="T2" fmla="*/ 10 w 624"/>
                <a:gd name="T3" fmla="*/ 0 h 24"/>
                <a:gd name="T4" fmla="*/ 10 w 624"/>
                <a:gd name="T5" fmla="*/ 1 h 24"/>
                <a:gd name="T6" fmla="*/ 8 w 624"/>
                <a:gd name="T7" fmla="*/ 1 h 24"/>
                <a:gd name="T8" fmla="*/ 8 w 624"/>
                <a:gd name="T9" fmla="*/ 1 h 24"/>
                <a:gd name="T10" fmla="*/ 8 w 624"/>
                <a:gd name="T11" fmla="*/ 1 h 24"/>
                <a:gd name="T12" fmla="*/ 8 w 624"/>
                <a:gd name="T13" fmla="*/ 1 h 24"/>
                <a:gd name="T14" fmla="*/ 7 w 624"/>
                <a:gd name="T15" fmla="*/ 1 h 24"/>
                <a:gd name="T16" fmla="*/ 7 w 624"/>
                <a:gd name="T17" fmla="*/ 1 h 24"/>
                <a:gd name="T18" fmla="*/ 7 w 624"/>
                <a:gd name="T19" fmla="*/ 1 h 24"/>
                <a:gd name="T20" fmla="*/ 6 w 624"/>
                <a:gd name="T21" fmla="*/ 1 h 24"/>
                <a:gd name="T22" fmla="*/ 5 w 624"/>
                <a:gd name="T23" fmla="*/ 1 h 24"/>
                <a:gd name="T24" fmla="*/ 5 w 624"/>
                <a:gd name="T25" fmla="*/ 1 h 24"/>
                <a:gd name="T26" fmla="*/ 5 w 624"/>
                <a:gd name="T27" fmla="*/ 1 h 24"/>
                <a:gd name="T28" fmla="*/ 4 w 624"/>
                <a:gd name="T29" fmla="*/ 1 h 24"/>
                <a:gd name="T30" fmla="*/ 3 w 624"/>
                <a:gd name="T31" fmla="*/ 1 h 24"/>
                <a:gd name="T32" fmla="*/ 3 w 624"/>
                <a:gd name="T33" fmla="*/ 1 h 24"/>
                <a:gd name="T34" fmla="*/ 2 w 624"/>
                <a:gd name="T35" fmla="*/ 1 h 24"/>
                <a:gd name="T36" fmla="*/ 2 w 624"/>
                <a:gd name="T37" fmla="*/ 1 h 24"/>
                <a:gd name="T38" fmla="*/ 1 w 624"/>
                <a:gd name="T39" fmla="*/ 1 h 24"/>
                <a:gd name="T40" fmla="*/ 1 w 624"/>
                <a:gd name="T41" fmla="*/ 1 h 24"/>
                <a:gd name="T42" fmla="*/ 1 w 624"/>
                <a:gd name="T43" fmla="*/ 1 h 24"/>
                <a:gd name="T44" fmla="*/ 1 w 624"/>
                <a:gd name="T45" fmla="*/ 1 h 24"/>
                <a:gd name="T46" fmla="*/ 0 w 624"/>
                <a:gd name="T47" fmla="*/ 1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4"/>
                <a:gd name="T73" fmla="*/ 0 h 24"/>
                <a:gd name="T74" fmla="*/ 624 w 624"/>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4" h="24">
                  <a:moveTo>
                    <a:pt x="624" y="0"/>
                  </a:moveTo>
                  <a:lnTo>
                    <a:pt x="624" y="0"/>
                  </a:lnTo>
                  <a:lnTo>
                    <a:pt x="567" y="1"/>
                  </a:lnTo>
                  <a:moveTo>
                    <a:pt x="511" y="3"/>
                  </a:moveTo>
                  <a:lnTo>
                    <a:pt x="511" y="3"/>
                  </a:lnTo>
                  <a:lnTo>
                    <a:pt x="507" y="3"/>
                  </a:lnTo>
                  <a:lnTo>
                    <a:pt x="454" y="5"/>
                  </a:lnTo>
                  <a:moveTo>
                    <a:pt x="397" y="7"/>
                  </a:moveTo>
                  <a:lnTo>
                    <a:pt x="397" y="7"/>
                  </a:lnTo>
                  <a:lnTo>
                    <a:pt x="385" y="7"/>
                  </a:lnTo>
                  <a:lnTo>
                    <a:pt x="341" y="9"/>
                  </a:lnTo>
                  <a:moveTo>
                    <a:pt x="284" y="11"/>
                  </a:moveTo>
                  <a:lnTo>
                    <a:pt x="284" y="11"/>
                  </a:lnTo>
                  <a:lnTo>
                    <a:pt x="265" y="12"/>
                  </a:lnTo>
                  <a:lnTo>
                    <a:pt x="227" y="14"/>
                  </a:lnTo>
                  <a:moveTo>
                    <a:pt x="170" y="16"/>
                  </a:moveTo>
                  <a:lnTo>
                    <a:pt x="170" y="16"/>
                  </a:lnTo>
                  <a:lnTo>
                    <a:pt x="153" y="17"/>
                  </a:lnTo>
                  <a:lnTo>
                    <a:pt x="114" y="19"/>
                  </a:lnTo>
                  <a:moveTo>
                    <a:pt x="57" y="21"/>
                  </a:moveTo>
                  <a:lnTo>
                    <a:pt x="57" y="21"/>
                  </a:lnTo>
                  <a:lnTo>
                    <a:pt x="53" y="21"/>
                  </a:lnTo>
                  <a:lnTo>
                    <a:pt x="10" y="23"/>
                  </a:lnTo>
                  <a:lnTo>
                    <a:pt x="0" y="24"/>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6" name="Freeform 21"/>
            <p:cNvSpPr>
              <a:spLocks noEditPoints="1"/>
            </p:cNvSpPr>
            <p:nvPr/>
          </p:nvSpPr>
          <p:spPr bwMode="auto">
            <a:xfrm>
              <a:off x="215" y="848"/>
              <a:ext cx="230" cy="2"/>
            </a:xfrm>
            <a:custGeom>
              <a:avLst/>
              <a:gdLst>
                <a:gd name="T0" fmla="*/ 7 w 383"/>
                <a:gd name="T1" fmla="*/ 1 h 3"/>
                <a:gd name="T2" fmla="*/ 7 w 383"/>
                <a:gd name="T3" fmla="*/ 1 h 3"/>
                <a:gd name="T4" fmla="*/ 6 w 383"/>
                <a:gd name="T5" fmla="*/ 1 h 3"/>
                <a:gd name="T6" fmla="*/ 6 w 383"/>
                <a:gd name="T7" fmla="*/ 1 h 3"/>
                <a:gd name="T8" fmla="*/ 5 w 383"/>
                <a:gd name="T9" fmla="*/ 1 h 3"/>
                <a:gd name="T10" fmla="*/ 5 w 383"/>
                <a:gd name="T11" fmla="*/ 1 h 3"/>
                <a:gd name="T12" fmla="*/ 4 w 383"/>
                <a:gd name="T13" fmla="*/ 1 h 3"/>
                <a:gd name="T14" fmla="*/ 4 w 383"/>
                <a:gd name="T15" fmla="*/ 1 h 3"/>
                <a:gd name="T16" fmla="*/ 3 w 383"/>
                <a:gd name="T17" fmla="*/ 1 h 3"/>
                <a:gd name="T18" fmla="*/ 3 w 383"/>
                <a:gd name="T19" fmla="*/ 1 h 3"/>
                <a:gd name="T20" fmla="*/ 2 w 383"/>
                <a:gd name="T21" fmla="*/ 1 h 3"/>
                <a:gd name="T22" fmla="*/ 2 w 383"/>
                <a:gd name="T23" fmla="*/ 1 h 3"/>
                <a:gd name="T24" fmla="*/ 1 w 383"/>
                <a:gd name="T25" fmla="*/ 1 h 3"/>
                <a:gd name="T26" fmla="*/ 1 w 383"/>
                <a:gd name="T27" fmla="*/ 1 h 3"/>
                <a:gd name="T28" fmla="*/ 1 w 383"/>
                <a:gd name="T29" fmla="*/ 1 h 3"/>
                <a:gd name="T30" fmla="*/ 1 w 383"/>
                <a:gd name="T31" fmla="*/ 1 h 3"/>
                <a:gd name="T32" fmla="*/ 0 w 383"/>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3"/>
                <a:gd name="T52" fmla="*/ 0 h 3"/>
                <a:gd name="T53" fmla="*/ 383 w 383"/>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3" h="3">
                  <a:moveTo>
                    <a:pt x="383" y="3"/>
                  </a:moveTo>
                  <a:lnTo>
                    <a:pt x="383" y="3"/>
                  </a:lnTo>
                  <a:lnTo>
                    <a:pt x="341" y="3"/>
                  </a:lnTo>
                  <a:lnTo>
                    <a:pt x="328" y="3"/>
                  </a:lnTo>
                  <a:moveTo>
                    <a:pt x="274" y="3"/>
                  </a:moveTo>
                  <a:lnTo>
                    <a:pt x="274" y="3"/>
                  </a:lnTo>
                  <a:lnTo>
                    <a:pt x="246" y="2"/>
                  </a:lnTo>
                  <a:lnTo>
                    <a:pt x="219" y="2"/>
                  </a:lnTo>
                  <a:moveTo>
                    <a:pt x="164" y="2"/>
                  </a:moveTo>
                  <a:lnTo>
                    <a:pt x="164" y="2"/>
                  </a:lnTo>
                  <a:lnTo>
                    <a:pt x="147" y="2"/>
                  </a:lnTo>
                  <a:lnTo>
                    <a:pt x="109" y="1"/>
                  </a:lnTo>
                  <a:moveTo>
                    <a:pt x="54" y="1"/>
                  </a:moveTo>
                  <a:lnTo>
                    <a:pt x="54" y="1"/>
                  </a:lnTo>
                  <a:lnTo>
                    <a:pt x="52" y="1"/>
                  </a:lnTo>
                  <a:lnTo>
                    <a:pt x="10"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7" name="Freeform 22"/>
            <p:cNvSpPr>
              <a:spLocks/>
            </p:cNvSpPr>
            <p:nvPr/>
          </p:nvSpPr>
          <p:spPr bwMode="auto">
            <a:xfrm>
              <a:off x="68" y="848"/>
              <a:ext cx="40" cy="1"/>
            </a:xfrm>
            <a:custGeom>
              <a:avLst/>
              <a:gdLst>
                <a:gd name="T0" fmla="*/ 1 w 65"/>
                <a:gd name="T1" fmla="*/ 0 h 1"/>
                <a:gd name="T2" fmla="*/ 1 w 65"/>
                <a:gd name="T3" fmla="*/ 0 h 1"/>
                <a:gd name="T4" fmla="*/ 1 w 65"/>
                <a:gd name="T5" fmla="*/ 1 h 1"/>
                <a:gd name="T6" fmla="*/ 0 w 65"/>
                <a:gd name="T7" fmla="*/ 1 h 1"/>
                <a:gd name="T8" fmla="*/ 0 60000 65536"/>
                <a:gd name="T9" fmla="*/ 0 60000 65536"/>
                <a:gd name="T10" fmla="*/ 0 60000 65536"/>
                <a:gd name="T11" fmla="*/ 0 60000 65536"/>
                <a:gd name="T12" fmla="*/ 0 w 65"/>
                <a:gd name="T13" fmla="*/ 0 h 1"/>
                <a:gd name="T14" fmla="*/ 65 w 65"/>
                <a:gd name="T15" fmla="*/ 1 h 1"/>
              </a:gdLst>
              <a:ahLst/>
              <a:cxnLst>
                <a:cxn ang="T8">
                  <a:pos x="T0" y="T1"/>
                </a:cxn>
                <a:cxn ang="T9">
                  <a:pos x="T2" y="T3"/>
                </a:cxn>
                <a:cxn ang="T10">
                  <a:pos x="T4" y="T5"/>
                </a:cxn>
                <a:cxn ang="T11">
                  <a:pos x="T6" y="T7"/>
                </a:cxn>
              </a:cxnLst>
              <a:rect l="T12" t="T13" r="T14" b="T15"/>
              <a:pathLst>
                <a:path w="65" h="1">
                  <a:moveTo>
                    <a:pt x="65" y="0"/>
                  </a:moveTo>
                  <a:lnTo>
                    <a:pt x="65" y="0"/>
                  </a:lnTo>
                  <a:lnTo>
                    <a:pt x="14"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8" name="Freeform 23"/>
            <p:cNvSpPr>
              <a:spLocks noEditPoints="1"/>
            </p:cNvSpPr>
            <p:nvPr/>
          </p:nvSpPr>
          <p:spPr bwMode="auto">
            <a:xfrm>
              <a:off x="10" y="806"/>
              <a:ext cx="5926" cy="65"/>
            </a:xfrm>
            <a:custGeom>
              <a:avLst/>
              <a:gdLst>
                <a:gd name="T0" fmla="*/ 168 w 9865"/>
                <a:gd name="T1" fmla="*/ 1 h 108"/>
                <a:gd name="T2" fmla="*/ 168 w 9865"/>
                <a:gd name="T3" fmla="*/ 1 h 108"/>
                <a:gd name="T4" fmla="*/ 167 w 9865"/>
                <a:gd name="T5" fmla="*/ 1 h 108"/>
                <a:gd name="T6" fmla="*/ 146 w 9865"/>
                <a:gd name="T7" fmla="*/ 2 h 108"/>
                <a:gd name="T8" fmla="*/ 146 w 9865"/>
                <a:gd name="T9" fmla="*/ 2 h 108"/>
                <a:gd name="T10" fmla="*/ 146 w 9865"/>
                <a:gd name="T11" fmla="*/ 2 h 108"/>
                <a:gd name="T12" fmla="*/ 145 w 9865"/>
                <a:gd name="T13" fmla="*/ 2 h 108"/>
                <a:gd name="T14" fmla="*/ 130 w 9865"/>
                <a:gd name="T15" fmla="*/ 1 h 108"/>
                <a:gd name="T16" fmla="*/ 130 w 9865"/>
                <a:gd name="T17" fmla="*/ 1 h 108"/>
                <a:gd name="T18" fmla="*/ 129 w 9865"/>
                <a:gd name="T19" fmla="*/ 1 h 108"/>
                <a:gd name="T20" fmla="*/ 129 w 9865"/>
                <a:gd name="T21" fmla="*/ 1 h 108"/>
                <a:gd name="T22" fmla="*/ 106 w 9865"/>
                <a:gd name="T23" fmla="*/ 1 h 108"/>
                <a:gd name="T24" fmla="*/ 106 w 9865"/>
                <a:gd name="T25" fmla="*/ 1 h 108"/>
                <a:gd name="T26" fmla="*/ 106 w 9865"/>
                <a:gd name="T27" fmla="*/ 1 h 108"/>
                <a:gd name="T28" fmla="*/ 105 w 9865"/>
                <a:gd name="T29" fmla="*/ 1 h 108"/>
                <a:gd name="T30" fmla="*/ 99 w 9865"/>
                <a:gd name="T31" fmla="*/ 1 h 108"/>
                <a:gd name="T32" fmla="*/ 99 w 9865"/>
                <a:gd name="T33" fmla="*/ 1 h 108"/>
                <a:gd name="T34" fmla="*/ 99 w 9865"/>
                <a:gd name="T35" fmla="*/ 1 h 108"/>
                <a:gd name="T36" fmla="*/ 98 w 9865"/>
                <a:gd name="T37" fmla="*/ 1 h 108"/>
                <a:gd name="T38" fmla="*/ 94 w 9865"/>
                <a:gd name="T39" fmla="*/ 1 h 108"/>
                <a:gd name="T40" fmla="*/ 94 w 9865"/>
                <a:gd name="T41" fmla="*/ 1 h 108"/>
                <a:gd name="T42" fmla="*/ 94 w 9865"/>
                <a:gd name="T43" fmla="*/ 1 h 108"/>
                <a:gd name="T44" fmla="*/ 93 w 9865"/>
                <a:gd name="T45" fmla="*/ 1 h 108"/>
                <a:gd name="T46" fmla="*/ 79 w 9865"/>
                <a:gd name="T47" fmla="*/ 1 h 108"/>
                <a:gd name="T48" fmla="*/ 79 w 9865"/>
                <a:gd name="T49" fmla="*/ 1 h 108"/>
                <a:gd name="T50" fmla="*/ 79 w 9865"/>
                <a:gd name="T51" fmla="*/ 1 h 108"/>
                <a:gd name="T52" fmla="*/ 78 w 9865"/>
                <a:gd name="T53" fmla="*/ 1 h 108"/>
                <a:gd name="T54" fmla="*/ 65 w 9865"/>
                <a:gd name="T55" fmla="*/ 1 h 108"/>
                <a:gd name="T56" fmla="*/ 65 w 9865"/>
                <a:gd name="T57" fmla="*/ 1 h 108"/>
                <a:gd name="T58" fmla="*/ 65 w 9865"/>
                <a:gd name="T59" fmla="*/ 1 h 108"/>
                <a:gd name="T60" fmla="*/ 65 w 9865"/>
                <a:gd name="T61" fmla="*/ 1 h 108"/>
                <a:gd name="T62" fmla="*/ 56 w 9865"/>
                <a:gd name="T63" fmla="*/ 0 h 108"/>
                <a:gd name="T64" fmla="*/ 56 w 9865"/>
                <a:gd name="T65" fmla="*/ 0 h 108"/>
                <a:gd name="T66" fmla="*/ 56 w 9865"/>
                <a:gd name="T67" fmla="*/ 0 h 108"/>
                <a:gd name="T68" fmla="*/ 56 w 9865"/>
                <a:gd name="T69" fmla="*/ 0 h 108"/>
                <a:gd name="T70" fmla="*/ 40 w 9865"/>
                <a:gd name="T71" fmla="*/ 1 h 108"/>
                <a:gd name="T72" fmla="*/ 40 w 9865"/>
                <a:gd name="T73" fmla="*/ 1 h 108"/>
                <a:gd name="T74" fmla="*/ 40 w 9865"/>
                <a:gd name="T75" fmla="*/ 1 h 108"/>
                <a:gd name="T76" fmla="*/ 39 w 9865"/>
                <a:gd name="T77" fmla="*/ 1 h 108"/>
                <a:gd name="T78" fmla="*/ 28 w 9865"/>
                <a:gd name="T79" fmla="*/ 1 h 108"/>
                <a:gd name="T80" fmla="*/ 28 w 9865"/>
                <a:gd name="T81" fmla="*/ 1 h 108"/>
                <a:gd name="T82" fmla="*/ 27 w 9865"/>
                <a:gd name="T83" fmla="*/ 1 h 108"/>
                <a:gd name="T84" fmla="*/ 26 w 9865"/>
                <a:gd name="T85" fmla="*/ 1 h 108"/>
                <a:gd name="T86" fmla="*/ 14 w 9865"/>
                <a:gd name="T87" fmla="*/ 1 h 108"/>
                <a:gd name="T88" fmla="*/ 14 w 9865"/>
                <a:gd name="T89" fmla="*/ 1 h 108"/>
                <a:gd name="T90" fmla="*/ 14 w 9865"/>
                <a:gd name="T91" fmla="*/ 1 h 108"/>
                <a:gd name="T92" fmla="*/ 13 w 9865"/>
                <a:gd name="T93" fmla="*/ 1 h 108"/>
                <a:gd name="T94" fmla="*/ 5 w 9865"/>
                <a:gd name="T95" fmla="*/ 1 h 108"/>
                <a:gd name="T96" fmla="*/ 5 w 9865"/>
                <a:gd name="T97" fmla="*/ 1 h 108"/>
                <a:gd name="T98" fmla="*/ 4 w 9865"/>
                <a:gd name="T99" fmla="*/ 1 h 108"/>
                <a:gd name="T100" fmla="*/ 4 w 9865"/>
                <a:gd name="T101" fmla="*/ 1 h 108"/>
                <a:gd name="T102" fmla="*/ 1 w 9865"/>
                <a:gd name="T103" fmla="*/ 1 h 108"/>
                <a:gd name="T104" fmla="*/ 1 w 9865"/>
                <a:gd name="T105" fmla="*/ 1 h 108"/>
                <a:gd name="T106" fmla="*/ 0 w 9865"/>
                <a:gd name="T107" fmla="*/ 1 h 1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65"/>
                <a:gd name="T163" fmla="*/ 0 h 108"/>
                <a:gd name="T164" fmla="*/ 9865 w 9865"/>
                <a:gd name="T165" fmla="*/ 108 h 1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65" h="108">
                  <a:moveTo>
                    <a:pt x="9865" y="43"/>
                  </a:moveTo>
                  <a:lnTo>
                    <a:pt x="9865" y="43"/>
                  </a:lnTo>
                  <a:cubicBezTo>
                    <a:pt x="9862" y="43"/>
                    <a:pt x="9853" y="45"/>
                    <a:pt x="9839" y="46"/>
                  </a:cubicBezTo>
                  <a:moveTo>
                    <a:pt x="8615" y="108"/>
                  </a:moveTo>
                  <a:lnTo>
                    <a:pt x="8615" y="108"/>
                  </a:lnTo>
                  <a:cubicBezTo>
                    <a:pt x="8606" y="108"/>
                    <a:pt x="8597" y="108"/>
                    <a:pt x="8588" y="108"/>
                  </a:cubicBezTo>
                  <a:cubicBezTo>
                    <a:pt x="8579" y="108"/>
                    <a:pt x="8570" y="108"/>
                    <a:pt x="8561" y="108"/>
                  </a:cubicBezTo>
                  <a:moveTo>
                    <a:pt x="7628" y="74"/>
                  </a:moveTo>
                  <a:lnTo>
                    <a:pt x="7628" y="74"/>
                  </a:lnTo>
                  <a:cubicBezTo>
                    <a:pt x="7619" y="74"/>
                    <a:pt x="7609" y="74"/>
                    <a:pt x="7600" y="73"/>
                  </a:cubicBezTo>
                  <a:cubicBezTo>
                    <a:pt x="7591" y="73"/>
                    <a:pt x="7582" y="73"/>
                    <a:pt x="7574" y="73"/>
                  </a:cubicBezTo>
                  <a:moveTo>
                    <a:pt x="6245" y="14"/>
                  </a:moveTo>
                  <a:lnTo>
                    <a:pt x="6245" y="14"/>
                  </a:lnTo>
                  <a:cubicBezTo>
                    <a:pt x="6236" y="13"/>
                    <a:pt x="6227" y="11"/>
                    <a:pt x="6219" y="10"/>
                  </a:cubicBezTo>
                  <a:cubicBezTo>
                    <a:pt x="6214" y="9"/>
                    <a:pt x="6205" y="8"/>
                    <a:pt x="6194" y="8"/>
                  </a:cubicBezTo>
                  <a:moveTo>
                    <a:pt x="5842" y="20"/>
                  </a:moveTo>
                  <a:lnTo>
                    <a:pt x="5842" y="20"/>
                  </a:lnTo>
                  <a:cubicBezTo>
                    <a:pt x="5832" y="20"/>
                    <a:pt x="5823" y="20"/>
                    <a:pt x="5817" y="20"/>
                  </a:cubicBezTo>
                  <a:cubicBezTo>
                    <a:pt x="5809" y="20"/>
                    <a:pt x="5801" y="20"/>
                    <a:pt x="5792" y="20"/>
                  </a:cubicBezTo>
                  <a:moveTo>
                    <a:pt x="5541" y="21"/>
                  </a:moveTo>
                  <a:lnTo>
                    <a:pt x="5541" y="21"/>
                  </a:lnTo>
                  <a:cubicBezTo>
                    <a:pt x="5532" y="21"/>
                    <a:pt x="5524" y="21"/>
                    <a:pt x="5515" y="21"/>
                  </a:cubicBezTo>
                  <a:cubicBezTo>
                    <a:pt x="5508" y="21"/>
                    <a:pt x="5499" y="22"/>
                    <a:pt x="5489" y="22"/>
                  </a:cubicBezTo>
                  <a:moveTo>
                    <a:pt x="4685" y="77"/>
                  </a:moveTo>
                  <a:lnTo>
                    <a:pt x="4685" y="77"/>
                  </a:lnTo>
                  <a:cubicBezTo>
                    <a:pt x="4673" y="77"/>
                    <a:pt x="4664" y="78"/>
                    <a:pt x="4658" y="78"/>
                  </a:cubicBezTo>
                  <a:cubicBezTo>
                    <a:pt x="4651" y="78"/>
                    <a:pt x="4643" y="77"/>
                    <a:pt x="4632" y="77"/>
                  </a:cubicBezTo>
                  <a:moveTo>
                    <a:pt x="3856" y="10"/>
                  </a:moveTo>
                  <a:lnTo>
                    <a:pt x="3856" y="10"/>
                  </a:lnTo>
                  <a:cubicBezTo>
                    <a:pt x="3846" y="10"/>
                    <a:pt x="3837" y="10"/>
                    <a:pt x="3830" y="10"/>
                  </a:cubicBezTo>
                  <a:cubicBezTo>
                    <a:pt x="3822" y="10"/>
                    <a:pt x="3813" y="10"/>
                    <a:pt x="3804" y="9"/>
                  </a:cubicBezTo>
                  <a:moveTo>
                    <a:pt x="3339" y="0"/>
                  </a:moveTo>
                  <a:lnTo>
                    <a:pt x="3339" y="0"/>
                  </a:lnTo>
                  <a:cubicBezTo>
                    <a:pt x="3330" y="0"/>
                    <a:pt x="3321" y="0"/>
                    <a:pt x="3313" y="0"/>
                  </a:cubicBezTo>
                  <a:cubicBezTo>
                    <a:pt x="3306" y="0"/>
                    <a:pt x="3297" y="0"/>
                    <a:pt x="3287" y="0"/>
                  </a:cubicBezTo>
                  <a:moveTo>
                    <a:pt x="2375" y="28"/>
                  </a:moveTo>
                  <a:lnTo>
                    <a:pt x="2375" y="28"/>
                  </a:lnTo>
                  <a:cubicBezTo>
                    <a:pt x="2365" y="28"/>
                    <a:pt x="2356" y="28"/>
                    <a:pt x="2348" y="28"/>
                  </a:cubicBezTo>
                  <a:cubicBezTo>
                    <a:pt x="2341" y="28"/>
                    <a:pt x="2332" y="29"/>
                    <a:pt x="2322" y="29"/>
                  </a:cubicBezTo>
                  <a:moveTo>
                    <a:pt x="1627" y="47"/>
                  </a:moveTo>
                  <a:lnTo>
                    <a:pt x="1627" y="47"/>
                  </a:lnTo>
                  <a:cubicBezTo>
                    <a:pt x="1618" y="47"/>
                    <a:pt x="1609" y="47"/>
                    <a:pt x="1600" y="47"/>
                  </a:cubicBezTo>
                  <a:cubicBezTo>
                    <a:pt x="1591" y="47"/>
                    <a:pt x="1581" y="47"/>
                    <a:pt x="1572" y="47"/>
                  </a:cubicBezTo>
                  <a:moveTo>
                    <a:pt x="835" y="73"/>
                  </a:moveTo>
                  <a:lnTo>
                    <a:pt x="835" y="73"/>
                  </a:lnTo>
                  <a:cubicBezTo>
                    <a:pt x="824" y="74"/>
                    <a:pt x="814" y="74"/>
                    <a:pt x="806" y="74"/>
                  </a:cubicBezTo>
                  <a:cubicBezTo>
                    <a:pt x="798" y="74"/>
                    <a:pt x="789" y="74"/>
                    <a:pt x="779" y="74"/>
                  </a:cubicBezTo>
                  <a:moveTo>
                    <a:pt x="286" y="70"/>
                  </a:moveTo>
                  <a:lnTo>
                    <a:pt x="286" y="70"/>
                  </a:lnTo>
                  <a:cubicBezTo>
                    <a:pt x="275" y="70"/>
                    <a:pt x="266" y="70"/>
                    <a:pt x="258" y="70"/>
                  </a:cubicBezTo>
                  <a:cubicBezTo>
                    <a:pt x="248" y="70"/>
                    <a:pt x="238" y="70"/>
                    <a:pt x="226" y="70"/>
                  </a:cubicBezTo>
                  <a:moveTo>
                    <a:pt x="33" y="72"/>
                  </a:moveTo>
                  <a:lnTo>
                    <a:pt x="33" y="72"/>
                  </a:lnTo>
                  <a:cubicBezTo>
                    <a:pt x="13" y="72"/>
                    <a:pt x="0" y="72"/>
                    <a:pt x="0" y="72"/>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50199" name="Freeform 24"/>
            <p:cNvSpPr>
              <a:spLocks/>
            </p:cNvSpPr>
            <p:nvPr/>
          </p:nvSpPr>
          <p:spPr bwMode="auto">
            <a:xfrm>
              <a:off x="3841" y="3968"/>
              <a:ext cx="1339" cy="14"/>
            </a:xfrm>
            <a:custGeom>
              <a:avLst/>
              <a:gdLst>
                <a:gd name="T0" fmla="*/ 38 w 2229"/>
                <a:gd name="T1" fmla="*/ 1 h 23"/>
                <a:gd name="T2" fmla="*/ 38 w 2229"/>
                <a:gd name="T3" fmla="*/ 1 h 23"/>
                <a:gd name="T4" fmla="*/ 37 w 2229"/>
                <a:gd name="T5" fmla="*/ 0 h 23"/>
                <a:gd name="T6" fmla="*/ 1 w 2229"/>
                <a:gd name="T7" fmla="*/ 1 h 23"/>
                <a:gd name="T8" fmla="*/ 0 w 2229"/>
                <a:gd name="T9" fmla="*/ 1 h 23"/>
                <a:gd name="T10" fmla="*/ 35 w 2229"/>
                <a:gd name="T11" fmla="*/ 1 h 23"/>
                <a:gd name="T12" fmla="*/ 0 60000 65536"/>
                <a:gd name="T13" fmla="*/ 0 60000 65536"/>
                <a:gd name="T14" fmla="*/ 0 60000 65536"/>
                <a:gd name="T15" fmla="*/ 0 60000 65536"/>
                <a:gd name="T16" fmla="*/ 0 60000 65536"/>
                <a:gd name="T17" fmla="*/ 0 60000 65536"/>
                <a:gd name="T18" fmla="*/ 0 w 2229"/>
                <a:gd name="T19" fmla="*/ 0 h 23"/>
                <a:gd name="T20" fmla="*/ 2229 w 22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229" h="23">
                  <a:moveTo>
                    <a:pt x="2229" y="9"/>
                  </a:moveTo>
                  <a:lnTo>
                    <a:pt x="2229" y="9"/>
                  </a:lnTo>
                  <a:lnTo>
                    <a:pt x="2153" y="0"/>
                  </a:lnTo>
                  <a:lnTo>
                    <a:pt x="17" y="23"/>
                  </a:lnTo>
                  <a:lnTo>
                    <a:pt x="0" y="14"/>
                  </a:lnTo>
                  <a:lnTo>
                    <a:pt x="2108" y="13"/>
                  </a:lnTo>
                </a:path>
              </a:pathLst>
            </a:custGeom>
            <a:solidFill>
              <a:srgbClr val="000000"/>
            </a:solidFill>
            <a:ln w="0">
              <a:solidFill>
                <a:srgbClr val="000000"/>
              </a:solidFill>
              <a:prstDash val="solid"/>
              <a:round/>
              <a:headEnd/>
              <a:tailEnd/>
            </a:ln>
          </p:spPr>
          <p:txBody>
            <a:bodyPr/>
            <a:lstStyle/>
            <a:p>
              <a:endParaRPr lang="en-GB"/>
            </a:p>
          </p:txBody>
        </p:sp>
        <p:sp>
          <p:nvSpPr>
            <p:cNvPr id="50200" name="Freeform 25"/>
            <p:cNvSpPr>
              <a:spLocks/>
            </p:cNvSpPr>
            <p:nvPr/>
          </p:nvSpPr>
          <p:spPr bwMode="auto">
            <a:xfrm>
              <a:off x="864" y="273"/>
              <a:ext cx="2001" cy="8"/>
            </a:xfrm>
            <a:custGeom>
              <a:avLst/>
              <a:gdLst>
                <a:gd name="T0" fmla="*/ 10 w 3331"/>
                <a:gd name="T1" fmla="*/ 1 h 13"/>
                <a:gd name="T2" fmla="*/ 10 w 3331"/>
                <a:gd name="T3" fmla="*/ 1 h 13"/>
                <a:gd name="T4" fmla="*/ 10 w 3331"/>
                <a:gd name="T5" fmla="*/ 1 h 13"/>
                <a:gd name="T6" fmla="*/ 0 w 3331"/>
                <a:gd name="T7" fmla="*/ 1 h 13"/>
                <a:gd name="T8" fmla="*/ 0 w 3331"/>
                <a:gd name="T9" fmla="*/ 1 h 13"/>
                <a:gd name="T10" fmla="*/ 10 w 3331"/>
                <a:gd name="T11" fmla="*/ 0 h 13"/>
                <a:gd name="T12" fmla="*/ 15 w 3331"/>
                <a:gd name="T13" fmla="*/ 1 h 13"/>
                <a:gd name="T14" fmla="*/ 23 w 3331"/>
                <a:gd name="T15" fmla="*/ 1 h 13"/>
                <a:gd name="T16" fmla="*/ 39 w 3331"/>
                <a:gd name="T17" fmla="*/ 1 h 13"/>
                <a:gd name="T18" fmla="*/ 44 w 3331"/>
                <a:gd name="T19" fmla="*/ 1 h 13"/>
                <a:gd name="T20" fmla="*/ 46 w 3331"/>
                <a:gd name="T21" fmla="*/ 1 h 13"/>
                <a:gd name="T22" fmla="*/ 53 w 3331"/>
                <a:gd name="T23" fmla="*/ 1 h 13"/>
                <a:gd name="T24" fmla="*/ 53 w 3331"/>
                <a:gd name="T25" fmla="*/ 1 h 13"/>
                <a:gd name="T26" fmla="*/ 56 w 3331"/>
                <a:gd name="T27" fmla="*/ 1 h 13"/>
                <a:gd name="T28" fmla="*/ 56 w 3331"/>
                <a:gd name="T29" fmla="*/ 1 h 13"/>
                <a:gd name="T30" fmla="*/ 53 w 3331"/>
                <a:gd name="T31" fmla="*/ 1 h 13"/>
                <a:gd name="T32" fmla="*/ 19 w 3331"/>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31"/>
                <a:gd name="T52" fmla="*/ 0 h 13"/>
                <a:gd name="T53" fmla="*/ 3331 w 3331"/>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31" h="13">
                  <a:moveTo>
                    <a:pt x="631" y="9"/>
                  </a:moveTo>
                  <a:lnTo>
                    <a:pt x="631" y="9"/>
                  </a:lnTo>
                  <a:lnTo>
                    <a:pt x="553" y="9"/>
                  </a:lnTo>
                  <a:lnTo>
                    <a:pt x="0" y="12"/>
                  </a:lnTo>
                  <a:lnTo>
                    <a:pt x="0" y="6"/>
                  </a:lnTo>
                  <a:lnTo>
                    <a:pt x="631" y="0"/>
                  </a:lnTo>
                  <a:lnTo>
                    <a:pt x="893" y="4"/>
                  </a:lnTo>
                  <a:lnTo>
                    <a:pt x="1399" y="13"/>
                  </a:lnTo>
                  <a:lnTo>
                    <a:pt x="2299" y="13"/>
                  </a:lnTo>
                  <a:lnTo>
                    <a:pt x="2566" y="7"/>
                  </a:lnTo>
                  <a:lnTo>
                    <a:pt x="2736" y="8"/>
                  </a:lnTo>
                  <a:lnTo>
                    <a:pt x="3119" y="13"/>
                  </a:lnTo>
                  <a:lnTo>
                    <a:pt x="3136" y="8"/>
                  </a:lnTo>
                  <a:lnTo>
                    <a:pt x="3331" y="7"/>
                  </a:lnTo>
                  <a:lnTo>
                    <a:pt x="3280" y="3"/>
                  </a:lnTo>
                  <a:lnTo>
                    <a:pt x="3128" y="4"/>
                  </a:lnTo>
                  <a:cubicBezTo>
                    <a:pt x="2450" y="4"/>
                    <a:pt x="1774" y="5"/>
                    <a:pt x="1096" y="0"/>
                  </a:cubicBezTo>
                </a:path>
              </a:pathLst>
            </a:custGeom>
            <a:solidFill>
              <a:srgbClr val="000000"/>
            </a:solidFill>
            <a:ln w="0">
              <a:solidFill>
                <a:srgbClr val="000000"/>
              </a:solidFill>
              <a:prstDash val="solid"/>
              <a:round/>
              <a:headEnd/>
              <a:tailEnd/>
            </a:ln>
          </p:spPr>
          <p:txBody>
            <a:bodyPr/>
            <a:lstStyle/>
            <a:p>
              <a:endParaRPr lang="en-GB"/>
            </a:p>
          </p:txBody>
        </p:sp>
        <p:sp>
          <p:nvSpPr>
            <p:cNvPr id="50201" name="Freeform 26"/>
            <p:cNvSpPr>
              <a:spLocks/>
            </p:cNvSpPr>
            <p:nvPr/>
          </p:nvSpPr>
          <p:spPr bwMode="auto">
            <a:xfrm>
              <a:off x="232" y="457"/>
              <a:ext cx="3598" cy="3527"/>
            </a:xfrm>
            <a:custGeom>
              <a:avLst/>
              <a:gdLst>
                <a:gd name="T0" fmla="*/ 1 w 5989"/>
                <a:gd name="T1" fmla="*/ 5 h 5859"/>
                <a:gd name="T2" fmla="*/ 1 w 5989"/>
                <a:gd name="T3" fmla="*/ 5 h 5859"/>
                <a:gd name="T4" fmla="*/ 1 w 5989"/>
                <a:gd name="T5" fmla="*/ 26 h 5859"/>
                <a:gd name="T6" fmla="*/ 1 w 5989"/>
                <a:gd name="T7" fmla="*/ 23 h 5859"/>
                <a:gd name="T8" fmla="*/ 1 w 5989"/>
                <a:gd name="T9" fmla="*/ 32 h 5859"/>
                <a:gd name="T10" fmla="*/ 1 w 5989"/>
                <a:gd name="T11" fmla="*/ 41 h 5859"/>
                <a:gd name="T12" fmla="*/ 1 w 5989"/>
                <a:gd name="T13" fmla="*/ 49 h 5859"/>
                <a:gd name="T14" fmla="*/ 1 w 5989"/>
                <a:gd name="T15" fmla="*/ 58 h 5859"/>
                <a:gd name="T16" fmla="*/ 1 w 5989"/>
                <a:gd name="T17" fmla="*/ 76 h 5859"/>
                <a:gd name="T18" fmla="*/ 1 w 5989"/>
                <a:gd name="T19" fmla="*/ 82 h 5859"/>
                <a:gd name="T20" fmla="*/ 1 w 5989"/>
                <a:gd name="T21" fmla="*/ 91 h 5859"/>
                <a:gd name="T22" fmla="*/ 1 w 5989"/>
                <a:gd name="T23" fmla="*/ 96 h 5859"/>
                <a:gd name="T24" fmla="*/ 1 w 5989"/>
                <a:gd name="T25" fmla="*/ 98 h 5859"/>
                <a:gd name="T26" fmla="*/ 1 w 5989"/>
                <a:gd name="T27" fmla="*/ 101 h 5859"/>
                <a:gd name="T28" fmla="*/ 6 w 5989"/>
                <a:gd name="T29" fmla="*/ 101 h 5859"/>
                <a:gd name="T30" fmla="*/ 7 w 5989"/>
                <a:gd name="T31" fmla="*/ 101 h 5859"/>
                <a:gd name="T32" fmla="*/ 8 w 5989"/>
                <a:gd name="T33" fmla="*/ 101 h 5859"/>
                <a:gd name="T34" fmla="*/ 35 w 5989"/>
                <a:gd name="T35" fmla="*/ 101 h 5859"/>
                <a:gd name="T36" fmla="*/ 40 w 5989"/>
                <a:gd name="T37" fmla="*/ 101 h 5859"/>
                <a:gd name="T38" fmla="*/ 47 w 5989"/>
                <a:gd name="T39" fmla="*/ 101 h 5859"/>
                <a:gd name="T40" fmla="*/ 56 w 5989"/>
                <a:gd name="T41" fmla="*/ 101 h 5859"/>
                <a:gd name="T42" fmla="*/ 56 w 5989"/>
                <a:gd name="T43" fmla="*/ 101 h 5859"/>
                <a:gd name="T44" fmla="*/ 87 w 5989"/>
                <a:gd name="T45" fmla="*/ 101 h 5859"/>
                <a:gd name="T46" fmla="*/ 94 w 5989"/>
                <a:gd name="T47" fmla="*/ 101 h 5859"/>
                <a:gd name="T48" fmla="*/ 101 w 5989"/>
                <a:gd name="T49" fmla="*/ 101 h 5859"/>
                <a:gd name="T50" fmla="*/ 101 w 5989"/>
                <a:gd name="T51" fmla="*/ 101 h 5859"/>
                <a:gd name="T52" fmla="*/ 102 w 5989"/>
                <a:gd name="T53" fmla="*/ 101 h 5859"/>
                <a:gd name="T54" fmla="*/ 102 w 5989"/>
                <a:gd name="T55" fmla="*/ 101 h 5859"/>
                <a:gd name="T56" fmla="*/ 94 w 5989"/>
                <a:gd name="T57" fmla="*/ 101 h 5859"/>
                <a:gd name="T58" fmla="*/ 87 w 5989"/>
                <a:gd name="T59" fmla="*/ 101 h 5859"/>
                <a:gd name="T60" fmla="*/ 72 w 5989"/>
                <a:gd name="T61" fmla="*/ 101 h 5859"/>
                <a:gd name="T62" fmla="*/ 41 w 5989"/>
                <a:gd name="T63" fmla="*/ 101 h 5859"/>
                <a:gd name="T64" fmla="*/ 34 w 5989"/>
                <a:gd name="T65" fmla="*/ 101 h 5859"/>
                <a:gd name="T66" fmla="*/ 34 w 5989"/>
                <a:gd name="T67" fmla="*/ 101 h 5859"/>
                <a:gd name="T68" fmla="*/ 24 w 5989"/>
                <a:gd name="T69" fmla="*/ 101 h 5859"/>
                <a:gd name="T70" fmla="*/ 17 w 5989"/>
                <a:gd name="T71" fmla="*/ 101 h 5859"/>
                <a:gd name="T72" fmla="*/ 1 w 5989"/>
                <a:gd name="T73" fmla="*/ 101 h 5859"/>
                <a:gd name="T74" fmla="*/ 1 w 5989"/>
                <a:gd name="T75" fmla="*/ 98 h 5859"/>
                <a:gd name="T76" fmla="*/ 1 w 5989"/>
                <a:gd name="T77" fmla="*/ 95 h 5859"/>
                <a:gd name="T78" fmla="*/ 1 w 5989"/>
                <a:gd name="T79" fmla="*/ 86 h 5859"/>
                <a:gd name="T80" fmla="*/ 1 w 5989"/>
                <a:gd name="T81" fmla="*/ 77 h 5859"/>
                <a:gd name="T82" fmla="*/ 1 w 5989"/>
                <a:gd name="T83" fmla="*/ 69 h 5859"/>
                <a:gd name="T84" fmla="*/ 1 w 5989"/>
                <a:gd name="T85" fmla="*/ 62 h 5859"/>
                <a:gd name="T86" fmla="*/ 1 w 5989"/>
                <a:gd name="T87" fmla="*/ 52 h 5859"/>
                <a:gd name="T88" fmla="*/ 1 w 5989"/>
                <a:gd name="T89" fmla="*/ 42 h 5859"/>
                <a:gd name="T90" fmla="*/ 1 w 5989"/>
                <a:gd name="T91" fmla="*/ 29 h 5859"/>
                <a:gd name="T92" fmla="*/ 1 w 5989"/>
                <a:gd name="T93" fmla="*/ 26 h 5859"/>
                <a:gd name="T94" fmla="*/ 1 w 5989"/>
                <a:gd name="T95" fmla="*/ 9 h 5859"/>
                <a:gd name="T96" fmla="*/ 1 w 5989"/>
                <a:gd name="T97" fmla="*/ 1 h 5859"/>
                <a:gd name="T98" fmla="*/ 1 w 5989"/>
                <a:gd name="T99" fmla="*/ 1 h 5859"/>
                <a:gd name="T100" fmla="*/ 1 w 5989"/>
                <a:gd name="T101" fmla="*/ 0 h 5859"/>
                <a:gd name="T102" fmla="*/ 1 w 5989"/>
                <a:gd name="T103" fmla="*/ 1 h 5859"/>
                <a:gd name="T104" fmla="*/ 1 w 5989"/>
                <a:gd name="T105" fmla="*/ 1 h 5859"/>
                <a:gd name="T106" fmla="*/ 1 w 5989"/>
                <a:gd name="T107" fmla="*/ 4 h 5859"/>
                <a:gd name="T108" fmla="*/ 1 w 5989"/>
                <a:gd name="T109" fmla="*/ 5 h 58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89"/>
                <a:gd name="T166" fmla="*/ 0 h 5859"/>
                <a:gd name="T167" fmla="*/ 5989 w 5989"/>
                <a:gd name="T168" fmla="*/ 5859 h 58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89" h="5859">
                  <a:moveTo>
                    <a:pt x="58" y="286"/>
                  </a:moveTo>
                  <a:lnTo>
                    <a:pt x="58" y="286"/>
                  </a:lnTo>
                  <a:cubicBezTo>
                    <a:pt x="81" y="892"/>
                    <a:pt x="37" y="906"/>
                    <a:pt x="37" y="1511"/>
                  </a:cubicBezTo>
                  <a:lnTo>
                    <a:pt x="37" y="1358"/>
                  </a:lnTo>
                  <a:cubicBezTo>
                    <a:pt x="37" y="1527"/>
                    <a:pt x="57" y="1690"/>
                    <a:pt x="64" y="1858"/>
                  </a:cubicBezTo>
                  <a:cubicBezTo>
                    <a:pt x="71" y="2025"/>
                    <a:pt x="61" y="2203"/>
                    <a:pt x="55" y="2371"/>
                  </a:cubicBezTo>
                  <a:cubicBezTo>
                    <a:pt x="50" y="2538"/>
                    <a:pt x="29" y="2704"/>
                    <a:pt x="28" y="2871"/>
                  </a:cubicBezTo>
                  <a:cubicBezTo>
                    <a:pt x="27" y="3041"/>
                    <a:pt x="52" y="3207"/>
                    <a:pt x="55" y="3376"/>
                  </a:cubicBezTo>
                  <a:cubicBezTo>
                    <a:pt x="60" y="3714"/>
                    <a:pt x="72" y="4055"/>
                    <a:pt x="46" y="4393"/>
                  </a:cubicBezTo>
                  <a:cubicBezTo>
                    <a:pt x="34" y="4560"/>
                    <a:pt x="78" y="4599"/>
                    <a:pt x="62" y="4769"/>
                  </a:cubicBezTo>
                  <a:cubicBezTo>
                    <a:pt x="47" y="4938"/>
                    <a:pt x="73" y="5104"/>
                    <a:pt x="73" y="5274"/>
                  </a:cubicBezTo>
                  <a:lnTo>
                    <a:pt x="80" y="5542"/>
                  </a:lnTo>
                  <a:cubicBezTo>
                    <a:pt x="80" y="5642"/>
                    <a:pt x="82" y="5596"/>
                    <a:pt x="82" y="5653"/>
                  </a:cubicBezTo>
                  <a:cubicBezTo>
                    <a:pt x="75" y="5699"/>
                    <a:pt x="78" y="5774"/>
                    <a:pt x="81" y="5827"/>
                  </a:cubicBezTo>
                  <a:lnTo>
                    <a:pt x="340" y="5833"/>
                  </a:lnTo>
                  <a:lnTo>
                    <a:pt x="438" y="5833"/>
                  </a:lnTo>
                  <a:lnTo>
                    <a:pt x="439" y="5834"/>
                  </a:lnTo>
                  <a:lnTo>
                    <a:pt x="2059" y="5851"/>
                  </a:lnTo>
                  <a:lnTo>
                    <a:pt x="2398" y="5852"/>
                  </a:lnTo>
                  <a:lnTo>
                    <a:pt x="2772" y="5846"/>
                  </a:lnTo>
                  <a:lnTo>
                    <a:pt x="3307" y="5846"/>
                  </a:lnTo>
                  <a:lnTo>
                    <a:pt x="3316" y="5852"/>
                  </a:lnTo>
                  <a:lnTo>
                    <a:pt x="5062" y="5833"/>
                  </a:lnTo>
                  <a:lnTo>
                    <a:pt x="5526" y="5831"/>
                  </a:lnTo>
                  <a:lnTo>
                    <a:pt x="5944" y="5842"/>
                  </a:lnTo>
                  <a:lnTo>
                    <a:pt x="5951" y="5847"/>
                  </a:lnTo>
                  <a:lnTo>
                    <a:pt x="5981" y="5846"/>
                  </a:lnTo>
                  <a:lnTo>
                    <a:pt x="5989" y="5851"/>
                  </a:lnTo>
                  <a:cubicBezTo>
                    <a:pt x="5854" y="5851"/>
                    <a:pt x="5706" y="5842"/>
                    <a:pt x="5561" y="5842"/>
                  </a:cubicBezTo>
                  <a:cubicBezTo>
                    <a:pt x="5418" y="5842"/>
                    <a:pt x="5266" y="5843"/>
                    <a:pt x="5125" y="5842"/>
                  </a:cubicBezTo>
                  <a:cubicBezTo>
                    <a:pt x="4827" y="5841"/>
                    <a:pt x="4534" y="5851"/>
                    <a:pt x="4233" y="5851"/>
                  </a:cubicBezTo>
                  <a:cubicBezTo>
                    <a:pt x="3640" y="5850"/>
                    <a:pt x="3036" y="5859"/>
                    <a:pt x="2442" y="5859"/>
                  </a:cubicBezTo>
                  <a:lnTo>
                    <a:pt x="1988" y="5859"/>
                  </a:lnTo>
                  <a:lnTo>
                    <a:pt x="1979" y="5859"/>
                  </a:lnTo>
                  <a:cubicBezTo>
                    <a:pt x="1818" y="5859"/>
                    <a:pt x="1564" y="5859"/>
                    <a:pt x="1405" y="5855"/>
                  </a:cubicBezTo>
                  <a:cubicBezTo>
                    <a:pt x="1261" y="5852"/>
                    <a:pt x="1184" y="5852"/>
                    <a:pt x="1054" y="5844"/>
                  </a:cubicBezTo>
                  <a:cubicBezTo>
                    <a:pt x="754" y="5825"/>
                    <a:pt x="380" y="5840"/>
                    <a:pt x="66" y="5840"/>
                  </a:cubicBezTo>
                  <a:cubicBezTo>
                    <a:pt x="67" y="5744"/>
                    <a:pt x="70" y="5755"/>
                    <a:pt x="71" y="5670"/>
                  </a:cubicBezTo>
                  <a:cubicBezTo>
                    <a:pt x="71" y="5670"/>
                    <a:pt x="70" y="5587"/>
                    <a:pt x="65" y="5490"/>
                  </a:cubicBezTo>
                  <a:cubicBezTo>
                    <a:pt x="55" y="5306"/>
                    <a:pt x="69" y="5179"/>
                    <a:pt x="42" y="4997"/>
                  </a:cubicBezTo>
                  <a:cubicBezTo>
                    <a:pt x="16" y="4823"/>
                    <a:pt x="66" y="4630"/>
                    <a:pt x="37" y="4449"/>
                  </a:cubicBezTo>
                  <a:cubicBezTo>
                    <a:pt x="10" y="4274"/>
                    <a:pt x="46" y="4200"/>
                    <a:pt x="46" y="4019"/>
                  </a:cubicBezTo>
                  <a:lnTo>
                    <a:pt x="46" y="3589"/>
                  </a:lnTo>
                  <a:cubicBezTo>
                    <a:pt x="46" y="3391"/>
                    <a:pt x="23" y="3202"/>
                    <a:pt x="12" y="3005"/>
                  </a:cubicBezTo>
                  <a:cubicBezTo>
                    <a:pt x="0" y="2808"/>
                    <a:pt x="22" y="2611"/>
                    <a:pt x="35" y="2414"/>
                  </a:cubicBezTo>
                  <a:cubicBezTo>
                    <a:pt x="62" y="2018"/>
                    <a:pt x="19" y="2085"/>
                    <a:pt x="19" y="1690"/>
                  </a:cubicBezTo>
                  <a:lnTo>
                    <a:pt x="19" y="1494"/>
                  </a:lnTo>
                  <a:cubicBezTo>
                    <a:pt x="19" y="1169"/>
                    <a:pt x="51" y="845"/>
                    <a:pt x="55" y="520"/>
                  </a:cubicBezTo>
                  <a:cubicBezTo>
                    <a:pt x="57" y="356"/>
                    <a:pt x="26" y="174"/>
                    <a:pt x="46" y="9"/>
                  </a:cubicBezTo>
                  <a:cubicBezTo>
                    <a:pt x="48" y="8"/>
                    <a:pt x="45" y="2"/>
                    <a:pt x="48" y="1"/>
                  </a:cubicBezTo>
                  <a:cubicBezTo>
                    <a:pt x="51" y="0"/>
                    <a:pt x="48" y="1"/>
                    <a:pt x="51" y="0"/>
                  </a:cubicBezTo>
                  <a:lnTo>
                    <a:pt x="51" y="14"/>
                  </a:lnTo>
                  <a:cubicBezTo>
                    <a:pt x="48" y="18"/>
                    <a:pt x="50" y="31"/>
                    <a:pt x="50" y="41"/>
                  </a:cubicBezTo>
                  <a:cubicBezTo>
                    <a:pt x="47" y="77"/>
                    <a:pt x="44" y="124"/>
                    <a:pt x="55" y="237"/>
                  </a:cubicBezTo>
                  <a:lnTo>
                    <a:pt x="58" y="286"/>
                  </a:lnTo>
                  <a:close/>
                </a:path>
              </a:pathLst>
            </a:custGeom>
            <a:solidFill>
              <a:srgbClr val="000000"/>
            </a:solidFill>
            <a:ln w="0">
              <a:solidFill>
                <a:srgbClr val="000000"/>
              </a:solidFill>
              <a:prstDash val="solid"/>
              <a:round/>
              <a:headEnd/>
              <a:tailEnd/>
            </a:ln>
          </p:spPr>
          <p:txBody>
            <a:bodyPr/>
            <a:lstStyle/>
            <a:p>
              <a:endParaRPr lang="en-GB"/>
            </a:p>
          </p:txBody>
        </p:sp>
        <p:sp>
          <p:nvSpPr>
            <p:cNvPr id="50202" name="Freeform 27"/>
            <p:cNvSpPr>
              <a:spLocks/>
            </p:cNvSpPr>
            <p:nvPr/>
          </p:nvSpPr>
          <p:spPr bwMode="auto">
            <a:xfrm>
              <a:off x="2855" y="263"/>
              <a:ext cx="2729" cy="3549"/>
            </a:xfrm>
            <a:custGeom>
              <a:avLst/>
              <a:gdLst>
                <a:gd name="T0" fmla="*/ 75 w 4542"/>
                <a:gd name="T1" fmla="*/ 102 h 5895"/>
                <a:gd name="T2" fmla="*/ 75 w 4542"/>
                <a:gd name="T3" fmla="*/ 102 h 5895"/>
                <a:gd name="T4" fmla="*/ 75 w 4542"/>
                <a:gd name="T5" fmla="*/ 99 h 5895"/>
                <a:gd name="T6" fmla="*/ 75 w 4542"/>
                <a:gd name="T7" fmla="*/ 93 h 5895"/>
                <a:gd name="T8" fmla="*/ 75 w 4542"/>
                <a:gd name="T9" fmla="*/ 83 h 5895"/>
                <a:gd name="T10" fmla="*/ 75 w 4542"/>
                <a:gd name="T11" fmla="*/ 71 h 5895"/>
                <a:gd name="T12" fmla="*/ 75 w 4542"/>
                <a:gd name="T13" fmla="*/ 59 h 5895"/>
                <a:gd name="T14" fmla="*/ 75 w 4542"/>
                <a:gd name="T15" fmla="*/ 52 h 5895"/>
                <a:gd name="T16" fmla="*/ 75 w 4542"/>
                <a:gd name="T17" fmla="*/ 47 h 5895"/>
                <a:gd name="T18" fmla="*/ 75 w 4542"/>
                <a:gd name="T19" fmla="*/ 41 h 5895"/>
                <a:gd name="T20" fmla="*/ 75 w 4542"/>
                <a:gd name="T21" fmla="*/ 35 h 5895"/>
                <a:gd name="T22" fmla="*/ 75 w 4542"/>
                <a:gd name="T23" fmla="*/ 31 h 5895"/>
                <a:gd name="T24" fmla="*/ 75 w 4542"/>
                <a:gd name="T25" fmla="*/ 20 h 5895"/>
                <a:gd name="T26" fmla="*/ 75 w 4542"/>
                <a:gd name="T27" fmla="*/ 4 h 5895"/>
                <a:gd name="T28" fmla="*/ 75 w 4542"/>
                <a:gd name="T29" fmla="*/ 2 h 5895"/>
                <a:gd name="T30" fmla="*/ 75 w 4542"/>
                <a:gd name="T31" fmla="*/ 1 h 5895"/>
                <a:gd name="T32" fmla="*/ 69 w 4542"/>
                <a:gd name="T33" fmla="*/ 1 h 5895"/>
                <a:gd name="T34" fmla="*/ 71 w 4542"/>
                <a:gd name="T35" fmla="*/ 1 h 5895"/>
                <a:gd name="T36" fmla="*/ 34 w 4542"/>
                <a:gd name="T37" fmla="*/ 1 h 5895"/>
                <a:gd name="T38" fmla="*/ 1 w 4542"/>
                <a:gd name="T39" fmla="*/ 1 h 5895"/>
                <a:gd name="T40" fmla="*/ 1 w 4542"/>
                <a:gd name="T41" fmla="*/ 1 h 5895"/>
                <a:gd name="T42" fmla="*/ 1 w 4542"/>
                <a:gd name="T43" fmla="*/ 1 h 5895"/>
                <a:gd name="T44" fmla="*/ 0 w 4542"/>
                <a:gd name="T45" fmla="*/ 1 h 5895"/>
                <a:gd name="T46" fmla="*/ 24 w 4542"/>
                <a:gd name="T47" fmla="*/ 1 h 5895"/>
                <a:gd name="T48" fmla="*/ 44 w 4542"/>
                <a:gd name="T49" fmla="*/ 1 h 5895"/>
                <a:gd name="T50" fmla="*/ 74 w 4542"/>
                <a:gd name="T51" fmla="*/ 1 h 5895"/>
                <a:gd name="T52" fmla="*/ 75 w 4542"/>
                <a:gd name="T53" fmla="*/ 17 h 5895"/>
                <a:gd name="T54" fmla="*/ 74 w 4542"/>
                <a:gd name="T55" fmla="*/ 33 h 5895"/>
                <a:gd name="T56" fmla="*/ 74 w 4542"/>
                <a:gd name="T57" fmla="*/ 36 h 5895"/>
                <a:gd name="T58" fmla="*/ 74 w 4542"/>
                <a:gd name="T59" fmla="*/ 42 h 5895"/>
                <a:gd name="T60" fmla="*/ 74 w 4542"/>
                <a:gd name="T61" fmla="*/ 47 h 5895"/>
                <a:gd name="T62" fmla="*/ 75 w 4542"/>
                <a:gd name="T63" fmla="*/ 52 h 5895"/>
                <a:gd name="T64" fmla="*/ 75 w 4542"/>
                <a:gd name="T65" fmla="*/ 58 h 5895"/>
                <a:gd name="T66" fmla="*/ 75 w 4542"/>
                <a:gd name="T67" fmla="*/ 69 h 5895"/>
                <a:gd name="T68" fmla="*/ 75 w 4542"/>
                <a:gd name="T69" fmla="*/ 79 h 5895"/>
                <a:gd name="T70" fmla="*/ 74 w 4542"/>
                <a:gd name="T71" fmla="*/ 88 h 5895"/>
                <a:gd name="T72" fmla="*/ 75 w 4542"/>
                <a:gd name="T73" fmla="*/ 98 h 5895"/>
                <a:gd name="T74" fmla="*/ 75 w 4542"/>
                <a:gd name="T75" fmla="*/ 101 h 58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42"/>
                <a:gd name="T115" fmla="*/ 0 h 5895"/>
                <a:gd name="T116" fmla="*/ 4542 w 4542"/>
                <a:gd name="T117" fmla="*/ 5895 h 58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42" h="5895">
                  <a:moveTo>
                    <a:pt x="4387" y="5884"/>
                  </a:moveTo>
                  <a:lnTo>
                    <a:pt x="4387" y="5884"/>
                  </a:lnTo>
                  <a:cubicBezTo>
                    <a:pt x="4377" y="5895"/>
                    <a:pt x="4380" y="5877"/>
                    <a:pt x="4390" y="5750"/>
                  </a:cubicBezTo>
                  <a:cubicBezTo>
                    <a:pt x="4413" y="5638"/>
                    <a:pt x="4393" y="5510"/>
                    <a:pt x="4388" y="5396"/>
                  </a:cubicBezTo>
                  <a:cubicBezTo>
                    <a:pt x="4377" y="5163"/>
                    <a:pt x="4383" y="5055"/>
                    <a:pt x="4400" y="4822"/>
                  </a:cubicBezTo>
                  <a:cubicBezTo>
                    <a:pt x="4418" y="4589"/>
                    <a:pt x="4395" y="4354"/>
                    <a:pt x="4396" y="4120"/>
                  </a:cubicBezTo>
                  <a:cubicBezTo>
                    <a:pt x="4397" y="3881"/>
                    <a:pt x="4416" y="3646"/>
                    <a:pt x="4414" y="3407"/>
                  </a:cubicBezTo>
                  <a:cubicBezTo>
                    <a:pt x="4412" y="3287"/>
                    <a:pt x="4413" y="3170"/>
                    <a:pt x="4404" y="3050"/>
                  </a:cubicBezTo>
                  <a:cubicBezTo>
                    <a:pt x="4395" y="2939"/>
                    <a:pt x="4387" y="2824"/>
                    <a:pt x="4385" y="2715"/>
                  </a:cubicBezTo>
                  <a:cubicBezTo>
                    <a:pt x="4383" y="2601"/>
                    <a:pt x="4388" y="2485"/>
                    <a:pt x="4387" y="2367"/>
                  </a:cubicBezTo>
                  <a:cubicBezTo>
                    <a:pt x="4387" y="2247"/>
                    <a:pt x="4390" y="2127"/>
                    <a:pt x="4384" y="2008"/>
                  </a:cubicBezTo>
                  <a:cubicBezTo>
                    <a:pt x="4373" y="1772"/>
                    <a:pt x="4396" y="1996"/>
                    <a:pt x="4396" y="1759"/>
                  </a:cubicBezTo>
                  <a:lnTo>
                    <a:pt x="4396" y="1159"/>
                  </a:lnTo>
                  <a:cubicBezTo>
                    <a:pt x="4396" y="846"/>
                    <a:pt x="4396" y="531"/>
                    <a:pt x="4389" y="218"/>
                  </a:cubicBezTo>
                  <a:cubicBezTo>
                    <a:pt x="4392" y="156"/>
                    <a:pt x="4388" y="137"/>
                    <a:pt x="4396" y="106"/>
                  </a:cubicBezTo>
                  <a:cubicBezTo>
                    <a:pt x="4400" y="86"/>
                    <a:pt x="4390" y="54"/>
                    <a:pt x="4390" y="43"/>
                  </a:cubicBezTo>
                  <a:cubicBezTo>
                    <a:pt x="4391" y="0"/>
                    <a:pt x="4364" y="13"/>
                    <a:pt x="4089" y="15"/>
                  </a:cubicBezTo>
                  <a:cubicBezTo>
                    <a:pt x="3763" y="12"/>
                    <a:pt x="4542" y="16"/>
                    <a:pt x="4216" y="16"/>
                  </a:cubicBezTo>
                  <a:cubicBezTo>
                    <a:pt x="3562" y="16"/>
                    <a:pt x="2676" y="7"/>
                    <a:pt x="2021" y="8"/>
                  </a:cubicBezTo>
                  <a:cubicBezTo>
                    <a:pt x="1367" y="8"/>
                    <a:pt x="716" y="16"/>
                    <a:pt x="62" y="16"/>
                  </a:cubicBezTo>
                  <a:lnTo>
                    <a:pt x="45" y="21"/>
                  </a:lnTo>
                  <a:lnTo>
                    <a:pt x="18" y="20"/>
                  </a:lnTo>
                  <a:lnTo>
                    <a:pt x="0" y="24"/>
                  </a:lnTo>
                  <a:lnTo>
                    <a:pt x="1425" y="17"/>
                  </a:lnTo>
                  <a:lnTo>
                    <a:pt x="2581" y="16"/>
                  </a:lnTo>
                  <a:lnTo>
                    <a:pt x="4362" y="27"/>
                  </a:lnTo>
                  <a:lnTo>
                    <a:pt x="4380" y="1033"/>
                  </a:lnTo>
                  <a:lnTo>
                    <a:pt x="4378" y="1899"/>
                  </a:lnTo>
                  <a:cubicBezTo>
                    <a:pt x="4378" y="2114"/>
                    <a:pt x="4367" y="1868"/>
                    <a:pt x="4369" y="2085"/>
                  </a:cubicBezTo>
                  <a:cubicBezTo>
                    <a:pt x="4370" y="2189"/>
                    <a:pt x="4382" y="2299"/>
                    <a:pt x="4371" y="2403"/>
                  </a:cubicBezTo>
                  <a:cubicBezTo>
                    <a:pt x="4361" y="2502"/>
                    <a:pt x="4373" y="2617"/>
                    <a:pt x="4371" y="2716"/>
                  </a:cubicBezTo>
                  <a:cubicBezTo>
                    <a:pt x="4370" y="2816"/>
                    <a:pt x="4381" y="2917"/>
                    <a:pt x="4389" y="3018"/>
                  </a:cubicBezTo>
                  <a:cubicBezTo>
                    <a:pt x="4398" y="3127"/>
                    <a:pt x="4396" y="3233"/>
                    <a:pt x="4396" y="3341"/>
                  </a:cubicBezTo>
                  <a:cubicBezTo>
                    <a:pt x="4396" y="3555"/>
                    <a:pt x="4401" y="3762"/>
                    <a:pt x="4380" y="3977"/>
                  </a:cubicBezTo>
                  <a:cubicBezTo>
                    <a:pt x="4360" y="4177"/>
                    <a:pt x="4386" y="4420"/>
                    <a:pt x="4396" y="4624"/>
                  </a:cubicBezTo>
                  <a:cubicBezTo>
                    <a:pt x="4407" y="4832"/>
                    <a:pt x="4369" y="4919"/>
                    <a:pt x="4369" y="5131"/>
                  </a:cubicBezTo>
                  <a:cubicBezTo>
                    <a:pt x="4369" y="5331"/>
                    <a:pt x="4438" y="5462"/>
                    <a:pt x="4394" y="5657"/>
                  </a:cubicBezTo>
                  <a:cubicBezTo>
                    <a:pt x="4394" y="5657"/>
                    <a:pt x="4390" y="5664"/>
                    <a:pt x="4380" y="5863"/>
                  </a:cubicBezTo>
                </a:path>
              </a:pathLst>
            </a:custGeom>
            <a:solidFill>
              <a:srgbClr val="000000"/>
            </a:solidFill>
            <a:ln w="0">
              <a:solidFill>
                <a:srgbClr val="000000"/>
              </a:solidFill>
              <a:prstDash val="solid"/>
              <a:round/>
              <a:headEnd/>
              <a:tailEnd/>
            </a:ln>
          </p:spPr>
          <p:txBody>
            <a:bodyPr/>
            <a:lstStyle/>
            <a:p>
              <a:endParaRPr lang="en-GB"/>
            </a:p>
          </p:txBody>
        </p:sp>
        <p:sp>
          <p:nvSpPr>
            <p:cNvPr id="50203" name="Freeform 28"/>
            <p:cNvSpPr>
              <a:spLocks/>
            </p:cNvSpPr>
            <p:nvPr/>
          </p:nvSpPr>
          <p:spPr bwMode="auto">
            <a:xfrm>
              <a:off x="257" y="206"/>
              <a:ext cx="186" cy="205"/>
            </a:xfrm>
            <a:custGeom>
              <a:avLst/>
              <a:gdLst>
                <a:gd name="T0" fmla="*/ 1 w 310"/>
                <a:gd name="T1" fmla="*/ 0 h 340"/>
                <a:gd name="T2" fmla="*/ 1 w 310"/>
                <a:gd name="T3" fmla="*/ 0 h 340"/>
                <a:gd name="T4" fmla="*/ 1 w 310"/>
                <a:gd name="T5" fmla="*/ 2 h 340"/>
                <a:gd name="T6" fmla="*/ 2 w 310"/>
                <a:gd name="T7" fmla="*/ 1 h 340"/>
                <a:gd name="T8" fmla="*/ 3 w 310"/>
                <a:gd name="T9" fmla="*/ 3 h 340"/>
                <a:gd name="T10" fmla="*/ 4 w 310"/>
                <a:gd name="T11" fmla="*/ 1 h 340"/>
                <a:gd name="T12" fmla="*/ 4 w 310"/>
                <a:gd name="T13" fmla="*/ 3 h 340"/>
                <a:gd name="T14" fmla="*/ 5 w 310"/>
                <a:gd name="T15" fmla="*/ 1 h 340"/>
                <a:gd name="T16" fmla="*/ 5 w 310"/>
                <a:gd name="T17" fmla="*/ 3 h 340"/>
                <a:gd name="T18" fmla="*/ 5 w 310"/>
                <a:gd name="T19" fmla="*/ 5 h 340"/>
                <a:gd name="T20" fmla="*/ 5 w 310"/>
                <a:gd name="T21" fmla="*/ 6 h 340"/>
                <a:gd name="T22" fmla="*/ 5 w 310"/>
                <a:gd name="T23" fmla="*/ 6 h 340"/>
                <a:gd name="T24" fmla="*/ 5 w 310"/>
                <a:gd name="T25" fmla="*/ 2 h 340"/>
                <a:gd name="T26" fmla="*/ 4 w 310"/>
                <a:gd name="T27" fmla="*/ 4 h 340"/>
                <a:gd name="T28" fmla="*/ 4 w 310"/>
                <a:gd name="T29" fmla="*/ 2 h 340"/>
                <a:gd name="T30" fmla="*/ 3 w 310"/>
                <a:gd name="T31" fmla="*/ 4 h 340"/>
                <a:gd name="T32" fmla="*/ 2 w 310"/>
                <a:gd name="T33" fmla="*/ 1 h 340"/>
                <a:gd name="T34" fmla="*/ 1 w 310"/>
                <a:gd name="T35" fmla="*/ 3 h 340"/>
                <a:gd name="T36" fmla="*/ 1 w 310"/>
                <a:gd name="T37" fmla="*/ 1 h 340"/>
                <a:gd name="T38" fmla="*/ 1 w 310"/>
                <a:gd name="T39" fmla="*/ 3 h 340"/>
                <a:gd name="T40" fmla="*/ 1 w 310"/>
                <a:gd name="T41" fmla="*/ 4 h 340"/>
                <a:gd name="T42" fmla="*/ 1 w 310"/>
                <a:gd name="T43" fmla="*/ 1 h 340"/>
                <a:gd name="T44" fmla="*/ 1 w 310"/>
                <a:gd name="T45" fmla="*/ 2 h 340"/>
                <a:gd name="T46" fmla="*/ 1 w 310"/>
                <a:gd name="T47" fmla="*/ 0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0"/>
                <a:gd name="T73" fmla="*/ 0 h 340"/>
                <a:gd name="T74" fmla="*/ 310 w 310"/>
                <a:gd name="T75" fmla="*/ 340 h 3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0" h="340">
                  <a:moveTo>
                    <a:pt x="57" y="0"/>
                  </a:moveTo>
                  <a:lnTo>
                    <a:pt x="57" y="0"/>
                  </a:lnTo>
                  <a:cubicBezTo>
                    <a:pt x="91" y="22"/>
                    <a:pt x="78" y="90"/>
                    <a:pt x="90" y="135"/>
                  </a:cubicBezTo>
                  <a:cubicBezTo>
                    <a:pt x="99" y="99"/>
                    <a:pt x="108" y="63"/>
                    <a:pt x="122" y="33"/>
                  </a:cubicBezTo>
                  <a:cubicBezTo>
                    <a:pt x="157" y="56"/>
                    <a:pt x="157" y="113"/>
                    <a:pt x="163" y="164"/>
                  </a:cubicBezTo>
                  <a:cubicBezTo>
                    <a:pt x="181" y="140"/>
                    <a:pt x="186" y="102"/>
                    <a:pt x="207" y="80"/>
                  </a:cubicBezTo>
                  <a:cubicBezTo>
                    <a:pt x="232" y="104"/>
                    <a:pt x="217" y="155"/>
                    <a:pt x="229" y="190"/>
                  </a:cubicBezTo>
                  <a:cubicBezTo>
                    <a:pt x="248" y="157"/>
                    <a:pt x="254" y="110"/>
                    <a:pt x="276" y="80"/>
                  </a:cubicBezTo>
                  <a:cubicBezTo>
                    <a:pt x="293" y="100"/>
                    <a:pt x="285" y="135"/>
                    <a:pt x="283" y="164"/>
                  </a:cubicBezTo>
                  <a:cubicBezTo>
                    <a:pt x="282" y="200"/>
                    <a:pt x="292" y="242"/>
                    <a:pt x="294" y="278"/>
                  </a:cubicBezTo>
                  <a:cubicBezTo>
                    <a:pt x="296" y="297"/>
                    <a:pt x="310" y="329"/>
                    <a:pt x="283" y="340"/>
                  </a:cubicBezTo>
                  <a:cubicBezTo>
                    <a:pt x="285" y="334"/>
                    <a:pt x="281" y="333"/>
                    <a:pt x="276" y="333"/>
                  </a:cubicBezTo>
                  <a:cubicBezTo>
                    <a:pt x="293" y="281"/>
                    <a:pt x="267" y="188"/>
                    <a:pt x="269" y="117"/>
                  </a:cubicBezTo>
                  <a:cubicBezTo>
                    <a:pt x="253" y="150"/>
                    <a:pt x="250" y="196"/>
                    <a:pt x="225" y="219"/>
                  </a:cubicBezTo>
                  <a:cubicBezTo>
                    <a:pt x="204" y="188"/>
                    <a:pt x="216" y="148"/>
                    <a:pt x="207" y="106"/>
                  </a:cubicBezTo>
                  <a:cubicBezTo>
                    <a:pt x="182" y="130"/>
                    <a:pt x="184" y="181"/>
                    <a:pt x="163" y="208"/>
                  </a:cubicBezTo>
                  <a:cubicBezTo>
                    <a:pt x="142" y="167"/>
                    <a:pt x="153" y="94"/>
                    <a:pt x="126" y="58"/>
                  </a:cubicBezTo>
                  <a:cubicBezTo>
                    <a:pt x="101" y="89"/>
                    <a:pt x="113" y="158"/>
                    <a:pt x="86" y="186"/>
                  </a:cubicBezTo>
                  <a:cubicBezTo>
                    <a:pt x="77" y="142"/>
                    <a:pt x="73" y="82"/>
                    <a:pt x="64" y="29"/>
                  </a:cubicBezTo>
                  <a:cubicBezTo>
                    <a:pt x="43" y="56"/>
                    <a:pt x="37" y="112"/>
                    <a:pt x="31" y="157"/>
                  </a:cubicBezTo>
                  <a:cubicBezTo>
                    <a:pt x="29" y="172"/>
                    <a:pt x="40" y="198"/>
                    <a:pt x="16" y="201"/>
                  </a:cubicBezTo>
                  <a:cubicBezTo>
                    <a:pt x="9" y="156"/>
                    <a:pt x="0" y="93"/>
                    <a:pt x="5" y="47"/>
                  </a:cubicBezTo>
                  <a:cubicBezTo>
                    <a:pt x="25" y="78"/>
                    <a:pt x="4" y="117"/>
                    <a:pt x="20" y="146"/>
                  </a:cubicBezTo>
                  <a:cubicBezTo>
                    <a:pt x="31" y="96"/>
                    <a:pt x="41" y="45"/>
                    <a:pt x="57" y="0"/>
                  </a:cubicBezTo>
                  <a:close/>
                </a:path>
              </a:pathLst>
            </a:custGeom>
            <a:solidFill>
              <a:srgbClr val="000000"/>
            </a:solidFill>
            <a:ln w="0">
              <a:solidFill>
                <a:srgbClr val="000000"/>
              </a:solidFill>
              <a:prstDash val="solid"/>
              <a:round/>
              <a:headEnd/>
              <a:tailEnd/>
            </a:ln>
          </p:spPr>
          <p:txBody>
            <a:bodyPr/>
            <a:lstStyle/>
            <a:p>
              <a:endParaRPr lang="en-GB"/>
            </a:p>
          </p:txBody>
        </p:sp>
        <p:sp>
          <p:nvSpPr>
            <p:cNvPr id="50204" name="Freeform 29"/>
            <p:cNvSpPr>
              <a:spLocks/>
            </p:cNvSpPr>
            <p:nvPr/>
          </p:nvSpPr>
          <p:spPr bwMode="auto">
            <a:xfrm>
              <a:off x="441" y="161"/>
              <a:ext cx="88" cy="170"/>
            </a:xfrm>
            <a:custGeom>
              <a:avLst/>
              <a:gdLst>
                <a:gd name="T0" fmla="*/ 2 w 146"/>
                <a:gd name="T1" fmla="*/ 2 h 282"/>
                <a:gd name="T2" fmla="*/ 2 w 146"/>
                <a:gd name="T3" fmla="*/ 2 h 282"/>
                <a:gd name="T4" fmla="*/ 1 w 146"/>
                <a:gd name="T5" fmla="*/ 1 h 282"/>
                <a:gd name="T6" fmla="*/ 1 w 146"/>
                <a:gd name="T7" fmla="*/ 5 h 282"/>
                <a:gd name="T8" fmla="*/ 2 w 146"/>
                <a:gd name="T9" fmla="*/ 2 h 282"/>
                <a:gd name="T10" fmla="*/ 2 w 146"/>
                <a:gd name="T11" fmla="*/ 5 h 282"/>
                <a:gd name="T12" fmla="*/ 2 w 146"/>
                <a:gd name="T13" fmla="*/ 5 h 282"/>
                <a:gd name="T14" fmla="*/ 2 w 146"/>
                <a:gd name="T15" fmla="*/ 3 h 282"/>
                <a:gd name="T16" fmla="*/ 1 w 146"/>
                <a:gd name="T17" fmla="*/ 5 h 282"/>
                <a:gd name="T18" fmla="*/ 2 w 146"/>
                <a:gd name="T19" fmla="*/ 2 h 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282"/>
                <a:gd name="T32" fmla="*/ 146 w 146"/>
                <a:gd name="T33" fmla="*/ 282 h 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282">
                  <a:moveTo>
                    <a:pt x="113" y="103"/>
                  </a:moveTo>
                  <a:lnTo>
                    <a:pt x="113" y="103"/>
                  </a:lnTo>
                  <a:cubicBezTo>
                    <a:pt x="96" y="103"/>
                    <a:pt x="100" y="82"/>
                    <a:pt x="80" y="85"/>
                  </a:cubicBezTo>
                  <a:cubicBezTo>
                    <a:pt x="41" y="124"/>
                    <a:pt x="24" y="197"/>
                    <a:pt x="32" y="264"/>
                  </a:cubicBezTo>
                  <a:cubicBezTo>
                    <a:pt x="73" y="237"/>
                    <a:pt x="80" y="178"/>
                    <a:pt x="127" y="158"/>
                  </a:cubicBezTo>
                  <a:cubicBezTo>
                    <a:pt x="144" y="189"/>
                    <a:pt x="124" y="248"/>
                    <a:pt x="146" y="268"/>
                  </a:cubicBezTo>
                  <a:cubicBezTo>
                    <a:pt x="138" y="270"/>
                    <a:pt x="135" y="277"/>
                    <a:pt x="124" y="275"/>
                  </a:cubicBezTo>
                  <a:cubicBezTo>
                    <a:pt x="121" y="237"/>
                    <a:pt x="123" y="219"/>
                    <a:pt x="120" y="180"/>
                  </a:cubicBezTo>
                  <a:cubicBezTo>
                    <a:pt x="75" y="201"/>
                    <a:pt x="76" y="267"/>
                    <a:pt x="25" y="282"/>
                  </a:cubicBezTo>
                  <a:cubicBezTo>
                    <a:pt x="0" y="219"/>
                    <a:pt x="47" y="0"/>
                    <a:pt x="113" y="103"/>
                  </a:cubicBezTo>
                  <a:close/>
                </a:path>
              </a:pathLst>
            </a:custGeom>
            <a:solidFill>
              <a:srgbClr val="000000"/>
            </a:solidFill>
            <a:ln w="0">
              <a:solidFill>
                <a:srgbClr val="000000"/>
              </a:solidFill>
              <a:prstDash val="solid"/>
              <a:round/>
              <a:headEnd/>
              <a:tailEnd/>
            </a:ln>
          </p:spPr>
          <p:txBody>
            <a:bodyPr/>
            <a:lstStyle/>
            <a:p>
              <a:endParaRPr lang="en-GB"/>
            </a:p>
          </p:txBody>
        </p:sp>
        <p:sp>
          <p:nvSpPr>
            <p:cNvPr id="50205" name="Freeform 30"/>
            <p:cNvSpPr>
              <a:spLocks noEditPoints="1"/>
            </p:cNvSpPr>
            <p:nvPr/>
          </p:nvSpPr>
          <p:spPr bwMode="auto">
            <a:xfrm>
              <a:off x="531" y="247"/>
              <a:ext cx="240" cy="88"/>
            </a:xfrm>
            <a:custGeom>
              <a:avLst/>
              <a:gdLst>
                <a:gd name="T0" fmla="*/ 6 w 400"/>
                <a:gd name="T1" fmla="*/ 1 h 146"/>
                <a:gd name="T2" fmla="*/ 6 w 400"/>
                <a:gd name="T3" fmla="*/ 1 h 146"/>
                <a:gd name="T4" fmla="*/ 6 w 400"/>
                <a:gd name="T5" fmla="*/ 1 h 146"/>
                <a:gd name="T6" fmla="*/ 6 w 400"/>
                <a:gd name="T7" fmla="*/ 1 h 146"/>
                <a:gd name="T8" fmla="*/ 1 w 400"/>
                <a:gd name="T9" fmla="*/ 2 h 146"/>
                <a:gd name="T10" fmla="*/ 1 w 400"/>
                <a:gd name="T11" fmla="*/ 2 h 146"/>
                <a:gd name="T12" fmla="*/ 1 w 400"/>
                <a:gd name="T13" fmla="*/ 1 h 146"/>
                <a:gd name="T14" fmla="*/ 1 w 400"/>
                <a:gd name="T15" fmla="*/ 2 h 146"/>
                <a:gd name="T16" fmla="*/ 6 w 400"/>
                <a:gd name="T17" fmla="*/ 0 h 146"/>
                <a:gd name="T18" fmla="*/ 6 w 400"/>
                <a:gd name="T19" fmla="*/ 0 h 146"/>
                <a:gd name="T20" fmla="*/ 6 w 400"/>
                <a:gd name="T21" fmla="*/ 2 h 146"/>
                <a:gd name="T22" fmla="*/ 7 w 400"/>
                <a:gd name="T23" fmla="*/ 2 h 146"/>
                <a:gd name="T24" fmla="*/ 5 w 400"/>
                <a:gd name="T25" fmla="*/ 2 h 146"/>
                <a:gd name="T26" fmla="*/ 5 w 400"/>
                <a:gd name="T27" fmla="*/ 2 h 146"/>
                <a:gd name="T28" fmla="*/ 5 w 400"/>
                <a:gd name="T29" fmla="*/ 1 h 146"/>
                <a:gd name="T30" fmla="*/ 4 w 400"/>
                <a:gd name="T31" fmla="*/ 2 h 146"/>
                <a:gd name="T32" fmla="*/ 4 w 400"/>
                <a:gd name="T33" fmla="*/ 1 h 146"/>
                <a:gd name="T34" fmla="*/ 2 w 400"/>
                <a:gd name="T35" fmla="*/ 2 h 146"/>
                <a:gd name="T36" fmla="*/ 2 w 400"/>
                <a:gd name="T37" fmla="*/ 1 h 146"/>
                <a:gd name="T38" fmla="*/ 1 w 400"/>
                <a:gd name="T39" fmla="*/ 2 h 146"/>
                <a:gd name="T40" fmla="*/ 1 w 400"/>
                <a:gd name="T41" fmla="*/ 1 h 146"/>
                <a:gd name="T42" fmla="*/ 1 w 400"/>
                <a:gd name="T43" fmla="*/ 2 h 146"/>
                <a:gd name="T44" fmla="*/ 1 w 400"/>
                <a:gd name="T45" fmla="*/ 1 h 146"/>
                <a:gd name="T46" fmla="*/ 1 w 400"/>
                <a:gd name="T47" fmla="*/ 1 h 146"/>
                <a:gd name="T48" fmla="*/ 1 w 400"/>
                <a:gd name="T49" fmla="*/ 1 h 146"/>
                <a:gd name="T50" fmla="*/ 1 w 400"/>
                <a:gd name="T51" fmla="*/ 2 h 146"/>
                <a:gd name="T52" fmla="*/ 2 w 400"/>
                <a:gd name="T53" fmla="*/ 1 h 146"/>
                <a:gd name="T54" fmla="*/ 3 w 400"/>
                <a:gd name="T55" fmla="*/ 2 h 146"/>
                <a:gd name="T56" fmla="*/ 4 w 400"/>
                <a:gd name="T57" fmla="*/ 1 h 146"/>
                <a:gd name="T58" fmla="*/ 4 w 400"/>
                <a:gd name="T59" fmla="*/ 1 h 146"/>
                <a:gd name="T60" fmla="*/ 5 w 400"/>
                <a:gd name="T61" fmla="*/ 1 h 146"/>
                <a:gd name="T62" fmla="*/ 5 w 400"/>
                <a:gd name="T63" fmla="*/ 2 h 146"/>
                <a:gd name="T64" fmla="*/ 6 w 400"/>
                <a:gd name="T65" fmla="*/ 0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0"/>
                <a:gd name="T100" fmla="*/ 0 h 146"/>
                <a:gd name="T101" fmla="*/ 400 w 400"/>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0" h="146">
                  <a:moveTo>
                    <a:pt x="358" y="37"/>
                  </a:moveTo>
                  <a:lnTo>
                    <a:pt x="358" y="37"/>
                  </a:lnTo>
                  <a:cubicBezTo>
                    <a:pt x="352" y="46"/>
                    <a:pt x="341" y="52"/>
                    <a:pt x="340" y="66"/>
                  </a:cubicBezTo>
                  <a:cubicBezTo>
                    <a:pt x="352" y="63"/>
                    <a:pt x="353" y="48"/>
                    <a:pt x="358" y="37"/>
                  </a:cubicBezTo>
                  <a:close/>
                  <a:moveTo>
                    <a:pt x="21" y="114"/>
                  </a:moveTo>
                  <a:lnTo>
                    <a:pt x="21" y="114"/>
                  </a:lnTo>
                  <a:cubicBezTo>
                    <a:pt x="36" y="88"/>
                    <a:pt x="55" y="67"/>
                    <a:pt x="65" y="37"/>
                  </a:cubicBezTo>
                  <a:cubicBezTo>
                    <a:pt x="30" y="2"/>
                    <a:pt x="11" y="80"/>
                    <a:pt x="21" y="114"/>
                  </a:cubicBezTo>
                  <a:close/>
                  <a:moveTo>
                    <a:pt x="376" y="0"/>
                  </a:moveTo>
                  <a:lnTo>
                    <a:pt x="376" y="0"/>
                  </a:lnTo>
                  <a:cubicBezTo>
                    <a:pt x="392" y="38"/>
                    <a:pt x="344" y="72"/>
                    <a:pt x="332" y="106"/>
                  </a:cubicBezTo>
                  <a:cubicBezTo>
                    <a:pt x="338" y="133"/>
                    <a:pt x="384" y="118"/>
                    <a:pt x="398" y="110"/>
                  </a:cubicBezTo>
                  <a:cubicBezTo>
                    <a:pt x="400" y="146"/>
                    <a:pt x="328" y="144"/>
                    <a:pt x="318" y="117"/>
                  </a:cubicBezTo>
                  <a:cubicBezTo>
                    <a:pt x="304" y="122"/>
                    <a:pt x="297" y="133"/>
                    <a:pt x="277" y="132"/>
                  </a:cubicBezTo>
                  <a:cubicBezTo>
                    <a:pt x="266" y="108"/>
                    <a:pt x="276" y="71"/>
                    <a:pt x="270" y="33"/>
                  </a:cubicBezTo>
                  <a:cubicBezTo>
                    <a:pt x="239" y="56"/>
                    <a:pt x="241" y="111"/>
                    <a:pt x="204" y="128"/>
                  </a:cubicBezTo>
                  <a:cubicBezTo>
                    <a:pt x="201" y="110"/>
                    <a:pt x="207" y="64"/>
                    <a:pt x="204" y="48"/>
                  </a:cubicBezTo>
                  <a:cubicBezTo>
                    <a:pt x="183" y="75"/>
                    <a:pt x="182" y="123"/>
                    <a:pt x="153" y="143"/>
                  </a:cubicBezTo>
                  <a:cubicBezTo>
                    <a:pt x="148" y="112"/>
                    <a:pt x="149" y="71"/>
                    <a:pt x="153" y="44"/>
                  </a:cubicBezTo>
                  <a:cubicBezTo>
                    <a:pt x="115" y="58"/>
                    <a:pt x="112" y="127"/>
                    <a:pt x="73" y="128"/>
                  </a:cubicBezTo>
                  <a:cubicBezTo>
                    <a:pt x="74" y="104"/>
                    <a:pt x="78" y="83"/>
                    <a:pt x="76" y="55"/>
                  </a:cubicBezTo>
                  <a:cubicBezTo>
                    <a:pt x="50" y="64"/>
                    <a:pt x="48" y="129"/>
                    <a:pt x="7" y="136"/>
                  </a:cubicBezTo>
                  <a:cubicBezTo>
                    <a:pt x="0" y="92"/>
                    <a:pt x="9" y="40"/>
                    <a:pt x="32" y="15"/>
                  </a:cubicBezTo>
                  <a:cubicBezTo>
                    <a:pt x="50" y="15"/>
                    <a:pt x="68" y="13"/>
                    <a:pt x="69" y="29"/>
                  </a:cubicBezTo>
                  <a:cubicBezTo>
                    <a:pt x="82" y="32"/>
                    <a:pt x="81" y="12"/>
                    <a:pt x="91" y="22"/>
                  </a:cubicBezTo>
                  <a:cubicBezTo>
                    <a:pt x="91" y="57"/>
                    <a:pt x="86" y="65"/>
                    <a:pt x="87" y="103"/>
                  </a:cubicBezTo>
                  <a:cubicBezTo>
                    <a:pt x="112" y="76"/>
                    <a:pt x="126" y="39"/>
                    <a:pt x="157" y="18"/>
                  </a:cubicBezTo>
                  <a:cubicBezTo>
                    <a:pt x="171" y="33"/>
                    <a:pt x="161" y="73"/>
                    <a:pt x="164" y="99"/>
                  </a:cubicBezTo>
                  <a:cubicBezTo>
                    <a:pt x="186" y="75"/>
                    <a:pt x="187" y="31"/>
                    <a:pt x="219" y="18"/>
                  </a:cubicBezTo>
                  <a:cubicBezTo>
                    <a:pt x="220" y="52"/>
                    <a:pt x="218" y="68"/>
                    <a:pt x="215" y="92"/>
                  </a:cubicBezTo>
                  <a:cubicBezTo>
                    <a:pt x="242" y="70"/>
                    <a:pt x="244" y="22"/>
                    <a:pt x="281" y="11"/>
                  </a:cubicBezTo>
                  <a:cubicBezTo>
                    <a:pt x="290" y="40"/>
                    <a:pt x="279" y="89"/>
                    <a:pt x="288" y="117"/>
                  </a:cubicBezTo>
                  <a:cubicBezTo>
                    <a:pt x="337" y="97"/>
                    <a:pt x="323" y="15"/>
                    <a:pt x="376" y="0"/>
                  </a:cubicBezTo>
                  <a:close/>
                </a:path>
              </a:pathLst>
            </a:custGeom>
            <a:solidFill>
              <a:srgbClr val="000000"/>
            </a:solidFill>
            <a:ln w="0">
              <a:solidFill>
                <a:srgbClr val="000000"/>
              </a:solidFill>
              <a:prstDash val="solid"/>
              <a:round/>
              <a:headEnd/>
              <a:tailEnd/>
            </a:ln>
          </p:spPr>
          <p:txBody>
            <a:bodyPr/>
            <a:lstStyle/>
            <a:p>
              <a:endParaRPr lang="en-GB"/>
            </a:p>
          </p:txBody>
        </p:sp>
        <p:sp>
          <p:nvSpPr>
            <p:cNvPr id="50206" name="Freeform 31"/>
            <p:cNvSpPr>
              <a:spLocks/>
            </p:cNvSpPr>
            <p:nvPr/>
          </p:nvSpPr>
          <p:spPr bwMode="auto">
            <a:xfrm>
              <a:off x="5370" y="4042"/>
              <a:ext cx="26" cy="49"/>
            </a:xfrm>
            <a:custGeom>
              <a:avLst/>
              <a:gdLst>
                <a:gd name="T0" fmla="*/ 0 w 44"/>
                <a:gd name="T1" fmla="*/ 1 h 81"/>
                <a:gd name="T2" fmla="*/ 0 w 44"/>
                <a:gd name="T3" fmla="*/ 1 h 81"/>
                <a:gd name="T4" fmla="*/ 0 w 44"/>
                <a:gd name="T5" fmla="*/ 0 h 81"/>
                <a:gd name="T6" fmla="*/ 1 w 44"/>
                <a:gd name="T7" fmla="*/ 0 h 81"/>
                <a:gd name="T8" fmla="*/ 1 w 44"/>
                <a:gd name="T9" fmla="*/ 1 h 81"/>
                <a:gd name="T10" fmla="*/ 1 w 44"/>
                <a:gd name="T11" fmla="*/ 1 h 81"/>
                <a:gd name="T12" fmla="*/ 1 w 44"/>
                <a:gd name="T13" fmla="*/ 1 h 81"/>
                <a:gd name="T14" fmla="*/ 1 w 44"/>
                <a:gd name="T15" fmla="*/ 1 h 81"/>
                <a:gd name="T16" fmla="*/ 1 w 44"/>
                <a:gd name="T17" fmla="*/ 1 h 81"/>
                <a:gd name="T18" fmla="*/ 1 w 44"/>
                <a:gd name="T19" fmla="*/ 1 h 81"/>
                <a:gd name="T20" fmla="*/ 1 w 44"/>
                <a:gd name="T21" fmla="*/ 1 h 81"/>
                <a:gd name="T22" fmla="*/ 1 w 44"/>
                <a:gd name="T23" fmla="*/ 1 h 81"/>
                <a:gd name="T24" fmla="*/ 1 w 44"/>
                <a:gd name="T25" fmla="*/ 1 h 81"/>
                <a:gd name="T26" fmla="*/ 0 w 4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81"/>
                <a:gd name="T44" fmla="*/ 44 w 4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81">
                  <a:moveTo>
                    <a:pt x="0" y="81"/>
                  </a:moveTo>
                  <a:lnTo>
                    <a:pt x="0" y="81"/>
                  </a:lnTo>
                  <a:lnTo>
                    <a:pt x="0" y="0"/>
                  </a:lnTo>
                  <a:lnTo>
                    <a:pt x="44" y="0"/>
                  </a:lnTo>
                  <a:lnTo>
                    <a:pt x="44" y="18"/>
                  </a:lnTo>
                  <a:lnTo>
                    <a:pt x="20" y="18"/>
                  </a:lnTo>
                  <a:lnTo>
                    <a:pt x="20" y="31"/>
                  </a:lnTo>
                  <a:lnTo>
                    <a:pt x="44" y="31"/>
                  </a:lnTo>
                  <a:lnTo>
                    <a:pt x="44" y="49"/>
                  </a:lnTo>
                  <a:lnTo>
                    <a:pt x="20" y="49"/>
                  </a:lnTo>
                  <a:lnTo>
                    <a:pt x="20" y="63"/>
                  </a:lnTo>
                  <a:lnTo>
                    <a:pt x="44" y="63"/>
                  </a:lnTo>
                  <a:lnTo>
                    <a:pt x="44" y="81"/>
                  </a:lnTo>
                  <a:lnTo>
                    <a:pt x="0" y="81"/>
                  </a:lnTo>
                  <a:close/>
                </a:path>
              </a:pathLst>
            </a:custGeom>
            <a:solidFill>
              <a:srgbClr val="B42E34"/>
            </a:solidFill>
            <a:ln w="0">
              <a:solidFill>
                <a:srgbClr val="000000"/>
              </a:solidFill>
              <a:prstDash val="solid"/>
              <a:round/>
              <a:headEnd/>
              <a:tailEnd/>
            </a:ln>
          </p:spPr>
          <p:txBody>
            <a:bodyPr/>
            <a:lstStyle/>
            <a:p>
              <a:endParaRPr lang="en-GB"/>
            </a:p>
          </p:txBody>
        </p:sp>
        <p:sp>
          <p:nvSpPr>
            <p:cNvPr id="50207" name="Freeform 32"/>
            <p:cNvSpPr>
              <a:spLocks/>
            </p:cNvSpPr>
            <p:nvPr/>
          </p:nvSpPr>
          <p:spPr bwMode="auto">
            <a:xfrm>
              <a:off x="5404" y="4053"/>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1" y="3"/>
                    <a:pt x="26" y="0"/>
                    <a:pt x="34" y="0"/>
                  </a:cubicBezTo>
                  <a:cubicBezTo>
                    <a:pt x="47" y="0"/>
                    <a:pt x="55" y="8"/>
                    <a:pt x="55" y="22"/>
                  </a:cubicBezTo>
                  <a:lnTo>
                    <a:pt x="55" y="62"/>
                  </a:lnTo>
                  <a:lnTo>
                    <a:pt x="37" y="62"/>
                  </a:lnTo>
                  <a:lnTo>
                    <a:pt x="37" y="29"/>
                  </a:lnTo>
                  <a:cubicBezTo>
                    <a:pt x="37" y="20"/>
                    <a:pt x="35" y="17"/>
                    <a:pt x="28" y="17"/>
                  </a:cubicBezTo>
                  <a:cubicBezTo>
                    <a:pt x="21" y="17"/>
                    <a:pt x="18" y="21"/>
                    <a:pt x="18" y="29"/>
                  </a:cubicBezTo>
                  <a:lnTo>
                    <a:pt x="18"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50208" name="Freeform 33"/>
            <p:cNvSpPr>
              <a:spLocks noEditPoints="1"/>
            </p:cNvSpPr>
            <p:nvPr/>
          </p:nvSpPr>
          <p:spPr bwMode="auto">
            <a:xfrm>
              <a:off x="5443" y="4053"/>
              <a:ext cx="38" cy="53"/>
            </a:xfrm>
            <a:custGeom>
              <a:avLst/>
              <a:gdLst>
                <a:gd name="T0" fmla="*/ 1 w 62"/>
                <a:gd name="T1" fmla="*/ 1 h 88"/>
                <a:gd name="T2" fmla="*/ 1 w 62"/>
                <a:gd name="T3" fmla="*/ 1 h 88"/>
                <a:gd name="T4" fmla="*/ 0 w 62"/>
                <a:gd name="T5" fmla="*/ 1 h 88"/>
                <a:gd name="T6" fmla="*/ 1 w 62"/>
                <a:gd name="T7" fmla="*/ 1 h 88"/>
                <a:gd name="T8" fmla="*/ 1 w 62"/>
                <a:gd name="T9" fmla="*/ 0 h 88"/>
                <a:gd name="T10" fmla="*/ 1 w 62"/>
                <a:gd name="T11" fmla="*/ 1 h 88"/>
                <a:gd name="T12" fmla="*/ 1 w 62"/>
                <a:gd name="T13" fmla="*/ 1 h 88"/>
                <a:gd name="T14" fmla="*/ 1 w 62"/>
                <a:gd name="T15" fmla="*/ 1 h 88"/>
                <a:gd name="T16" fmla="*/ 1 w 62"/>
                <a:gd name="T17" fmla="*/ 1 h 88"/>
                <a:gd name="T18" fmla="*/ 1 w 62"/>
                <a:gd name="T19" fmla="*/ 1 h 88"/>
                <a:gd name="T20" fmla="*/ 1 w 62"/>
                <a:gd name="T21" fmla="*/ 1 h 88"/>
                <a:gd name="T22" fmla="*/ 1 w 62"/>
                <a:gd name="T23" fmla="*/ 1 h 88"/>
                <a:gd name="T24" fmla="*/ 1 w 62"/>
                <a:gd name="T25" fmla="*/ 1 h 88"/>
                <a:gd name="T26" fmla="*/ 1 w 62"/>
                <a:gd name="T27" fmla="*/ 1 h 88"/>
                <a:gd name="T28" fmla="*/ 1 w 62"/>
                <a:gd name="T29" fmla="*/ 1 h 88"/>
                <a:gd name="T30" fmla="*/ 1 w 62"/>
                <a:gd name="T31" fmla="*/ 1 h 88"/>
                <a:gd name="T32" fmla="*/ 1 w 62"/>
                <a:gd name="T33" fmla="*/ 1 h 88"/>
                <a:gd name="T34" fmla="*/ 1 w 62"/>
                <a:gd name="T35" fmla="*/ 1 h 88"/>
                <a:gd name="T36" fmla="*/ 1 w 62"/>
                <a:gd name="T37" fmla="*/ 1 h 88"/>
                <a:gd name="T38" fmla="*/ 1 w 62"/>
                <a:gd name="T39" fmla="*/ 1 h 88"/>
                <a:gd name="T40" fmla="*/ 1 w 62"/>
                <a:gd name="T41" fmla="*/ 1 h 88"/>
                <a:gd name="T42" fmla="*/ 1 w 62"/>
                <a:gd name="T43" fmla="*/ 1 h 88"/>
                <a:gd name="T44" fmla="*/ 1 w 62"/>
                <a:gd name="T45" fmla="*/ 1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
                <a:gd name="T70" fmla="*/ 0 h 88"/>
                <a:gd name="T71" fmla="*/ 62 w 62"/>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 h="88">
                  <a:moveTo>
                    <a:pt x="28" y="62"/>
                  </a:moveTo>
                  <a:lnTo>
                    <a:pt x="28" y="62"/>
                  </a:lnTo>
                  <a:cubicBezTo>
                    <a:pt x="12" y="62"/>
                    <a:pt x="0" y="49"/>
                    <a:pt x="0" y="31"/>
                  </a:cubicBezTo>
                  <a:cubicBezTo>
                    <a:pt x="0" y="22"/>
                    <a:pt x="3" y="15"/>
                    <a:pt x="9" y="9"/>
                  </a:cubicBezTo>
                  <a:cubicBezTo>
                    <a:pt x="15" y="3"/>
                    <a:pt x="21" y="0"/>
                    <a:pt x="29" y="0"/>
                  </a:cubicBezTo>
                  <a:cubicBezTo>
                    <a:pt x="36" y="0"/>
                    <a:pt x="41" y="3"/>
                    <a:pt x="45" y="8"/>
                  </a:cubicBezTo>
                  <a:lnTo>
                    <a:pt x="45" y="1"/>
                  </a:lnTo>
                  <a:lnTo>
                    <a:pt x="62" y="1"/>
                  </a:lnTo>
                  <a:lnTo>
                    <a:pt x="62" y="56"/>
                  </a:lnTo>
                  <a:cubicBezTo>
                    <a:pt x="62" y="64"/>
                    <a:pt x="62" y="70"/>
                    <a:pt x="57" y="76"/>
                  </a:cubicBezTo>
                  <a:cubicBezTo>
                    <a:pt x="52" y="84"/>
                    <a:pt x="43" y="88"/>
                    <a:pt x="32" y="88"/>
                  </a:cubicBezTo>
                  <a:cubicBezTo>
                    <a:pt x="16" y="88"/>
                    <a:pt x="5" y="79"/>
                    <a:pt x="2" y="67"/>
                  </a:cubicBezTo>
                  <a:lnTo>
                    <a:pt x="22" y="67"/>
                  </a:lnTo>
                  <a:cubicBezTo>
                    <a:pt x="23" y="71"/>
                    <a:pt x="27" y="73"/>
                    <a:pt x="32" y="73"/>
                  </a:cubicBezTo>
                  <a:cubicBezTo>
                    <a:pt x="40" y="73"/>
                    <a:pt x="45" y="68"/>
                    <a:pt x="45" y="59"/>
                  </a:cubicBezTo>
                  <a:cubicBezTo>
                    <a:pt x="45" y="58"/>
                    <a:pt x="45" y="57"/>
                    <a:pt x="45" y="56"/>
                  </a:cubicBezTo>
                  <a:cubicBezTo>
                    <a:pt x="40" y="60"/>
                    <a:pt x="35" y="62"/>
                    <a:pt x="28" y="62"/>
                  </a:cubicBezTo>
                  <a:close/>
                  <a:moveTo>
                    <a:pt x="31" y="46"/>
                  </a:moveTo>
                  <a:lnTo>
                    <a:pt x="31" y="46"/>
                  </a:lnTo>
                  <a:cubicBezTo>
                    <a:pt x="39" y="46"/>
                    <a:pt x="46" y="40"/>
                    <a:pt x="46" y="31"/>
                  </a:cubicBezTo>
                  <a:cubicBezTo>
                    <a:pt x="46" y="22"/>
                    <a:pt x="39" y="16"/>
                    <a:pt x="32" y="16"/>
                  </a:cubicBezTo>
                  <a:cubicBezTo>
                    <a:pt x="23" y="16"/>
                    <a:pt x="17" y="23"/>
                    <a:pt x="17" y="31"/>
                  </a:cubicBezTo>
                  <a:cubicBezTo>
                    <a:pt x="17" y="40"/>
                    <a:pt x="23" y="46"/>
                    <a:pt x="31" y="46"/>
                  </a:cubicBezTo>
                  <a:close/>
                </a:path>
              </a:pathLst>
            </a:custGeom>
            <a:solidFill>
              <a:srgbClr val="B42E34"/>
            </a:solidFill>
            <a:ln w="0">
              <a:solidFill>
                <a:srgbClr val="000000"/>
              </a:solidFill>
              <a:prstDash val="solid"/>
              <a:round/>
              <a:headEnd/>
              <a:tailEnd/>
            </a:ln>
          </p:spPr>
          <p:txBody>
            <a:bodyPr/>
            <a:lstStyle/>
            <a:p>
              <a:endParaRPr lang="en-GB"/>
            </a:p>
          </p:txBody>
        </p:sp>
        <p:sp>
          <p:nvSpPr>
            <p:cNvPr id="50209" name="Freeform 34"/>
            <p:cNvSpPr>
              <a:spLocks/>
            </p:cNvSpPr>
            <p:nvPr/>
          </p:nvSpPr>
          <p:spPr bwMode="auto">
            <a:xfrm>
              <a:off x="5488" y="4042"/>
              <a:ext cx="11" cy="49"/>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50210" name="Freeform 35"/>
            <p:cNvSpPr>
              <a:spLocks noEditPoints="1"/>
            </p:cNvSpPr>
            <p:nvPr/>
          </p:nvSpPr>
          <p:spPr bwMode="auto">
            <a:xfrm>
              <a:off x="5505" y="4053"/>
              <a:ext cx="39" cy="38"/>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8" y="55"/>
                  </a:moveTo>
                  <a:lnTo>
                    <a:pt x="48" y="55"/>
                  </a:lnTo>
                  <a:cubicBezTo>
                    <a:pt x="42" y="60"/>
                    <a:pt x="37" y="62"/>
                    <a:pt x="30" y="62"/>
                  </a:cubicBezTo>
                  <a:cubicBezTo>
                    <a:pt x="22" y="62"/>
                    <a:pt x="16" y="60"/>
                    <a:pt x="11" y="55"/>
                  </a:cubicBezTo>
                  <a:cubicBezTo>
                    <a:pt x="4" y="49"/>
                    <a:pt x="0" y="41"/>
                    <a:pt x="0" y="31"/>
                  </a:cubicBezTo>
                  <a:cubicBezTo>
                    <a:pt x="0" y="22"/>
                    <a:pt x="3" y="15"/>
                    <a:pt x="10" y="8"/>
                  </a:cubicBezTo>
                  <a:cubicBezTo>
                    <a:pt x="15" y="3"/>
                    <a:pt x="22" y="0"/>
                    <a:pt x="30" y="0"/>
                  </a:cubicBezTo>
                  <a:cubicBezTo>
                    <a:pt x="37" y="0"/>
                    <a:pt x="43" y="3"/>
                    <a:pt x="47" y="8"/>
                  </a:cubicBezTo>
                  <a:lnTo>
                    <a:pt x="47" y="1"/>
                  </a:lnTo>
                  <a:lnTo>
                    <a:pt x="65" y="1"/>
                  </a:lnTo>
                  <a:lnTo>
                    <a:pt x="65" y="62"/>
                  </a:lnTo>
                  <a:lnTo>
                    <a:pt x="48" y="62"/>
                  </a:lnTo>
                  <a:lnTo>
                    <a:pt x="48" y="55"/>
                  </a:lnTo>
                  <a:close/>
                  <a:moveTo>
                    <a:pt x="34" y="46"/>
                  </a:moveTo>
                  <a:lnTo>
                    <a:pt x="34" y="46"/>
                  </a:lnTo>
                  <a:cubicBezTo>
                    <a:pt x="41" y="46"/>
                    <a:pt x="48" y="40"/>
                    <a:pt x="48" y="31"/>
                  </a:cubicBezTo>
                  <a:cubicBezTo>
                    <a:pt x="48" y="22"/>
                    <a:pt x="41" y="16"/>
                    <a:pt x="33" y="16"/>
                  </a:cubicBezTo>
                  <a:cubicBezTo>
                    <a:pt x="24" y="16"/>
                    <a:pt x="18" y="23"/>
                    <a:pt x="18" y="31"/>
                  </a:cubicBezTo>
                  <a:cubicBezTo>
                    <a:pt x="18" y="40"/>
                    <a:pt x="24" y="46"/>
                    <a:pt x="34" y="46"/>
                  </a:cubicBezTo>
                  <a:close/>
                </a:path>
              </a:pathLst>
            </a:custGeom>
            <a:solidFill>
              <a:srgbClr val="B42E34"/>
            </a:solidFill>
            <a:ln w="0">
              <a:solidFill>
                <a:srgbClr val="000000"/>
              </a:solidFill>
              <a:prstDash val="solid"/>
              <a:round/>
              <a:headEnd/>
              <a:tailEnd/>
            </a:ln>
          </p:spPr>
          <p:txBody>
            <a:bodyPr/>
            <a:lstStyle/>
            <a:p>
              <a:endParaRPr lang="en-GB"/>
            </a:p>
          </p:txBody>
        </p:sp>
        <p:sp>
          <p:nvSpPr>
            <p:cNvPr id="50211" name="Freeform 36"/>
            <p:cNvSpPr>
              <a:spLocks/>
            </p:cNvSpPr>
            <p:nvPr/>
          </p:nvSpPr>
          <p:spPr bwMode="auto">
            <a:xfrm>
              <a:off x="5551" y="4053"/>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6"/>
                    <a:pt x="28" y="16"/>
                  </a:cubicBezTo>
                  <a:cubicBezTo>
                    <a:pt x="21" y="16"/>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50212" name="Freeform 37"/>
            <p:cNvSpPr>
              <a:spLocks noEditPoints="1"/>
            </p:cNvSpPr>
            <p:nvPr/>
          </p:nvSpPr>
          <p:spPr bwMode="auto">
            <a:xfrm>
              <a:off x="5589" y="4042"/>
              <a:ext cx="39" cy="49"/>
            </a:xfrm>
            <a:custGeom>
              <a:avLst/>
              <a:gdLst>
                <a:gd name="T0" fmla="*/ 1 w 65"/>
                <a:gd name="T1" fmla="*/ 1 h 81"/>
                <a:gd name="T2" fmla="*/ 1 w 65"/>
                <a:gd name="T3" fmla="*/ 1 h 81"/>
                <a:gd name="T4" fmla="*/ 1 w 65"/>
                <a:gd name="T5" fmla="*/ 1 h 81"/>
                <a:gd name="T6" fmla="*/ 1 w 65"/>
                <a:gd name="T7" fmla="*/ 1 h 81"/>
                <a:gd name="T8" fmla="*/ 0 w 65"/>
                <a:gd name="T9" fmla="*/ 1 h 81"/>
                <a:gd name="T10" fmla="*/ 1 w 65"/>
                <a:gd name="T11" fmla="*/ 1 h 81"/>
                <a:gd name="T12" fmla="*/ 1 w 65"/>
                <a:gd name="T13" fmla="*/ 1 h 81"/>
                <a:gd name="T14" fmla="*/ 1 w 65"/>
                <a:gd name="T15" fmla="*/ 1 h 81"/>
                <a:gd name="T16" fmla="*/ 1 w 65"/>
                <a:gd name="T17" fmla="*/ 0 h 81"/>
                <a:gd name="T18" fmla="*/ 1 w 65"/>
                <a:gd name="T19" fmla="*/ 0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48" y="74"/>
                  </a:moveTo>
                  <a:lnTo>
                    <a:pt x="48" y="74"/>
                  </a:lnTo>
                  <a:cubicBezTo>
                    <a:pt x="42" y="79"/>
                    <a:pt x="37" y="81"/>
                    <a:pt x="30" y="81"/>
                  </a:cubicBezTo>
                  <a:cubicBezTo>
                    <a:pt x="22" y="81"/>
                    <a:pt x="16" y="79"/>
                    <a:pt x="11" y="74"/>
                  </a:cubicBezTo>
                  <a:cubicBezTo>
                    <a:pt x="4" y="68"/>
                    <a:pt x="0" y="60"/>
                    <a:pt x="0" y="50"/>
                  </a:cubicBezTo>
                  <a:cubicBezTo>
                    <a:pt x="0" y="41"/>
                    <a:pt x="3" y="33"/>
                    <a:pt x="10" y="27"/>
                  </a:cubicBezTo>
                  <a:cubicBezTo>
                    <a:pt x="15" y="22"/>
                    <a:pt x="22" y="19"/>
                    <a:pt x="30" y="19"/>
                  </a:cubicBezTo>
                  <a:cubicBezTo>
                    <a:pt x="37" y="19"/>
                    <a:pt x="43" y="21"/>
                    <a:pt x="47" y="27"/>
                  </a:cubicBezTo>
                  <a:lnTo>
                    <a:pt x="47" y="0"/>
                  </a:lnTo>
                  <a:lnTo>
                    <a:pt x="65" y="0"/>
                  </a:lnTo>
                  <a:lnTo>
                    <a:pt x="65" y="81"/>
                  </a:lnTo>
                  <a:lnTo>
                    <a:pt x="48" y="81"/>
                  </a:lnTo>
                  <a:lnTo>
                    <a:pt x="48" y="74"/>
                  </a:lnTo>
                  <a:close/>
                  <a:moveTo>
                    <a:pt x="34" y="65"/>
                  </a:moveTo>
                  <a:lnTo>
                    <a:pt x="34" y="65"/>
                  </a:lnTo>
                  <a:cubicBezTo>
                    <a:pt x="41" y="65"/>
                    <a:pt x="48" y="58"/>
                    <a:pt x="48" y="50"/>
                  </a:cubicBezTo>
                  <a:cubicBezTo>
                    <a:pt x="48" y="41"/>
                    <a:pt x="41" y="35"/>
                    <a:pt x="33" y="35"/>
                  </a:cubicBezTo>
                  <a:cubicBezTo>
                    <a:pt x="24" y="35"/>
                    <a:pt x="18" y="42"/>
                    <a:pt x="18" y="50"/>
                  </a:cubicBezTo>
                  <a:cubicBezTo>
                    <a:pt x="18" y="58"/>
                    <a:pt x="24" y="65"/>
                    <a:pt x="34" y="65"/>
                  </a:cubicBezTo>
                  <a:close/>
                </a:path>
              </a:pathLst>
            </a:custGeom>
            <a:solidFill>
              <a:srgbClr val="B42E34"/>
            </a:solidFill>
            <a:ln w="0">
              <a:solidFill>
                <a:srgbClr val="000000"/>
              </a:solidFill>
              <a:prstDash val="solid"/>
              <a:round/>
              <a:headEnd/>
              <a:tailEnd/>
            </a:ln>
          </p:spPr>
          <p:txBody>
            <a:bodyPr/>
            <a:lstStyle/>
            <a:p>
              <a:endParaRPr lang="en-GB"/>
            </a:p>
          </p:txBody>
        </p:sp>
        <p:sp>
          <p:nvSpPr>
            <p:cNvPr id="50213" name="Freeform 38"/>
            <p:cNvSpPr>
              <a:spLocks/>
            </p:cNvSpPr>
            <p:nvPr/>
          </p:nvSpPr>
          <p:spPr bwMode="auto">
            <a:xfrm>
              <a:off x="5404" y="4110"/>
              <a:ext cx="33" cy="37"/>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7"/>
                    <a:pt x="28" y="17"/>
                  </a:cubicBezTo>
                  <a:cubicBezTo>
                    <a:pt x="21" y="17"/>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50214" name="Freeform 39"/>
            <p:cNvSpPr>
              <a:spLocks noEditPoints="1"/>
            </p:cNvSpPr>
            <p:nvPr/>
          </p:nvSpPr>
          <p:spPr bwMode="auto">
            <a:xfrm>
              <a:off x="5443" y="4109"/>
              <a:ext cx="38" cy="39"/>
            </a:xfrm>
            <a:custGeom>
              <a:avLst/>
              <a:gdLst>
                <a:gd name="T0" fmla="*/ 1 w 64"/>
                <a:gd name="T1" fmla="*/ 1 h 64"/>
                <a:gd name="T2" fmla="*/ 1 w 64"/>
                <a:gd name="T3" fmla="*/ 1 h 64"/>
                <a:gd name="T4" fmla="*/ 1 w 64"/>
                <a:gd name="T5" fmla="*/ 1 h 64"/>
                <a:gd name="T6" fmla="*/ 1 w 64"/>
                <a:gd name="T7" fmla="*/ 1 h 64"/>
                <a:gd name="T8" fmla="*/ 0 w 64"/>
                <a:gd name="T9" fmla="*/ 1 h 64"/>
                <a:gd name="T10" fmla="*/ 1 w 64"/>
                <a:gd name="T11" fmla="*/ 1 h 64"/>
                <a:gd name="T12" fmla="*/ 1 w 64"/>
                <a:gd name="T13" fmla="*/ 0 h 64"/>
                <a:gd name="T14" fmla="*/ 1 w 64"/>
                <a:gd name="T15" fmla="*/ 1 h 64"/>
                <a:gd name="T16" fmla="*/ 1 w 64"/>
                <a:gd name="T17" fmla="*/ 1 h 64"/>
                <a:gd name="T18" fmla="*/ 1 w 64"/>
                <a:gd name="T19" fmla="*/ 1 h 64"/>
                <a:gd name="T20" fmla="*/ 1 w 64"/>
                <a:gd name="T21" fmla="*/ 1 h 64"/>
                <a:gd name="T22" fmla="*/ 1 w 64"/>
                <a:gd name="T23" fmla="*/ 1 h 64"/>
                <a:gd name="T24" fmla="*/ 1 w 64"/>
                <a:gd name="T25" fmla="*/ 1 h 64"/>
                <a:gd name="T26" fmla="*/ 1 w 64"/>
                <a:gd name="T27" fmla="*/ 1 h 64"/>
                <a:gd name="T28" fmla="*/ 1 w 64"/>
                <a:gd name="T29" fmla="*/ 1 h 64"/>
                <a:gd name="T30" fmla="*/ 1 w 64"/>
                <a:gd name="T31" fmla="*/ 1 h 64"/>
                <a:gd name="T32" fmla="*/ 1 w 64"/>
                <a:gd name="T33" fmla="*/ 1 h 64"/>
                <a:gd name="T34" fmla="*/ 1 w 64"/>
                <a:gd name="T35" fmla="*/ 1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64"/>
                <a:gd name="T56" fmla="*/ 64 w 64"/>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64">
                  <a:moveTo>
                    <a:pt x="61" y="45"/>
                  </a:moveTo>
                  <a:lnTo>
                    <a:pt x="61" y="45"/>
                  </a:lnTo>
                  <a:cubicBezTo>
                    <a:pt x="55" y="58"/>
                    <a:pt x="45" y="64"/>
                    <a:pt x="32" y="64"/>
                  </a:cubicBezTo>
                  <a:cubicBezTo>
                    <a:pt x="22" y="64"/>
                    <a:pt x="15" y="61"/>
                    <a:pt x="9" y="55"/>
                  </a:cubicBezTo>
                  <a:cubicBezTo>
                    <a:pt x="3" y="48"/>
                    <a:pt x="0" y="41"/>
                    <a:pt x="0" y="32"/>
                  </a:cubicBezTo>
                  <a:cubicBezTo>
                    <a:pt x="0" y="24"/>
                    <a:pt x="3" y="16"/>
                    <a:pt x="9" y="10"/>
                  </a:cubicBezTo>
                  <a:cubicBezTo>
                    <a:pt x="15" y="4"/>
                    <a:pt x="23" y="0"/>
                    <a:pt x="31" y="0"/>
                  </a:cubicBezTo>
                  <a:cubicBezTo>
                    <a:pt x="51" y="0"/>
                    <a:pt x="64" y="14"/>
                    <a:pt x="64" y="37"/>
                  </a:cubicBezTo>
                  <a:lnTo>
                    <a:pt x="64" y="39"/>
                  </a:lnTo>
                  <a:lnTo>
                    <a:pt x="18" y="39"/>
                  </a:lnTo>
                  <a:cubicBezTo>
                    <a:pt x="20" y="45"/>
                    <a:pt x="24" y="49"/>
                    <a:pt x="32" y="49"/>
                  </a:cubicBezTo>
                  <a:cubicBezTo>
                    <a:pt x="36" y="49"/>
                    <a:pt x="39" y="48"/>
                    <a:pt x="41" y="45"/>
                  </a:cubicBezTo>
                  <a:lnTo>
                    <a:pt x="61" y="45"/>
                  </a:lnTo>
                  <a:close/>
                  <a:moveTo>
                    <a:pt x="46" y="26"/>
                  </a:moveTo>
                  <a:lnTo>
                    <a:pt x="46" y="26"/>
                  </a:lnTo>
                  <a:cubicBezTo>
                    <a:pt x="44" y="20"/>
                    <a:pt x="39" y="16"/>
                    <a:pt x="32" y="16"/>
                  </a:cubicBezTo>
                  <a:cubicBezTo>
                    <a:pt x="24" y="16"/>
                    <a:pt x="19" y="20"/>
                    <a:pt x="18" y="26"/>
                  </a:cubicBezTo>
                  <a:lnTo>
                    <a:pt x="46" y="26"/>
                  </a:lnTo>
                  <a:close/>
                </a:path>
              </a:pathLst>
            </a:custGeom>
            <a:solidFill>
              <a:srgbClr val="B42E34"/>
            </a:solidFill>
            <a:ln w="0">
              <a:solidFill>
                <a:srgbClr val="000000"/>
              </a:solidFill>
              <a:prstDash val="solid"/>
              <a:round/>
              <a:headEnd/>
              <a:tailEnd/>
            </a:ln>
          </p:spPr>
          <p:txBody>
            <a:bodyPr/>
            <a:lstStyle/>
            <a:p>
              <a:endParaRPr lang="en-GB"/>
            </a:p>
          </p:txBody>
        </p:sp>
        <p:sp>
          <p:nvSpPr>
            <p:cNvPr id="50215" name="Freeform 40"/>
            <p:cNvSpPr>
              <a:spLocks/>
            </p:cNvSpPr>
            <p:nvPr/>
          </p:nvSpPr>
          <p:spPr bwMode="auto">
            <a:xfrm>
              <a:off x="5484" y="4099"/>
              <a:ext cx="20" cy="48"/>
            </a:xfrm>
            <a:custGeom>
              <a:avLst/>
              <a:gdLst>
                <a:gd name="T0" fmla="*/ 0 w 34"/>
                <a:gd name="T1" fmla="*/ 1 h 81"/>
                <a:gd name="T2" fmla="*/ 0 w 34"/>
                <a:gd name="T3" fmla="*/ 1 h 81"/>
                <a:gd name="T4" fmla="*/ 0 w 34"/>
                <a:gd name="T5" fmla="*/ 1 h 81"/>
                <a:gd name="T6" fmla="*/ 1 w 34"/>
                <a:gd name="T7" fmla="*/ 1 h 81"/>
                <a:gd name="T8" fmla="*/ 1 w 34"/>
                <a:gd name="T9" fmla="*/ 0 h 81"/>
                <a:gd name="T10" fmla="*/ 1 w 34"/>
                <a:gd name="T11" fmla="*/ 0 h 81"/>
                <a:gd name="T12" fmla="*/ 1 w 34"/>
                <a:gd name="T13" fmla="*/ 1 h 81"/>
                <a:gd name="T14" fmla="*/ 1 w 34"/>
                <a:gd name="T15" fmla="*/ 1 h 81"/>
                <a:gd name="T16" fmla="*/ 1 w 34"/>
                <a:gd name="T17" fmla="*/ 1 h 81"/>
                <a:gd name="T18" fmla="*/ 1 w 34"/>
                <a:gd name="T19" fmla="*/ 1 h 81"/>
                <a:gd name="T20" fmla="*/ 1 w 34"/>
                <a:gd name="T21" fmla="*/ 1 h 81"/>
                <a:gd name="T22" fmla="*/ 1 w 34"/>
                <a:gd name="T23" fmla="*/ 1 h 81"/>
                <a:gd name="T24" fmla="*/ 1 w 34"/>
                <a:gd name="T25" fmla="*/ 1 h 81"/>
                <a:gd name="T26" fmla="*/ 0 w 3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81"/>
                <a:gd name="T44" fmla="*/ 34 w 3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81">
                  <a:moveTo>
                    <a:pt x="0" y="33"/>
                  </a:moveTo>
                  <a:lnTo>
                    <a:pt x="0" y="33"/>
                  </a:lnTo>
                  <a:lnTo>
                    <a:pt x="0" y="20"/>
                  </a:lnTo>
                  <a:lnTo>
                    <a:pt x="8" y="20"/>
                  </a:lnTo>
                  <a:lnTo>
                    <a:pt x="8" y="0"/>
                  </a:lnTo>
                  <a:lnTo>
                    <a:pt x="26" y="0"/>
                  </a:lnTo>
                  <a:lnTo>
                    <a:pt x="26" y="20"/>
                  </a:lnTo>
                  <a:lnTo>
                    <a:pt x="34" y="20"/>
                  </a:lnTo>
                  <a:lnTo>
                    <a:pt x="34" y="33"/>
                  </a:lnTo>
                  <a:lnTo>
                    <a:pt x="26" y="33"/>
                  </a:lnTo>
                  <a:lnTo>
                    <a:pt x="26" y="81"/>
                  </a:lnTo>
                  <a:lnTo>
                    <a:pt x="8" y="81"/>
                  </a:lnTo>
                  <a:lnTo>
                    <a:pt x="8" y="33"/>
                  </a:lnTo>
                  <a:lnTo>
                    <a:pt x="0" y="33"/>
                  </a:lnTo>
                  <a:close/>
                </a:path>
              </a:pathLst>
            </a:custGeom>
            <a:solidFill>
              <a:srgbClr val="B42E34"/>
            </a:solidFill>
            <a:ln w="0">
              <a:solidFill>
                <a:srgbClr val="000000"/>
              </a:solidFill>
              <a:prstDash val="solid"/>
              <a:round/>
              <a:headEnd/>
              <a:tailEnd/>
            </a:ln>
          </p:spPr>
          <p:txBody>
            <a:bodyPr/>
            <a:lstStyle/>
            <a:p>
              <a:endParaRPr lang="en-GB"/>
            </a:p>
          </p:txBody>
        </p:sp>
        <p:sp>
          <p:nvSpPr>
            <p:cNvPr id="50216" name="Freeform 41"/>
            <p:cNvSpPr>
              <a:spLocks noEditPoints="1"/>
            </p:cNvSpPr>
            <p:nvPr/>
          </p:nvSpPr>
          <p:spPr bwMode="auto">
            <a:xfrm>
              <a:off x="5507" y="4099"/>
              <a:ext cx="39" cy="48"/>
            </a:xfrm>
            <a:custGeom>
              <a:avLst/>
              <a:gdLst>
                <a:gd name="T0" fmla="*/ 1 w 65"/>
                <a:gd name="T1" fmla="*/ 1 h 81"/>
                <a:gd name="T2" fmla="*/ 1 w 65"/>
                <a:gd name="T3" fmla="*/ 1 h 81"/>
                <a:gd name="T4" fmla="*/ 0 w 65"/>
                <a:gd name="T5" fmla="*/ 1 h 81"/>
                <a:gd name="T6" fmla="*/ 0 w 65"/>
                <a:gd name="T7" fmla="*/ 0 h 81"/>
                <a:gd name="T8" fmla="*/ 1 w 65"/>
                <a:gd name="T9" fmla="*/ 0 h 81"/>
                <a:gd name="T10" fmla="*/ 1 w 65"/>
                <a:gd name="T11" fmla="*/ 1 h 81"/>
                <a:gd name="T12" fmla="*/ 1 w 65"/>
                <a:gd name="T13" fmla="*/ 1 h 81"/>
                <a:gd name="T14" fmla="*/ 1 w 65"/>
                <a:gd name="T15" fmla="*/ 1 h 81"/>
                <a:gd name="T16" fmla="*/ 1 w 65"/>
                <a:gd name="T17" fmla="*/ 1 h 81"/>
                <a:gd name="T18" fmla="*/ 1 w 65"/>
                <a:gd name="T19" fmla="*/ 1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17" y="81"/>
                  </a:moveTo>
                  <a:lnTo>
                    <a:pt x="17" y="81"/>
                  </a:lnTo>
                  <a:lnTo>
                    <a:pt x="0" y="81"/>
                  </a:lnTo>
                  <a:lnTo>
                    <a:pt x="0" y="0"/>
                  </a:lnTo>
                  <a:lnTo>
                    <a:pt x="18" y="0"/>
                  </a:lnTo>
                  <a:lnTo>
                    <a:pt x="18" y="27"/>
                  </a:lnTo>
                  <a:cubicBezTo>
                    <a:pt x="22" y="22"/>
                    <a:pt x="27" y="19"/>
                    <a:pt x="35" y="19"/>
                  </a:cubicBezTo>
                  <a:cubicBezTo>
                    <a:pt x="43" y="19"/>
                    <a:pt x="50" y="22"/>
                    <a:pt x="55" y="27"/>
                  </a:cubicBezTo>
                  <a:cubicBezTo>
                    <a:pt x="62" y="34"/>
                    <a:pt x="65" y="41"/>
                    <a:pt x="65" y="50"/>
                  </a:cubicBezTo>
                  <a:cubicBezTo>
                    <a:pt x="65" y="60"/>
                    <a:pt x="61" y="68"/>
                    <a:pt x="54" y="74"/>
                  </a:cubicBezTo>
                  <a:cubicBezTo>
                    <a:pt x="49" y="79"/>
                    <a:pt x="43" y="81"/>
                    <a:pt x="35" y="81"/>
                  </a:cubicBezTo>
                  <a:cubicBezTo>
                    <a:pt x="28" y="81"/>
                    <a:pt x="23" y="79"/>
                    <a:pt x="17" y="74"/>
                  </a:cubicBezTo>
                  <a:lnTo>
                    <a:pt x="17" y="81"/>
                  </a:lnTo>
                  <a:close/>
                  <a:moveTo>
                    <a:pt x="31" y="65"/>
                  </a:moveTo>
                  <a:lnTo>
                    <a:pt x="31" y="65"/>
                  </a:lnTo>
                  <a:cubicBezTo>
                    <a:pt x="41" y="65"/>
                    <a:pt x="47" y="58"/>
                    <a:pt x="47" y="50"/>
                  </a:cubicBezTo>
                  <a:cubicBezTo>
                    <a:pt x="47" y="42"/>
                    <a:pt x="40" y="35"/>
                    <a:pt x="32" y="35"/>
                  </a:cubicBezTo>
                  <a:cubicBezTo>
                    <a:pt x="24" y="35"/>
                    <a:pt x="17" y="41"/>
                    <a:pt x="17" y="50"/>
                  </a:cubicBezTo>
                  <a:cubicBezTo>
                    <a:pt x="17" y="59"/>
                    <a:pt x="24" y="65"/>
                    <a:pt x="31" y="65"/>
                  </a:cubicBezTo>
                  <a:close/>
                </a:path>
              </a:pathLst>
            </a:custGeom>
            <a:solidFill>
              <a:srgbClr val="B42E34"/>
            </a:solidFill>
            <a:ln w="0">
              <a:solidFill>
                <a:srgbClr val="000000"/>
              </a:solidFill>
              <a:prstDash val="solid"/>
              <a:round/>
              <a:headEnd/>
              <a:tailEnd/>
            </a:ln>
          </p:spPr>
          <p:txBody>
            <a:bodyPr/>
            <a:lstStyle/>
            <a:p>
              <a:endParaRPr lang="en-GB"/>
            </a:p>
          </p:txBody>
        </p:sp>
        <p:sp>
          <p:nvSpPr>
            <p:cNvPr id="50217" name="Freeform 42"/>
            <p:cNvSpPr>
              <a:spLocks noEditPoints="1"/>
            </p:cNvSpPr>
            <p:nvPr/>
          </p:nvSpPr>
          <p:spPr bwMode="auto">
            <a:xfrm>
              <a:off x="5550" y="4110"/>
              <a:ext cx="39" cy="37"/>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7" y="55"/>
                  </a:moveTo>
                  <a:lnTo>
                    <a:pt x="47" y="55"/>
                  </a:lnTo>
                  <a:cubicBezTo>
                    <a:pt x="42" y="60"/>
                    <a:pt x="37" y="62"/>
                    <a:pt x="29" y="62"/>
                  </a:cubicBezTo>
                  <a:cubicBezTo>
                    <a:pt x="22" y="62"/>
                    <a:pt x="16" y="60"/>
                    <a:pt x="10" y="55"/>
                  </a:cubicBezTo>
                  <a:cubicBezTo>
                    <a:pt x="3" y="49"/>
                    <a:pt x="0" y="41"/>
                    <a:pt x="0" y="31"/>
                  </a:cubicBezTo>
                  <a:cubicBezTo>
                    <a:pt x="0" y="22"/>
                    <a:pt x="3" y="14"/>
                    <a:pt x="9" y="8"/>
                  </a:cubicBezTo>
                  <a:cubicBezTo>
                    <a:pt x="15" y="3"/>
                    <a:pt x="22" y="0"/>
                    <a:pt x="30" y="0"/>
                  </a:cubicBezTo>
                  <a:cubicBezTo>
                    <a:pt x="37" y="0"/>
                    <a:pt x="43" y="2"/>
                    <a:pt x="47" y="8"/>
                  </a:cubicBezTo>
                  <a:lnTo>
                    <a:pt x="47" y="1"/>
                  </a:lnTo>
                  <a:lnTo>
                    <a:pt x="65" y="1"/>
                  </a:lnTo>
                  <a:lnTo>
                    <a:pt x="65" y="62"/>
                  </a:lnTo>
                  <a:lnTo>
                    <a:pt x="47" y="62"/>
                  </a:lnTo>
                  <a:lnTo>
                    <a:pt x="47" y="55"/>
                  </a:lnTo>
                  <a:close/>
                  <a:moveTo>
                    <a:pt x="33" y="46"/>
                  </a:moveTo>
                  <a:lnTo>
                    <a:pt x="33" y="46"/>
                  </a:lnTo>
                  <a:cubicBezTo>
                    <a:pt x="41" y="46"/>
                    <a:pt x="47" y="39"/>
                    <a:pt x="47" y="31"/>
                  </a:cubicBezTo>
                  <a:cubicBezTo>
                    <a:pt x="47" y="22"/>
                    <a:pt x="41" y="16"/>
                    <a:pt x="33" y="16"/>
                  </a:cubicBezTo>
                  <a:cubicBezTo>
                    <a:pt x="24" y="16"/>
                    <a:pt x="18" y="23"/>
                    <a:pt x="18" y="31"/>
                  </a:cubicBezTo>
                  <a:cubicBezTo>
                    <a:pt x="18" y="39"/>
                    <a:pt x="24" y="46"/>
                    <a:pt x="33" y="46"/>
                  </a:cubicBezTo>
                  <a:close/>
                </a:path>
              </a:pathLst>
            </a:custGeom>
            <a:solidFill>
              <a:srgbClr val="B42E34"/>
            </a:solidFill>
            <a:ln w="0">
              <a:solidFill>
                <a:srgbClr val="000000"/>
              </a:solidFill>
              <a:prstDash val="solid"/>
              <a:round/>
              <a:headEnd/>
              <a:tailEnd/>
            </a:ln>
          </p:spPr>
          <p:txBody>
            <a:bodyPr/>
            <a:lstStyle/>
            <a:p>
              <a:endParaRPr lang="en-GB"/>
            </a:p>
          </p:txBody>
        </p:sp>
        <p:sp>
          <p:nvSpPr>
            <p:cNvPr id="50218" name="Freeform 43"/>
            <p:cNvSpPr>
              <a:spLocks/>
            </p:cNvSpPr>
            <p:nvPr/>
          </p:nvSpPr>
          <p:spPr bwMode="auto">
            <a:xfrm>
              <a:off x="5597" y="4099"/>
              <a:ext cx="11" cy="48"/>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50219" name="Freeform 44"/>
            <p:cNvSpPr>
              <a:spLocks/>
            </p:cNvSpPr>
            <p:nvPr/>
          </p:nvSpPr>
          <p:spPr bwMode="auto">
            <a:xfrm>
              <a:off x="5617" y="4099"/>
              <a:ext cx="11" cy="48"/>
            </a:xfrm>
            <a:custGeom>
              <a:avLst/>
              <a:gdLst>
                <a:gd name="T0" fmla="*/ 1 w 18"/>
                <a:gd name="T1" fmla="*/ 0 h 81"/>
                <a:gd name="T2" fmla="*/ 1 w 18"/>
                <a:gd name="T3" fmla="*/ 0 h 81"/>
                <a:gd name="T4" fmla="*/ 1 w 18"/>
                <a:gd name="T5" fmla="*/ 1 h 81"/>
                <a:gd name="T6" fmla="*/ 1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1"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50220" name="Freeform 45"/>
            <p:cNvSpPr>
              <a:spLocks/>
            </p:cNvSpPr>
            <p:nvPr/>
          </p:nvSpPr>
          <p:spPr bwMode="auto">
            <a:xfrm>
              <a:off x="5259" y="3949"/>
              <a:ext cx="202" cy="72"/>
            </a:xfrm>
            <a:custGeom>
              <a:avLst/>
              <a:gdLst>
                <a:gd name="T0" fmla="*/ 1 w 336"/>
                <a:gd name="T1" fmla="*/ 1 h 120"/>
                <a:gd name="T2" fmla="*/ 1 w 336"/>
                <a:gd name="T3" fmla="*/ 1 h 120"/>
                <a:gd name="T4" fmla="*/ 1 w 336"/>
                <a:gd name="T5" fmla="*/ 1 h 120"/>
                <a:gd name="T6" fmla="*/ 5 w 336"/>
                <a:gd name="T7" fmla="*/ 2 h 120"/>
                <a:gd name="T8" fmla="*/ 6 w 336"/>
                <a:gd name="T9" fmla="*/ 2 h 120"/>
                <a:gd name="T10" fmla="*/ 5 w 336"/>
                <a:gd name="T11" fmla="*/ 2 h 120"/>
                <a:gd name="T12" fmla="*/ 0 w 336"/>
                <a:gd name="T13" fmla="*/ 1 h 120"/>
                <a:gd name="T14" fmla="*/ 1 w 336"/>
                <a:gd name="T15" fmla="*/ 0 h 120"/>
                <a:gd name="T16" fmla="*/ 1 w 336"/>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6"/>
                <a:gd name="T28" fmla="*/ 0 h 120"/>
                <a:gd name="T29" fmla="*/ 336 w 33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6" h="120">
                  <a:moveTo>
                    <a:pt x="66" y="24"/>
                  </a:moveTo>
                  <a:lnTo>
                    <a:pt x="66" y="24"/>
                  </a:lnTo>
                  <a:cubicBezTo>
                    <a:pt x="56" y="31"/>
                    <a:pt x="50" y="39"/>
                    <a:pt x="50" y="48"/>
                  </a:cubicBezTo>
                  <a:cubicBezTo>
                    <a:pt x="50" y="86"/>
                    <a:pt x="170" y="117"/>
                    <a:pt x="322" y="119"/>
                  </a:cubicBezTo>
                  <a:cubicBezTo>
                    <a:pt x="326" y="119"/>
                    <a:pt x="331" y="119"/>
                    <a:pt x="336" y="119"/>
                  </a:cubicBezTo>
                  <a:lnTo>
                    <a:pt x="300" y="119"/>
                  </a:lnTo>
                  <a:cubicBezTo>
                    <a:pt x="134" y="120"/>
                    <a:pt x="0" y="86"/>
                    <a:pt x="0" y="44"/>
                  </a:cubicBezTo>
                  <a:cubicBezTo>
                    <a:pt x="0" y="28"/>
                    <a:pt x="19" y="13"/>
                    <a:pt x="52" y="0"/>
                  </a:cubicBezTo>
                  <a:lnTo>
                    <a:pt x="66" y="24"/>
                  </a:lnTo>
                  <a:close/>
                </a:path>
              </a:pathLst>
            </a:custGeom>
            <a:solidFill>
              <a:srgbClr val="B42E34"/>
            </a:solidFill>
            <a:ln w="0">
              <a:solidFill>
                <a:srgbClr val="000000"/>
              </a:solidFill>
              <a:prstDash val="solid"/>
              <a:round/>
              <a:headEnd/>
              <a:tailEnd/>
            </a:ln>
          </p:spPr>
          <p:txBody>
            <a:bodyPr/>
            <a:lstStyle/>
            <a:p>
              <a:endParaRPr lang="en-GB"/>
            </a:p>
          </p:txBody>
        </p:sp>
        <p:sp>
          <p:nvSpPr>
            <p:cNvPr id="50221" name="Freeform 46"/>
            <p:cNvSpPr>
              <a:spLocks/>
            </p:cNvSpPr>
            <p:nvPr/>
          </p:nvSpPr>
          <p:spPr bwMode="auto">
            <a:xfrm>
              <a:off x="5485" y="3930"/>
              <a:ext cx="96" cy="16"/>
            </a:xfrm>
            <a:custGeom>
              <a:avLst/>
              <a:gdLst>
                <a:gd name="T0" fmla="*/ 0 w 161"/>
                <a:gd name="T1" fmla="*/ 1 h 26"/>
                <a:gd name="T2" fmla="*/ 0 w 161"/>
                <a:gd name="T3" fmla="*/ 1 h 26"/>
                <a:gd name="T4" fmla="*/ 2 w 161"/>
                <a:gd name="T5" fmla="*/ 1 h 26"/>
                <a:gd name="T6" fmla="*/ 2 w 161"/>
                <a:gd name="T7" fmla="*/ 1 h 26"/>
                <a:gd name="T8" fmla="*/ 0 w 161"/>
                <a:gd name="T9" fmla="*/ 0 h 26"/>
                <a:gd name="T10" fmla="*/ 0 w 161"/>
                <a:gd name="T11" fmla="*/ 1 h 26"/>
                <a:gd name="T12" fmla="*/ 0 60000 65536"/>
                <a:gd name="T13" fmla="*/ 0 60000 65536"/>
                <a:gd name="T14" fmla="*/ 0 60000 65536"/>
                <a:gd name="T15" fmla="*/ 0 60000 65536"/>
                <a:gd name="T16" fmla="*/ 0 60000 65536"/>
                <a:gd name="T17" fmla="*/ 0 60000 65536"/>
                <a:gd name="T18" fmla="*/ 0 w 161"/>
                <a:gd name="T19" fmla="*/ 0 h 26"/>
                <a:gd name="T20" fmla="*/ 161 w 16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61" h="26">
                  <a:moveTo>
                    <a:pt x="0" y="7"/>
                  </a:moveTo>
                  <a:lnTo>
                    <a:pt x="0" y="7"/>
                  </a:lnTo>
                  <a:cubicBezTo>
                    <a:pt x="62" y="9"/>
                    <a:pt x="118" y="16"/>
                    <a:pt x="161" y="26"/>
                  </a:cubicBezTo>
                  <a:lnTo>
                    <a:pt x="157" y="25"/>
                  </a:lnTo>
                  <a:cubicBezTo>
                    <a:pt x="117" y="12"/>
                    <a:pt x="62" y="4"/>
                    <a:pt x="0" y="0"/>
                  </a:cubicBezTo>
                  <a:lnTo>
                    <a:pt x="0" y="7"/>
                  </a:lnTo>
                  <a:close/>
                </a:path>
              </a:pathLst>
            </a:custGeom>
            <a:solidFill>
              <a:srgbClr val="B42E34"/>
            </a:solidFill>
            <a:ln w="0">
              <a:solidFill>
                <a:srgbClr val="000000"/>
              </a:solidFill>
              <a:prstDash val="solid"/>
              <a:round/>
              <a:headEnd/>
              <a:tailEnd/>
            </a:ln>
          </p:spPr>
          <p:txBody>
            <a:bodyPr/>
            <a:lstStyle/>
            <a:p>
              <a:endParaRPr lang="en-GB"/>
            </a:p>
          </p:txBody>
        </p:sp>
        <p:sp>
          <p:nvSpPr>
            <p:cNvPr id="50222" name="Freeform 47"/>
            <p:cNvSpPr>
              <a:spLocks/>
            </p:cNvSpPr>
            <p:nvPr/>
          </p:nvSpPr>
          <p:spPr bwMode="auto">
            <a:xfrm>
              <a:off x="5282" y="3861"/>
              <a:ext cx="212" cy="148"/>
            </a:xfrm>
            <a:custGeom>
              <a:avLst/>
              <a:gdLst>
                <a:gd name="T0" fmla="*/ 6 w 352"/>
                <a:gd name="T1" fmla="*/ 0 h 247"/>
                <a:gd name="T2" fmla="*/ 6 w 352"/>
                <a:gd name="T3" fmla="*/ 0 h 247"/>
                <a:gd name="T4" fmla="*/ 6 w 352"/>
                <a:gd name="T5" fmla="*/ 1 h 247"/>
                <a:gd name="T6" fmla="*/ 3 w 352"/>
                <a:gd name="T7" fmla="*/ 4 h 247"/>
                <a:gd name="T8" fmla="*/ 0 w 352"/>
                <a:gd name="T9" fmla="*/ 2 h 247"/>
                <a:gd name="T10" fmla="*/ 1 w 352"/>
                <a:gd name="T11" fmla="*/ 2 h 247"/>
                <a:gd name="T12" fmla="*/ 3 w 352"/>
                <a:gd name="T13" fmla="*/ 4 h 247"/>
                <a:gd name="T14" fmla="*/ 6 w 352"/>
                <a:gd name="T15" fmla="*/ 1 h 247"/>
                <a:gd name="T16" fmla="*/ 6 w 352"/>
                <a:gd name="T17" fmla="*/ 1 h 247"/>
                <a:gd name="T18" fmla="*/ 6 w 352"/>
                <a:gd name="T19" fmla="*/ 0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247"/>
                <a:gd name="T32" fmla="*/ 352 w 352"/>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247">
                  <a:moveTo>
                    <a:pt x="338" y="0"/>
                  </a:moveTo>
                  <a:lnTo>
                    <a:pt x="338" y="0"/>
                  </a:lnTo>
                  <a:cubicBezTo>
                    <a:pt x="342" y="14"/>
                    <a:pt x="344" y="28"/>
                    <a:pt x="344" y="43"/>
                  </a:cubicBezTo>
                  <a:cubicBezTo>
                    <a:pt x="344" y="141"/>
                    <a:pt x="265" y="222"/>
                    <a:pt x="166" y="222"/>
                  </a:cubicBezTo>
                  <a:cubicBezTo>
                    <a:pt x="91" y="223"/>
                    <a:pt x="27" y="177"/>
                    <a:pt x="0" y="112"/>
                  </a:cubicBezTo>
                  <a:lnTo>
                    <a:pt x="2" y="118"/>
                  </a:lnTo>
                  <a:cubicBezTo>
                    <a:pt x="23" y="193"/>
                    <a:pt x="92" y="247"/>
                    <a:pt x="174" y="247"/>
                  </a:cubicBezTo>
                  <a:cubicBezTo>
                    <a:pt x="273" y="246"/>
                    <a:pt x="352" y="166"/>
                    <a:pt x="352" y="67"/>
                  </a:cubicBezTo>
                  <a:cubicBezTo>
                    <a:pt x="352" y="46"/>
                    <a:pt x="348" y="26"/>
                    <a:pt x="341" y="7"/>
                  </a:cubicBezTo>
                  <a:lnTo>
                    <a:pt x="338" y="0"/>
                  </a:lnTo>
                  <a:close/>
                </a:path>
              </a:pathLst>
            </a:custGeom>
            <a:solidFill>
              <a:srgbClr val="B42E34"/>
            </a:solidFill>
            <a:ln w="0">
              <a:solidFill>
                <a:srgbClr val="000000"/>
              </a:solidFill>
              <a:prstDash val="solid"/>
              <a:round/>
              <a:headEnd/>
              <a:tailEnd/>
            </a:ln>
          </p:spPr>
          <p:txBody>
            <a:bodyPr/>
            <a:lstStyle/>
            <a:p>
              <a:endParaRPr lang="en-GB"/>
            </a:p>
          </p:txBody>
        </p:sp>
        <p:sp>
          <p:nvSpPr>
            <p:cNvPr id="50223" name="Freeform 48"/>
            <p:cNvSpPr>
              <a:spLocks/>
            </p:cNvSpPr>
            <p:nvPr/>
          </p:nvSpPr>
          <p:spPr bwMode="auto">
            <a:xfrm>
              <a:off x="5250" y="3992"/>
              <a:ext cx="184" cy="149"/>
            </a:xfrm>
            <a:custGeom>
              <a:avLst/>
              <a:gdLst>
                <a:gd name="T0" fmla="*/ 5 w 305"/>
                <a:gd name="T1" fmla="*/ 1 h 247"/>
                <a:gd name="T2" fmla="*/ 5 w 305"/>
                <a:gd name="T3" fmla="*/ 1 h 247"/>
                <a:gd name="T4" fmla="*/ 1 w 305"/>
                <a:gd name="T5" fmla="*/ 1 h 247"/>
                <a:gd name="T6" fmla="*/ 1 w 305"/>
                <a:gd name="T7" fmla="*/ 1 h 247"/>
                <a:gd name="T8" fmla="*/ 3 w 305"/>
                <a:gd name="T9" fmla="*/ 4 h 247"/>
                <a:gd name="T10" fmla="*/ 2 w 305"/>
                <a:gd name="T11" fmla="*/ 1 h 247"/>
                <a:gd name="T12" fmla="*/ 2 w 305"/>
                <a:gd name="T13" fmla="*/ 1 h 247"/>
                <a:gd name="T14" fmla="*/ 5 w 305"/>
                <a:gd name="T15" fmla="*/ 1 h 247"/>
                <a:gd name="T16" fmla="*/ 0 60000 65536"/>
                <a:gd name="T17" fmla="*/ 0 60000 65536"/>
                <a:gd name="T18" fmla="*/ 0 60000 65536"/>
                <a:gd name="T19" fmla="*/ 0 60000 65536"/>
                <a:gd name="T20" fmla="*/ 0 60000 65536"/>
                <a:gd name="T21" fmla="*/ 0 60000 65536"/>
                <a:gd name="T22" fmla="*/ 0 60000 65536"/>
                <a:gd name="T23" fmla="*/ 0 60000 65536"/>
                <a:gd name="T24" fmla="*/ 0 w 305"/>
                <a:gd name="T25" fmla="*/ 0 h 247"/>
                <a:gd name="T26" fmla="*/ 305 w 305"/>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 h="247">
                  <a:moveTo>
                    <a:pt x="305" y="51"/>
                  </a:moveTo>
                  <a:lnTo>
                    <a:pt x="305" y="51"/>
                  </a:lnTo>
                  <a:cubicBezTo>
                    <a:pt x="305" y="51"/>
                    <a:pt x="123" y="52"/>
                    <a:pt x="48" y="12"/>
                  </a:cubicBezTo>
                  <a:cubicBezTo>
                    <a:pt x="48" y="12"/>
                    <a:pt x="0" y="0"/>
                    <a:pt x="62" y="72"/>
                  </a:cubicBezTo>
                  <a:cubicBezTo>
                    <a:pt x="123" y="145"/>
                    <a:pt x="185" y="247"/>
                    <a:pt x="185" y="247"/>
                  </a:cubicBezTo>
                  <a:lnTo>
                    <a:pt x="92" y="77"/>
                  </a:lnTo>
                  <a:cubicBezTo>
                    <a:pt x="92" y="77"/>
                    <a:pt x="77" y="40"/>
                    <a:pt x="116" y="46"/>
                  </a:cubicBezTo>
                  <a:cubicBezTo>
                    <a:pt x="179" y="56"/>
                    <a:pt x="305" y="51"/>
                    <a:pt x="305" y="51"/>
                  </a:cubicBezTo>
                  <a:close/>
                </a:path>
              </a:pathLst>
            </a:custGeom>
            <a:solidFill>
              <a:srgbClr val="B42E34"/>
            </a:solidFill>
            <a:ln w="0">
              <a:solidFill>
                <a:srgbClr val="000000"/>
              </a:solidFill>
              <a:prstDash val="solid"/>
              <a:round/>
              <a:headEnd/>
              <a:tailEnd/>
            </a:ln>
          </p:spPr>
          <p:txBody>
            <a:bodyPr/>
            <a:lstStyle/>
            <a:p>
              <a:endParaRPr lang="en-GB"/>
            </a:p>
          </p:txBody>
        </p:sp>
      </p:grpSp>
      <p:sp>
        <p:nvSpPr>
          <p:cNvPr id="50179" name="Rectangle 5"/>
          <p:cNvSpPr>
            <a:spLocks noChangeArrowheads="1"/>
          </p:cNvSpPr>
          <p:nvPr/>
        </p:nvSpPr>
        <p:spPr bwMode="auto">
          <a:xfrm>
            <a:off x="539750" y="500063"/>
            <a:ext cx="80645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b="1" dirty="0">
                <a:solidFill>
                  <a:schemeClr val="bg1"/>
                </a:solidFill>
                <a:latin typeface="Verdana" panose="020B0604030504040204" pitchFamily="34" charset="0"/>
                <a:cs typeface="Arial Bold" panose="020B0704020202020204" pitchFamily="34" charset="0"/>
              </a:rPr>
              <a:t>HAVE A GREAT SUMMER!</a:t>
            </a:r>
          </a:p>
        </p:txBody>
      </p:sp>
      <p:sp>
        <p:nvSpPr>
          <p:cNvPr id="50180" name="Rectangle 2"/>
          <p:cNvSpPr>
            <a:spLocks noChangeArrowheads="1"/>
          </p:cNvSpPr>
          <p:nvPr/>
        </p:nvSpPr>
        <p:spPr bwMode="auto">
          <a:xfrm>
            <a:off x="858914" y="1339032"/>
            <a:ext cx="7601518"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800100" indent="-3429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257300" indent="-3429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tabLst>
                <a:tab pos="1485900" algn="l"/>
              </a:tabLst>
            </a:pPr>
            <a:endParaRPr lang="en-GB" altLang="en-US" sz="1800" b="1" dirty="0">
              <a:latin typeface="Verdana" panose="020B0604030504040204" pitchFamily="34" charset="0"/>
            </a:endParaRPr>
          </a:p>
          <a:p>
            <a:pPr eaLnBrk="1" hangingPunct="1">
              <a:spcBef>
                <a:spcPct val="0"/>
              </a:spcBef>
              <a:buFontTx/>
              <a:buNone/>
              <a:tabLst>
                <a:tab pos="1485900" algn="l"/>
              </a:tabLst>
            </a:pPr>
            <a:r>
              <a:rPr lang="en-GB" altLang="en-US" sz="1800" b="1" dirty="0">
                <a:latin typeface="Verdana" panose="020B0604030504040204" pitchFamily="34" charset="0"/>
              </a:rPr>
              <a:t>We wish the England Roses every success as they defend their Gold Medal at the Birmingham </a:t>
            </a:r>
          </a:p>
          <a:p>
            <a:pPr eaLnBrk="1" hangingPunct="1">
              <a:spcBef>
                <a:spcPct val="0"/>
              </a:spcBef>
              <a:buFontTx/>
              <a:buNone/>
              <a:tabLst>
                <a:tab pos="1485900" algn="l"/>
              </a:tabLst>
            </a:pPr>
            <a:r>
              <a:rPr lang="en-GB" altLang="en-US" sz="1800" b="1" dirty="0">
                <a:latin typeface="Verdana" panose="020B0604030504040204" pitchFamily="34" charset="0"/>
              </a:rPr>
              <a:t>2022 Commonwealth Games</a:t>
            </a:r>
          </a:p>
          <a:p>
            <a:pPr eaLnBrk="1" hangingPunct="1">
              <a:spcBef>
                <a:spcPct val="0"/>
              </a:spcBef>
              <a:buFontTx/>
              <a:buNone/>
              <a:tabLst>
                <a:tab pos="1485900" algn="l"/>
              </a:tabLst>
            </a:pPr>
            <a:endParaRPr lang="en-GB" altLang="en-US" sz="1800" b="1" dirty="0">
              <a:latin typeface="Verdana" panose="020B0604030504040204" pitchFamily="34" charset="0"/>
            </a:endParaRPr>
          </a:p>
          <a:p>
            <a:pPr eaLnBrk="1" hangingPunct="1">
              <a:spcBef>
                <a:spcPct val="0"/>
              </a:spcBef>
              <a:buFontTx/>
              <a:buNone/>
              <a:tabLst>
                <a:tab pos="1485900" algn="l"/>
              </a:tabLst>
            </a:pPr>
            <a:endParaRPr lang="en-GB" altLang="en-US" sz="1800" b="1" dirty="0">
              <a:latin typeface="Verdana" panose="020B0604030504040204" pitchFamily="34" charset="0"/>
            </a:endParaRPr>
          </a:p>
          <a:p>
            <a:pPr eaLnBrk="1" hangingPunct="1">
              <a:spcBef>
                <a:spcPct val="0"/>
              </a:spcBef>
              <a:buFontTx/>
              <a:buNone/>
              <a:tabLst>
                <a:tab pos="1485900" algn="l"/>
              </a:tabLst>
            </a:pPr>
            <a:endParaRPr lang="en-GB" altLang="en-US" sz="1800" b="1" dirty="0">
              <a:latin typeface="Verdana" panose="020B0604030504040204" pitchFamily="34" charset="0"/>
            </a:endParaRPr>
          </a:p>
          <a:p>
            <a:pPr eaLnBrk="1" hangingPunct="1">
              <a:spcBef>
                <a:spcPct val="0"/>
              </a:spcBef>
              <a:buFontTx/>
              <a:buNone/>
              <a:tabLst>
                <a:tab pos="1485900" algn="l"/>
              </a:tabLst>
            </a:pPr>
            <a:endParaRPr lang="en-GB" altLang="en-US" sz="1800" b="1" dirty="0">
              <a:latin typeface="Verdana" panose="020B0604030504040204" pitchFamily="34" charset="0"/>
            </a:endParaRPr>
          </a:p>
          <a:p>
            <a:pPr eaLnBrk="1" hangingPunct="1">
              <a:spcBef>
                <a:spcPct val="0"/>
              </a:spcBef>
              <a:buFontTx/>
              <a:buNone/>
              <a:tabLst>
                <a:tab pos="1485900" algn="l"/>
              </a:tabLst>
            </a:pPr>
            <a:endParaRPr lang="en-GB" altLang="en-US" sz="1800" b="1" dirty="0">
              <a:latin typeface="Verdana" panose="020B0604030504040204" pitchFamily="34" charset="0"/>
            </a:endParaRPr>
          </a:p>
          <a:p>
            <a:pPr eaLnBrk="1" hangingPunct="1">
              <a:spcBef>
                <a:spcPct val="0"/>
              </a:spcBef>
              <a:buFontTx/>
              <a:buNone/>
              <a:tabLst>
                <a:tab pos="1485900" algn="l"/>
              </a:tabLst>
            </a:pPr>
            <a:endParaRPr lang="en-GB" altLang="en-US" sz="1800" b="1" dirty="0">
              <a:latin typeface="Verdana" panose="020B0604030504040204" pitchFamily="34" charset="0"/>
            </a:endParaRPr>
          </a:p>
          <a:p>
            <a:pPr eaLnBrk="1" hangingPunct="1">
              <a:spcBef>
                <a:spcPct val="0"/>
              </a:spcBef>
              <a:buFontTx/>
              <a:buNone/>
              <a:tabLst>
                <a:tab pos="1485900" algn="l"/>
              </a:tabLst>
            </a:pPr>
            <a:endParaRPr lang="en-GB" altLang="en-US" sz="1800" b="1" dirty="0">
              <a:latin typeface="Verdana" panose="020B0604030504040204" pitchFamily="34" charset="0"/>
            </a:endParaRPr>
          </a:p>
          <a:p>
            <a:pPr eaLnBrk="1" hangingPunct="1">
              <a:spcBef>
                <a:spcPct val="0"/>
              </a:spcBef>
              <a:buFontTx/>
              <a:buNone/>
              <a:tabLst>
                <a:tab pos="1485900" algn="l"/>
              </a:tabLst>
            </a:pPr>
            <a:endParaRPr lang="en-GB" altLang="en-US" sz="1800" b="1" dirty="0">
              <a:latin typeface="Verdana" panose="020B0604030504040204" pitchFamily="34" charset="0"/>
            </a:endParaRPr>
          </a:p>
          <a:p>
            <a:pPr eaLnBrk="1" hangingPunct="1">
              <a:spcBef>
                <a:spcPct val="0"/>
              </a:spcBef>
              <a:buFontTx/>
              <a:buNone/>
              <a:tabLst>
                <a:tab pos="1485900" algn="l"/>
              </a:tabLst>
            </a:pPr>
            <a:endParaRPr lang="en-GB" altLang="en-US" sz="1800" b="1" dirty="0">
              <a:latin typeface="Verdana" panose="020B0604030504040204" pitchFamily="34" charset="0"/>
            </a:endParaRPr>
          </a:p>
          <a:p>
            <a:pPr eaLnBrk="1" hangingPunct="1">
              <a:spcBef>
                <a:spcPct val="0"/>
              </a:spcBef>
              <a:buFontTx/>
              <a:buNone/>
              <a:tabLst>
                <a:tab pos="1485900" algn="l"/>
              </a:tabLst>
            </a:pPr>
            <a:r>
              <a:rPr lang="en-GB" altLang="en-US" sz="1800" b="1" dirty="0">
                <a:latin typeface="Verdana" panose="020B0604030504040204" pitchFamily="34" charset="0"/>
              </a:rPr>
              <a:t>If you have tickets, enjoy</a:t>
            </a:r>
          </a:p>
          <a:p>
            <a:pPr eaLnBrk="1" hangingPunct="1">
              <a:spcBef>
                <a:spcPct val="0"/>
              </a:spcBef>
              <a:buFontTx/>
              <a:buNone/>
              <a:tabLst>
                <a:tab pos="1485900" algn="l"/>
              </a:tabLst>
            </a:pPr>
            <a:endParaRPr lang="en-GB" altLang="en-US" sz="1800" b="1" dirty="0">
              <a:latin typeface="Verdana" panose="020B0604030504040204" pitchFamily="34" charset="0"/>
            </a:endParaRPr>
          </a:p>
          <a:p>
            <a:pPr eaLnBrk="1" hangingPunct="1">
              <a:spcBef>
                <a:spcPct val="0"/>
              </a:spcBef>
              <a:buFontTx/>
              <a:buNone/>
              <a:tabLst>
                <a:tab pos="1485900" algn="l"/>
              </a:tabLst>
            </a:pPr>
            <a:r>
              <a:rPr lang="en-GB" altLang="en-US" sz="1800" b="1" dirty="0">
                <a:latin typeface="Verdana" panose="020B0604030504040204" pitchFamily="34" charset="0"/>
              </a:rPr>
              <a:t>If you are a volunteer, enjoy the </a:t>
            </a:r>
          </a:p>
          <a:p>
            <a:pPr eaLnBrk="1" hangingPunct="1">
              <a:spcBef>
                <a:spcPct val="0"/>
              </a:spcBef>
              <a:buFontTx/>
              <a:buNone/>
              <a:tabLst>
                <a:tab pos="1485900" algn="l"/>
              </a:tabLst>
            </a:pPr>
            <a:r>
              <a:rPr lang="en-GB" altLang="en-US" sz="1800" b="1" dirty="0">
                <a:latin typeface="Verdana" panose="020B0604030504040204" pitchFamily="34" charset="0"/>
              </a:rPr>
              <a:t>experience </a:t>
            </a:r>
            <a:endParaRPr lang="en-GB" altLang="en-US" sz="1800" dirty="0">
              <a:latin typeface="Verdana" panose="020B0604030504040204" pitchFamily="34" charset="0"/>
            </a:endParaRPr>
          </a:p>
        </p:txBody>
      </p:sp>
      <p:pic>
        <p:nvPicPr>
          <p:cNvPr id="5018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2788" y="6069013"/>
            <a:ext cx="6683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47" descr="Final W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088" y="5975350"/>
            <a:ext cx="1152525"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1" descr="See the source image">
            <a:extLst>
              <a:ext uri="{FF2B5EF4-FFF2-40B4-BE49-F238E27FC236}">
                <a16:creationId xmlns:a16="http://schemas.microsoft.com/office/drawing/2014/main" id="{6961ED3C-286E-AB62-2E7A-EA07C008C7C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5135" y="2502770"/>
            <a:ext cx="2296683" cy="1492844"/>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See the source image">
            <a:extLst>
              <a:ext uri="{FF2B5EF4-FFF2-40B4-BE49-F238E27FC236}">
                <a16:creationId xmlns:a16="http://schemas.microsoft.com/office/drawing/2014/main" id="{E5EB6BF2-9A40-290D-4B2C-1E71303BEEA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8804" y="3198737"/>
            <a:ext cx="2647213" cy="168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593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11"/>
          <p:cNvGrpSpPr>
            <a:grpSpLocks noChangeAspect="1"/>
          </p:cNvGrpSpPr>
          <p:nvPr/>
        </p:nvGrpSpPr>
        <p:grpSpPr bwMode="auto">
          <a:xfrm>
            <a:off x="77788" y="0"/>
            <a:ext cx="9423400" cy="6858000"/>
            <a:chOff x="49" y="0"/>
            <a:chExt cx="5936" cy="4320"/>
          </a:xfrm>
        </p:grpSpPr>
        <p:sp>
          <p:nvSpPr>
            <p:cNvPr id="28682" name="AutoShape 10"/>
            <p:cNvSpPr>
              <a:spLocks noChangeAspect="1" noChangeArrowheads="1" noTextEdit="1"/>
            </p:cNvSpPr>
            <p:nvPr/>
          </p:nvSpPr>
          <p:spPr bwMode="auto">
            <a:xfrm>
              <a:off x="49" y="4"/>
              <a:ext cx="5760" cy="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8683" name="Freeform 12"/>
            <p:cNvSpPr>
              <a:spLocks/>
            </p:cNvSpPr>
            <p:nvPr/>
          </p:nvSpPr>
          <p:spPr bwMode="auto">
            <a:xfrm>
              <a:off x="49" y="0"/>
              <a:ext cx="5766" cy="910"/>
            </a:xfrm>
            <a:custGeom>
              <a:avLst/>
              <a:gdLst>
                <a:gd name="T0" fmla="*/ 18 w 9599"/>
                <a:gd name="T1" fmla="*/ 0 h 2905"/>
                <a:gd name="T2" fmla="*/ 18 w 9599"/>
                <a:gd name="T3" fmla="*/ 0 h 2905"/>
                <a:gd name="T4" fmla="*/ 67 w 9599"/>
                <a:gd name="T5" fmla="*/ 0 h 2905"/>
                <a:gd name="T6" fmla="*/ 80 w 9599"/>
                <a:gd name="T7" fmla="*/ 0 h 2905"/>
                <a:gd name="T8" fmla="*/ 96 w 9599"/>
                <a:gd name="T9" fmla="*/ 0 h 2905"/>
                <a:gd name="T10" fmla="*/ 105 w 9599"/>
                <a:gd name="T11" fmla="*/ 0 h 2905"/>
                <a:gd name="T12" fmla="*/ 117 w 9599"/>
                <a:gd name="T13" fmla="*/ 0 h 2905"/>
                <a:gd name="T14" fmla="*/ 129 w 9599"/>
                <a:gd name="T15" fmla="*/ 0 h 2905"/>
                <a:gd name="T16" fmla="*/ 145 w 9599"/>
                <a:gd name="T17" fmla="*/ 0 h 2905"/>
                <a:gd name="T18" fmla="*/ 159 w 9599"/>
                <a:gd name="T19" fmla="*/ 0 h 2905"/>
                <a:gd name="T20" fmla="*/ 161 w 9599"/>
                <a:gd name="T21" fmla="*/ 0 h 2905"/>
                <a:gd name="T22" fmla="*/ 163 w 9599"/>
                <a:gd name="T23" fmla="*/ 0 h 2905"/>
                <a:gd name="T24" fmla="*/ 163 w 9599"/>
                <a:gd name="T25" fmla="*/ 0 h 2905"/>
                <a:gd name="T26" fmla="*/ 0 w 9599"/>
                <a:gd name="T27" fmla="*/ 0 h 2905"/>
                <a:gd name="T28" fmla="*/ 0 w 9599"/>
                <a:gd name="T29" fmla="*/ 0 h 2905"/>
                <a:gd name="T30" fmla="*/ 18 w 9599"/>
                <a:gd name="T31" fmla="*/ 0 h 29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99"/>
                <a:gd name="T49" fmla="*/ 0 h 2905"/>
                <a:gd name="T50" fmla="*/ 9599 w 9599"/>
                <a:gd name="T51" fmla="*/ 2905 h 29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99" h="2905">
                  <a:moveTo>
                    <a:pt x="1057" y="2871"/>
                  </a:moveTo>
                  <a:lnTo>
                    <a:pt x="1057" y="2871"/>
                  </a:lnTo>
                  <a:cubicBezTo>
                    <a:pt x="1057" y="2871"/>
                    <a:pt x="3791" y="2791"/>
                    <a:pt x="3930" y="2829"/>
                  </a:cubicBezTo>
                  <a:cubicBezTo>
                    <a:pt x="4068" y="2867"/>
                    <a:pt x="4648" y="2879"/>
                    <a:pt x="4723" y="2879"/>
                  </a:cubicBezTo>
                  <a:cubicBezTo>
                    <a:pt x="4799" y="2879"/>
                    <a:pt x="5504" y="2829"/>
                    <a:pt x="5643" y="2829"/>
                  </a:cubicBezTo>
                  <a:lnTo>
                    <a:pt x="6197" y="2829"/>
                  </a:lnTo>
                  <a:cubicBezTo>
                    <a:pt x="6348" y="2829"/>
                    <a:pt x="6688" y="2867"/>
                    <a:pt x="6889" y="2867"/>
                  </a:cubicBezTo>
                  <a:lnTo>
                    <a:pt x="7569" y="2867"/>
                  </a:lnTo>
                  <a:cubicBezTo>
                    <a:pt x="7834" y="2867"/>
                    <a:pt x="8539" y="2905"/>
                    <a:pt x="8539" y="2905"/>
                  </a:cubicBezTo>
                  <a:lnTo>
                    <a:pt x="9370" y="2879"/>
                  </a:lnTo>
                  <a:cubicBezTo>
                    <a:pt x="9370" y="2879"/>
                    <a:pt x="9408" y="2867"/>
                    <a:pt x="9496" y="2867"/>
                  </a:cubicBezTo>
                  <a:lnTo>
                    <a:pt x="9599" y="2867"/>
                  </a:lnTo>
                  <a:lnTo>
                    <a:pt x="9599" y="0"/>
                  </a:lnTo>
                  <a:lnTo>
                    <a:pt x="0" y="0"/>
                  </a:lnTo>
                  <a:lnTo>
                    <a:pt x="0" y="2879"/>
                  </a:lnTo>
                  <a:lnTo>
                    <a:pt x="1057" y="2871"/>
                  </a:lnTo>
                  <a:close/>
                </a:path>
              </a:pathLst>
            </a:custGeom>
            <a:solidFill>
              <a:srgbClr val="0070C0"/>
            </a:solidFill>
            <a:ln w="0">
              <a:solidFill>
                <a:srgbClr val="000000"/>
              </a:solidFill>
              <a:prstDash val="solid"/>
              <a:round/>
              <a:headEnd/>
              <a:tailEnd/>
            </a:ln>
          </p:spPr>
          <p:txBody>
            <a:bodyPr/>
            <a:lstStyle/>
            <a:p>
              <a:endParaRPr lang="en-GB"/>
            </a:p>
          </p:txBody>
        </p:sp>
        <p:sp>
          <p:nvSpPr>
            <p:cNvPr id="28684" name="Freeform 13"/>
            <p:cNvSpPr>
              <a:spLocks noEditPoints="1"/>
            </p:cNvSpPr>
            <p:nvPr/>
          </p:nvSpPr>
          <p:spPr bwMode="auto">
            <a:xfrm>
              <a:off x="5266" y="841"/>
              <a:ext cx="672" cy="34"/>
            </a:xfrm>
            <a:custGeom>
              <a:avLst/>
              <a:gdLst>
                <a:gd name="T0" fmla="*/ 19 w 1118"/>
                <a:gd name="T1" fmla="*/ 0 h 56"/>
                <a:gd name="T2" fmla="*/ 19 w 1118"/>
                <a:gd name="T3" fmla="*/ 0 h 56"/>
                <a:gd name="T4" fmla="*/ 19 w 1118"/>
                <a:gd name="T5" fmla="*/ 1 h 56"/>
                <a:gd name="T6" fmla="*/ 18 w 1118"/>
                <a:gd name="T7" fmla="*/ 1 h 56"/>
                <a:gd name="T8" fmla="*/ 17 w 1118"/>
                <a:gd name="T9" fmla="*/ 1 h 56"/>
                <a:gd name="T10" fmla="*/ 17 w 1118"/>
                <a:gd name="T11" fmla="*/ 1 h 56"/>
                <a:gd name="T12" fmla="*/ 17 w 1118"/>
                <a:gd name="T13" fmla="*/ 1 h 56"/>
                <a:gd name="T14" fmla="*/ 16 w 1118"/>
                <a:gd name="T15" fmla="*/ 1 h 56"/>
                <a:gd name="T16" fmla="*/ 16 w 1118"/>
                <a:gd name="T17" fmla="*/ 1 h 56"/>
                <a:gd name="T18" fmla="*/ 16 w 1118"/>
                <a:gd name="T19" fmla="*/ 1 h 56"/>
                <a:gd name="T20" fmla="*/ 15 w 1118"/>
                <a:gd name="T21" fmla="*/ 1 h 56"/>
                <a:gd name="T22" fmla="*/ 14 w 1118"/>
                <a:gd name="T23" fmla="*/ 1 h 56"/>
                <a:gd name="T24" fmla="*/ 14 w 1118"/>
                <a:gd name="T25" fmla="*/ 1 h 56"/>
                <a:gd name="T26" fmla="*/ 14 w 1118"/>
                <a:gd name="T27" fmla="*/ 1 h 56"/>
                <a:gd name="T28" fmla="*/ 13 w 1118"/>
                <a:gd name="T29" fmla="*/ 1 h 56"/>
                <a:gd name="T30" fmla="*/ 13 w 1118"/>
                <a:gd name="T31" fmla="*/ 1 h 56"/>
                <a:gd name="T32" fmla="*/ 12 w 1118"/>
                <a:gd name="T33" fmla="*/ 1 h 56"/>
                <a:gd name="T34" fmla="*/ 12 w 1118"/>
                <a:gd name="T35" fmla="*/ 1 h 56"/>
                <a:gd name="T36" fmla="*/ 11 w 1118"/>
                <a:gd name="T37" fmla="*/ 1 h 56"/>
                <a:gd name="T38" fmla="*/ 10 w 1118"/>
                <a:gd name="T39" fmla="*/ 1 h 56"/>
                <a:gd name="T40" fmla="*/ 10 w 1118"/>
                <a:gd name="T41" fmla="*/ 1 h 56"/>
                <a:gd name="T42" fmla="*/ 10 w 1118"/>
                <a:gd name="T43" fmla="*/ 1 h 56"/>
                <a:gd name="T44" fmla="*/ 9 w 1118"/>
                <a:gd name="T45" fmla="*/ 1 h 56"/>
                <a:gd name="T46" fmla="*/ 8 w 1118"/>
                <a:gd name="T47" fmla="*/ 1 h 56"/>
                <a:gd name="T48" fmla="*/ 8 w 1118"/>
                <a:gd name="T49" fmla="*/ 1 h 56"/>
                <a:gd name="T50" fmla="*/ 7 w 1118"/>
                <a:gd name="T51" fmla="*/ 1 h 56"/>
                <a:gd name="T52" fmla="*/ 6 w 1118"/>
                <a:gd name="T53" fmla="*/ 1 h 56"/>
                <a:gd name="T54" fmla="*/ 6 w 1118"/>
                <a:gd name="T55" fmla="*/ 1 h 56"/>
                <a:gd name="T56" fmla="*/ 5 w 1118"/>
                <a:gd name="T57" fmla="*/ 1 h 56"/>
                <a:gd name="T58" fmla="*/ 5 w 1118"/>
                <a:gd name="T59" fmla="*/ 1 h 56"/>
                <a:gd name="T60" fmla="*/ 5 w 1118"/>
                <a:gd name="T61" fmla="*/ 1 h 56"/>
                <a:gd name="T62" fmla="*/ 5 w 1118"/>
                <a:gd name="T63" fmla="*/ 1 h 56"/>
                <a:gd name="T64" fmla="*/ 4 w 1118"/>
                <a:gd name="T65" fmla="*/ 1 h 56"/>
                <a:gd name="T66" fmla="*/ 4 w 1118"/>
                <a:gd name="T67" fmla="*/ 1 h 56"/>
                <a:gd name="T68" fmla="*/ 3 w 1118"/>
                <a:gd name="T69" fmla="*/ 1 h 56"/>
                <a:gd name="T70" fmla="*/ 3 w 1118"/>
                <a:gd name="T71" fmla="*/ 1 h 56"/>
                <a:gd name="T72" fmla="*/ 2 w 1118"/>
                <a:gd name="T73" fmla="*/ 1 h 56"/>
                <a:gd name="T74" fmla="*/ 2 w 1118"/>
                <a:gd name="T75" fmla="*/ 1 h 56"/>
                <a:gd name="T76" fmla="*/ 1 w 1118"/>
                <a:gd name="T77" fmla="*/ 1 h 56"/>
                <a:gd name="T78" fmla="*/ 1 w 1118"/>
                <a:gd name="T79" fmla="*/ 1 h 56"/>
                <a:gd name="T80" fmla="*/ 0 w 1118"/>
                <a:gd name="T81" fmla="*/ 1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18"/>
                <a:gd name="T124" fmla="*/ 0 h 56"/>
                <a:gd name="T125" fmla="*/ 1118 w 1118"/>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18" h="56">
                  <a:moveTo>
                    <a:pt x="1118" y="0"/>
                  </a:moveTo>
                  <a:lnTo>
                    <a:pt x="1118" y="0"/>
                  </a:lnTo>
                  <a:lnTo>
                    <a:pt x="1084" y="3"/>
                  </a:lnTo>
                  <a:lnTo>
                    <a:pt x="1065" y="5"/>
                  </a:lnTo>
                  <a:moveTo>
                    <a:pt x="1011" y="9"/>
                  </a:moveTo>
                  <a:lnTo>
                    <a:pt x="1011" y="9"/>
                  </a:lnTo>
                  <a:lnTo>
                    <a:pt x="1000" y="10"/>
                  </a:lnTo>
                  <a:lnTo>
                    <a:pt x="958" y="13"/>
                  </a:lnTo>
                  <a:moveTo>
                    <a:pt x="905" y="17"/>
                  </a:moveTo>
                  <a:lnTo>
                    <a:pt x="905" y="17"/>
                  </a:lnTo>
                  <a:lnTo>
                    <a:pt x="896" y="18"/>
                  </a:lnTo>
                  <a:lnTo>
                    <a:pt x="852" y="21"/>
                  </a:lnTo>
                  <a:moveTo>
                    <a:pt x="799" y="24"/>
                  </a:moveTo>
                  <a:lnTo>
                    <a:pt x="799" y="24"/>
                  </a:lnTo>
                  <a:lnTo>
                    <a:pt x="775" y="26"/>
                  </a:lnTo>
                  <a:lnTo>
                    <a:pt x="746" y="28"/>
                  </a:lnTo>
                  <a:moveTo>
                    <a:pt x="693" y="31"/>
                  </a:moveTo>
                  <a:lnTo>
                    <a:pt x="693" y="31"/>
                  </a:lnTo>
                  <a:lnTo>
                    <a:pt x="639" y="34"/>
                  </a:lnTo>
                  <a:moveTo>
                    <a:pt x="586" y="36"/>
                  </a:moveTo>
                  <a:lnTo>
                    <a:pt x="586" y="36"/>
                  </a:lnTo>
                  <a:lnTo>
                    <a:pt x="564" y="37"/>
                  </a:lnTo>
                  <a:lnTo>
                    <a:pt x="533" y="39"/>
                  </a:lnTo>
                  <a:moveTo>
                    <a:pt x="480" y="41"/>
                  </a:moveTo>
                  <a:lnTo>
                    <a:pt x="480" y="41"/>
                  </a:lnTo>
                  <a:lnTo>
                    <a:pt x="426" y="44"/>
                  </a:lnTo>
                  <a:moveTo>
                    <a:pt x="373" y="46"/>
                  </a:moveTo>
                  <a:lnTo>
                    <a:pt x="373" y="46"/>
                  </a:lnTo>
                  <a:lnTo>
                    <a:pt x="325" y="48"/>
                  </a:lnTo>
                  <a:lnTo>
                    <a:pt x="320" y="48"/>
                  </a:lnTo>
                  <a:moveTo>
                    <a:pt x="267" y="49"/>
                  </a:moveTo>
                  <a:lnTo>
                    <a:pt x="267" y="49"/>
                  </a:lnTo>
                  <a:lnTo>
                    <a:pt x="240" y="50"/>
                  </a:lnTo>
                  <a:lnTo>
                    <a:pt x="213" y="51"/>
                  </a:lnTo>
                  <a:moveTo>
                    <a:pt x="160" y="53"/>
                  </a:moveTo>
                  <a:lnTo>
                    <a:pt x="160" y="53"/>
                  </a:lnTo>
                  <a:lnTo>
                    <a:pt x="153" y="53"/>
                  </a:lnTo>
                  <a:lnTo>
                    <a:pt x="107" y="54"/>
                  </a:lnTo>
                  <a:moveTo>
                    <a:pt x="54" y="55"/>
                  </a:moveTo>
                  <a:lnTo>
                    <a:pt x="54" y="55"/>
                  </a:lnTo>
                  <a:lnTo>
                    <a:pt x="0" y="5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85" name="Freeform 14"/>
            <p:cNvSpPr>
              <a:spLocks noEditPoints="1"/>
            </p:cNvSpPr>
            <p:nvPr/>
          </p:nvSpPr>
          <p:spPr bwMode="auto">
            <a:xfrm>
              <a:off x="4675" y="855"/>
              <a:ext cx="494" cy="20"/>
            </a:xfrm>
            <a:custGeom>
              <a:avLst/>
              <a:gdLst>
                <a:gd name="T0" fmla="*/ 14 w 823"/>
                <a:gd name="T1" fmla="*/ 1 h 33"/>
                <a:gd name="T2" fmla="*/ 14 w 823"/>
                <a:gd name="T3" fmla="*/ 1 h 33"/>
                <a:gd name="T4" fmla="*/ 13 w 823"/>
                <a:gd name="T5" fmla="*/ 1 h 33"/>
                <a:gd name="T6" fmla="*/ 12 w 823"/>
                <a:gd name="T7" fmla="*/ 1 h 33"/>
                <a:gd name="T8" fmla="*/ 12 w 823"/>
                <a:gd name="T9" fmla="*/ 1 h 33"/>
                <a:gd name="T10" fmla="*/ 11 w 823"/>
                <a:gd name="T11" fmla="*/ 1 h 33"/>
                <a:gd name="T12" fmla="*/ 10 w 823"/>
                <a:gd name="T13" fmla="*/ 1 h 33"/>
                <a:gd name="T14" fmla="*/ 10 w 823"/>
                <a:gd name="T15" fmla="*/ 1 h 33"/>
                <a:gd name="T16" fmla="*/ 10 w 823"/>
                <a:gd name="T17" fmla="*/ 1 h 33"/>
                <a:gd name="T18" fmla="*/ 8 w 823"/>
                <a:gd name="T19" fmla="*/ 1 h 33"/>
                <a:gd name="T20" fmla="*/ 8 w 823"/>
                <a:gd name="T21" fmla="*/ 1 h 33"/>
                <a:gd name="T22" fmla="*/ 8 w 823"/>
                <a:gd name="T23" fmla="*/ 1 h 33"/>
                <a:gd name="T24" fmla="*/ 7 w 823"/>
                <a:gd name="T25" fmla="*/ 1 h 33"/>
                <a:gd name="T26" fmla="*/ 7 w 823"/>
                <a:gd name="T27" fmla="*/ 1 h 33"/>
                <a:gd name="T28" fmla="*/ 7 w 823"/>
                <a:gd name="T29" fmla="*/ 1 h 33"/>
                <a:gd name="T30" fmla="*/ 6 w 823"/>
                <a:gd name="T31" fmla="*/ 1 h 33"/>
                <a:gd name="T32" fmla="*/ 5 w 823"/>
                <a:gd name="T33" fmla="*/ 1 h 33"/>
                <a:gd name="T34" fmla="*/ 5 w 823"/>
                <a:gd name="T35" fmla="*/ 1 h 33"/>
                <a:gd name="T36" fmla="*/ 4 w 823"/>
                <a:gd name="T37" fmla="*/ 1 h 33"/>
                <a:gd name="T38" fmla="*/ 3 w 823"/>
                <a:gd name="T39" fmla="*/ 1 h 33"/>
                <a:gd name="T40" fmla="*/ 3 w 823"/>
                <a:gd name="T41" fmla="*/ 1 h 33"/>
                <a:gd name="T42" fmla="*/ 2 w 823"/>
                <a:gd name="T43" fmla="*/ 1 h 33"/>
                <a:gd name="T44" fmla="*/ 2 w 823"/>
                <a:gd name="T45" fmla="*/ 1 h 33"/>
                <a:gd name="T46" fmla="*/ 1 w 823"/>
                <a:gd name="T47" fmla="*/ 1 h 33"/>
                <a:gd name="T48" fmla="*/ 1 w 823"/>
                <a:gd name="T49" fmla="*/ 1 h 33"/>
                <a:gd name="T50" fmla="*/ 0 w 823"/>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3"/>
                <a:gd name="T79" fmla="*/ 0 h 33"/>
                <a:gd name="T80" fmla="*/ 823 w 823"/>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3" h="33">
                  <a:moveTo>
                    <a:pt x="823" y="33"/>
                  </a:moveTo>
                  <a:lnTo>
                    <a:pt x="823" y="33"/>
                  </a:lnTo>
                  <a:lnTo>
                    <a:pt x="768" y="32"/>
                  </a:lnTo>
                  <a:moveTo>
                    <a:pt x="713" y="30"/>
                  </a:moveTo>
                  <a:lnTo>
                    <a:pt x="713" y="30"/>
                  </a:lnTo>
                  <a:lnTo>
                    <a:pt x="658" y="29"/>
                  </a:lnTo>
                  <a:moveTo>
                    <a:pt x="603" y="27"/>
                  </a:moveTo>
                  <a:lnTo>
                    <a:pt x="603" y="27"/>
                  </a:lnTo>
                  <a:lnTo>
                    <a:pt x="548" y="24"/>
                  </a:lnTo>
                  <a:moveTo>
                    <a:pt x="494" y="22"/>
                  </a:moveTo>
                  <a:lnTo>
                    <a:pt x="494" y="22"/>
                  </a:lnTo>
                  <a:lnTo>
                    <a:pt x="486" y="22"/>
                  </a:lnTo>
                  <a:lnTo>
                    <a:pt x="439" y="19"/>
                  </a:lnTo>
                  <a:moveTo>
                    <a:pt x="384" y="16"/>
                  </a:moveTo>
                  <a:lnTo>
                    <a:pt x="384" y="16"/>
                  </a:lnTo>
                  <a:lnTo>
                    <a:pt x="329" y="13"/>
                  </a:lnTo>
                  <a:moveTo>
                    <a:pt x="274" y="11"/>
                  </a:moveTo>
                  <a:lnTo>
                    <a:pt x="274" y="11"/>
                  </a:lnTo>
                  <a:lnTo>
                    <a:pt x="219" y="8"/>
                  </a:lnTo>
                  <a:moveTo>
                    <a:pt x="164" y="5"/>
                  </a:moveTo>
                  <a:lnTo>
                    <a:pt x="164" y="5"/>
                  </a:lnTo>
                  <a:lnTo>
                    <a:pt x="144" y="4"/>
                  </a:lnTo>
                  <a:lnTo>
                    <a:pt x="109" y="3"/>
                  </a:lnTo>
                  <a:moveTo>
                    <a:pt x="54" y="2"/>
                  </a:moveTo>
                  <a:lnTo>
                    <a:pt x="54" y="2"/>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86" name="Freeform 15"/>
            <p:cNvSpPr>
              <a:spLocks noEditPoints="1"/>
            </p:cNvSpPr>
            <p:nvPr/>
          </p:nvSpPr>
          <p:spPr bwMode="auto">
            <a:xfrm>
              <a:off x="3843" y="823"/>
              <a:ext cx="734" cy="31"/>
            </a:xfrm>
            <a:custGeom>
              <a:avLst/>
              <a:gdLst>
                <a:gd name="T0" fmla="*/ 21 w 1222"/>
                <a:gd name="T1" fmla="*/ 1 h 52"/>
                <a:gd name="T2" fmla="*/ 21 w 1222"/>
                <a:gd name="T3" fmla="*/ 1 h 52"/>
                <a:gd name="T4" fmla="*/ 20 w 1222"/>
                <a:gd name="T5" fmla="*/ 1 h 52"/>
                <a:gd name="T6" fmla="*/ 19 w 1222"/>
                <a:gd name="T7" fmla="*/ 1 h 52"/>
                <a:gd name="T8" fmla="*/ 19 w 1222"/>
                <a:gd name="T9" fmla="*/ 1 h 52"/>
                <a:gd name="T10" fmla="*/ 18 w 1222"/>
                <a:gd name="T11" fmla="*/ 1 h 52"/>
                <a:gd name="T12" fmla="*/ 17 w 1222"/>
                <a:gd name="T13" fmla="*/ 1 h 52"/>
                <a:gd name="T14" fmla="*/ 17 w 1222"/>
                <a:gd name="T15" fmla="*/ 1 h 52"/>
                <a:gd name="T16" fmla="*/ 16 w 1222"/>
                <a:gd name="T17" fmla="*/ 1 h 52"/>
                <a:gd name="T18" fmla="*/ 16 w 1222"/>
                <a:gd name="T19" fmla="*/ 1 h 52"/>
                <a:gd name="T20" fmla="*/ 16 w 1222"/>
                <a:gd name="T21" fmla="*/ 1 h 52"/>
                <a:gd name="T22" fmla="*/ 14 w 1222"/>
                <a:gd name="T23" fmla="*/ 1 h 52"/>
                <a:gd name="T24" fmla="*/ 13 w 1222"/>
                <a:gd name="T25" fmla="*/ 1 h 52"/>
                <a:gd name="T26" fmla="*/ 13 w 1222"/>
                <a:gd name="T27" fmla="*/ 1 h 52"/>
                <a:gd name="T28" fmla="*/ 13 w 1222"/>
                <a:gd name="T29" fmla="*/ 1 h 52"/>
                <a:gd name="T30" fmla="*/ 11 w 1222"/>
                <a:gd name="T31" fmla="*/ 1 h 52"/>
                <a:gd name="T32" fmla="*/ 11 w 1222"/>
                <a:gd name="T33" fmla="*/ 1 h 52"/>
                <a:gd name="T34" fmla="*/ 11 w 1222"/>
                <a:gd name="T35" fmla="*/ 1 h 52"/>
                <a:gd name="T36" fmla="*/ 10 w 1222"/>
                <a:gd name="T37" fmla="*/ 1 h 52"/>
                <a:gd name="T38" fmla="*/ 10 w 1222"/>
                <a:gd name="T39" fmla="*/ 1 h 52"/>
                <a:gd name="T40" fmla="*/ 9 w 1222"/>
                <a:gd name="T41" fmla="*/ 1 h 52"/>
                <a:gd name="T42" fmla="*/ 9 w 1222"/>
                <a:gd name="T43" fmla="*/ 1 h 52"/>
                <a:gd name="T44" fmla="*/ 8 w 1222"/>
                <a:gd name="T45" fmla="*/ 1 h 52"/>
                <a:gd name="T46" fmla="*/ 8 w 1222"/>
                <a:gd name="T47" fmla="*/ 1 h 52"/>
                <a:gd name="T48" fmla="*/ 8 w 1222"/>
                <a:gd name="T49" fmla="*/ 1 h 52"/>
                <a:gd name="T50" fmla="*/ 7 w 1222"/>
                <a:gd name="T51" fmla="*/ 1 h 52"/>
                <a:gd name="T52" fmla="*/ 6 w 1222"/>
                <a:gd name="T53" fmla="*/ 1 h 52"/>
                <a:gd name="T54" fmla="*/ 6 w 1222"/>
                <a:gd name="T55" fmla="*/ 1 h 52"/>
                <a:gd name="T56" fmla="*/ 6 w 1222"/>
                <a:gd name="T57" fmla="*/ 1 h 52"/>
                <a:gd name="T58" fmla="*/ 5 w 1222"/>
                <a:gd name="T59" fmla="*/ 1 h 52"/>
                <a:gd name="T60" fmla="*/ 5 w 1222"/>
                <a:gd name="T61" fmla="*/ 1 h 52"/>
                <a:gd name="T62" fmla="*/ 5 w 1222"/>
                <a:gd name="T63" fmla="*/ 1 h 52"/>
                <a:gd name="T64" fmla="*/ 4 w 1222"/>
                <a:gd name="T65" fmla="*/ 1 h 52"/>
                <a:gd name="T66" fmla="*/ 4 w 1222"/>
                <a:gd name="T67" fmla="*/ 1 h 52"/>
                <a:gd name="T68" fmla="*/ 3 w 1222"/>
                <a:gd name="T69" fmla="*/ 1 h 52"/>
                <a:gd name="T70" fmla="*/ 3 w 1222"/>
                <a:gd name="T71" fmla="*/ 1 h 52"/>
                <a:gd name="T72" fmla="*/ 2 w 1222"/>
                <a:gd name="T73" fmla="*/ 1 h 52"/>
                <a:gd name="T74" fmla="*/ 2 w 1222"/>
                <a:gd name="T75" fmla="*/ 1 h 52"/>
                <a:gd name="T76" fmla="*/ 1 w 1222"/>
                <a:gd name="T77" fmla="*/ 1 h 52"/>
                <a:gd name="T78" fmla="*/ 1 w 1222"/>
                <a:gd name="T79" fmla="*/ 1 h 52"/>
                <a:gd name="T80" fmla="*/ 1 w 1222"/>
                <a:gd name="T81" fmla="*/ 1 h 52"/>
                <a:gd name="T82" fmla="*/ 0 w 1222"/>
                <a:gd name="T83" fmla="*/ 0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2"/>
                <a:gd name="T127" fmla="*/ 0 h 52"/>
                <a:gd name="T128" fmla="*/ 1222 w 1222"/>
                <a:gd name="T129" fmla="*/ 52 h 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2" h="52">
                  <a:moveTo>
                    <a:pt x="1222" y="52"/>
                  </a:moveTo>
                  <a:lnTo>
                    <a:pt x="1222" y="52"/>
                  </a:lnTo>
                  <a:lnTo>
                    <a:pt x="1169" y="51"/>
                  </a:lnTo>
                  <a:moveTo>
                    <a:pt x="1116" y="51"/>
                  </a:moveTo>
                  <a:lnTo>
                    <a:pt x="1116" y="51"/>
                  </a:lnTo>
                  <a:lnTo>
                    <a:pt x="1063" y="50"/>
                  </a:lnTo>
                  <a:moveTo>
                    <a:pt x="1009" y="49"/>
                  </a:moveTo>
                  <a:lnTo>
                    <a:pt x="1009" y="49"/>
                  </a:lnTo>
                  <a:lnTo>
                    <a:pt x="956" y="48"/>
                  </a:lnTo>
                  <a:moveTo>
                    <a:pt x="903" y="47"/>
                  </a:moveTo>
                  <a:lnTo>
                    <a:pt x="903" y="47"/>
                  </a:lnTo>
                  <a:lnTo>
                    <a:pt x="850" y="46"/>
                  </a:lnTo>
                  <a:moveTo>
                    <a:pt x="797" y="45"/>
                  </a:moveTo>
                  <a:lnTo>
                    <a:pt x="797" y="45"/>
                  </a:lnTo>
                  <a:lnTo>
                    <a:pt x="743" y="43"/>
                  </a:lnTo>
                  <a:moveTo>
                    <a:pt x="690" y="42"/>
                  </a:moveTo>
                  <a:lnTo>
                    <a:pt x="690" y="42"/>
                  </a:lnTo>
                  <a:lnTo>
                    <a:pt x="637" y="40"/>
                  </a:lnTo>
                  <a:moveTo>
                    <a:pt x="584" y="39"/>
                  </a:moveTo>
                  <a:lnTo>
                    <a:pt x="584" y="39"/>
                  </a:lnTo>
                  <a:lnTo>
                    <a:pt x="535" y="37"/>
                  </a:lnTo>
                  <a:lnTo>
                    <a:pt x="531" y="37"/>
                  </a:lnTo>
                  <a:moveTo>
                    <a:pt x="477" y="34"/>
                  </a:moveTo>
                  <a:lnTo>
                    <a:pt x="477" y="34"/>
                  </a:lnTo>
                  <a:lnTo>
                    <a:pt x="449" y="33"/>
                  </a:lnTo>
                  <a:lnTo>
                    <a:pt x="424" y="32"/>
                  </a:lnTo>
                  <a:moveTo>
                    <a:pt x="371" y="30"/>
                  </a:moveTo>
                  <a:lnTo>
                    <a:pt x="371" y="30"/>
                  </a:lnTo>
                  <a:lnTo>
                    <a:pt x="367" y="29"/>
                  </a:lnTo>
                  <a:lnTo>
                    <a:pt x="318" y="27"/>
                  </a:lnTo>
                  <a:moveTo>
                    <a:pt x="265" y="23"/>
                  </a:moveTo>
                  <a:lnTo>
                    <a:pt x="265" y="23"/>
                  </a:lnTo>
                  <a:lnTo>
                    <a:pt x="215" y="20"/>
                  </a:lnTo>
                  <a:lnTo>
                    <a:pt x="212" y="20"/>
                  </a:lnTo>
                  <a:moveTo>
                    <a:pt x="159" y="16"/>
                  </a:moveTo>
                  <a:lnTo>
                    <a:pt x="159" y="16"/>
                  </a:lnTo>
                  <a:lnTo>
                    <a:pt x="147" y="15"/>
                  </a:lnTo>
                  <a:lnTo>
                    <a:pt x="106" y="11"/>
                  </a:lnTo>
                  <a:moveTo>
                    <a:pt x="53" y="6"/>
                  </a:moveTo>
                  <a:lnTo>
                    <a:pt x="53" y="6"/>
                  </a:lnTo>
                  <a:lnTo>
                    <a:pt x="25" y="3"/>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87" name="Freeform 16"/>
            <p:cNvSpPr>
              <a:spLocks noEditPoints="1"/>
            </p:cNvSpPr>
            <p:nvPr/>
          </p:nvSpPr>
          <p:spPr bwMode="auto">
            <a:xfrm>
              <a:off x="3599" y="815"/>
              <a:ext cx="151" cy="6"/>
            </a:xfrm>
            <a:custGeom>
              <a:avLst/>
              <a:gdLst>
                <a:gd name="T0" fmla="*/ 4 w 251"/>
                <a:gd name="T1" fmla="*/ 0 h 10"/>
                <a:gd name="T2" fmla="*/ 4 w 251"/>
                <a:gd name="T3" fmla="*/ 0 h 10"/>
                <a:gd name="T4" fmla="*/ 4 w 251"/>
                <a:gd name="T5" fmla="*/ 1 h 10"/>
                <a:gd name="T6" fmla="*/ 4 w 251"/>
                <a:gd name="T7" fmla="*/ 1 h 10"/>
                <a:gd name="T8" fmla="*/ 2 w 251"/>
                <a:gd name="T9" fmla="*/ 1 h 10"/>
                <a:gd name="T10" fmla="*/ 2 w 251"/>
                <a:gd name="T11" fmla="*/ 1 h 10"/>
                <a:gd name="T12" fmla="*/ 2 w 251"/>
                <a:gd name="T13" fmla="*/ 1 h 10"/>
                <a:gd name="T14" fmla="*/ 2 w 251"/>
                <a:gd name="T15" fmla="*/ 1 h 10"/>
                <a:gd name="T16" fmla="*/ 1 w 251"/>
                <a:gd name="T17" fmla="*/ 1 h 10"/>
                <a:gd name="T18" fmla="*/ 1 w 251"/>
                <a:gd name="T19" fmla="*/ 1 h 10"/>
                <a:gd name="T20" fmla="*/ 1 w 251"/>
                <a:gd name="T21" fmla="*/ 1 h 10"/>
                <a:gd name="T22" fmla="*/ 1 w 251"/>
                <a:gd name="T23" fmla="*/ 1 h 10"/>
                <a:gd name="T24" fmla="*/ 0 w 251"/>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1"/>
                <a:gd name="T40" fmla="*/ 0 h 10"/>
                <a:gd name="T41" fmla="*/ 251 w 25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1" h="10">
                  <a:moveTo>
                    <a:pt x="251" y="0"/>
                  </a:moveTo>
                  <a:lnTo>
                    <a:pt x="251" y="0"/>
                  </a:lnTo>
                  <a:lnTo>
                    <a:pt x="215" y="1"/>
                  </a:lnTo>
                  <a:lnTo>
                    <a:pt x="201" y="1"/>
                  </a:lnTo>
                  <a:moveTo>
                    <a:pt x="151" y="3"/>
                  </a:moveTo>
                  <a:lnTo>
                    <a:pt x="151" y="3"/>
                  </a:lnTo>
                  <a:lnTo>
                    <a:pt x="132" y="4"/>
                  </a:lnTo>
                  <a:lnTo>
                    <a:pt x="101" y="5"/>
                  </a:lnTo>
                  <a:moveTo>
                    <a:pt x="50" y="8"/>
                  </a:moveTo>
                  <a:lnTo>
                    <a:pt x="50" y="8"/>
                  </a:lnTo>
                  <a:lnTo>
                    <a:pt x="48" y="8"/>
                  </a:lnTo>
                  <a:lnTo>
                    <a:pt x="9" y="9"/>
                  </a:lnTo>
                  <a:lnTo>
                    <a:pt x="0" y="1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88" name="Freeform 17"/>
            <p:cNvSpPr>
              <a:spLocks noEditPoints="1"/>
            </p:cNvSpPr>
            <p:nvPr/>
          </p:nvSpPr>
          <p:spPr bwMode="auto">
            <a:xfrm>
              <a:off x="3418" y="822"/>
              <a:ext cx="90" cy="1"/>
            </a:xfrm>
            <a:custGeom>
              <a:avLst/>
              <a:gdLst>
                <a:gd name="T0" fmla="*/ 2 w 150"/>
                <a:gd name="T1" fmla="*/ 0 h 1"/>
                <a:gd name="T2" fmla="*/ 2 w 150"/>
                <a:gd name="T3" fmla="*/ 0 h 1"/>
                <a:gd name="T4" fmla="*/ 2 w 150"/>
                <a:gd name="T5" fmla="*/ 1 h 1"/>
                <a:gd name="T6" fmla="*/ 1 w 150"/>
                <a:gd name="T7" fmla="*/ 1 h 1"/>
                <a:gd name="T8" fmla="*/ 1 w 150"/>
                <a:gd name="T9" fmla="*/ 1 h 1"/>
                <a:gd name="T10" fmla="*/ 1 w 150"/>
                <a:gd name="T11" fmla="*/ 1 h 1"/>
                <a:gd name="T12" fmla="*/ 0 w 150"/>
                <a:gd name="T13" fmla="*/ 1 h 1"/>
                <a:gd name="T14" fmla="*/ 0 60000 65536"/>
                <a:gd name="T15" fmla="*/ 0 60000 65536"/>
                <a:gd name="T16" fmla="*/ 0 60000 65536"/>
                <a:gd name="T17" fmla="*/ 0 60000 65536"/>
                <a:gd name="T18" fmla="*/ 0 60000 65536"/>
                <a:gd name="T19" fmla="*/ 0 60000 65536"/>
                <a:gd name="T20" fmla="*/ 0 60000 65536"/>
                <a:gd name="T21" fmla="*/ 0 w 150"/>
                <a:gd name="T22" fmla="*/ 0 h 1"/>
                <a:gd name="T23" fmla="*/ 150 w 150"/>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
                  <a:moveTo>
                    <a:pt x="150" y="0"/>
                  </a:moveTo>
                  <a:lnTo>
                    <a:pt x="150" y="0"/>
                  </a:lnTo>
                  <a:lnTo>
                    <a:pt x="100" y="1"/>
                  </a:lnTo>
                  <a:moveTo>
                    <a:pt x="50" y="1"/>
                  </a:moveTo>
                  <a:lnTo>
                    <a:pt x="50" y="1"/>
                  </a:lnTo>
                  <a:lnTo>
                    <a:pt x="38"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89" name="Freeform 18"/>
            <p:cNvSpPr>
              <a:spLocks noEditPoints="1"/>
            </p:cNvSpPr>
            <p:nvPr/>
          </p:nvSpPr>
          <p:spPr bwMode="auto">
            <a:xfrm>
              <a:off x="2905" y="825"/>
              <a:ext cx="419" cy="30"/>
            </a:xfrm>
            <a:custGeom>
              <a:avLst/>
              <a:gdLst>
                <a:gd name="T0" fmla="*/ 12 w 697"/>
                <a:gd name="T1" fmla="*/ 0 h 50"/>
                <a:gd name="T2" fmla="*/ 12 w 697"/>
                <a:gd name="T3" fmla="*/ 0 h 50"/>
                <a:gd name="T4" fmla="*/ 11 w 697"/>
                <a:gd name="T5" fmla="*/ 1 h 50"/>
                <a:gd name="T6" fmla="*/ 11 w 697"/>
                <a:gd name="T7" fmla="*/ 1 h 50"/>
                <a:gd name="T8" fmla="*/ 10 w 697"/>
                <a:gd name="T9" fmla="*/ 1 h 50"/>
                <a:gd name="T10" fmla="*/ 10 w 697"/>
                <a:gd name="T11" fmla="*/ 1 h 50"/>
                <a:gd name="T12" fmla="*/ 10 w 697"/>
                <a:gd name="T13" fmla="*/ 1 h 50"/>
                <a:gd name="T14" fmla="*/ 9 w 697"/>
                <a:gd name="T15" fmla="*/ 1 h 50"/>
                <a:gd name="T16" fmla="*/ 8 w 697"/>
                <a:gd name="T17" fmla="*/ 1 h 50"/>
                <a:gd name="T18" fmla="*/ 8 w 697"/>
                <a:gd name="T19" fmla="*/ 1 h 50"/>
                <a:gd name="T20" fmla="*/ 8 w 697"/>
                <a:gd name="T21" fmla="*/ 1 h 50"/>
                <a:gd name="T22" fmla="*/ 7 w 697"/>
                <a:gd name="T23" fmla="*/ 1 h 50"/>
                <a:gd name="T24" fmla="*/ 6 w 697"/>
                <a:gd name="T25" fmla="*/ 1 h 50"/>
                <a:gd name="T26" fmla="*/ 6 w 697"/>
                <a:gd name="T27" fmla="*/ 1 h 50"/>
                <a:gd name="T28" fmla="*/ 5 w 697"/>
                <a:gd name="T29" fmla="*/ 1 h 50"/>
                <a:gd name="T30" fmla="*/ 5 w 697"/>
                <a:gd name="T31" fmla="*/ 1 h 50"/>
                <a:gd name="T32" fmla="*/ 5 w 697"/>
                <a:gd name="T33" fmla="*/ 1 h 50"/>
                <a:gd name="T34" fmla="*/ 5 w 697"/>
                <a:gd name="T35" fmla="*/ 1 h 50"/>
                <a:gd name="T36" fmla="*/ 4 w 697"/>
                <a:gd name="T37" fmla="*/ 1 h 50"/>
                <a:gd name="T38" fmla="*/ 4 w 697"/>
                <a:gd name="T39" fmla="*/ 1 h 50"/>
                <a:gd name="T40" fmla="*/ 3 w 697"/>
                <a:gd name="T41" fmla="*/ 1 h 50"/>
                <a:gd name="T42" fmla="*/ 3 w 697"/>
                <a:gd name="T43" fmla="*/ 1 h 50"/>
                <a:gd name="T44" fmla="*/ 2 w 697"/>
                <a:gd name="T45" fmla="*/ 1 h 50"/>
                <a:gd name="T46" fmla="*/ 2 w 697"/>
                <a:gd name="T47" fmla="*/ 1 h 50"/>
                <a:gd name="T48" fmla="*/ 1 w 697"/>
                <a:gd name="T49" fmla="*/ 1 h 50"/>
                <a:gd name="T50" fmla="*/ 1 w 697"/>
                <a:gd name="T51" fmla="*/ 1 h 50"/>
                <a:gd name="T52" fmla="*/ 1 w 697"/>
                <a:gd name="T53" fmla="*/ 1 h 50"/>
                <a:gd name="T54" fmla="*/ 1 w 697"/>
                <a:gd name="T55" fmla="*/ 1 h 50"/>
                <a:gd name="T56" fmla="*/ 0 w 697"/>
                <a:gd name="T57" fmla="*/ 1 h 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97"/>
                <a:gd name="T88" fmla="*/ 0 h 50"/>
                <a:gd name="T89" fmla="*/ 697 w 697"/>
                <a:gd name="T90" fmla="*/ 50 h 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97" h="50">
                  <a:moveTo>
                    <a:pt x="697" y="0"/>
                  </a:moveTo>
                  <a:lnTo>
                    <a:pt x="697" y="0"/>
                  </a:lnTo>
                  <a:lnTo>
                    <a:pt x="660" y="3"/>
                  </a:lnTo>
                  <a:lnTo>
                    <a:pt x="643" y="4"/>
                  </a:lnTo>
                  <a:moveTo>
                    <a:pt x="590" y="7"/>
                  </a:moveTo>
                  <a:lnTo>
                    <a:pt x="590" y="7"/>
                  </a:lnTo>
                  <a:lnTo>
                    <a:pt x="575" y="8"/>
                  </a:lnTo>
                  <a:lnTo>
                    <a:pt x="536" y="11"/>
                  </a:lnTo>
                  <a:moveTo>
                    <a:pt x="483" y="15"/>
                  </a:moveTo>
                  <a:lnTo>
                    <a:pt x="483" y="15"/>
                  </a:lnTo>
                  <a:lnTo>
                    <a:pt x="479" y="15"/>
                  </a:lnTo>
                  <a:lnTo>
                    <a:pt x="429" y="19"/>
                  </a:lnTo>
                  <a:moveTo>
                    <a:pt x="375" y="23"/>
                  </a:moveTo>
                  <a:lnTo>
                    <a:pt x="375" y="23"/>
                  </a:lnTo>
                  <a:lnTo>
                    <a:pt x="324" y="27"/>
                  </a:lnTo>
                  <a:lnTo>
                    <a:pt x="322" y="27"/>
                  </a:lnTo>
                  <a:moveTo>
                    <a:pt x="268" y="31"/>
                  </a:moveTo>
                  <a:lnTo>
                    <a:pt x="268" y="31"/>
                  </a:lnTo>
                  <a:lnTo>
                    <a:pt x="222" y="34"/>
                  </a:lnTo>
                  <a:lnTo>
                    <a:pt x="215" y="35"/>
                  </a:lnTo>
                  <a:moveTo>
                    <a:pt x="161" y="39"/>
                  </a:moveTo>
                  <a:lnTo>
                    <a:pt x="161" y="39"/>
                  </a:lnTo>
                  <a:lnTo>
                    <a:pt x="126" y="41"/>
                  </a:lnTo>
                  <a:lnTo>
                    <a:pt x="107" y="43"/>
                  </a:lnTo>
                  <a:moveTo>
                    <a:pt x="54" y="46"/>
                  </a:moveTo>
                  <a:lnTo>
                    <a:pt x="54" y="46"/>
                  </a:lnTo>
                  <a:lnTo>
                    <a:pt x="41" y="47"/>
                  </a:lnTo>
                  <a:lnTo>
                    <a:pt x="5" y="50"/>
                  </a:lnTo>
                  <a:lnTo>
                    <a:pt x="0" y="5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0" name="Freeform 19"/>
            <p:cNvSpPr>
              <a:spLocks noEditPoints="1"/>
            </p:cNvSpPr>
            <p:nvPr/>
          </p:nvSpPr>
          <p:spPr bwMode="auto">
            <a:xfrm>
              <a:off x="2407" y="818"/>
              <a:ext cx="404" cy="36"/>
            </a:xfrm>
            <a:custGeom>
              <a:avLst/>
              <a:gdLst>
                <a:gd name="T0" fmla="*/ 11 w 672"/>
                <a:gd name="T1" fmla="*/ 1 h 60"/>
                <a:gd name="T2" fmla="*/ 11 w 672"/>
                <a:gd name="T3" fmla="*/ 1 h 60"/>
                <a:gd name="T4" fmla="*/ 11 w 672"/>
                <a:gd name="T5" fmla="*/ 1 h 60"/>
                <a:gd name="T6" fmla="*/ 10 w 672"/>
                <a:gd name="T7" fmla="*/ 1 h 60"/>
                <a:gd name="T8" fmla="*/ 10 w 672"/>
                <a:gd name="T9" fmla="*/ 1 h 60"/>
                <a:gd name="T10" fmla="*/ 10 w 672"/>
                <a:gd name="T11" fmla="*/ 1 h 60"/>
                <a:gd name="T12" fmla="*/ 9 w 672"/>
                <a:gd name="T13" fmla="*/ 1 h 60"/>
                <a:gd name="T14" fmla="*/ 8 w 672"/>
                <a:gd name="T15" fmla="*/ 1 h 60"/>
                <a:gd name="T16" fmla="*/ 8 w 672"/>
                <a:gd name="T17" fmla="*/ 1 h 60"/>
                <a:gd name="T18" fmla="*/ 8 w 672"/>
                <a:gd name="T19" fmla="*/ 1 h 60"/>
                <a:gd name="T20" fmla="*/ 7 w 672"/>
                <a:gd name="T21" fmla="*/ 1 h 60"/>
                <a:gd name="T22" fmla="*/ 7 w 672"/>
                <a:gd name="T23" fmla="*/ 1 h 60"/>
                <a:gd name="T24" fmla="*/ 6 w 672"/>
                <a:gd name="T25" fmla="*/ 1 h 60"/>
                <a:gd name="T26" fmla="*/ 6 w 672"/>
                <a:gd name="T27" fmla="*/ 1 h 60"/>
                <a:gd name="T28" fmla="*/ 5 w 672"/>
                <a:gd name="T29" fmla="*/ 1 h 60"/>
                <a:gd name="T30" fmla="*/ 5 w 672"/>
                <a:gd name="T31" fmla="*/ 1 h 60"/>
                <a:gd name="T32" fmla="*/ 4 w 672"/>
                <a:gd name="T33" fmla="*/ 1 h 60"/>
                <a:gd name="T34" fmla="*/ 4 w 672"/>
                <a:gd name="T35" fmla="*/ 1 h 60"/>
                <a:gd name="T36" fmla="*/ 4 w 672"/>
                <a:gd name="T37" fmla="*/ 1 h 60"/>
                <a:gd name="T38" fmla="*/ 4 w 672"/>
                <a:gd name="T39" fmla="*/ 1 h 60"/>
                <a:gd name="T40" fmla="*/ 2 w 672"/>
                <a:gd name="T41" fmla="*/ 1 h 60"/>
                <a:gd name="T42" fmla="*/ 2 w 672"/>
                <a:gd name="T43" fmla="*/ 1 h 60"/>
                <a:gd name="T44" fmla="*/ 2 w 672"/>
                <a:gd name="T45" fmla="*/ 1 h 60"/>
                <a:gd name="T46" fmla="*/ 2 w 672"/>
                <a:gd name="T47" fmla="*/ 1 h 60"/>
                <a:gd name="T48" fmla="*/ 1 w 672"/>
                <a:gd name="T49" fmla="*/ 1 h 60"/>
                <a:gd name="T50" fmla="*/ 1 w 672"/>
                <a:gd name="T51" fmla="*/ 1 h 60"/>
                <a:gd name="T52" fmla="*/ 1 w 672"/>
                <a:gd name="T53" fmla="*/ 1 h 60"/>
                <a:gd name="T54" fmla="*/ 0 w 672"/>
                <a:gd name="T55" fmla="*/ 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2"/>
                <a:gd name="T85" fmla="*/ 0 h 60"/>
                <a:gd name="T86" fmla="*/ 672 w 67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2" h="60">
                  <a:moveTo>
                    <a:pt x="672" y="60"/>
                  </a:moveTo>
                  <a:lnTo>
                    <a:pt x="672" y="60"/>
                  </a:lnTo>
                  <a:lnTo>
                    <a:pt x="633" y="57"/>
                  </a:lnTo>
                  <a:lnTo>
                    <a:pt x="620" y="56"/>
                  </a:lnTo>
                  <a:moveTo>
                    <a:pt x="569" y="51"/>
                  </a:moveTo>
                  <a:lnTo>
                    <a:pt x="569" y="51"/>
                  </a:lnTo>
                  <a:lnTo>
                    <a:pt x="540" y="48"/>
                  </a:lnTo>
                  <a:lnTo>
                    <a:pt x="517" y="46"/>
                  </a:lnTo>
                  <a:moveTo>
                    <a:pt x="465" y="41"/>
                  </a:moveTo>
                  <a:lnTo>
                    <a:pt x="465" y="41"/>
                  </a:lnTo>
                  <a:lnTo>
                    <a:pt x="433" y="38"/>
                  </a:lnTo>
                  <a:lnTo>
                    <a:pt x="414" y="36"/>
                  </a:lnTo>
                  <a:moveTo>
                    <a:pt x="362" y="32"/>
                  </a:moveTo>
                  <a:lnTo>
                    <a:pt x="362" y="32"/>
                  </a:lnTo>
                  <a:lnTo>
                    <a:pt x="320" y="28"/>
                  </a:lnTo>
                  <a:lnTo>
                    <a:pt x="310" y="27"/>
                  </a:lnTo>
                  <a:moveTo>
                    <a:pt x="258" y="22"/>
                  </a:moveTo>
                  <a:lnTo>
                    <a:pt x="258" y="22"/>
                  </a:lnTo>
                  <a:lnTo>
                    <a:pt x="207" y="17"/>
                  </a:lnTo>
                  <a:moveTo>
                    <a:pt x="155" y="12"/>
                  </a:moveTo>
                  <a:lnTo>
                    <a:pt x="155" y="12"/>
                  </a:lnTo>
                  <a:lnTo>
                    <a:pt x="154" y="12"/>
                  </a:lnTo>
                  <a:lnTo>
                    <a:pt x="103" y="8"/>
                  </a:lnTo>
                  <a:moveTo>
                    <a:pt x="52" y="4"/>
                  </a:moveTo>
                  <a:lnTo>
                    <a:pt x="52" y="4"/>
                  </a:lnTo>
                  <a:lnTo>
                    <a:pt x="12"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1" name="Freeform 20"/>
            <p:cNvSpPr>
              <a:spLocks noEditPoints="1"/>
            </p:cNvSpPr>
            <p:nvPr/>
          </p:nvSpPr>
          <p:spPr bwMode="auto">
            <a:xfrm>
              <a:off x="2096" y="811"/>
              <a:ext cx="218" cy="5"/>
            </a:xfrm>
            <a:custGeom>
              <a:avLst/>
              <a:gdLst>
                <a:gd name="T0" fmla="*/ 6 w 362"/>
                <a:gd name="T1" fmla="*/ 1 h 8"/>
                <a:gd name="T2" fmla="*/ 6 w 362"/>
                <a:gd name="T3" fmla="*/ 1 h 8"/>
                <a:gd name="T4" fmla="*/ 5 w 362"/>
                <a:gd name="T5" fmla="*/ 1 h 8"/>
                <a:gd name="T6" fmla="*/ 5 w 362"/>
                <a:gd name="T7" fmla="*/ 1 h 8"/>
                <a:gd name="T8" fmla="*/ 4 w 362"/>
                <a:gd name="T9" fmla="*/ 1 h 8"/>
                <a:gd name="T10" fmla="*/ 4 w 362"/>
                <a:gd name="T11" fmla="*/ 1 h 8"/>
                <a:gd name="T12" fmla="*/ 4 w 362"/>
                <a:gd name="T13" fmla="*/ 1 h 8"/>
                <a:gd name="T14" fmla="*/ 4 w 362"/>
                <a:gd name="T15" fmla="*/ 1 h 8"/>
                <a:gd name="T16" fmla="*/ 2 w 362"/>
                <a:gd name="T17" fmla="*/ 1 h 8"/>
                <a:gd name="T18" fmla="*/ 2 w 362"/>
                <a:gd name="T19" fmla="*/ 1 h 8"/>
                <a:gd name="T20" fmla="*/ 2 w 362"/>
                <a:gd name="T21" fmla="*/ 1 h 8"/>
                <a:gd name="T22" fmla="*/ 2 w 362"/>
                <a:gd name="T23" fmla="*/ 1 h 8"/>
                <a:gd name="T24" fmla="*/ 1 w 362"/>
                <a:gd name="T25" fmla="*/ 1 h 8"/>
                <a:gd name="T26" fmla="*/ 1 w 362"/>
                <a:gd name="T27" fmla="*/ 1 h 8"/>
                <a:gd name="T28" fmla="*/ 1 w 362"/>
                <a:gd name="T29" fmla="*/ 0 h 8"/>
                <a:gd name="T30" fmla="*/ 0 w 362"/>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2"/>
                <a:gd name="T49" fmla="*/ 0 h 8"/>
                <a:gd name="T50" fmla="*/ 362 w 362"/>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2" h="8">
                  <a:moveTo>
                    <a:pt x="362" y="8"/>
                  </a:moveTo>
                  <a:lnTo>
                    <a:pt x="362" y="8"/>
                  </a:lnTo>
                  <a:lnTo>
                    <a:pt x="314" y="7"/>
                  </a:lnTo>
                  <a:lnTo>
                    <a:pt x="310" y="7"/>
                  </a:lnTo>
                  <a:moveTo>
                    <a:pt x="258" y="6"/>
                  </a:moveTo>
                  <a:lnTo>
                    <a:pt x="258" y="6"/>
                  </a:lnTo>
                  <a:lnTo>
                    <a:pt x="212" y="5"/>
                  </a:lnTo>
                  <a:lnTo>
                    <a:pt x="207" y="5"/>
                  </a:lnTo>
                  <a:moveTo>
                    <a:pt x="155" y="3"/>
                  </a:moveTo>
                  <a:lnTo>
                    <a:pt x="155" y="3"/>
                  </a:lnTo>
                  <a:lnTo>
                    <a:pt x="109" y="2"/>
                  </a:lnTo>
                  <a:lnTo>
                    <a:pt x="103" y="2"/>
                  </a:lnTo>
                  <a:moveTo>
                    <a:pt x="52" y="1"/>
                  </a:moveTo>
                  <a:lnTo>
                    <a:pt x="52" y="1"/>
                  </a:lnTo>
                  <a:lnTo>
                    <a:pt x="15" y="0"/>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2" name="Freeform 21"/>
            <p:cNvSpPr>
              <a:spLocks noEditPoints="1"/>
            </p:cNvSpPr>
            <p:nvPr/>
          </p:nvSpPr>
          <p:spPr bwMode="auto">
            <a:xfrm>
              <a:off x="1518" y="811"/>
              <a:ext cx="483" cy="15"/>
            </a:xfrm>
            <a:custGeom>
              <a:avLst/>
              <a:gdLst>
                <a:gd name="T0" fmla="*/ 14 w 804"/>
                <a:gd name="T1" fmla="*/ 0 h 26"/>
                <a:gd name="T2" fmla="*/ 14 w 804"/>
                <a:gd name="T3" fmla="*/ 0 h 26"/>
                <a:gd name="T4" fmla="*/ 13 w 804"/>
                <a:gd name="T5" fmla="*/ 1 h 26"/>
                <a:gd name="T6" fmla="*/ 13 w 804"/>
                <a:gd name="T7" fmla="*/ 1 h 26"/>
                <a:gd name="T8" fmla="*/ 12 w 804"/>
                <a:gd name="T9" fmla="*/ 1 h 26"/>
                <a:gd name="T10" fmla="*/ 12 w 804"/>
                <a:gd name="T11" fmla="*/ 1 h 26"/>
                <a:gd name="T12" fmla="*/ 11 w 804"/>
                <a:gd name="T13" fmla="*/ 1 h 26"/>
                <a:gd name="T14" fmla="*/ 11 w 804"/>
                <a:gd name="T15" fmla="*/ 1 h 26"/>
                <a:gd name="T16" fmla="*/ 10 w 804"/>
                <a:gd name="T17" fmla="*/ 1 h 26"/>
                <a:gd name="T18" fmla="*/ 10 w 804"/>
                <a:gd name="T19" fmla="*/ 1 h 26"/>
                <a:gd name="T20" fmla="*/ 10 w 804"/>
                <a:gd name="T21" fmla="*/ 1 h 26"/>
                <a:gd name="T22" fmla="*/ 9 w 804"/>
                <a:gd name="T23" fmla="*/ 1 h 26"/>
                <a:gd name="T24" fmla="*/ 8 w 804"/>
                <a:gd name="T25" fmla="*/ 1 h 26"/>
                <a:gd name="T26" fmla="*/ 8 w 804"/>
                <a:gd name="T27" fmla="*/ 1 h 26"/>
                <a:gd name="T28" fmla="*/ 8 w 804"/>
                <a:gd name="T29" fmla="*/ 1 h 26"/>
                <a:gd name="T30" fmla="*/ 7 w 804"/>
                <a:gd name="T31" fmla="*/ 1 h 26"/>
                <a:gd name="T32" fmla="*/ 6 w 804"/>
                <a:gd name="T33" fmla="*/ 1 h 26"/>
                <a:gd name="T34" fmla="*/ 6 w 804"/>
                <a:gd name="T35" fmla="*/ 1 h 26"/>
                <a:gd name="T36" fmla="*/ 5 w 804"/>
                <a:gd name="T37" fmla="*/ 1 h 26"/>
                <a:gd name="T38" fmla="*/ 5 w 804"/>
                <a:gd name="T39" fmla="*/ 1 h 26"/>
                <a:gd name="T40" fmla="*/ 5 w 804"/>
                <a:gd name="T41" fmla="*/ 1 h 26"/>
                <a:gd name="T42" fmla="*/ 5 w 804"/>
                <a:gd name="T43" fmla="*/ 1 h 26"/>
                <a:gd name="T44" fmla="*/ 5 w 804"/>
                <a:gd name="T45" fmla="*/ 1 h 26"/>
                <a:gd name="T46" fmla="*/ 4 w 804"/>
                <a:gd name="T47" fmla="*/ 1 h 26"/>
                <a:gd name="T48" fmla="*/ 3 w 804"/>
                <a:gd name="T49" fmla="*/ 1 h 26"/>
                <a:gd name="T50" fmla="*/ 3 w 804"/>
                <a:gd name="T51" fmla="*/ 1 h 26"/>
                <a:gd name="T52" fmla="*/ 2 w 804"/>
                <a:gd name="T53" fmla="*/ 1 h 26"/>
                <a:gd name="T54" fmla="*/ 2 w 804"/>
                <a:gd name="T55" fmla="*/ 1 h 26"/>
                <a:gd name="T56" fmla="*/ 1 w 804"/>
                <a:gd name="T57" fmla="*/ 1 h 26"/>
                <a:gd name="T58" fmla="*/ 1 w 804"/>
                <a:gd name="T59" fmla="*/ 1 h 26"/>
                <a:gd name="T60" fmla="*/ 1 w 804"/>
                <a:gd name="T61" fmla="*/ 1 h 26"/>
                <a:gd name="T62" fmla="*/ 0 w 804"/>
                <a:gd name="T63" fmla="*/ 1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4"/>
                <a:gd name="T97" fmla="*/ 0 h 26"/>
                <a:gd name="T98" fmla="*/ 804 w 804"/>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4" h="26">
                  <a:moveTo>
                    <a:pt x="804" y="0"/>
                  </a:moveTo>
                  <a:lnTo>
                    <a:pt x="804" y="0"/>
                  </a:lnTo>
                  <a:lnTo>
                    <a:pt x="762" y="1"/>
                  </a:lnTo>
                  <a:lnTo>
                    <a:pt x="750" y="2"/>
                  </a:lnTo>
                  <a:moveTo>
                    <a:pt x="697" y="3"/>
                  </a:moveTo>
                  <a:lnTo>
                    <a:pt x="697" y="3"/>
                  </a:lnTo>
                  <a:lnTo>
                    <a:pt x="666" y="4"/>
                  </a:lnTo>
                  <a:lnTo>
                    <a:pt x="643" y="5"/>
                  </a:lnTo>
                  <a:moveTo>
                    <a:pt x="590" y="7"/>
                  </a:moveTo>
                  <a:lnTo>
                    <a:pt x="590" y="7"/>
                  </a:lnTo>
                  <a:lnTo>
                    <a:pt x="557" y="8"/>
                  </a:lnTo>
                  <a:lnTo>
                    <a:pt x="536" y="9"/>
                  </a:lnTo>
                  <a:moveTo>
                    <a:pt x="482" y="10"/>
                  </a:moveTo>
                  <a:lnTo>
                    <a:pt x="482" y="10"/>
                  </a:lnTo>
                  <a:lnTo>
                    <a:pt x="441" y="12"/>
                  </a:lnTo>
                  <a:lnTo>
                    <a:pt x="429" y="12"/>
                  </a:lnTo>
                  <a:moveTo>
                    <a:pt x="375" y="14"/>
                  </a:moveTo>
                  <a:lnTo>
                    <a:pt x="375" y="14"/>
                  </a:lnTo>
                  <a:lnTo>
                    <a:pt x="322" y="16"/>
                  </a:lnTo>
                  <a:moveTo>
                    <a:pt x="268" y="18"/>
                  </a:moveTo>
                  <a:lnTo>
                    <a:pt x="268" y="18"/>
                  </a:lnTo>
                  <a:lnTo>
                    <a:pt x="264" y="18"/>
                  </a:lnTo>
                  <a:lnTo>
                    <a:pt x="214" y="20"/>
                  </a:lnTo>
                  <a:moveTo>
                    <a:pt x="161" y="22"/>
                  </a:moveTo>
                  <a:lnTo>
                    <a:pt x="161" y="22"/>
                  </a:lnTo>
                  <a:lnTo>
                    <a:pt x="153" y="22"/>
                  </a:lnTo>
                  <a:lnTo>
                    <a:pt x="107" y="23"/>
                  </a:lnTo>
                  <a:moveTo>
                    <a:pt x="54" y="25"/>
                  </a:moveTo>
                  <a:lnTo>
                    <a:pt x="54" y="25"/>
                  </a:lnTo>
                  <a:lnTo>
                    <a:pt x="11" y="26"/>
                  </a:lnTo>
                  <a:lnTo>
                    <a:pt x="0" y="2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3" name="Freeform 22"/>
            <p:cNvSpPr>
              <a:spLocks noEditPoints="1"/>
            </p:cNvSpPr>
            <p:nvPr/>
          </p:nvSpPr>
          <p:spPr bwMode="auto">
            <a:xfrm>
              <a:off x="1068" y="828"/>
              <a:ext cx="354" cy="10"/>
            </a:xfrm>
            <a:custGeom>
              <a:avLst/>
              <a:gdLst>
                <a:gd name="T0" fmla="*/ 10 w 588"/>
                <a:gd name="T1" fmla="*/ 0 h 17"/>
                <a:gd name="T2" fmla="*/ 10 w 588"/>
                <a:gd name="T3" fmla="*/ 0 h 17"/>
                <a:gd name="T4" fmla="*/ 10 w 588"/>
                <a:gd name="T5" fmla="*/ 1 h 17"/>
                <a:gd name="T6" fmla="*/ 9 w 588"/>
                <a:gd name="T7" fmla="*/ 1 h 17"/>
                <a:gd name="T8" fmla="*/ 8 w 588"/>
                <a:gd name="T9" fmla="*/ 1 h 17"/>
                <a:gd name="T10" fmla="*/ 8 w 588"/>
                <a:gd name="T11" fmla="*/ 1 h 17"/>
                <a:gd name="T12" fmla="*/ 8 w 588"/>
                <a:gd name="T13" fmla="*/ 1 h 17"/>
                <a:gd name="T14" fmla="*/ 7 w 588"/>
                <a:gd name="T15" fmla="*/ 1 h 17"/>
                <a:gd name="T16" fmla="*/ 7 w 588"/>
                <a:gd name="T17" fmla="*/ 1 h 17"/>
                <a:gd name="T18" fmla="*/ 7 w 588"/>
                <a:gd name="T19" fmla="*/ 1 h 17"/>
                <a:gd name="T20" fmla="*/ 6 w 588"/>
                <a:gd name="T21" fmla="*/ 1 h 17"/>
                <a:gd name="T22" fmla="*/ 5 w 588"/>
                <a:gd name="T23" fmla="*/ 1 h 17"/>
                <a:gd name="T24" fmla="*/ 5 w 588"/>
                <a:gd name="T25" fmla="*/ 1 h 17"/>
                <a:gd name="T26" fmla="*/ 5 w 588"/>
                <a:gd name="T27" fmla="*/ 1 h 17"/>
                <a:gd name="T28" fmla="*/ 4 w 588"/>
                <a:gd name="T29" fmla="*/ 1 h 17"/>
                <a:gd name="T30" fmla="*/ 4 w 588"/>
                <a:gd name="T31" fmla="*/ 1 h 17"/>
                <a:gd name="T32" fmla="*/ 3 w 588"/>
                <a:gd name="T33" fmla="*/ 1 h 17"/>
                <a:gd name="T34" fmla="*/ 3 w 588"/>
                <a:gd name="T35" fmla="*/ 1 h 17"/>
                <a:gd name="T36" fmla="*/ 2 w 588"/>
                <a:gd name="T37" fmla="*/ 1 h 17"/>
                <a:gd name="T38" fmla="*/ 2 w 588"/>
                <a:gd name="T39" fmla="*/ 1 h 17"/>
                <a:gd name="T40" fmla="*/ 1 w 588"/>
                <a:gd name="T41" fmla="*/ 1 h 17"/>
                <a:gd name="T42" fmla="*/ 1 w 588"/>
                <a:gd name="T43" fmla="*/ 1 h 17"/>
                <a:gd name="T44" fmla="*/ 1 w 588"/>
                <a:gd name="T45" fmla="*/ 1 h 17"/>
                <a:gd name="T46" fmla="*/ 0 w 588"/>
                <a:gd name="T47" fmla="*/ 1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8"/>
                <a:gd name="T73" fmla="*/ 0 h 17"/>
                <a:gd name="T74" fmla="*/ 588 w 588"/>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8" h="17">
                  <a:moveTo>
                    <a:pt x="588" y="0"/>
                  </a:moveTo>
                  <a:lnTo>
                    <a:pt x="588" y="0"/>
                  </a:lnTo>
                  <a:lnTo>
                    <a:pt x="546" y="1"/>
                  </a:lnTo>
                  <a:lnTo>
                    <a:pt x="535" y="2"/>
                  </a:lnTo>
                  <a:moveTo>
                    <a:pt x="481" y="4"/>
                  </a:moveTo>
                  <a:lnTo>
                    <a:pt x="481" y="4"/>
                  </a:lnTo>
                  <a:lnTo>
                    <a:pt x="448" y="5"/>
                  </a:lnTo>
                  <a:lnTo>
                    <a:pt x="428" y="5"/>
                  </a:lnTo>
                  <a:moveTo>
                    <a:pt x="375" y="7"/>
                  </a:moveTo>
                  <a:lnTo>
                    <a:pt x="375" y="7"/>
                  </a:lnTo>
                  <a:lnTo>
                    <a:pt x="336" y="9"/>
                  </a:lnTo>
                  <a:lnTo>
                    <a:pt x="321" y="9"/>
                  </a:lnTo>
                  <a:moveTo>
                    <a:pt x="268" y="11"/>
                  </a:moveTo>
                  <a:lnTo>
                    <a:pt x="268" y="11"/>
                  </a:lnTo>
                  <a:lnTo>
                    <a:pt x="216" y="12"/>
                  </a:lnTo>
                  <a:lnTo>
                    <a:pt x="214" y="12"/>
                  </a:lnTo>
                  <a:moveTo>
                    <a:pt x="161" y="14"/>
                  </a:moveTo>
                  <a:lnTo>
                    <a:pt x="161" y="14"/>
                  </a:lnTo>
                  <a:lnTo>
                    <a:pt x="155" y="14"/>
                  </a:lnTo>
                  <a:lnTo>
                    <a:pt x="107" y="15"/>
                  </a:lnTo>
                  <a:moveTo>
                    <a:pt x="54" y="16"/>
                  </a:moveTo>
                  <a:lnTo>
                    <a:pt x="54" y="16"/>
                  </a:lnTo>
                  <a:lnTo>
                    <a:pt x="33" y="16"/>
                  </a:lnTo>
                  <a:lnTo>
                    <a:pt x="0" y="17"/>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4" name="Freeform 23"/>
            <p:cNvSpPr>
              <a:spLocks noEditPoints="1"/>
            </p:cNvSpPr>
            <p:nvPr/>
          </p:nvSpPr>
          <p:spPr bwMode="auto">
            <a:xfrm>
              <a:off x="594" y="839"/>
              <a:ext cx="375" cy="14"/>
            </a:xfrm>
            <a:custGeom>
              <a:avLst/>
              <a:gdLst>
                <a:gd name="T0" fmla="*/ 10 w 624"/>
                <a:gd name="T1" fmla="*/ 0 h 24"/>
                <a:gd name="T2" fmla="*/ 10 w 624"/>
                <a:gd name="T3" fmla="*/ 0 h 24"/>
                <a:gd name="T4" fmla="*/ 10 w 624"/>
                <a:gd name="T5" fmla="*/ 1 h 24"/>
                <a:gd name="T6" fmla="*/ 8 w 624"/>
                <a:gd name="T7" fmla="*/ 1 h 24"/>
                <a:gd name="T8" fmla="*/ 8 w 624"/>
                <a:gd name="T9" fmla="*/ 1 h 24"/>
                <a:gd name="T10" fmla="*/ 8 w 624"/>
                <a:gd name="T11" fmla="*/ 1 h 24"/>
                <a:gd name="T12" fmla="*/ 8 w 624"/>
                <a:gd name="T13" fmla="*/ 1 h 24"/>
                <a:gd name="T14" fmla="*/ 7 w 624"/>
                <a:gd name="T15" fmla="*/ 1 h 24"/>
                <a:gd name="T16" fmla="*/ 7 w 624"/>
                <a:gd name="T17" fmla="*/ 1 h 24"/>
                <a:gd name="T18" fmla="*/ 7 w 624"/>
                <a:gd name="T19" fmla="*/ 1 h 24"/>
                <a:gd name="T20" fmla="*/ 6 w 624"/>
                <a:gd name="T21" fmla="*/ 1 h 24"/>
                <a:gd name="T22" fmla="*/ 5 w 624"/>
                <a:gd name="T23" fmla="*/ 1 h 24"/>
                <a:gd name="T24" fmla="*/ 5 w 624"/>
                <a:gd name="T25" fmla="*/ 1 h 24"/>
                <a:gd name="T26" fmla="*/ 5 w 624"/>
                <a:gd name="T27" fmla="*/ 1 h 24"/>
                <a:gd name="T28" fmla="*/ 4 w 624"/>
                <a:gd name="T29" fmla="*/ 1 h 24"/>
                <a:gd name="T30" fmla="*/ 3 w 624"/>
                <a:gd name="T31" fmla="*/ 1 h 24"/>
                <a:gd name="T32" fmla="*/ 3 w 624"/>
                <a:gd name="T33" fmla="*/ 1 h 24"/>
                <a:gd name="T34" fmla="*/ 2 w 624"/>
                <a:gd name="T35" fmla="*/ 1 h 24"/>
                <a:gd name="T36" fmla="*/ 2 w 624"/>
                <a:gd name="T37" fmla="*/ 1 h 24"/>
                <a:gd name="T38" fmla="*/ 1 w 624"/>
                <a:gd name="T39" fmla="*/ 1 h 24"/>
                <a:gd name="T40" fmla="*/ 1 w 624"/>
                <a:gd name="T41" fmla="*/ 1 h 24"/>
                <a:gd name="T42" fmla="*/ 1 w 624"/>
                <a:gd name="T43" fmla="*/ 1 h 24"/>
                <a:gd name="T44" fmla="*/ 1 w 624"/>
                <a:gd name="T45" fmla="*/ 1 h 24"/>
                <a:gd name="T46" fmla="*/ 0 w 624"/>
                <a:gd name="T47" fmla="*/ 1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4"/>
                <a:gd name="T73" fmla="*/ 0 h 24"/>
                <a:gd name="T74" fmla="*/ 624 w 624"/>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4" h="24">
                  <a:moveTo>
                    <a:pt x="624" y="0"/>
                  </a:moveTo>
                  <a:lnTo>
                    <a:pt x="624" y="0"/>
                  </a:lnTo>
                  <a:lnTo>
                    <a:pt x="567" y="1"/>
                  </a:lnTo>
                  <a:moveTo>
                    <a:pt x="511" y="3"/>
                  </a:moveTo>
                  <a:lnTo>
                    <a:pt x="511" y="3"/>
                  </a:lnTo>
                  <a:lnTo>
                    <a:pt x="507" y="3"/>
                  </a:lnTo>
                  <a:lnTo>
                    <a:pt x="454" y="5"/>
                  </a:lnTo>
                  <a:moveTo>
                    <a:pt x="397" y="7"/>
                  </a:moveTo>
                  <a:lnTo>
                    <a:pt x="397" y="7"/>
                  </a:lnTo>
                  <a:lnTo>
                    <a:pt x="385" y="7"/>
                  </a:lnTo>
                  <a:lnTo>
                    <a:pt x="341" y="9"/>
                  </a:lnTo>
                  <a:moveTo>
                    <a:pt x="284" y="11"/>
                  </a:moveTo>
                  <a:lnTo>
                    <a:pt x="284" y="11"/>
                  </a:lnTo>
                  <a:lnTo>
                    <a:pt x="265" y="12"/>
                  </a:lnTo>
                  <a:lnTo>
                    <a:pt x="227" y="14"/>
                  </a:lnTo>
                  <a:moveTo>
                    <a:pt x="170" y="16"/>
                  </a:moveTo>
                  <a:lnTo>
                    <a:pt x="170" y="16"/>
                  </a:lnTo>
                  <a:lnTo>
                    <a:pt x="153" y="17"/>
                  </a:lnTo>
                  <a:lnTo>
                    <a:pt x="114" y="19"/>
                  </a:lnTo>
                  <a:moveTo>
                    <a:pt x="57" y="21"/>
                  </a:moveTo>
                  <a:lnTo>
                    <a:pt x="57" y="21"/>
                  </a:lnTo>
                  <a:lnTo>
                    <a:pt x="53" y="21"/>
                  </a:lnTo>
                  <a:lnTo>
                    <a:pt x="10" y="23"/>
                  </a:lnTo>
                  <a:lnTo>
                    <a:pt x="0" y="24"/>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5" name="Freeform 24"/>
            <p:cNvSpPr>
              <a:spLocks noEditPoints="1"/>
            </p:cNvSpPr>
            <p:nvPr/>
          </p:nvSpPr>
          <p:spPr bwMode="auto">
            <a:xfrm>
              <a:off x="264" y="852"/>
              <a:ext cx="230" cy="2"/>
            </a:xfrm>
            <a:custGeom>
              <a:avLst/>
              <a:gdLst>
                <a:gd name="T0" fmla="*/ 7 w 383"/>
                <a:gd name="T1" fmla="*/ 1 h 3"/>
                <a:gd name="T2" fmla="*/ 7 w 383"/>
                <a:gd name="T3" fmla="*/ 1 h 3"/>
                <a:gd name="T4" fmla="*/ 6 w 383"/>
                <a:gd name="T5" fmla="*/ 1 h 3"/>
                <a:gd name="T6" fmla="*/ 6 w 383"/>
                <a:gd name="T7" fmla="*/ 1 h 3"/>
                <a:gd name="T8" fmla="*/ 5 w 383"/>
                <a:gd name="T9" fmla="*/ 1 h 3"/>
                <a:gd name="T10" fmla="*/ 5 w 383"/>
                <a:gd name="T11" fmla="*/ 1 h 3"/>
                <a:gd name="T12" fmla="*/ 4 w 383"/>
                <a:gd name="T13" fmla="*/ 1 h 3"/>
                <a:gd name="T14" fmla="*/ 4 w 383"/>
                <a:gd name="T15" fmla="*/ 1 h 3"/>
                <a:gd name="T16" fmla="*/ 3 w 383"/>
                <a:gd name="T17" fmla="*/ 1 h 3"/>
                <a:gd name="T18" fmla="*/ 3 w 383"/>
                <a:gd name="T19" fmla="*/ 1 h 3"/>
                <a:gd name="T20" fmla="*/ 2 w 383"/>
                <a:gd name="T21" fmla="*/ 1 h 3"/>
                <a:gd name="T22" fmla="*/ 2 w 383"/>
                <a:gd name="T23" fmla="*/ 1 h 3"/>
                <a:gd name="T24" fmla="*/ 1 w 383"/>
                <a:gd name="T25" fmla="*/ 1 h 3"/>
                <a:gd name="T26" fmla="*/ 1 w 383"/>
                <a:gd name="T27" fmla="*/ 1 h 3"/>
                <a:gd name="T28" fmla="*/ 1 w 383"/>
                <a:gd name="T29" fmla="*/ 1 h 3"/>
                <a:gd name="T30" fmla="*/ 1 w 383"/>
                <a:gd name="T31" fmla="*/ 1 h 3"/>
                <a:gd name="T32" fmla="*/ 0 w 383"/>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3"/>
                <a:gd name="T52" fmla="*/ 0 h 3"/>
                <a:gd name="T53" fmla="*/ 383 w 383"/>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3" h="3">
                  <a:moveTo>
                    <a:pt x="383" y="3"/>
                  </a:moveTo>
                  <a:lnTo>
                    <a:pt x="383" y="3"/>
                  </a:lnTo>
                  <a:lnTo>
                    <a:pt x="341" y="3"/>
                  </a:lnTo>
                  <a:lnTo>
                    <a:pt x="328" y="3"/>
                  </a:lnTo>
                  <a:moveTo>
                    <a:pt x="274" y="3"/>
                  </a:moveTo>
                  <a:lnTo>
                    <a:pt x="274" y="3"/>
                  </a:lnTo>
                  <a:lnTo>
                    <a:pt x="246" y="2"/>
                  </a:lnTo>
                  <a:lnTo>
                    <a:pt x="219" y="2"/>
                  </a:lnTo>
                  <a:moveTo>
                    <a:pt x="164" y="2"/>
                  </a:moveTo>
                  <a:lnTo>
                    <a:pt x="164" y="2"/>
                  </a:lnTo>
                  <a:lnTo>
                    <a:pt x="147" y="2"/>
                  </a:lnTo>
                  <a:lnTo>
                    <a:pt x="109" y="1"/>
                  </a:lnTo>
                  <a:moveTo>
                    <a:pt x="54" y="1"/>
                  </a:moveTo>
                  <a:lnTo>
                    <a:pt x="54" y="1"/>
                  </a:lnTo>
                  <a:lnTo>
                    <a:pt x="52" y="1"/>
                  </a:lnTo>
                  <a:lnTo>
                    <a:pt x="10"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6" name="Freeform 25"/>
            <p:cNvSpPr>
              <a:spLocks/>
            </p:cNvSpPr>
            <p:nvPr/>
          </p:nvSpPr>
          <p:spPr bwMode="auto">
            <a:xfrm>
              <a:off x="117" y="852"/>
              <a:ext cx="40" cy="1"/>
            </a:xfrm>
            <a:custGeom>
              <a:avLst/>
              <a:gdLst>
                <a:gd name="T0" fmla="*/ 1 w 65"/>
                <a:gd name="T1" fmla="*/ 0 h 1"/>
                <a:gd name="T2" fmla="*/ 1 w 65"/>
                <a:gd name="T3" fmla="*/ 0 h 1"/>
                <a:gd name="T4" fmla="*/ 1 w 65"/>
                <a:gd name="T5" fmla="*/ 1 h 1"/>
                <a:gd name="T6" fmla="*/ 0 w 65"/>
                <a:gd name="T7" fmla="*/ 1 h 1"/>
                <a:gd name="T8" fmla="*/ 0 60000 65536"/>
                <a:gd name="T9" fmla="*/ 0 60000 65536"/>
                <a:gd name="T10" fmla="*/ 0 60000 65536"/>
                <a:gd name="T11" fmla="*/ 0 60000 65536"/>
                <a:gd name="T12" fmla="*/ 0 w 65"/>
                <a:gd name="T13" fmla="*/ 0 h 1"/>
                <a:gd name="T14" fmla="*/ 65 w 65"/>
                <a:gd name="T15" fmla="*/ 1 h 1"/>
              </a:gdLst>
              <a:ahLst/>
              <a:cxnLst>
                <a:cxn ang="T8">
                  <a:pos x="T0" y="T1"/>
                </a:cxn>
                <a:cxn ang="T9">
                  <a:pos x="T2" y="T3"/>
                </a:cxn>
                <a:cxn ang="T10">
                  <a:pos x="T4" y="T5"/>
                </a:cxn>
                <a:cxn ang="T11">
                  <a:pos x="T6" y="T7"/>
                </a:cxn>
              </a:cxnLst>
              <a:rect l="T12" t="T13" r="T14" b="T15"/>
              <a:pathLst>
                <a:path w="65" h="1">
                  <a:moveTo>
                    <a:pt x="65" y="0"/>
                  </a:moveTo>
                  <a:lnTo>
                    <a:pt x="65" y="0"/>
                  </a:lnTo>
                  <a:lnTo>
                    <a:pt x="14"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7" name="Freeform 26"/>
            <p:cNvSpPr>
              <a:spLocks noEditPoints="1"/>
            </p:cNvSpPr>
            <p:nvPr/>
          </p:nvSpPr>
          <p:spPr bwMode="auto">
            <a:xfrm>
              <a:off x="59" y="810"/>
              <a:ext cx="5926" cy="65"/>
            </a:xfrm>
            <a:custGeom>
              <a:avLst/>
              <a:gdLst>
                <a:gd name="T0" fmla="*/ 168 w 9865"/>
                <a:gd name="T1" fmla="*/ 1 h 108"/>
                <a:gd name="T2" fmla="*/ 168 w 9865"/>
                <a:gd name="T3" fmla="*/ 1 h 108"/>
                <a:gd name="T4" fmla="*/ 167 w 9865"/>
                <a:gd name="T5" fmla="*/ 1 h 108"/>
                <a:gd name="T6" fmla="*/ 146 w 9865"/>
                <a:gd name="T7" fmla="*/ 2 h 108"/>
                <a:gd name="T8" fmla="*/ 146 w 9865"/>
                <a:gd name="T9" fmla="*/ 2 h 108"/>
                <a:gd name="T10" fmla="*/ 146 w 9865"/>
                <a:gd name="T11" fmla="*/ 2 h 108"/>
                <a:gd name="T12" fmla="*/ 145 w 9865"/>
                <a:gd name="T13" fmla="*/ 2 h 108"/>
                <a:gd name="T14" fmla="*/ 130 w 9865"/>
                <a:gd name="T15" fmla="*/ 1 h 108"/>
                <a:gd name="T16" fmla="*/ 130 w 9865"/>
                <a:gd name="T17" fmla="*/ 1 h 108"/>
                <a:gd name="T18" fmla="*/ 129 w 9865"/>
                <a:gd name="T19" fmla="*/ 1 h 108"/>
                <a:gd name="T20" fmla="*/ 129 w 9865"/>
                <a:gd name="T21" fmla="*/ 1 h 108"/>
                <a:gd name="T22" fmla="*/ 106 w 9865"/>
                <a:gd name="T23" fmla="*/ 1 h 108"/>
                <a:gd name="T24" fmla="*/ 106 w 9865"/>
                <a:gd name="T25" fmla="*/ 1 h 108"/>
                <a:gd name="T26" fmla="*/ 106 w 9865"/>
                <a:gd name="T27" fmla="*/ 1 h 108"/>
                <a:gd name="T28" fmla="*/ 105 w 9865"/>
                <a:gd name="T29" fmla="*/ 1 h 108"/>
                <a:gd name="T30" fmla="*/ 99 w 9865"/>
                <a:gd name="T31" fmla="*/ 1 h 108"/>
                <a:gd name="T32" fmla="*/ 99 w 9865"/>
                <a:gd name="T33" fmla="*/ 1 h 108"/>
                <a:gd name="T34" fmla="*/ 99 w 9865"/>
                <a:gd name="T35" fmla="*/ 1 h 108"/>
                <a:gd name="T36" fmla="*/ 98 w 9865"/>
                <a:gd name="T37" fmla="*/ 1 h 108"/>
                <a:gd name="T38" fmla="*/ 94 w 9865"/>
                <a:gd name="T39" fmla="*/ 1 h 108"/>
                <a:gd name="T40" fmla="*/ 94 w 9865"/>
                <a:gd name="T41" fmla="*/ 1 h 108"/>
                <a:gd name="T42" fmla="*/ 94 w 9865"/>
                <a:gd name="T43" fmla="*/ 1 h 108"/>
                <a:gd name="T44" fmla="*/ 93 w 9865"/>
                <a:gd name="T45" fmla="*/ 1 h 108"/>
                <a:gd name="T46" fmla="*/ 79 w 9865"/>
                <a:gd name="T47" fmla="*/ 1 h 108"/>
                <a:gd name="T48" fmla="*/ 79 w 9865"/>
                <a:gd name="T49" fmla="*/ 1 h 108"/>
                <a:gd name="T50" fmla="*/ 79 w 9865"/>
                <a:gd name="T51" fmla="*/ 1 h 108"/>
                <a:gd name="T52" fmla="*/ 78 w 9865"/>
                <a:gd name="T53" fmla="*/ 1 h 108"/>
                <a:gd name="T54" fmla="*/ 65 w 9865"/>
                <a:gd name="T55" fmla="*/ 1 h 108"/>
                <a:gd name="T56" fmla="*/ 65 w 9865"/>
                <a:gd name="T57" fmla="*/ 1 h 108"/>
                <a:gd name="T58" fmla="*/ 65 w 9865"/>
                <a:gd name="T59" fmla="*/ 1 h 108"/>
                <a:gd name="T60" fmla="*/ 65 w 9865"/>
                <a:gd name="T61" fmla="*/ 1 h 108"/>
                <a:gd name="T62" fmla="*/ 56 w 9865"/>
                <a:gd name="T63" fmla="*/ 0 h 108"/>
                <a:gd name="T64" fmla="*/ 56 w 9865"/>
                <a:gd name="T65" fmla="*/ 0 h 108"/>
                <a:gd name="T66" fmla="*/ 56 w 9865"/>
                <a:gd name="T67" fmla="*/ 0 h 108"/>
                <a:gd name="T68" fmla="*/ 56 w 9865"/>
                <a:gd name="T69" fmla="*/ 0 h 108"/>
                <a:gd name="T70" fmla="*/ 40 w 9865"/>
                <a:gd name="T71" fmla="*/ 1 h 108"/>
                <a:gd name="T72" fmla="*/ 40 w 9865"/>
                <a:gd name="T73" fmla="*/ 1 h 108"/>
                <a:gd name="T74" fmla="*/ 40 w 9865"/>
                <a:gd name="T75" fmla="*/ 1 h 108"/>
                <a:gd name="T76" fmla="*/ 39 w 9865"/>
                <a:gd name="T77" fmla="*/ 1 h 108"/>
                <a:gd name="T78" fmla="*/ 28 w 9865"/>
                <a:gd name="T79" fmla="*/ 1 h 108"/>
                <a:gd name="T80" fmla="*/ 28 w 9865"/>
                <a:gd name="T81" fmla="*/ 1 h 108"/>
                <a:gd name="T82" fmla="*/ 27 w 9865"/>
                <a:gd name="T83" fmla="*/ 1 h 108"/>
                <a:gd name="T84" fmla="*/ 26 w 9865"/>
                <a:gd name="T85" fmla="*/ 1 h 108"/>
                <a:gd name="T86" fmla="*/ 14 w 9865"/>
                <a:gd name="T87" fmla="*/ 1 h 108"/>
                <a:gd name="T88" fmla="*/ 14 w 9865"/>
                <a:gd name="T89" fmla="*/ 1 h 108"/>
                <a:gd name="T90" fmla="*/ 14 w 9865"/>
                <a:gd name="T91" fmla="*/ 1 h 108"/>
                <a:gd name="T92" fmla="*/ 13 w 9865"/>
                <a:gd name="T93" fmla="*/ 1 h 108"/>
                <a:gd name="T94" fmla="*/ 5 w 9865"/>
                <a:gd name="T95" fmla="*/ 1 h 108"/>
                <a:gd name="T96" fmla="*/ 5 w 9865"/>
                <a:gd name="T97" fmla="*/ 1 h 108"/>
                <a:gd name="T98" fmla="*/ 4 w 9865"/>
                <a:gd name="T99" fmla="*/ 1 h 108"/>
                <a:gd name="T100" fmla="*/ 4 w 9865"/>
                <a:gd name="T101" fmla="*/ 1 h 108"/>
                <a:gd name="T102" fmla="*/ 1 w 9865"/>
                <a:gd name="T103" fmla="*/ 1 h 108"/>
                <a:gd name="T104" fmla="*/ 1 w 9865"/>
                <a:gd name="T105" fmla="*/ 1 h 108"/>
                <a:gd name="T106" fmla="*/ 0 w 9865"/>
                <a:gd name="T107" fmla="*/ 1 h 1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65"/>
                <a:gd name="T163" fmla="*/ 0 h 108"/>
                <a:gd name="T164" fmla="*/ 9865 w 9865"/>
                <a:gd name="T165" fmla="*/ 108 h 1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65" h="108">
                  <a:moveTo>
                    <a:pt x="9865" y="43"/>
                  </a:moveTo>
                  <a:lnTo>
                    <a:pt x="9865" y="43"/>
                  </a:lnTo>
                  <a:cubicBezTo>
                    <a:pt x="9862" y="43"/>
                    <a:pt x="9853" y="45"/>
                    <a:pt x="9839" y="46"/>
                  </a:cubicBezTo>
                  <a:moveTo>
                    <a:pt x="8615" y="108"/>
                  </a:moveTo>
                  <a:lnTo>
                    <a:pt x="8615" y="108"/>
                  </a:lnTo>
                  <a:cubicBezTo>
                    <a:pt x="8606" y="108"/>
                    <a:pt x="8597" y="108"/>
                    <a:pt x="8588" y="108"/>
                  </a:cubicBezTo>
                  <a:cubicBezTo>
                    <a:pt x="8579" y="108"/>
                    <a:pt x="8570" y="108"/>
                    <a:pt x="8561" y="108"/>
                  </a:cubicBezTo>
                  <a:moveTo>
                    <a:pt x="7628" y="74"/>
                  </a:moveTo>
                  <a:lnTo>
                    <a:pt x="7628" y="74"/>
                  </a:lnTo>
                  <a:cubicBezTo>
                    <a:pt x="7619" y="74"/>
                    <a:pt x="7609" y="74"/>
                    <a:pt x="7600" y="73"/>
                  </a:cubicBezTo>
                  <a:cubicBezTo>
                    <a:pt x="7591" y="73"/>
                    <a:pt x="7582" y="73"/>
                    <a:pt x="7574" y="73"/>
                  </a:cubicBezTo>
                  <a:moveTo>
                    <a:pt x="6245" y="14"/>
                  </a:moveTo>
                  <a:lnTo>
                    <a:pt x="6245" y="14"/>
                  </a:lnTo>
                  <a:cubicBezTo>
                    <a:pt x="6236" y="13"/>
                    <a:pt x="6227" y="11"/>
                    <a:pt x="6219" y="10"/>
                  </a:cubicBezTo>
                  <a:cubicBezTo>
                    <a:pt x="6214" y="9"/>
                    <a:pt x="6205" y="8"/>
                    <a:pt x="6194" y="8"/>
                  </a:cubicBezTo>
                  <a:moveTo>
                    <a:pt x="5842" y="20"/>
                  </a:moveTo>
                  <a:lnTo>
                    <a:pt x="5842" y="20"/>
                  </a:lnTo>
                  <a:cubicBezTo>
                    <a:pt x="5832" y="20"/>
                    <a:pt x="5823" y="20"/>
                    <a:pt x="5817" y="20"/>
                  </a:cubicBezTo>
                  <a:cubicBezTo>
                    <a:pt x="5809" y="20"/>
                    <a:pt x="5801" y="20"/>
                    <a:pt x="5792" y="20"/>
                  </a:cubicBezTo>
                  <a:moveTo>
                    <a:pt x="5541" y="21"/>
                  </a:moveTo>
                  <a:lnTo>
                    <a:pt x="5541" y="21"/>
                  </a:lnTo>
                  <a:cubicBezTo>
                    <a:pt x="5532" y="21"/>
                    <a:pt x="5524" y="21"/>
                    <a:pt x="5515" y="21"/>
                  </a:cubicBezTo>
                  <a:cubicBezTo>
                    <a:pt x="5508" y="21"/>
                    <a:pt x="5499" y="22"/>
                    <a:pt x="5489" y="22"/>
                  </a:cubicBezTo>
                  <a:moveTo>
                    <a:pt x="4685" y="77"/>
                  </a:moveTo>
                  <a:lnTo>
                    <a:pt x="4685" y="77"/>
                  </a:lnTo>
                  <a:cubicBezTo>
                    <a:pt x="4673" y="77"/>
                    <a:pt x="4664" y="78"/>
                    <a:pt x="4658" y="78"/>
                  </a:cubicBezTo>
                  <a:cubicBezTo>
                    <a:pt x="4651" y="78"/>
                    <a:pt x="4643" y="77"/>
                    <a:pt x="4632" y="77"/>
                  </a:cubicBezTo>
                  <a:moveTo>
                    <a:pt x="3856" y="10"/>
                  </a:moveTo>
                  <a:lnTo>
                    <a:pt x="3856" y="10"/>
                  </a:lnTo>
                  <a:cubicBezTo>
                    <a:pt x="3846" y="10"/>
                    <a:pt x="3837" y="10"/>
                    <a:pt x="3830" y="10"/>
                  </a:cubicBezTo>
                  <a:cubicBezTo>
                    <a:pt x="3822" y="10"/>
                    <a:pt x="3813" y="10"/>
                    <a:pt x="3804" y="9"/>
                  </a:cubicBezTo>
                  <a:moveTo>
                    <a:pt x="3339" y="0"/>
                  </a:moveTo>
                  <a:lnTo>
                    <a:pt x="3339" y="0"/>
                  </a:lnTo>
                  <a:cubicBezTo>
                    <a:pt x="3330" y="0"/>
                    <a:pt x="3321" y="0"/>
                    <a:pt x="3313" y="0"/>
                  </a:cubicBezTo>
                  <a:cubicBezTo>
                    <a:pt x="3306" y="0"/>
                    <a:pt x="3297" y="0"/>
                    <a:pt x="3287" y="0"/>
                  </a:cubicBezTo>
                  <a:moveTo>
                    <a:pt x="2375" y="28"/>
                  </a:moveTo>
                  <a:lnTo>
                    <a:pt x="2375" y="28"/>
                  </a:lnTo>
                  <a:cubicBezTo>
                    <a:pt x="2365" y="28"/>
                    <a:pt x="2356" y="28"/>
                    <a:pt x="2348" y="28"/>
                  </a:cubicBezTo>
                  <a:cubicBezTo>
                    <a:pt x="2341" y="28"/>
                    <a:pt x="2332" y="29"/>
                    <a:pt x="2322" y="29"/>
                  </a:cubicBezTo>
                  <a:moveTo>
                    <a:pt x="1627" y="47"/>
                  </a:moveTo>
                  <a:lnTo>
                    <a:pt x="1627" y="47"/>
                  </a:lnTo>
                  <a:cubicBezTo>
                    <a:pt x="1618" y="47"/>
                    <a:pt x="1609" y="47"/>
                    <a:pt x="1600" y="47"/>
                  </a:cubicBezTo>
                  <a:cubicBezTo>
                    <a:pt x="1591" y="47"/>
                    <a:pt x="1581" y="47"/>
                    <a:pt x="1572" y="47"/>
                  </a:cubicBezTo>
                  <a:moveTo>
                    <a:pt x="835" y="73"/>
                  </a:moveTo>
                  <a:lnTo>
                    <a:pt x="835" y="73"/>
                  </a:lnTo>
                  <a:cubicBezTo>
                    <a:pt x="824" y="74"/>
                    <a:pt x="814" y="74"/>
                    <a:pt x="806" y="74"/>
                  </a:cubicBezTo>
                  <a:cubicBezTo>
                    <a:pt x="798" y="74"/>
                    <a:pt x="789" y="74"/>
                    <a:pt x="779" y="74"/>
                  </a:cubicBezTo>
                  <a:moveTo>
                    <a:pt x="286" y="70"/>
                  </a:moveTo>
                  <a:lnTo>
                    <a:pt x="286" y="70"/>
                  </a:lnTo>
                  <a:cubicBezTo>
                    <a:pt x="275" y="70"/>
                    <a:pt x="266" y="70"/>
                    <a:pt x="258" y="70"/>
                  </a:cubicBezTo>
                  <a:cubicBezTo>
                    <a:pt x="248" y="70"/>
                    <a:pt x="238" y="70"/>
                    <a:pt x="226" y="70"/>
                  </a:cubicBezTo>
                  <a:moveTo>
                    <a:pt x="33" y="72"/>
                  </a:moveTo>
                  <a:lnTo>
                    <a:pt x="33" y="72"/>
                  </a:lnTo>
                  <a:cubicBezTo>
                    <a:pt x="13" y="72"/>
                    <a:pt x="0" y="72"/>
                    <a:pt x="0" y="72"/>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8" name="Freeform 27"/>
            <p:cNvSpPr>
              <a:spLocks/>
            </p:cNvSpPr>
            <p:nvPr/>
          </p:nvSpPr>
          <p:spPr bwMode="auto">
            <a:xfrm>
              <a:off x="3890" y="3972"/>
              <a:ext cx="1339" cy="14"/>
            </a:xfrm>
            <a:custGeom>
              <a:avLst/>
              <a:gdLst>
                <a:gd name="T0" fmla="*/ 38 w 2229"/>
                <a:gd name="T1" fmla="*/ 1 h 23"/>
                <a:gd name="T2" fmla="*/ 38 w 2229"/>
                <a:gd name="T3" fmla="*/ 1 h 23"/>
                <a:gd name="T4" fmla="*/ 37 w 2229"/>
                <a:gd name="T5" fmla="*/ 0 h 23"/>
                <a:gd name="T6" fmla="*/ 1 w 2229"/>
                <a:gd name="T7" fmla="*/ 1 h 23"/>
                <a:gd name="T8" fmla="*/ 0 w 2229"/>
                <a:gd name="T9" fmla="*/ 1 h 23"/>
                <a:gd name="T10" fmla="*/ 35 w 2229"/>
                <a:gd name="T11" fmla="*/ 1 h 23"/>
                <a:gd name="T12" fmla="*/ 0 60000 65536"/>
                <a:gd name="T13" fmla="*/ 0 60000 65536"/>
                <a:gd name="T14" fmla="*/ 0 60000 65536"/>
                <a:gd name="T15" fmla="*/ 0 60000 65536"/>
                <a:gd name="T16" fmla="*/ 0 60000 65536"/>
                <a:gd name="T17" fmla="*/ 0 60000 65536"/>
                <a:gd name="T18" fmla="*/ 0 w 2229"/>
                <a:gd name="T19" fmla="*/ 0 h 23"/>
                <a:gd name="T20" fmla="*/ 2229 w 22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229" h="23">
                  <a:moveTo>
                    <a:pt x="2229" y="9"/>
                  </a:moveTo>
                  <a:lnTo>
                    <a:pt x="2229" y="9"/>
                  </a:lnTo>
                  <a:lnTo>
                    <a:pt x="2153" y="0"/>
                  </a:lnTo>
                  <a:lnTo>
                    <a:pt x="17" y="23"/>
                  </a:lnTo>
                  <a:lnTo>
                    <a:pt x="0" y="14"/>
                  </a:lnTo>
                  <a:lnTo>
                    <a:pt x="2108" y="13"/>
                  </a:lnTo>
                </a:path>
              </a:pathLst>
            </a:custGeom>
            <a:solidFill>
              <a:srgbClr val="000000"/>
            </a:solidFill>
            <a:ln w="0">
              <a:solidFill>
                <a:srgbClr val="000000"/>
              </a:solidFill>
              <a:prstDash val="solid"/>
              <a:round/>
              <a:headEnd/>
              <a:tailEnd/>
            </a:ln>
          </p:spPr>
          <p:txBody>
            <a:bodyPr/>
            <a:lstStyle/>
            <a:p>
              <a:endParaRPr lang="en-GB"/>
            </a:p>
          </p:txBody>
        </p:sp>
        <p:sp>
          <p:nvSpPr>
            <p:cNvPr id="28699" name="Freeform 28"/>
            <p:cNvSpPr>
              <a:spLocks/>
            </p:cNvSpPr>
            <p:nvPr/>
          </p:nvSpPr>
          <p:spPr bwMode="auto">
            <a:xfrm>
              <a:off x="913" y="277"/>
              <a:ext cx="2001" cy="8"/>
            </a:xfrm>
            <a:custGeom>
              <a:avLst/>
              <a:gdLst>
                <a:gd name="T0" fmla="*/ 10 w 3331"/>
                <a:gd name="T1" fmla="*/ 1 h 13"/>
                <a:gd name="T2" fmla="*/ 10 w 3331"/>
                <a:gd name="T3" fmla="*/ 1 h 13"/>
                <a:gd name="T4" fmla="*/ 10 w 3331"/>
                <a:gd name="T5" fmla="*/ 1 h 13"/>
                <a:gd name="T6" fmla="*/ 0 w 3331"/>
                <a:gd name="T7" fmla="*/ 1 h 13"/>
                <a:gd name="T8" fmla="*/ 0 w 3331"/>
                <a:gd name="T9" fmla="*/ 1 h 13"/>
                <a:gd name="T10" fmla="*/ 10 w 3331"/>
                <a:gd name="T11" fmla="*/ 0 h 13"/>
                <a:gd name="T12" fmla="*/ 15 w 3331"/>
                <a:gd name="T13" fmla="*/ 1 h 13"/>
                <a:gd name="T14" fmla="*/ 23 w 3331"/>
                <a:gd name="T15" fmla="*/ 1 h 13"/>
                <a:gd name="T16" fmla="*/ 39 w 3331"/>
                <a:gd name="T17" fmla="*/ 1 h 13"/>
                <a:gd name="T18" fmla="*/ 44 w 3331"/>
                <a:gd name="T19" fmla="*/ 1 h 13"/>
                <a:gd name="T20" fmla="*/ 46 w 3331"/>
                <a:gd name="T21" fmla="*/ 1 h 13"/>
                <a:gd name="T22" fmla="*/ 53 w 3331"/>
                <a:gd name="T23" fmla="*/ 1 h 13"/>
                <a:gd name="T24" fmla="*/ 53 w 3331"/>
                <a:gd name="T25" fmla="*/ 1 h 13"/>
                <a:gd name="T26" fmla="*/ 56 w 3331"/>
                <a:gd name="T27" fmla="*/ 1 h 13"/>
                <a:gd name="T28" fmla="*/ 56 w 3331"/>
                <a:gd name="T29" fmla="*/ 1 h 13"/>
                <a:gd name="T30" fmla="*/ 53 w 3331"/>
                <a:gd name="T31" fmla="*/ 1 h 13"/>
                <a:gd name="T32" fmla="*/ 19 w 3331"/>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31"/>
                <a:gd name="T52" fmla="*/ 0 h 13"/>
                <a:gd name="T53" fmla="*/ 3331 w 3331"/>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31" h="13">
                  <a:moveTo>
                    <a:pt x="631" y="9"/>
                  </a:moveTo>
                  <a:lnTo>
                    <a:pt x="631" y="9"/>
                  </a:lnTo>
                  <a:lnTo>
                    <a:pt x="553" y="9"/>
                  </a:lnTo>
                  <a:lnTo>
                    <a:pt x="0" y="12"/>
                  </a:lnTo>
                  <a:lnTo>
                    <a:pt x="0" y="6"/>
                  </a:lnTo>
                  <a:lnTo>
                    <a:pt x="631" y="0"/>
                  </a:lnTo>
                  <a:lnTo>
                    <a:pt x="893" y="4"/>
                  </a:lnTo>
                  <a:lnTo>
                    <a:pt x="1399" y="13"/>
                  </a:lnTo>
                  <a:lnTo>
                    <a:pt x="2299" y="13"/>
                  </a:lnTo>
                  <a:lnTo>
                    <a:pt x="2566" y="7"/>
                  </a:lnTo>
                  <a:lnTo>
                    <a:pt x="2736" y="8"/>
                  </a:lnTo>
                  <a:lnTo>
                    <a:pt x="3119" y="13"/>
                  </a:lnTo>
                  <a:lnTo>
                    <a:pt x="3136" y="8"/>
                  </a:lnTo>
                  <a:lnTo>
                    <a:pt x="3331" y="7"/>
                  </a:lnTo>
                  <a:lnTo>
                    <a:pt x="3280" y="3"/>
                  </a:lnTo>
                  <a:lnTo>
                    <a:pt x="3128" y="4"/>
                  </a:lnTo>
                  <a:cubicBezTo>
                    <a:pt x="2450" y="4"/>
                    <a:pt x="1774" y="5"/>
                    <a:pt x="1096" y="0"/>
                  </a:cubicBezTo>
                </a:path>
              </a:pathLst>
            </a:custGeom>
            <a:solidFill>
              <a:srgbClr val="000000"/>
            </a:solidFill>
            <a:ln w="0">
              <a:solidFill>
                <a:srgbClr val="000000"/>
              </a:solidFill>
              <a:prstDash val="solid"/>
              <a:round/>
              <a:headEnd/>
              <a:tailEnd/>
            </a:ln>
          </p:spPr>
          <p:txBody>
            <a:bodyPr/>
            <a:lstStyle/>
            <a:p>
              <a:endParaRPr lang="en-GB"/>
            </a:p>
          </p:txBody>
        </p:sp>
        <p:sp>
          <p:nvSpPr>
            <p:cNvPr id="28700" name="Freeform 29"/>
            <p:cNvSpPr>
              <a:spLocks/>
            </p:cNvSpPr>
            <p:nvPr/>
          </p:nvSpPr>
          <p:spPr bwMode="auto">
            <a:xfrm>
              <a:off x="281" y="461"/>
              <a:ext cx="3598" cy="3527"/>
            </a:xfrm>
            <a:custGeom>
              <a:avLst/>
              <a:gdLst>
                <a:gd name="T0" fmla="*/ 1 w 5989"/>
                <a:gd name="T1" fmla="*/ 5 h 5859"/>
                <a:gd name="T2" fmla="*/ 1 w 5989"/>
                <a:gd name="T3" fmla="*/ 5 h 5859"/>
                <a:gd name="T4" fmla="*/ 1 w 5989"/>
                <a:gd name="T5" fmla="*/ 26 h 5859"/>
                <a:gd name="T6" fmla="*/ 1 w 5989"/>
                <a:gd name="T7" fmla="*/ 23 h 5859"/>
                <a:gd name="T8" fmla="*/ 1 w 5989"/>
                <a:gd name="T9" fmla="*/ 32 h 5859"/>
                <a:gd name="T10" fmla="*/ 1 w 5989"/>
                <a:gd name="T11" fmla="*/ 41 h 5859"/>
                <a:gd name="T12" fmla="*/ 1 w 5989"/>
                <a:gd name="T13" fmla="*/ 49 h 5859"/>
                <a:gd name="T14" fmla="*/ 1 w 5989"/>
                <a:gd name="T15" fmla="*/ 58 h 5859"/>
                <a:gd name="T16" fmla="*/ 1 w 5989"/>
                <a:gd name="T17" fmla="*/ 76 h 5859"/>
                <a:gd name="T18" fmla="*/ 1 w 5989"/>
                <a:gd name="T19" fmla="*/ 82 h 5859"/>
                <a:gd name="T20" fmla="*/ 1 w 5989"/>
                <a:gd name="T21" fmla="*/ 91 h 5859"/>
                <a:gd name="T22" fmla="*/ 1 w 5989"/>
                <a:gd name="T23" fmla="*/ 96 h 5859"/>
                <a:gd name="T24" fmla="*/ 1 w 5989"/>
                <a:gd name="T25" fmla="*/ 98 h 5859"/>
                <a:gd name="T26" fmla="*/ 1 w 5989"/>
                <a:gd name="T27" fmla="*/ 101 h 5859"/>
                <a:gd name="T28" fmla="*/ 6 w 5989"/>
                <a:gd name="T29" fmla="*/ 101 h 5859"/>
                <a:gd name="T30" fmla="*/ 7 w 5989"/>
                <a:gd name="T31" fmla="*/ 101 h 5859"/>
                <a:gd name="T32" fmla="*/ 8 w 5989"/>
                <a:gd name="T33" fmla="*/ 101 h 5859"/>
                <a:gd name="T34" fmla="*/ 35 w 5989"/>
                <a:gd name="T35" fmla="*/ 101 h 5859"/>
                <a:gd name="T36" fmla="*/ 40 w 5989"/>
                <a:gd name="T37" fmla="*/ 101 h 5859"/>
                <a:gd name="T38" fmla="*/ 47 w 5989"/>
                <a:gd name="T39" fmla="*/ 101 h 5859"/>
                <a:gd name="T40" fmla="*/ 56 w 5989"/>
                <a:gd name="T41" fmla="*/ 101 h 5859"/>
                <a:gd name="T42" fmla="*/ 56 w 5989"/>
                <a:gd name="T43" fmla="*/ 101 h 5859"/>
                <a:gd name="T44" fmla="*/ 87 w 5989"/>
                <a:gd name="T45" fmla="*/ 101 h 5859"/>
                <a:gd name="T46" fmla="*/ 94 w 5989"/>
                <a:gd name="T47" fmla="*/ 101 h 5859"/>
                <a:gd name="T48" fmla="*/ 101 w 5989"/>
                <a:gd name="T49" fmla="*/ 101 h 5859"/>
                <a:gd name="T50" fmla="*/ 101 w 5989"/>
                <a:gd name="T51" fmla="*/ 101 h 5859"/>
                <a:gd name="T52" fmla="*/ 102 w 5989"/>
                <a:gd name="T53" fmla="*/ 101 h 5859"/>
                <a:gd name="T54" fmla="*/ 102 w 5989"/>
                <a:gd name="T55" fmla="*/ 101 h 5859"/>
                <a:gd name="T56" fmla="*/ 94 w 5989"/>
                <a:gd name="T57" fmla="*/ 101 h 5859"/>
                <a:gd name="T58" fmla="*/ 87 w 5989"/>
                <a:gd name="T59" fmla="*/ 101 h 5859"/>
                <a:gd name="T60" fmla="*/ 72 w 5989"/>
                <a:gd name="T61" fmla="*/ 101 h 5859"/>
                <a:gd name="T62" fmla="*/ 41 w 5989"/>
                <a:gd name="T63" fmla="*/ 101 h 5859"/>
                <a:gd name="T64" fmla="*/ 34 w 5989"/>
                <a:gd name="T65" fmla="*/ 101 h 5859"/>
                <a:gd name="T66" fmla="*/ 34 w 5989"/>
                <a:gd name="T67" fmla="*/ 101 h 5859"/>
                <a:gd name="T68" fmla="*/ 24 w 5989"/>
                <a:gd name="T69" fmla="*/ 101 h 5859"/>
                <a:gd name="T70" fmla="*/ 17 w 5989"/>
                <a:gd name="T71" fmla="*/ 101 h 5859"/>
                <a:gd name="T72" fmla="*/ 1 w 5989"/>
                <a:gd name="T73" fmla="*/ 101 h 5859"/>
                <a:gd name="T74" fmla="*/ 1 w 5989"/>
                <a:gd name="T75" fmla="*/ 98 h 5859"/>
                <a:gd name="T76" fmla="*/ 1 w 5989"/>
                <a:gd name="T77" fmla="*/ 95 h 5859"/>
                <a:gd name="T78" fmla="*/ 1 w 5989"/>
                <a:gd name="T79" fmla="*/ 86 h 5859"/>
                <a:gd name="T80" fmla="*/ 1 w 5989"/>
                <a:gd name="T81" fmla="*/ 77 h 5859"/>
                <a:gd name="T82" fmla="*/ 1 w 5989"/>
                <a:gd name="T83" fmla="*/ 69 h 5859"/>
                <a:gd name="T84" fmla="*/ 1 w 5989"/>
                <a:gd name="T85" fmla="*/ 62 h 5859"/>
                <a:gd name="T86" fmla="*/ 1 w 5989"/>
                <a:gd name="T87" fmla="*/ 52 h 5859"/>
                <a:gd name="T88" fmla="*/ 1 w 5989"/>
                <a:gd name="T89" fmla="*/ 42 h 5859"/>
                <a:gd name="T90" fmla="*/ 1 w 5989"/>
                <a:gd name="T91" fmla="*/ 29 h 5859"/>
                <a:gd name="T92" fmla="*/ 1 w 5989"/>
                <a:gd name="T93" fmla="*/ 26 h 5859"/>
                <a:gd name="T94" fmla="*/ 1 w 5989"/>
                <a:gd name="T95" fmla="*/ 9 h 5859"/>
                <a:gd name="T96" fmla="*/ 1 w 5989"/>
                <a:gd name="T97" fmla="*/ 1 h 5859"/>
                <a:gd name="T98" fmla="*/ 1 w 5989"/>
                <a:gd name="T99" fmla="*/ 1 h 5859"/>
                <a:gd name="T100" fmla="*/ 1 w 5989"/>
                <a:gd name="T101" fmla="*/ 0 h 5859"/>
                <a:gd name="T102" fmla="*/ 1 w 5989"/>
                <a:gd name="T103" fmla="*/ 1 h 5859"/>
                <a:gd name="T104" fmla="*/ 1 w 5989"/>
                <a:gd name="T105" fmla="*/ 1 h 5859"/>
                <a:gd name="T106" fmla="*/ 1 w 5989"/>
                <a:gd name="T107" fmla="*/ 4 h 5859"/>
                <a:gd name="T108" fmla="*/ 1 w 5989"/>
                <a:gd name="T109" fmla="*/ 5 h 58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89"/>
                <a:gd name="T166" fmla="*/ 0 h 5859"/>
                <a:gd name="T167" fmla="*/ 5989 w 5989"/>
                <a:gd name="T168" fmla="*/ 5859 h 58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89" h="5859">
                  <a:moveTo>
                    <a:pt x="58" y="286"/>
                  </a:moveTo>
                  <a:lnTo>
                    <a:pt x="58" y="286"/>
                  </a:lnTo>
                  <a:cubicBezTo>
                    <a:pt x="81" y="892"/>
                    <a:pt x="37" y="906"/>
                    <a:pt x="37" y="1511"/>
                  </a:cubicBezTo>
                  <a:lnTo>
                    <a:pt x="37" y="1358"/>
                  </a:lnTo>
                  <a:cubicBezTo>
                    <a:pt x="37" y="1527"/>
                    <a:pt x="57" y="1690"/>
                    <a:pt x="64" y="1858"/>
                  </a:cubicBezTo>
                  <a:cubicBezTo>
                    <a:pt x="71" y="2025"/>
                    <a:pt x="61" y="2203"/>
                    <a:pt x="55" y="2371"/>
                  </a:cubicBezTo>
                  <a:cubicBezTo>
                    <a:pt x="50" y="2538"/>
                    <a:pt x="29" y="2704"/>
                    <a:pt x="28" y="2871"/>
                  </a:cubicBezTo>
                  <a:cubicBezTo>
                    <a:pt x="27" y="3041"/>
                    <a:pt x="52" y="3207"/>
                    <a:pt x="55" y="3376"/>
                  </a:cubicBezTo>
                  <a:cubicBezTo>
                    <a:pt x="60" y="3714"/>
                    <a:pt x="72" y="4055"/>
                    <a:pt x="46" y="4393"/>
                  </a:cubicBezTo>
                  <a:cubicBezTo>
                    <a:pt x="34" y="4560"/>
                    <a:pt x="78" y="4599"/>
                    <a:pt x="62" y="4769"/>
                  </a:cubicBezTo>
                  <a:cubicBezTo>
                    <a:pt x="47" y="4938"/>
                    <a:pt x="73" y="5104"/>
                    <a:pt x="73" y="5274"/>
                  </a:cubicBezTo>
                  <a:lnTo>
                    <a:pt x="80" y="5542"/>
                  </a:lnTo>
                  <a:cubicBezTo>
                    <a:pt x="80" y="5642"/>
                    <a:pt x="82" y="5596"/>
                    <a:pt x="82" y="5653"/>
                  </a:cubicBezTo>
                  <a:cubicBezTo>
                    <a:pt x="75" y="5699"/>
                    <a:pt x="78" y="5774"/>
                    <a:pt x="81" y="5827"/>
                  </a:cubicBezTo>
                  <a:lnTo>
                    <a:pt x="340" y="5833"/>
                  </a:lnTo>
                  <a:lnTo>
                    <a:pt x="438" y="5833"/>
                  </a:lnTo>
                  <a:lnTo>
                    <a:pt x="439" y="5834"/>
                  </a:lnTo>
                  <a:lnTo>
                    <a:pt x="2059" y="5851"/>
                  </a:lnTo>
                  <a:lnTo>
                    <a:pt x="2398" y="5852"/>
                  </a:lnTo>
                  <a:lnTo>
                    <a:pt x="2772" y="5846"/>
                  </a:lnTo>
                  <a:lnTo>
                    <a:pt x="3307" y="5846"/>
                  </a:lnTo>
                  <a:lnTo>
                    <a:pt x="3316" y="5852"/>
                  </a:lnTo>
                  <a:lnTo>
                    <a:pt x="5062" y="5833"/>
                  </a:lnTo>
                  <a:lnTo>
                    <a:pt x="5526" y="5831"/>
                  </a:lnTo>
                  <a:lnTo>
                    <a:pt x="5944" y="5842"/>
                  </a:lnTo>
                  <a:lnTo>
                    <a:pt x="5951" y="5847"/>
                  </a:lnTo>
                  <a:lnTo>
                    <a:pt x="5981" y="5846"/>
                  </a:lnTo>
                  <a:lnTo>
                    <a:pt x="5989" y="5851"/>
                  </a:lnTo>
                  <a:cubicBezTo>
                    <a:pt x="5854" y="5851"/>
                    <a:pt x="5706" y="5842"/>
                    <a:pt x="5561" y="5842"/>
                  </a:cubicBezTo>
                  <a:cubicBezTo>
                    <a:pt x="5418" y="5842"/>
                    <a:pt x="5266" y="5843"/>
                    <a:pt x="5125" y="5842"/>
                  </a:cubicBezTo>
                  <a:cubicBezTo>
                    <a:pt x="4827" y="5841"/>
                    <a:pt x="4534" y="5851"/>
                    <a:pt x="4233" y="5851"/>
                  </a:cubicBezTo>
                  <a:cubicBezTo>
                    <a:pt x="3640" y="5850"/>
                    <a:pt x="3036" y="5859"/>
                    <a:pt x="2442" y="5859"/>
                  </a:cubicBezTo>
                  <a:lnTo>
                    <a:pt x="1988" y="5859"/>
                  </a:lnTo>
                  <a:lnTo>
                    <a:pt x="1979" y="5859"/>
                  </a:lnTo>
                  <a:cubicBezTo>
                    <a:pt x="1818" y="5859"/>
                    <a:pt x="1564" y="5859"/>
                    <a:pt x="1405" y="5855"/>
                  </a:cubicBezTo>
                  <a:cubicBezTo>
                    <a:pt x="1261" y="5852"/>
                    <a:pt x="1184" y="5852"/>
                    <a:pt x="1054" y="5844"/>
                  </a:cubicBezTo>
                  <a:cubicBezTo>
                    <a:pt x="754" y="5825"/>
                    <a:pt x="380" y="5840"/>
                    <a:pt x="66" y="5840"/>
                  </a:cubicBezTo>
                  <a:cubicBezTo>
                    <a:pt x="67" y="5744"/>
                    <a:pt x="70" y="5755"/>
                    <a:pt x="71" y="5670"/>
                  </a:cubicBezTo>
                  <a:cubicBezTo>
                    <a:pt x="71" y="5670"/>
                    <a:pt x="70" y="5587"/>
                    <a:pt x="65" y="5490"/>
                  </a:cubicBezTo>
                  <a:cubicBezTo>
                    <a:pt x="55" y="5306"/>
                    <a:pt x="69" y="5179"/>
                    <a:pt x="42" y="4997"/>
                  </a:cubicBezTo>
                  <a:cubicBezTo>
                    <a:pt x="16" y="4823"/>
                    <a:pt x="66" y="4630"/>
                    <a:pt x="37" y="4449"/>
                  </a:cubicBezTo>
                  <a:cubicBezTo>
                    <a:pt x="10" y="4274"/>
                    <a:pt x="46" y="4200"/>
                    <a:pt x="46" y="4019"/>
                  </a:cubicBezTo>
                  <a:lnTo>
                    <a:pt x="46" y="3589"/>
                  </a:lnTo>
                  <a:cubicBezTo>
                    <a:pt x="46" y="3391"/>
                    <a:pt x="23" y="3202"/>
                    <a:pt x="12" y="3005"/>
                  </a:cubicBezTo>
                  <a:cubicBezTo>
                    <a:pt x="0" y="2808"/>
                    <a:pt x="22" y="2611"/>
                    <a:pt x="35" y="2414"/>
                  </a:cubicBezTo>
                  <a:cubicBezTo>
                    <a:pt x="62" y="2018"/>
                    <a:pt x="19" y="2085"/>
                    <a:pt x="19" y="1690"/>
                  </a:cubicBezTo>
                  <a:lnTo>
                    <a:pt x="19" y="1494"/>
                  </a:lnTo>
                  <a:cubicBezTo>
                    <a:pt x="19" y="1169"/>
                    <a:pt x="51" y="845"/>
                    <a:pt x="55" y="520"/>
                  </a:cubicBezTo>
                  <a:cubicBezTo>
                    <a:pt x="57" y="356"/>
                    <a:pt x="26" y="174"/>
                    <a:pt x="46" y="9"/>
                  </a:cubicBezTo>
                  <a:cubicBezTo>
                    <a:pt x="48" y="8"/>
                    <a:pt x="45" y="2"/>
                    <a:pt x="48" y="1"/>
                  </a:cubicBezTo>
                  <a:cubicBezTo>
                    <a:pt x="51" y="0"/>
                    <a:pt x="48" y="1"/>
                    <a:pt x="51" y="0"/>
                  </a:cubicBezTo>
                  <a:lnTo>
                    <a:pt x="51" y="14"/>
                  </a:lnTo>
                  <a:cubicBezTo>
                    <a:pt x="48" y="18"/>
                    <a:pt x="50" y="31"/>
                    <a:pt x="50" y="41"/>
                  </a:cubicBezTo>
                  <a:cubicBezTo>
                    <a:pt x="47" y="77"/>
                    <a:pt x="44" y="124"/>
                    <a:pt x="55" y="237"/>
                  </a:cubicBezTo>
                  <a:lnTo>
                    <a:pt x="58" y="286"/>
                  </a:lnTo>
                  <a:close/>
                </a:path>
              </a:pathLst>
            </a:custGeom>
            <a:solidFill>
              <a:srgbClr val="000000"/>
            </a:solidFill>
            <a:ln w="0">
              <a:solidFill>
                <a:srgbClr val="000000"/>
              </a:solidFill>
              <a:prstDash val="solid"/>
              <a:round/>
              <a:headEnd/>
              <a:tailEnd/>
            </a:ln>
          </p:spPr>
          <p:txBody>
            <a:bodyPr/>
            <a:lstStyle/>
            <a:p>
              <a:endParaRPr lang="en-GB"/>
            </a:p>
          </p:txBody>
        </p:sp>
        <p:sp>
          <p:nvSpPr>
            <p:cNvPr id="28701" name="Freeform 30"/>
            <p:cNvSpPr>
              <a:spLocks/>
            </p:cNvSpPr>
            <p:nvPr/>
          </p:nvSpPr>
          <p:spPr bwMode="auto">
            <a:xfrm>
              <a:off x="2904" y="267"/>
              <a:ext cx="2729" cy="3549"/>
            </a:xfrm>
            <a:custGeom>
              <a:avLst/>
              <a:gdLst>
                <a:gd name="T0" fmla="*/ 75 w 4542"/>
                <a:gd name="T1" fmla="*/ 102 h 5895"/>
                <a:gd name="T2" fmla="*/ 75 w 4542"/>
                <a:gd name="T3" fmla="*/ 102 h 5895"/>
                <a:gd name="T4" fmla="*/ 75 w 4542"/>
                <a:gd name="T5" fmla="*/ 99 h 5895"/>
                <a:gd name="T6" fmla="*/ 75 w 4542"/>
                <a:gd name="T7" fmla="*/ 93 h 5895"/>
                <a:gd name="T8" fmla="*/ 75 w 4542"/>
                <a:gd name="T9" fmla="*/ 83 h 5895"/>
                <a:gd name="T10" fmla="*/ 75 w 4542"/>
                <a:gd name="T11" fmla="*/ 71 h 5895"/>
                <a:gd name="T12" fmla="*/ 75 w 4542"/>
                <a:gd name="T13" fmla="*/ 59 h 5895"/>
                <a:gd name="T14" fmla="*/ 75 w 4542"/>
                <a:gd name="T15" fmla="*/ 52 h 5895"/>
                <a:gd name="T16" fmla="*/ 75 w 4542"/>
                <a:gd name="T17" fmla="*/ 47 h 5895"/>
                <a:gd name="T18" fmla="*/ 75 w 4542"/>
                <a:gd name="T19" fmla="*/ 41 h 5895"/>
                <a:gd name="T20" fmla="*/ 75 w 4542"/>
                <a:gd name="T21" fmla="*/ 35 h 5895"/>
                <a:gd name="T22" fmla="*/ 75 w 4542"/>
                <a:gd name="T23" fmla="*/ 31 h 5895"/>
                <a:gd name="T24" fmla="*/ 75 w 4542"/>
                <a:gd name="T25" fmla="*/ 20 h 5895"/>
                <a:gd name="T26" fmla="*/ 75 w 4542"/>
                <a:gd name="T27" fmla="*/ 4 h 5895"/>
                <a:gd name="T28" fmla="*/ 75 w 4542"/>
                <a:gd name="T29" fmla="*/ 2 h 5895"/>
                <a:gd name="T30" fmla="*/ 75 w 4542"/>
                <a:gd name="T31" fmla="*/ 1 h 5895"/>
                <a:gd name="T32" fmla="*/ 69 w 4542"/>
                <a:gd name="T33" fmla="*/ 1 h 5895"/>
                <a:gd name="T34" fmla="*/ 71 w 4542"/>
                <a:gd name="T35" fmla="*/ 1 h 5895"/>
                <a:gd name="T36" fmla="*/ 34 w 4542"/>
                <a:gd name="T37" fmla="*/ 1 h 5895"/>
                <a:gd name="T38" fmla="*/ 1 w 4542"/>
                <a:gd name="T39" fmla="*/ 1 h 5895"/>
                <a:gd name="T40" fmla="*/ 1 w 4542"/>
                <a:gd name="T41" fmla="*/ 1 h 5895"/>
                <a:gd name="T42" fmla="*/ 1 w 4542"/>
                <a:gd name="T43" fmla="*/ 1 h 5895"/>
                <a:gd name="T44" fmla="*/ 0 w 4542"/>
                <a:gd name="T45" fmla="*/ 1 h 5895"/>
                <a:gd name="T46" fmla="*/ 24 w 4542"/>
                <a:gd name="T47" fmla="*/ 1 h 5895"/>
                <a:gd name="T48" fmla="*/ 44 w 4542"/>
                <a:gd name="T49" fmla="*/ 1 h 5895"/>
                <a:gd name="T50" fmla="*/ 74 w 4542"/>
                <a:gd name="T51" fmla="*/ 1 h 5895"/>
                <a:gd name="T52" fmla="*/ 75 w 4542"/>
                <a:gd name="T53" fmla="*/ 17 h 5895"/>
                <a:gd name="T54" fmla="*/ 74 w 4542"/>
                <a:gd name="T55" fmla="*/ 33 h 5895"/>
                <a:gd name="T56" fmla="*/ 74 w 4542"/>
                <a:gd name="T57" fmla="*/ 36 h 5895"/>
                <a:gd name="T58" fmla="*/ 74 w 4542"/>
                <a:gd name="T59" fmla="*/ 42 h 5895"/>
                <a:gd name="T60" fmla="*/ 74 w 4542"/>
                <a:gd name="T61" fmla="*/ 47 h 5895"/>
                <a:gd name="T62" fmla="*/ 75 w 4542"/>
                <a:gd name="T63" fmla="*/ 52 h 5895"/>
                <a:gd name="T64" fmla="*/ 75 w 4542"/>
                <a:gd name="T65" fmla="*/ 58 h 5895"/>
                <a:gd name="T66" fmla="*/ 75 w 4542"/>
                <a:gd name="T67" fmla="*/ 69 h 5895"/>
                <a:gd name="T68" fmla="*/ 75 w 4542"/>
                <a:gd name="T69" fmla="*/ 79 h 5895"/>
                <a:gd name="T70" fmla="*/ 74 w 4542"/>
                <a:gd name="T71" fmla="*/ 88 h 5895"/>
                <a:gd name="T72" fmla="*/ 75 w 4542"/>
                <a:gd name="T73" fmla="*/ 98 h 5895"/>
                <a:gd name="T74" fmla="*/ 75 w 4542"/>
                <a:gd name="T75" fmla="*/ 101 h 58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42"/>
                <a:gd name="T115" fmla="*/ 0 h 5895"/>
                <a:gd name="T116" fmla="*/ 4542 w 4542"/>
                <a:gd name="T117" fmla="*/ 5895 h 58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42" h="5895">
                  <a:moveTo>
                    <a:pt x="4387" y="5884"/>
                  </a:moveTo>
                  <a:lnTo>
                    <a:pt x="4387" y="5884"/>
                  </a:lnTo>
                  <a:cubicBezTo>
                    <a:pt x="4377" y="5895"/>
                    <a:pt x="4380" y="5877"/>
                    <a:pt x="4390" y="5750"/>
                  </a:cubicBezTo>
                  <a:cubicBezTo>
                    <a:pt x="4413" y="5638"/>
                    <a:pt x="4393" y="5510"/>
                    <a:pt x="4388" y="5396"/>
                  </a:cubicBezTo>
                  <a:cubicBezTo>
                    <a:pt x="4377" y="5163"/>
                    <a:pt x="4383" y="5055"/>
                    <a:pt x="4400" y="4822"/>
                  </a:cubicBezTo>
                  <a:cubicBezTo>
                    <a:pt x="4418" y="4589"/>
                    <a:pt x="4395" y="4354"/>
                    <a:pt x="4396" y="4120"/>
                  </a:cubicBezTo>
                  <a:cubicBezTo>
                    <a:pt x="4397" y="3881"/>
                    <a:pt x="4416" y="3646"/>
                    <a:pt x="4414" y="3407"/>
                  </a:cubicBezTo>
                  <a:cubicBezTo>
                    <a:pt x="4412" y="3287"/>
                    <a:pt x="4413" y="3170"/>
                    <a:pt x="4404" y="3050"/>
                  </a:cubicBezTo>
                  <a:cubicBezTo>
                    <a:pt x="4395" y="2939"/>
                    <a:pt x="4387" y="2824"/>
                    <a:pt x="4385" y="2715"/>
                  </a:cubicBezTo>
                  <a:cubicBezTo>
                    <a:pt x="4383" y="2601"/>
                    <a:pt x="4388" y="2485"/>
                    <a:pt x="4387" y="2367"/>
                  </a:cubicBezTo>
                  <a:cubicBezTo>
                    <a:pt x="4387" y="2247"/>
                    <a:pt x="4390" y="2127"/>
                    <a:pt x="4384" y="2008"/>
                  </a:cubicBezTo>
                  <a:cubicBezTo>
                    <a:pt x="4373" y="1772"/>
                    <a:pt x="4396" y="1996"/>
                    <a:pt x="4396" y="1759"/>
                  </a:cubicBezTo>
                  <a:lnTo>
                    <a:pt x="4396" y="1159"/>
                  </a:lnTo>
                  <a:cubicBezTo>
                    <a:pt x="4396" y="846"/>
                    <a:pt x="4396" y="531"/>
                    <a:pt x="4389" y="218"/>
                  </a:cubicBezTo>
                  <a:cubicBezTo>
                    <a:pt x="4392" y="156"/>
                    <a:pt x="4388" y="137"/>
                    <a:pt x="4396" y="106"/>
                  </a:cubicBezTo>
                  <a:cubicBezTo>
                    <a:pt x="4400" y="86"/>
                    <a:pt x="4390" y="54"/>
                    <a:pt x="4390" y="43"/>
                  </a:cubicBezTo>
                  <a:cubicBezTo>
                    <a:pt x="4391" y="0"/>
                    <a:pt x="4364" y="13"/>
                    <a:pt x="4089" y="15"/>
                  </a:cubicBezTo>
                  <a:cubicBezTo>
                    <a:pt x="3763" y="12"/>
                    <a:pt x="4542" y="16"/>
                    <a:pt x="4216" y="16"/>
                  </a:cubicBezTo>
                  <a:cubicBezTo>
                    <a:pt x="3562" y="16"/>
                    <a:pt x="2676" y="7"/>
                    <a:pt x="2021" y="8"/>
                  </a:cubicBezTo>
                  <a:cubicBezTo>
                    <a:pt x="1367" y="8"/>
                    <a:pt x="716" y="16"/>
                    <a:pt x="62" y="16"/>
                  </a:cubicBezTo>
                  <a:lnTo>
                    <a:pt x="45" y="21"/>
                  </a:lnTo>
                  <a:lnTo>
                    <a:pt x="18" y="20"/>
                  </a:lnTo>
                  <a:lnTo>
                    <a:pt x="0" y="24"/>
                  </a:lnTo>
                  <a:lnTo>
                    <a:pt x="1425" y="17"/>
                  </a:lnTo>
                  <a:lnTo>
                    <a:pt x="2581" y="16"/>
                  </a:lnTo>
                  <a:lnTo>
                    <a:pt x="4362" y="27"/>
                  </a:lnTo>
                  <a:lnTo>
                    <a:pt x="4380" y="1033"/>
                  </a:lnTo>
                  <a:lnTo>
                    <a:pt x="4378" y="1899"/>
                  </a:lnTo>
                  <a:cubicBezTo>
                    <a:pt x="4378" y="2114"/>
                    <a:pt x="4367" y="1868"/>
                    <a:pt x="4369" y="2085"/>
                  </a:cubicBezTo>
                  <a:cubicBezTo>
                    <a:pt x="4370" y="2189"/>
                    <a:pt x="4382" y="2299"/>
                    <a:pt x="4371" y="2403"/>
                  </a:cubicBezTo>
                  <a:cubicBezTo>
                    <a:pt x="4361" y="2502"/>
                    <a:pt x="4373" y="2617"/>
                    <a:pt x="4371" y="2716"/>
                  </a:cubicBezTo>
                  <a:cubicBezTo>
                    <a:pt x="4370" y="2816"/>
                    <a:pt x="4381" y="2917"/>
                    <a:pt x="4389" y="3018"/>
                  </a:cubicBezTo>
                  <a:cubicBezTo>
                    <a:pt x="4398" y="3127"/>
                    <a:pt x="4396" y="3233"/>
                    <a:pt x="4396" y="3341"/>
                  </a:cubicBezTo>
                  <a:cubicBezTo>
                    <a:pt x="4396" y="3555"/>
                    <a:pt x="4401" y="3762"/>
                    <a:pt x="4380" y="3977"/>
                  </a:cubicBezTo>
                  <a:cubicBezTo>
                    <a:pt x="4360" y="4177"/>
                    <a:pt x="4386" y="4420"/>
                    <a:pt x="4396" y="4624"/>
                  </a:cubicBezTo>
                  <a:cubicBezTo>
                    <a:pt x="4407" y="4832"/>
                    <a:pt x="4369" y="4919"/>
                    <a:pt x="4369" y="5131"/>
                  </a:cubicBezTo>
                  <a:cubicBezTo>
                    <a:pt x="4369" y="5331"/>
                    <a:pt x="4438" y="5462"/>
                    <a:pt x="4394" y="5657"/>
                  </a:cubicBezTo>
                  <a:cubicBezTo>
                    <a:pt x="4394" y="5657"/>
                    <a:pt x="4390" y="5664"/>
                    <a:pt x="4380" y="5863"/>
                  </a:cubicBezTo>
                </a:path>
              </a:pathLst>
            </a:custGeom>
            <a:solidFill>
              <a:srgbClr val="000000"/>
            </a:solidFill>
            <a:ln w="0">
              <a:solidFill>
                <a:srgbClr val="000000"/>
              </a:solidFill>
              <a:prstDash val="solid"/>
              <a:round/>
              <a:headEnd/>
              <a:tailEnd/>
            </a:ln>
          </p:spPr>
          <p:txBody>
            <a:bodyPr/>
            <a:lstStyle/>
            <a:p>
              <a:endParaRPr lang="en-GB"/>
            </a:p>
          </p:txBody>
        </p:sp>
        <p:sp>
          <p:nvSpPr>
            <p:cNvPr id="28702" name="Freeform 31"/>
            <p:cNvSpPr>
              <a:spLocks/>
            </p:cNvSpPr>
            <p:nvPr/>
          </p:nvSpPr>
          <p:spPr bwMode="auto">
            <a:xfrm>
              <a:off x="306" y="210"/>
              <a:ext cx="186" cy="205"/>
            </a:xfrm>
            <a:custGeom>
              <a:avLst/>
              <a:gdLst>
                <a:gd name="T0" fmla="*/ 1 w 310"/>
                <a:gd name="T1" fmla="*/ 0 h 340"/>
                <a:gd name="T2" fmla="*/ 1 w 310"/>
                <a:gd name="T3" fmla="*/ 0 h 340"/>
                <a:gd name="T4" fmla="*/ 1 w 310"/>
                <a:gd name="T5" fmla="*/ 2 h 340"/>
                <a:gd name="T6" fmla="*/ 2 w 310"/>
                <a:gd name="T7" fmla="*/ 1 h 340"/>
                <a:gd name="T8" fmla="*/ 3 w 310"/>
                <a:gd name="T9" fmla="*/ 3 h 340"/>
                <a:gd name="T10" fmla="*/ 4 w 310"/>
                <a:gd name="T11" fmla="*/ 1 h 340"/>
                <a:gd name="T12" fmla="*/ 4 w 310"/>
                <a:gd name="T13" fmla="*/ 3 h 340"/>
                <a:gd name="T14" fmla="*/ 5 w 310"/>
                <a:gd name="T15" fmla="*/ 1 h 340"/>
                <a:gd name="T16" fmla="*/ 5 w 310"/>
                <a:gd name="T17" fmla="*/ 3 h 340"/>
                <a:gd name="T18" fmla="*/ 5 w 310"/>
                <a:gd name="T19" fmla="*/ 5 h 340"/>
                <a:gd name="T20" fmla="*/ 5 w 310"/>
                <a:gd name="T21" fmla="*/ 6 h 340"/>
                <a:gd name="T22" fmla="*/ 5 w 310"/>
                <a:gd name="T23" fmla="*/ 6 h 340"/>
                <a:gd name="T24" fmla="*/ 5 w 310"/>
                <a:gd name="T25" fmla="*/ 2 h 340"/>
                <a:gd name="T26" fmla="*/ 4 w 310"/>
                <a:gd name="T27" fmla="*/ 4 h 340"/>
                <a:gd name="T28" fmla="*/ 4 w 310"/>
                <a:gd name="T29" fmla="*/ 2 h 340"/>
                <a:gd name="T30" fmla="*/ 3 w 310"/>
                <a:gd name="T31" fmla="*/ 4 h 340"/>
                <a:gd name="T32" fmla="*/ 2 w 310"/>
                <a:gd name="T33" fmla="*/ 1 h 340"/>
                <a:gd name="T34" fmla="*/ 1 w 310"/>
                <a:gd name="T35" fmla="*/ 3 h 340"/>
                <a:gd name="T36" fmla="*/ 1 w 310"/>
                <a:gd name="T37" fmla="*/ 1 h 340"/>
                <a:gd name="T38" fmla="*/ 1 w 310"/>
                <a:gd name="T39" fmla="*/ 3 h 340"/>
                <a:gd name="T40" fmla="*/ 1 w 310"/>
                <a:gd name="T41" fmla="*/ 4 h 340"/>
                <a:gd name="T42" fmla="*/ 1 w 310"/>
                <a:gd name="T43" fmla="*/ 1 h 340"/>
                <a:gd name="T44" fmla="*/ 1 w 310"/>
                <a:gd name="T45" fmla="*/ 2 h 340"/>
                <a:gd name="T46" fmla="*/ 1 w 310"/>
                <a:gd name="T47" fmla="*/ 0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0"/>
                <a:gd name="T73" fmla="*/ 0 h 340"/>
                <a:gd name="T74" fmla="*/ 310 w 310"/>
                <a:gd name="T75" fmla="*/ 340 h 3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0" h="340">
                  <a:moveTo>
                    <a:pt x="57" y="0"/>
                  </a:moveTo>
                  <a:lnTo>
                    <a:pt x="57" y="0"/>
                  </a:lnTo>
                  <a:cubicBezTo>
                    <a:pt x="91" y="22"/>
                    <a:pt x="78" y="90"/>
                    <a:pt x="90" y="135"/>
                  </a:cubicBezTo>
                  <a:cubicBezTo>
                    <a:pt x="99" y="99"/>
                    <a:pt x="108" y="63"/>
                    <a:pt x="122" y="33"/>
                  </a:cubicBezTo>
                  <a:cubicBezTo>
                    <a:pt x="157" y="56"/>
                    <a:pt x="157" y="113"/>
                    <a:pt x="163" y="164"/>
                  </a:cubicBezTo>
                  <a:cubicBezTo>
                    <a:pt x="181" y="140"/>
                    <a:pt x="186" y="102"/>
                    <a:pt x="207" y="80"/>
                  </a:cubicBezTo>
                  <a:cubicBezTo>
                    <a:pt x="232" y="104"/>
                    <a:pt x="217" y="155"/>
                    <a:pt x="229" y="190"/>
                  </a:cubicBezTo>
                  <a:cubicBezTo>
                    <a:pt x="248" y="157"/>
                    <a:pt x="254" y="110"/>
                    <a:pt x="276" y="80"/>
                  </a:cubicBezTo>
                  <a:cubicBezTo>
                    <a:pt x="293" y="100"/>
                    <a:pt x="285" y="135"/>
                    <a:pt x="283" y="164"/>
                  </a:cubicBezTo>
                  <a:cubicBezTo>
                    <a:pt x="282" y="200"/>
                    <a:pt x="292" y="242"/>
                    <a:pt x="294" y="278"/>
                  </a:cubicBezTo>
                  <a:cubicBezTo>
                    <a:pt x="296" y="297"/>
                    <a:pt x="310" y="329"/>
                    <a:pt x="283" y="340"/>
                  </a:cubicBezTo>
                  <a:cubicBezTo>
                    <a:pt x="285" y="334"/>
                    <a:pt x="281" y="333"/>
                    <a:pt x="276" y="333"/>
                  </a:cubicBezTo>
                  <a:cubicBezTo>
                    <a:pt x="293" y="281"/>
                    <a:pt x="267" y="188"/>
                    <a:pt x="269" y="117"/>
                  </a:cubicBezTo>
                  <a:cubicBezTo>
                    <a:pt x="253" y="150"/>
                    <a:pt x="250" y="196"/>
                    <a:pt x="225" y="219"/>
                  </a:cubicBezTo>
                  <a:cubicBezTo>
                    <a:pt x="204" y="188"/>
                    <a:pt x="216" y="148"/>
                    <a:pt x="207" y="106"/>
                  </a:cubicBezTo>
                  <a:cubicBezTo>
                    <a:pt x="182" y="130"/>
                    <a:pt x="184" y="181"/>
                    <a:pt x="163" y="208"/>
                  </a:cubicBezTo>
                  <a:cubicBezTo>
                    <a:pt x="142" y="167"/>
                    <a:pt x="153" y="94"/>
                    <a:pt x="126" y="58"/>
                  </a:cubicBezTo>
                  <a:cubicBezTo>
                    <a:pt x="101" y="89"/>
                    <a:pt x="113" y="158"/>
                    <a:pt x="86" y="186"/>
                  </a:cubicBezTo>
                  <a:cubicBezTo>
                    <a:pt x="77" y="142"/>
                    <a:pt x="73" y="82"/>
                    <a:pt x="64" y="29"/>
                  </a:cubicBezTo>
                  <a:cubicBezTo>
                    <a:pt x="43" y="56"/>
                    <a:pt x="37" y="112"/>
                    <a:pt x="31" y="157"/>
                  </a:cubicBezTo>
                  <a:cubicBezTo>
                    <a:pt x="29" y="172"/>
                    <a:pt x="40" y="198"/>
                    <a:pt x="16" y="201"/>
                  </a:cubicBezTo>
                  <a:cubicBezTo>
                    <a:pt x="9" y="156"/>
                    <a:pt x="0" y="93"/>
                    <a:pt x="5" y="47"/>
                  </a:cubicBezTo>
                  <a:cubicBezTo>
                    <a:pt x="25" y="78"/>
                    <a:pt x="4" y="117"/>
                    <a:pt x="20" y="146"/>
                  </a:cubicBezTo>
                  <a:cubicBezTo>
                    <a:pt x="31" y="96"/>
                    <a:pt x="41" y="45"/>
                    <a:pt x="57" y="0"/>
                  </a:cubicBezTo>
                  <a:close/>
                </a:path>
              </a:pathLst>
            </a:custGeom>
            <a:solidFill>
              <a:srgbClr val="000000"/>
            </a:solidFill>
            <a:ln w="0">
              <a:solidFill>
                <a:srgbClr val="000000"/>
              </a:solidFill>
              <a:prstDash val="solid"/>
              <a:round/>
              <a:headEnd/>
              <a:tailEnd/>
            </a:ln>
          </p:spPr>
          <p:txBody>
            <a:bodyPr/>
            <a:lstStyle/>
            <a:p>
              <a:endParaRPr lang="en-GB"/>
            </a:p>
          </p:txBody>
        </p:sp>
        <p:sp>
          <p:nvSpPr>
            <p:cNvPr id="28703" name="Freeform 32"/>
            <p:cNvSpPr>
              <a:spLocks/>
            </p:cNvSpPr>
            <p:nvPr/>
          </p:nvSpPr>
          <p:spPr bwMode="auto">
            <a:xfrm>
              <a:off x="490" y="165"/>
              <a:ext cx="88" cy="170"/>
            </a:xfrm>
            <a:custGeom>
              <a:avLst/>
              <a:gdLst>
                <a:gd name="T0" fmla="*/ 2 w 146"/>
                <a:gd name="T1" fmla="*/ 2 h 282"/>
                <a:gd name="T2" fmla="*/ 2 w 146"/>
                <a:gd name="T3" fmla="*/ 2 h 282"/>
                <a:gd name="T4" fmla="*/ 1 w 146"/>
                <a:gd name="T5" fmla="*/ 1 h 282"/>
                <a:gd name="T6" fmla="*/ 1 w 146"/>
                <a:gd name="T7" fmla="*/ 5 h 282"/>
                <a:gd name="T8" fmla="*/ 2 w 146"/>
                <a:gd name="T9" fmla="*/ 2 h 282"/>
                <a:gd name="T10" fmla="*/ 2 w 146"/>
                <a:gd name="T11" fmla="*/ 5 h 282"/>
                <a:gd name="T12" fmla="*/ 2 w 146"/>
                <a:gd name="T13" fmla="*/ 5 h 282"/>
                <a:gd name="T14" fmla="*/ 2 w 146"/>
                <a:gd name="T15" fmla="*/ 3 h 282"/>
                <a:gd name="T16" fmla="*/ 1 w 146"/>
                <a:gd name="T17" fmla="*/ 5 h 282"/>
                <a:gd name="T18" fmla="*/ 2 w 146"/>
                <a:gd name="T19" fmla="*/ 2 h 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282"/>
                <a:gd name="T32" fmla="*/ 146 w 146"/>
                <a:gd name="T33" fmla="*/ 282 h 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282">
                  <a:moveTo>
                    <a:pt x="113" y="103"/>
                  </a:moveTo>
                  <a:lnTo>
                    <a:pt x="113" y="103"/>
                  </a:lnTo>
                  <a:cubicBezTo>
                    <a:pt x="96" y="103"/>
                    <a:pt x="100" y="82"/>
                    <a:pt x="80" y="85"/>
                  </a:cubicBezTo>
                  <a:cubicBezTo>
                    <a:pt x="41" y="124"/>
                    <a:pt x="24" y="197"/>
                    <a:pt x="32" y="264"/>
                  </a:cubicBezTo>
                  <a:cubicBezTo>
                    <a:pt x="73" y="237"/>
                    <a:pt x="80" y="178"/>
                    <a:pt x="127" y="158"/>
                  </a:cubicBezTo>
                  <a:cubicBezTo>
                    <a:pt x="144" y="189"/>
                    <a:pt x="124" y="248"/>
                    <a:pt x="146" y="268"/>
                  </a:cubicBezTo>
                  <a:cubicBezTo>
                    <a:pt x="138" y="270"/>
                    <a:pt x="135" y="277"/>
                    <a:pt x="124" y="275"/>
                  </a:cubicBezTo>
                  <a:cubicBezTo>
                    <a:pt x="121" y="237"/>
                    <a:pt x="123" y="219"/>
                    <a:pt x="120" y="180"/>
                  </a:cubicBezTo>
                  <a:cubicBezTo>
                    <a:pt x="75" y="201"/>
                    <a:pt x="76" y="267"/>
                    <a:pt x="25" y="282"/>
                  </a:cubicBezTo>
                  <a:cubicBezTo>
                    <a:pt x="0" y="219"/>
                    <a:pt x="47" y="0"/>
                    <a:pt x="113" y="103"/>
                  </a:cubicBezTo>
                  <a:close/>
                </a:path>
              </a:pathLst>
            </a:custGeom>
            <a:solidFill>
              <a:srgbClr val="000000"/>
            </a:solidFill>
            <a:ln w="0">
              <a:solidFill>
                <a:srgbClr val="000000"/>
              </a:solidFill>
              <a:prstDash val="solid"/>
              <a:round/>
              <a:headEnd/>
              <a:tailEnd/>
            </a:ln>
          </p:spPr>
          <p:txBody>
            <a:bodyPr/>
            <a:lstStyle/>
            <a:p>
              <a:endParaRPr lang="en-GB"/>
            </a:p>
          </p:txBody>
        </p:sp>
        <p:sp>
          <p:nvSpPr>
            <p:cNvPr id="28704" name="Freeform 33"/>
            <p:cNvSpPr>
              <a:spLocks noEditPoints="1"/>
            </p:cNvSpPr>
            <p:nvPr/>
          </p:nvSpPr>
          <p:spPr bwMode="auto">
            <a:xfrm>
              <a:off x="580" y="251"/>
              <a:ext cx="240" cy="88"/>
            </a:xfrm>
            <a:custGeom>
              <a:avLst/>
              <a:gdLst>
                <a:gd name="T0" fmla="*/ 6 w 400"/>
                <a:gd name="T1" fmla="*/ 1 h 146"/>
                <a:gd name="T2" fmla="*/ 6 w 400"/>
                <a:gd name="T3" fmla="*/ 1 h 146"/>
                <a:gd name="T4" fmla="*/ 6 w 400"/>
                <a:gd name="T5" fmla="*/ 1 h 146"/>
                <a:gd name="T6" fmla="*/ 6 w 400"/>
                <a:gd name="T7" fmla="*/ 1 h 146"/>
                <a:gd name="T8" fmla="*/ 1 w 400"/>
                <a:gd name="T9" fmla="*/ 2 h 146"/>
                <a:gd name="T10" fmla="*/ 1 w 400"/>
                <a:gd name="T11" fmla="*/ 2 h 146"/>
                <a:gd name="T12" fmla="*/ 1 w 400"/>
                <a:gd name="T13" fmla="*/ 1 h 146"/>
                <a:gd name="T14" fmla="*/ 1 w 400"/>
                <a:gd name="T15" fmla="*/ 2 h 146"/>
                <a:gd name="T16" fmla="*/ 6 w 400"/>
                <a:gd name="T17" fmla="*/ 0 h 146"/>
                <a:gd name="T18" fmla="*/ 6 w 400"/>
                <a:gd name="T19" fmla="*/ 0 h 146"/>
                <a:gd name="T20" fmla="*/ 6 w 400"/>
                <a:gd name="T21" fmla="*/ 2 h 146"/>
                <a:gd name="T22" fmla="*/ 7 w 400"/>
                <a:gd name="T23" fmla="*/ 2 h 146"/>
                <a:gd name="T24" fmla="*/ 5 w 400"/>
                <a:gd name="T25" fmla="*/ 2 h 146"/>
                <a:gd name="T26" fmla="*/ 5 w 400"/>
                <a:gd name="T27" fmla="*/ 2 h 146"/>
                <a:gd name="T28" fmla="*/ 5 w 400"/>
                <a:gd name="T29" fmla="*/ 1 h 146"/>
                <a:gd name="T30" fmla="*/ 4 w 400"/>
                <a:gd name="T31" fmla="*/ 2 h 146"/>
                <a:gd name="T32" fmla="*/ 4 w 400"/>
                <a:gd name="T33" fmla="*/ 1 h 146"/>
                <a:gd name="T34" fmla="*/ 2 w 400"/>
                <a:gd name="T35" fmla="*/ 2 h 146"/>
                <a:gd name="T36" fmla="*/ 2 w 400"/>
                <a:gd name="T37" fmla="*/ 1 h 146"/>
                <a:gd name="T38" fmla="*/ 1 w 400"/>
                <a:gd name="T39" fmla="*/ 2 h 146"/>
                <a:gd name="T40" fmla="*/ 1 w 400"/>
                <a:gd name="T41" fmla="*/ 1 h 146"/>
                <a:gd name="T42" fmla="*/ 1 w 400"/>
                <a:gd name="T43" fmla="*/ 2 h 146"/>
                <a:gd name="T44" fmla="*/ 1 w 400"/>
                <a:gd name="T45" fmla="*/ 1 h 146"/>
                <a:gd name="T46" fmla="*/ 1 w 400"/>
                <a:gd name="T47" fmla="*/ 1 h 146"/>
                <a:gd name="T48" fmla="*/ 1 w 400"/>
                <a:gd name="T49" fmla="*/ 1 h 146"/>
                <a:gd name="T50" fmla="*/ 1 w 400"/>
                <a:gd name="T51" fmla="*/ 2 h 146"/>
                <a:gd name="T52" fmla="*/ 2 w 400"/>
                <a:gd name="T53" fmla="*/ 1 h 146"/>
                <a:gd name="T54" fmla="*/ 3 w 400"/>
                <a:gd name="T55" fmla="*/ 2 h 146"/>
                <a:gd name="T56" fmla="*/ 4 w 400"/>
                <a:gd name="T57" fmla="*/ 1 h 146"/>
                <a:gd name="T58" fmla="*/ 4 w 400"/>
                <a:gd name="T59" fmla="*/ 1 h 146"/>
                <a:gd name="T60" fmla="*/ 5 w 400"/>
                <a:gd name="T61" fmla="*/ 1 h 146"/>
                <a:gd name="T62" fmla="*/ 5 w 400"/>
                <a:gd name="T63" fmla="*/ 2 h 146"/>
                <a:gd name="T64" fmla="*/ 6 w 400"/>
                <a:gd name="T65" fmla="*/ 0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0"/>
                <a:gd name="T100" fmla="*/ 0 h 146"/>
                <a:gd name="T101" fmla="*/ 400 w 400"/>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0" h="146">
                  <a:moveTo>
                    <a:pt x="358" y="37"/>
                  </a:moveTo>
                  <a:lnTo>
                    <a:pt x="358" y="37"/>
                  </a:lnTo>
                  <a:cubicBezTo>
                    <a:pt x="352" y="46"/>
                    <a:pt x="341" y="52"/>
                    <a:pt x="340" y="66"/>
                  </a:cubicBezTo>
                  <a:cubicBezTo>
                    <a:pt x="352" y="63"/>
                    <a:pt x="353" y="48"/>
                    <a:pt x="358" y="37"/>
                  </a:cubicBezTo>
                  <a:close/>
                  <a:moveTo>
                    <a:pt x="21" y="114"/>
                  </a:moveTo>
                  <a:lnTo>
                    <a:pt x="21" y="114"/>
                  </a:lnTo>
                  <a:cubicBezTo>
                    <a:pt x="36" y="88"/>
                    <a:pt x="55" y="67"/>
                    <a:pt x="65" y="37"/>
                  </a:cubicBezTo>
                  <a:cubicBezTo>
                    <a:pt x="30" y="2"/>
                    <a:pt x="11" y="80"/>
                    <a:pt x="21" y="114"/>
                  </a:cubicBezTo>
                  <a:close/>
                  <a:moveTo>
                    <a:pt x="376" y="0"/>
                  </a:moveTo>
                  <a:lnTo>
                    <a:pt x="376" y="0"/>
                  </a:lnTo>
                  <a:cubicBezTo>
                    <a:pt x="392" y="38"/>
                    <a:pt x="344" y="72"/>
                    <a:pt x="332" y="106"/>
                  </a:cubicBezTo>
                  <a:cubicBezTo>
                    <a:pt x="338" y="133"/>
                    <a:pt x="384" y="118"/>
                    <a:pt x="398" y="110"/>
                  </a:cubicBezTo>
                  <a:cubicBezTo>
                    <a:pt x="400" y="146"/>
                    <a:pt x="328" y="144"/>
                    <a:pt x="318" y="117"/>
                  </a:cubicBezTo>
                  <a:cubicBezTo>
                    <a:pt x="304" y="122"/>
                    <a:pt x="297" y="133"/>
                    <a:pt x="277" y="132"/>
                  </a:cubicBezTo>
                  <a:cubicBezTo>
                    <a:pt x="266" y="108"/>
                    <a:pt x="276" y="71"/>
                    <a:pt x="270" y="33"/>
                  </a:cubicBezTo>
                  <a:cubicBezTo>
                    <a:pt x="239" y="56"/>
                    <a:pt x="241" y="111"/>
                    <a:pt x="204" y="128"/>
                  </a:cubicBezTo>
                  <a:cubicBezTo>
                    <a:pt x="201" y="110"/>
                    <a:pt x="207" y="64"/>
                    <a:pt x="204" y="48"/>
                  </a:cubicBezTo>
                  <a:cubicBezTo>
                    <a:pt x="183" y="75"/>
                    <a:pt x="182" y="123"/>
                    <a:pt x="153" y="143"/>
                  </a:cubicBezTo>
                  <a:cubicBezTo>
                    <a:pt x="148" y="112"/>
                    <a:pt x="149" y="71"/>
                    <a:pt x="153" y="44"/>
                  </a:cubicBezTo>
                  <a:cubicBezTo>
                    <a:pt x="115" y="58"/>
                    <a:pt x="112" y="127"/>
                    <a:pt x="73" y="128"/>
                  </a:cubicBezTo>
                  <a:cubicBezTo>
                    <a:pt x="74" y="104"/>
                    <a:pt x="78" y="83"/>
                    <a:pt x="76" y="55"/>
                  </a:cubicBezTo>
                  <a:cubicBezTo>
                    <a:pt x="50" y="64"/>
                    <a:pt x="48" y="129"/>
                    <a:pt x="7" y="136"/>
                  </a:cubicBezTo>
                  <a:cubicBezTo>
                    <a:pt x="0" y="92"/>
                    <a:pt x="9" y="40"/>
                    <a:pt x="32" y="15"/>
                  </a:cubicBezTo>
                  <a:cubicBezTo>
                    <a:pt x="50" y="15"/>
                    <a:pt x="68" y="13"/>
                    <a:pt x="69" y="29"/>
                  </a:cubicBezTo>
                  <a:cubicBezTo>
                    <a:pt x="82" y="32"/>
                    <a:pt x="81" y="12"/>
                    <a:pt x="91" y="22"/>
                  </a:cubicBezTo>
                  <a:cubicBezTo>
                    <a:pt x="91" y="57"/>
                    <a:pt x="86" y="65"/>
                    <a:pt x="87" y="103"/>
                  </a:cubicBezTo>
                  <a:cubicBezTo>
                    <a:pt x="112" y="76"/>
                    <a:pt x="126" y="39"/>
                    <a:pt x="157" y="18"/>
                  </a:cubicBezTo>
                  <a:cubicBezTo>
                    <a:pt x="171" y="33"/>
                    <a:pt x="161" y="73"/>
                    <a:pt x="164" y="99"/>
                  </a:cubicBezTo>
                  <a:cubicBezTo>
                    <a:pt x="186" y="75"/>
                    <a:pt x="187" y="31"/>
                    <a:pt x="219" y="18"/>
                  </a:cubicBezTo>
                  <a:cubicBezTo>
                    <a:pt x="220" y="52"/>
                    <a:pt x="218" y="68"/>
                    <a:pt x="215" y="92"/>
                  </a:cubicBezTo>
                  <a:cubicBezTo>
                    <a:pt x="242" y="70"/>
                    <a:pt x="244" y="22"/>
                    <a:pt x="281" y="11"/>
                  </a:cubicBezTo>
                  <a:cubicBezTo>
                    <a:pt x="290" y="40"/>
                    <a:pt x="279" y="89"/>
                    <a:pt x="288" y="117"/>
                  </a:cubicBezTo>
                  <a:cubicBezTo>
                    <a:pt x="337" y="97"/>
                    <a:pt x="323" y="15"/>
                    <a:pt x="376" y="0"/>
                  </a:cubicBezTo>
                  <a:close/>
                </a:path>
              </a:pathLst>
            </a:custGeom>
            <a:solidFill>
              <a:srgbClr val="000000"/>
            </a:solidFill>
            <a:ln w="0">
              <a:solidFill>
                <a:srgbClr val="000000"/>
              </a:solidFill>
              <a:prstDash val="solid"/>
              <a:round/>
              <a:headEnd/>
              <a:tailEnd/>
            </a:ln>
          </p:spPr>
          <p:txBody>
            <a:bodyPr/>
            <a:lstStyle/>
            <a:p>
              <a:endParaRPr lang="en-GB"/>
            </a:p>
          </p:txBody>
        </p:sp>
        <p:sp>
          <p:nvSpPr>
            <p:cNvPr id="28705" name="Freeform 34"/>
            <p:cNvSpPr>
              <a:spLocks/>
            </p:cNvSpPr>
            <p:nvPr/>
          </p:nvSpPr>
          <p:spPr bwMode="auto">
            <a:xfrm>
              <a:off x="5419" y="4046"/>
              <a:ext cx="26" cy="49"/>
            </a:xfrm>
            <a:custGeom>
              <a:avLst/>
              <a:gdLst>
                <a:gd name="T0" fmla="*/ 0 w 44"/>
                <a:gd name="T1" fmla="*/ 1 h 81"/>
                <a:gd name="T2" fmla="*/ 0 w 44"/>
                <a:gd name="T3" fmla="*/ 1 h 81"/>
                <a:gd name="T4" fmla="*/ 0 w 44"/>
                <a:gd name="T5" fmla="*/ 0 h 81"/>
                <a:gd name="T6" fmla="*/ 1 w 44"/>
                <a:gd name="T7" fmla="*/ 0 h 81"/>
                <a:gd name="T8" fmla="*/ 1 w 44"/>
                <a:gd name="T9" fmla="*/ 1 h 81"/>
                <a:gd name="T10" fmla="*/ 1 w 44"/>
                <a:gd name="T11" fmla="*/ 1 h 81"/>
                <a:gd name="T12" fmla="*/ 1 w 44"/>
                <a:gd name="T13" fmla="*/ 1 h 81"/>
                <a:gd name="T14" fmla="*/ 1 w 44"/>
                <a:gd name="T15" fmla="*/ 1 h 81"/>
                <a:gd name="T16" fmla="*/ 1 w 44"/>
                <a:gd name="T17" fmla="*/ 1 h 81"/>
                <a:gd name="T18" fmla="*/ 1 w 44"/>
                <a:gd name="T19" fmla="*/ 1 h 81"/>
                <a:gd name="T20" fmla="*/ 1 w 44"/>
                <a:gd name="T21" fmla="*/ 1 h 81"/>
                <a:gd name="T22" fmla="*/ 1 w 44"/>
                <a:gd name="T23" fmla="*/ 1 h 81"/>
                <a:gd name="T24" fmla="*/ 1 w 44"/>
                <a:gd name="T25" fmla="*/ 1 h 81"/>
                <a:gd name="T26" fmla="*/ 0 w 4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81"/>
                <a:gd name="T44" fmla="*/ 44 w 4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81">
                  <a:moveTo>
                    <a:pt x="0" y="81"/>
                  </a:moveTo>
                  <a:lnTo>
                    <a:pt x="0" y="81"/>
                  </a:lnTo>
                  <a:lnTo>
                    <a:pt x="0" y="0"/>
                  </a:lnTo>
                  <a:lnTo>
                    <a:pt x="44" y="0"/>
                  </a:lnTo>
                  <a:lnTo>
                    <a:pt x="44" y="18"/>
                  </a:lnTo>
                  <a:lnTo>
                    <a:pt x="20" y="18"/>
                  </a:lnTo>
                  <a:lnTo>
                    <a:pt x="20" y="31"/>
                  </a:lnTo>
                  <a:lnTo>
                    <a:pt x="44" y="31"/>
                  </a:lnTo>
                  <a:lnTo>
                    <a:pt x="44" y="49"/>
                  </a:lnTo>
                  <a:lnTo>
                    <a:pt x="20" y="49"/>
                  </a:lnTo>
                  <a:lnTo>
                    <a:pt x="20" y="63"/>
                  </a:lnTo>
                  <a:lnTo>
                    <a:pt x="44" y="63"/>
                  </a:lnTo>
                  <a:lnTo>
                    <a:pt x="44" y="81"/>
                  </a:lnTo>
                  <a:lnTo>
                    <a:pt x="0" y="81"/>
                  </a:lnTo>
                  <a:close/>
                </a:path>
              </a:pathLst>
            </a:custGeom>
            <a:solidFill>
              <a:srgbClr val="B42E34"/>
            </a:solidFill>
            <a:ln w="0">
              <a:solidFill>
                <a:srgbClr val="000000"/>
              </a:solidFill>
              <a:prstDash val="solid"/>
              <a:round/>
              <a:headEnd/>
              <a:tailEnd/>
            </a:ln>
          </p:spPr>
          <p:txBody>
            <a:bodyPr/>
            <a:lstStyle/>
            <a:p>
              <a:endParaRPr lang="en-GB"/>
            </a:p>
          </p:txBody>
        </p:sp>
        <p:sp>
          <p:nvSpPr>
            <p:cNvPr id="28706" name="Freeform 35"/>
            <p:cNvSpPr>
              <a:spLocks/>
            </p:cNvSpPr>
            <p:nvPr/>
          </p:nvSpPr>
          <p:spPr bwMode="auto">
            <a:xfrm>
              <a:off x="5453" y="4057"/>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1" y="3"/>
                    <a:pt x="26" y="0"/>
                    <a:pt x="34" y="0"/>
                  </a:cubicBezTo>
                  <a:cubicBezTo>
                    <a:pt x="47" y="0"/>
                    <a:pt x="55" y="8"/>
                    <a:pt x="55" y="22"/>
                  </a:cubicBezTo>
                  <a:lnTo>
                    <a:pt x="55" y="62"/>
                  </a:lnTo>
                  <a:lnTo>
                    <a:pt x="37" y="62"/>
                  </a:lnTo>
                  <a:lnTo>
                    <a:pt x="37" y="29"/>
                  </a:lnTo>
                  <a:cubicBezTo>
                    <a:pt x="37" y="20"/>
                    <a:pt x="35" y="17"/>
                    <a:pt x="28" y="17"/>
                  </a:cubicBezTo>
                  <a:cubicBezTo>
                    <a:pt x="21" y="17"/>
                    <a:pt x="18" y="21"/>
                    <a:pt x="18" y="29"/>
                  </a:cubicBezTo>
                  <a:lnTo>
                    <a:pt x="18"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28707" name="Freeform 36"/>
            <p:cNvSpPr>
              <a:spLocks noEditPoints="1"/>
            </p:cNvSpPr>
            <p:nvPr/>
          </p:nvSpPr>
          <p:spPr bwMode="auto">
            <a:xfrm>
              <a:off x="5492" y="4057"/>
              <a:ext cx="38" cy="53"/>
            </a:xfrm>
            <a:custGeom>
              <a:avLst/>
              <a:gdLst>
                <a:gd name="T0" fmla="*/ 1 w 62"/>
                <a:gd name="T1" fmla="*/ 1 h 88"/>
                <a:gd name="T2" fmla="*/ 1 w 62"/>
                <a:gd name="T3" fmla="*/ 1 h 88"/>
                <a:gd name="T4" fmla="*/ 0 w 62"/>
                <a:gd name="T5" fmla="*/ 1 h 88"/>
                <a:gd name="T6" fmla="*/ 1 w 62"/>
                <a:gd name="T7" fmla="*/ 1 h 88"/>
                <a:gd name="T8" fmla="*/ 1 w 62"/>
                <a:gd name="T9" fmla="*/ 0 h 88"/>
                <a:gd name="T10" fmla="*/ 1 w 62"/>
                <a:gd name="T11" fmla="*/ 1 h 88"/>
                <a:gd name="T12" fmla="*/ 1 w 62"/>
                <a:gd name="T13" fmla="*/ 1 h 88"/>
                <a:gd name="T14" fmla="*/ 1 w 62"/>
                <a:gd name="T15" fmla="*/ 1 h 88"/>
                <a:gd name="T16" fmla="*/ 1 w 62"/>
                <a:gd name="T17" fmla="*/ 1 h 88"/>
                <a:gd name="T18" fmla="*/ 1 w 62"/>
                <a:gd name="T19" fmla="*/ 1 h 88"/>
                <a:gd name="T20" fmla="*/ 1 w 62"/>
                <a:gd name="T21" fmla="*/ 1 h 88"/>
                <a:gd name="T22" fmla="*/ 1 w 62"/>
                <a:gd name="T23" fmla="*/ 1 h 88"/>
                <a:gd name="T24" fmla="*/ 1 w 62"/>
                <a:gd name="T25" fmla="*/ 1 h 88"/>
                <a:gd name="T26" fmla="*/ 1 w 62"/>
                <a:gd name="T27" fmla="*/ 1 h 88"/>
                <a:gd name="T28" fmla="*/ 1 w 62"/>
                <a:gd name="T29" fmla="*/ 1 h 88"/>
                <a:gd name="T30" fmla="*/ 1 w 62"/>
                <a:gd name="T31" fmla="*/ 1 h 88"/>
                <a:gd name="T32" fmla="*/ 1 w 62"/>
                <a:gd name="T33" fmla="*/ 1 h 88"/>
                <a:gd name="T34" fmla="*/ 1 w 62"/>
                <a:gd name="T35" fmla="*/ 1 h 88"/>
                <a:gd name="T36" fmla="*/ 1 w 62"/>
                <a:gd name="T37" fmla="*/ 1 h 88"/>
                <a:gd name="T38" fmla="*/ 1 w 62"/>
                <a:gd name="T39" fmla="*/ 1 h 88"/>
                <a:gd name="T40" fmla="*/ 1 w 62"/>
                <a:gd name="T41" fmla="*/ 1 h 88"/>
                <a:gd name="T42" fmla="*/ 1 w 62"/>
                <a:gd name="T43" fmla="*/ 1 h 88"/>
                <a:gd name="T44" fmla="*/ 1 w 62"/>
                <a:gd name="T45" fmla="*/ 1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
                <a:gd name="T70" fmla="*/ 0 h 88"/>
                <a:gd name="T71" fmla="*/ 62 w 62"/>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 h="88">
                  <a:moveTo>
                    <a:pt x="28" y="62"/>
                  </a:moveTo>
                  <a:lnTo>
                    <a:pt x="28" y="62"/>
                  </a:lnTo>
                  <a:cubicBezTo>
                    <a:pt x="12" y="62"/>
                    <a:pt x="0" y="49"/>
                    <a:pt x="0" y="31"/>
                  </a:cubicBezTo>
                  <a:cubicBezTo>
                    <a:pt x="0" y="22"/>
                    <a:pt x="3" y="15"/>
                    <a:pt x="9" y="9"/>
                  </a:cubicBezTo>
                  <a:cubicBezTo>
                    <a:pt x="15" y="3"/>
                    <a:pt x="21" y="0"/>
                    <a:pt x="29" y="0"/>
                  </a:cubicBezTo>
                  <a:cubicBezTo>
                    <a:pt x="36" y="0"/>
                    <a:pt x="41" y="3"/>
                    <a:pt x="45" y="8"/>
                  </a:cubicBezTo>
                  <a:lnTo>
                    <a:pt x="45" y="1"/>
                  </a:lnTo>
                  <a:lnTo>
                    <a:pt x="62" y="1"/>
                  </a:lnTo>
                  <a:lnTo>
                    <a:pt x="62" y="56"/>
                  </a:lnTo>
                  <a:cubicBezTo>
                    <a:pt x="62" y="64"/>
                    <a:pt x="62" y="70"/>
                    <a:pt x="57" y="76"/>
                  </a:cubicBezTo>
                  <a:cubicBezTo>
                    <a:pt x="52" y="84"/>
                    <a:pt x="43" y="88"/>
                    <a:pt x="32" y="88"/>
                  </a:cubicBezTo>
                  <a:cubicBezTo>
                    <a:pt x="16" y="88"/>
                    <a:pt x="5" y="79"/>
                    <a:pt x="2" y="67"/>
                  </a:cubicBezTo>
                  <a:lnTo>
                    <a:pt x="22" y="67"/>
                  </a:lnTo>
                  <a:cubicBezTo>
                    <a:pt x="23" y="71"/>
                    <a:pt x="27" y="73"/>
                    <a:pt x="32" y="73"/>
                  </a:cubicBezTo>
                  <a:cubicBezTo>
                    <a:pt x="40" y="73"/>
                    <a:pt x="45" y="68"/>
                    <a:pt x="45" y="59"/>
                  </a:cubicBezTo>
                  <a:cubicBezTo>
                    <a:pt x="45" y="58"/>
                    <a:pt x="45" y="57"/>
                    <a:pt x="45" y="56"/>
                  </a:cubicBezTo>
                  <a:cubicBezTo>
                    <a:pt x="40" y="60"/>
                    <a:pt x="35" y="62"/>
                    <a:pt x="28" y="62"/>
                  </a:cubicBezTo>
                  <a:close/>
                  <a:moveTo>
                    <a:pt x="31" y="46"/>
                  </a:moveTo>
                  <a:lnTo>
                    <a:pt x="31" y="46"/>
                  </a:lnTo>
                  <a:cubicBezTo>
                    <a:pt x="39" y="46"/>
                    <a:pt x="46" y="40"/>
                    <a:pt x="46" y="31"/>
                  </a:cubicBezTo>
                  <a:cubicBezTo>
                    <a:pt x="46" y="22"/>
                    <a:pt x="39" y="16"/>
                    <a:pt x="32" y="16"/>
                  </a:cubicBezTo>
                  <a:cubicBezTo>
                    <a:pt x="23" y="16"/>
                    <a:pt x="17" y="23"/>
                    <a:pt x="17" y="31"/>
                  </a:cubicBezTo>
                  <a:cubicBezTo>
                    <a:pt x="17" y="40"/>
                    <a:pt x="23" y="46"/>
                    <a:pt x="31" y="46"/>
                  </a:cubicBezTo>
                  <a:close/>
                </a:path>
              </a:pathLst>
            </a:custGeom>
            <a:solidFill>
              <a:srgbClr val="B42E34"/>
            </a:solidFill>
            <a:ln w="0">
              <a:solidFill>
                <a:srgbClr val="000000"/>
              </a:solidFill>
              <a:prstDash val="solid"/>
              <a:round/>
              <a:headEnd/>
              <a:tailEnd/>
            </a:ln>
          </p:spPr>
          <p:txBody>
            <a:bodyPr/>
            <a:lstStyle/>
            <a:p>
              <a:endParaRPr lang="en-GB"/>
            </a:p>
          </p:txBody>
        </p:sp>
        <p:sp>
          <p:nvSpPr>
            <p:cNvPr id="28708" name="Freeform 37"/>
            <p:cNvSpPr>
              <a:spLocks/>
            </p:cNvSpPr>
            <p:nvPr/>
          </p:nvSpPr>
          <p:spPr bwMode="auto">
            <a:xfrm>
              <a:off x="5537" y="4046"/>
              <a:ext cx="11" cy="49"/>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28709" name="Freeform 38"/>
            <p:cNvSpPr>
              <a:spLocks noEditPoints="1"/>
            </p:cNvSpPr>
            <p:nvPr/>
          </p:nvSpPr>
          <p:spPr bwMode="auto">
            <a:xfrm>
              <a:off x="5554" y="4057"/>
              <a:ext cx="39" cy="38"/>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8" y="55"/>
                  </a:moveTo>
                  <a:lnTo>
                    <a:pt x="48" y="55"/>
                  </a:lnTo>
                  <a:cubicBezTo>
                    <a:pt x="42" y="60"/>
                    <a:pt x="37" y="62"/>
                    <a:pt x="30" y="62"/>
                  </a:cubicBezTo>
                  <a:cubicBezTo>
                    <a:pt x="22" y="62"/>
                    <a:pt x="16" y="60"/>
                    <a:pt x="11" y="55"/>
                  </a:cubicBezTo>
                  <a:cubicBezTo>
                    <a:pt x="4" y="49"/>
                    <a:pt x="0" y="41"/>
                    <a:pt x="0" y="31"/>
                  </a:cubicBezTo>
                  <a:cubicBezTo>
                    <a:pt x="0" y="22"/>
                    <a:pt x="3" y="15"/>
                    <a:pt x="10" y="8"/>
                  </a:cubicBezTo>
                  <a:cubicBezTo>
                    <a:pt x="15" y="3"/>
                    <a:pt x="22" y="0"/>
                    <a:pt x="30" y="0"/>
                  </a:cubicBezTo>
                  <a:cubicBezTo>
                    <a:pt x="37" y="0"/>
                    <a:pt x="43" y="3"/>
                    <a:pt x="47" y="8"/>
                  </a:cubicBezTo>
                  <a:lnTo>
                    <a:pt x="47" y="1"/>
                  </a:lnTo>
                  <a:lnTo>
                    <a:pt x="65" y="1"/>
                  </a:lnTo>
                  <a:lnTo>
                    <a:pt x="65" y="62"/>
                  </a:lnTo>
                  <a:lnTo>
                    <a:pt x="48" y="62"/>
                  </a:lnTo>
                  <a:lnTo>
                    <a:pt x="48" y="55"/>
                  </a:lnTo>
                  <a:close/>
                  <a:moveTo>
                    <a:pt x="34" y="46"/>
                  </a:moveTo>
                  <a:lnTo>
                    <a:pt x="34" y="46"/>
                  </a:lnTo>
                  <a:cubicBezTo>
                    <a:pt x="41" y="46"/>
                    <a:pt x="48" y="40"/>
                    <a:pt x="48" y="31"/>
                  </a:cubicBezTo>
                  <a:cubicBezTo>
                    <a:pt x="48" y="22"/>
                    <a:pt x="41" y="16"/>
                    <a:pt x="33" y="16"/>
                  </a:cubicBezTo>
                  <a:cubicBezTo>
                    <a:pt x="24" y="16"/>
                    <a:pt x="18" y="23"/>
                    <a:pt x="18" y="31"/>
                  </a:cubicBezTo>
                  <a:cubicBezTo>
                    <a:pt x="18" y="40"/>
                    <a:pt x="24" y="46"/>
                    <a:pt x="34" y="46"/>
                  </a:cubicBezTo>
                  <a:close/>
                </a:path>
              </a:pathLst>
            </a:custGeom>
            <a:solidFill>
              <a:srgbClr val="B42E34"/>
            </a:solidFill>
            <a:ln w="0">
              <a:solidFill>
                <a:srgbClr val="000000"/>
              </a:solidFill>
              <a:prstDash val="solid"/>
              <a:round/>
              <a:headEnd/>
              <a:tailEnd/>
            </a:ln>
          </p:spPr>
          <p:txBody>
            <a:bodyPr/>
            <a:lstStyle/>
            <a:p>
              <a:endParaRPr lang="en-GB"/>
            </a:p>
          </p:txBody>
        </p:sp>
        <p:sp>
          <p:nvSpPr>
            <p:cNvPr id="28710" name="Freeform 39"/>
            <p:cNvSpPr>
              <a:spLocks/>
            </p:cNvSpPr>
            <p:nvPr/>
          </p:nvSpPr>
          <p:spPr bwMode="auto">
            <a:xfrm>
              <a:off x="5600" y="4057"/>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6"/>
                    <a:pt x="28" y="16"/>
                  </a:cubicBezTo>
                  <a:cubicBezTo>
                    <a:pt x="21" y="16"/>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28711" name="Freeform 40"/>
            <p:cNvSpPr>
              <a:spLocks noEditPoints="1"/>
            </p:cNvSpPr>
            <p:nvPr/>
          </p:nvSpPr>
          <p:spPr bwMode="auto">
            <a:xfrm>
              <a:off x="5638" y="4046"/>
              <a:ext cx="39" cy="49"/>
            </a:xfrm>
            <a:custGeom>
              <a:avLst/>
              <a:gdLst>
                <a:gd name="T0" fmla="*/ 1 w 65"/>
                <a:gd name="T1" fmla="*/ 1 h 81"/>
                <a:gd name="T2" fmla="*/ 1 w 65"/>
                <a:gd name="T3" fmla="*/ 1 h 81"/>
                <a:gd name="T4" fmla="*/ 1 w 65"/>
                <a:gd name="T5" fmla="*/ 1 h 81"/>
                <a:gd name="T6" fmla="*/ 1 w 65"/>
                <a:gd name="T7" fmla="*/ 1 h 81"/>
                <a:gd name="T8" fmla="*/ 0 w 65"/>
                <a:gd name="T9" fmla="*/ 1 h 81"/>
                <a:gd name="T10" fmla="*/ 1 w 65"/>
                <a:gd name="T11" fmla="*/ 1 h 81"/>
                <a:gd name="T12" fmla="*/ 1 w 65"/>
                <a:gd name="T13" fmla="*/ 1 h 81"/>
                <a:gd name="T14" fmla="*/ 1 w 65"/>
                <a:gd name="T15" fmla="*/ 1 h 81"/>
                <a:gd name="T16" fmla="*/ 1 w 65"/>
                <a:gd name="T17" fmla="*/ 0 h 81"/>
                <a:gd name="T18" fmla="*/ 1 w 65"/>
                <a:gd name="T19" fmla="*/ 0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48" y="74"/>
                  </a:moveTo>
                  <a:lnTo>
                    <a:pt x="48" y="74"/>
                  </a:lnTo>
                  <a:cubicBezTo>
                    <a:pt x="42" y="79"/>
                    <a:pt x="37" y="81"/>
                    <a:pt x="30" y="81"/>
                  </a:cubicBezTo>
                  <a:cubicBezTo>
                    <a:pt x="22" y="81"/>
                    <a:pt x="16" y="79"/>
                    <a:pt x="11" y="74"/>
                  </a:cubicBezTo>
                  <a:cubicBezTo>
                    <a:pt x="4" y="68"/>
                    <a:pt x="0" y="60"/>
                    <a:pt x="0" y="50"/>
                  </a:cubicBezTo>
                  <a:cubicBezTo>
                    <a:pt x="0" y="41"/>
                    <a:pt x="3" y="33"/>
                    <a:pt x="10" y="27"/>
                  </a:cubicBezTo>
                  <a:cubicBezTo>
                    <a:pt x="15" y="22"/>
                    <a:pt x="22" y="19"/>
                    <a:pt x="30" y="19"/>
                  </a:cubicBezTo>
                  <a:cubicBezTo>
                    <a:pt x="37" y="19"/>
                    <a:pt x="43" y="21"/>
                    <a:pt x="47" y="27"/>
                  </a:cubicBezTo>
                  <a:lnTo>
                    <a:pt x="47" y="0"/>
                  </a:lnTo>
                  <a:lnTo>
                    <a:pt x="65" y="0"/>
                  </a:lnTo>
                  <a:lnTo>
                    <a:pt x="65" y="81"/>
                  </a:lnTo>
                  <a:lnTo>
                    <a:pt x="48" y="81"/>
                  </a:lnTo>
                  <a:lnTo>
                    <a:pt x="48" y="74"/>
                  </a:lnTo>
                  <a:close/>
                  <a:moveTo>
                    <a:pt x="34" y="65"/>
                  </a:moveTo>
                  <a:lnTo>
                    <a:pt x="34" y="65"/>
                  </a:lnTo>
                  <a:cubicBezTo>
                    <a:pt x="41" y="65"/>
                    <a:pt x="48" y="58"/>
                    <a:pt x="48" y="50"/>
                  </a:cubicBezTo>
                  <a:cubicBezTo>
                    <a:pt x="48" y="41"/>
                    <a:pt x="41" y="35"/>
                    <a:pt x="33" y="35"/>
                  </a:cubicBezTo>
                  <a:cubicBezTo>
                    <a:pt x="24" y="35"/>
                    <a:pt x="18" y="42"/>
                    <a:pt x="18" y="50"/>
                  </a:cubicBezTo>
                  <a:cubicBezTo>
                    <a:pt x="18" y="58"/>
                    <a:pt x="24" y="65"/>
                    <a:pt x="34" y="65"/>
                  </a:cubicBezTo>
                  <a:close/>
                </a:path>
              </a:pathLst>
            </a:custGeom>
            <a:solidFill>
              <a:srgbClr val="B42E34"/>
            </a:solidFill>
            <a:ln w="0">
              <a:solidFill>
                <a:srgbClr val="000000"/>
              </a:solidFill>
              <a:prstDash val="solid"/>
              <a:round/>
              <a:headEnd/>
              <a:tailEnd/>
            </a:ln>
          </p:spPr>
          <p:txBody>
            <a:bodyPr/>
            <a:lstStyle/>
            <a:p>
              <a:endParaRPr lang="en-GB"/>
            </a:p>
          </p:txBody>
        </p:sp>
        <p:sp>
          <p:nvSpPr>
            <p:cNvPr id="28712" name="Freeform 41"/>
            <p:cNvSpPr>
              <a:spLocks/>
            </p:cNvSpPr>
            <p:nvPr/>
          </p:nvSpPr>
          <p:spPr bwMode="auto">
            <a:xfrm>
              <a:off x="5453" y="4114"/>
              <a:ext cx="33" cy="37"/>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7"/>
                    <a:pt x="28" y="17"/>
                  </a:cubicBezTo>
                  <a:cubicBezTo>
                    <a:pt x="21" y="17"/>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28713" name="Freeform 42"/>
            <p:cNvSpPr>
              <a:spLocks noEditPoints="1"/>
            </p:cNvSpPr>
            <p:nvPr/>
          </p:nvSpPr>
          <p:spPr bwMode="auto">
            <a:xfrm>
              <a:off x="5492" y="4113"/>
              <a:ext cx="38" cy="39"/>
            </a:xfrm>
            <a:custGeom>
              <a:avLst/>
              <a:gdLst>
                <a:gd name="T0" fmla="*/ 1 w 64"/>
                <a:gd name="T1" fmla="*/ 1 h 64"/>
                <a:gd name="T2" fmla="*/ 1 w 64"/>
                <a:gd name="T3" fmla="*/ 1 h 64"/>
                <a:gd name="T4" fmla="*/ 1 w 64"/>
                <a:gd name="T5" fmla="*/ 1 h 64"/>
                <a:gd name="T6" fmla="*/ 1 w 64"/>
                <a:gd name="T7" fmla="*/ 1 h 64"/>
                <a:gd name="T8" fmla="*/ 0 w 64"/>
                <a:gd name="T9" fmla="*/ 1 h 64"/>
                <a:gd name="T10" fmla="*/ 1 w 64"/>
                <a:gd name="T11" fmla="*/ 1 h 64"/>
                <a:gd name="T12" fmla="*/ 1 w 64"/>
                <a:gd name="T13" fmla="*/ 0 h 64"/>
                <a:gd name="T14" fmla="*/ 1 w 64"/>
                <a:gd name="T15" fmla="*/ 1 h 64"/>
                <a:gd name="T16" fmla="*/ 1 w 64"/>
                <a:gd name="T17" fmla="*/ 1 h 64"/>
                <a:gd name="T18" fmla="*/ 1 w 64"/>
                <a:gd name="T19" fmla="*/ 1 h 64"/>
                <a:gd name="T20" fmla="*/ 1 w 64"/>
                <a:gd name="T21" fmla="*/ 1 h 64"/>
                <a:gd name="T22" fmla="*/ 1 w 64"/>
                <a:gd name="T23" fmla="*/ 1 h 64"/>
                <a:gd name="T24" fmla="*/ 1 w 64"/>
                <a:gd name="T25" fmla="*/ 1 h 64"/>
                <a:gd name="T26" fmla="*/ 1 w 64"/>
                <a:gd name="T27" fmla="*/ 1 h 64"/>
                <a:gd name="T28" fmla="*/ 1 w 64"/>
                <a:gd name="T29" fmla="*/ 1 h 64"/>
                <a:gd name="T30" fmla="*/ 1 w 64"/>
                <a:gd name="T31" fmla="*/ 1 h 64"/>
                <a:gd name="T32" fmla="*/ 1 w 64"/>
                <a:gd name="T33" fmla="*/ 1 h 64"/>
                <a:gd name="T34" fmla="*/ 1 w 64"/>
                <a:gd name="T35" fmla="*/ 1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64"/>
                <a:gd name="T56" fmla="*/ 64 w 64"/>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64">
                  <a:moveTo>
                    <a:pt x="61" y="45"/>
                  </a:moveTo>
                  <a:lnTo>
                    <a:pt x="61" y="45"/>
                  </a:lnTo>
                  <a:cubicBezTo>
                    <a:pt x="55" y="58"/>
                    <a:pt x="45" y="64"/>
                    <a:pt x="32" y="64"/>
                  </a:cubicBezTo>
                  <a:cubicBezTo>
                    <a:pt x="22" y="64"/>
                    <a:pt x="15" y="61"/>
                    <a:pt x="9" y="55"/>
                  </a:cubicBezTo>
                  <a:cubicBezTo>
                    <a:pt x="3" y="48"/>
                    <a:pt x="0" y="41"/>
                    <a:pt x="0" y="32"/>
                  </a:cubicBezTo>
                  <a:cubicBezTo>
                    <a:pt x="0" y="24"/>
                    <a:pt x="3" y="16"/>
                    <a:pt x="9" y="10"/>
                  </a:cubicBezTo>
                  <a:cubicBezTo>
                    <a:pt x="15" y="4"/>
                    <a:pt x="23" y="0"/>
                    <a:pt x="31" y="0"/>
                  </a:cubicBezTo>
                  <a:cubicBezTo>
                    <a:pt x="51" y="0"/>
                    <a:pt x="64" y="14"/>
                    <a:pt x="64" y="37"/>
                  </a:cubicBezTo>
                  <a:lnTo>
                    <a:pt x="64" y="39"/>
                  </a:lnTo>
                  <a:lnTo>
                    <a:pt x="18" y="39"/>
                  </a:lnTo>
                  <a:cubicBezTo>
                    <a:pt x="20" y="45"/>
                    <a:pt x="24" y="49"/>
                    <a:pt x="32" y="49"/>
                  </a:cubicBezTo>
                  <a:cubicBezTo>
                    <a:pt x="36" y="49"/>
                    <a:pt x="39" y="48"/>
                    <a:pt x="41" y="45"/>
                  </a:cubicBezTo>
                  <a:lnTo>
                    <a:pt x="61" y="45"/>
                  </a:lnTo>
                  <a:close/>
                  <a:moveTo>
                    <a:pt x="46" y="26"/>
                  </a:moveTo>
                  <a:lnTo>
                    <a:pt x="46" y="26"/>
                  </a:lnTo>
                  <a:cubicBezTo>
                    <a:pt x="44" y="20"/>
                    <a:pt x="39" y="16"/>
                    <a:pt x="32" y="16"/>
                  </a:cubicBezTo>
                  <a:cubicBezTo>
                    <a:pt x="24" y="16"/>
                    <a:pt x="19" y="20"/>
                    <a:pt x="18" y="26"/>
                  </a:cubicBezTo>
                  <a:lnTo>
                    <a:pt x="46" y="26"/>
                  </a:lnTo>
                  <a:close/>
                </a:path>
              </a:pathLst>
            </a:custGeom>
            <a:solidFill>
              <a:srgbClr val="B42E34"/>
            </a:solidFill>
            <a:ln w="0">
              <a:solidFill>
                <a:srgbClr val="000000"/>
              </a:solidFill>
              <a:prstDash val="solid"/>
              <a:round/>
              <a:headEnd/>
              <a:tailEnd/>
            </a:ln>
          </p:spPr>
          <p:txBody>
            <a:bodyPr/>
            <a:lstStyle/>
            <a:p>
              <a:endParaRPr lang="en-GB"/>
            </a:p>
          </p:txBody>
        </p:sp>
        <p:sp>
          <p:nvSpPr>
            <p:cNvPr id="28714" name="Freeform 43"/>
            <p:cNvSpPr>
              <a:spLocks/>
            </p:cNvSpPr>
            <p:nvPr/>
          </p:nvSpPr>
          <p:spPr bwMode="auto">
            <a:xfrm>
              <a:off x="5533" y="4103"/>
              <a:ext cx="20" cy="48"/>
            </a:xfrm>
            <a:custGeom>
              <a:avLst/>
              <a:gdLst>
                <a:gd name="T0" fmla="*/ 0 w 34"/>
                <a:gd name="T1" fmla="*/ 1 h 81"/>
                <a:gd name="T2" fmla="*/ 0 w 34"/>
                <a:gd name="T3" fmla="*/ 1 h 81"/>
                <a:gd name="T4" fmla="*/ 0 w 34"/>
                <a:gd name="T5" fmla="*/ 1 h 81"/>
                <a:gd name="T6" fmla="*/ 1 w 34"/>
                <a:gd name="T7" fmla="*/ 1 h 81"/>
                <a:gd name="T8" fmla="*/ 1 w 34"/>
                <a:gd name="T9" fmla="*/ 0 h 81"/>
                <a:gd name="T10" fmla="*/ 1 w 34"/>
                <a:gd name="T11" fmla="*/ 0 h 81"/>
                <a:gd name="T12" fmla="*/ 1 w 34"/>
                <a:gd name="T13" fmla="*/ 1 h 81"/>
                <a:gd name="T14" fmla="*/ 1 w 34"/>
                <a:gd name="T15" fmla="*/ 1 h 81"/>
                <a:gd name="T16" fmla="*/ 1 w 34"/>
                <a:gd name="T17" fmla="*/ 1 h 81"/>
                <a:gd name="T18" fmla="*/ 1 w 34"/>
                <a:gd name="T19" fmla="*/ 1 h 81"/>
                <a:gd name="T20" fmla="*/ 1 w 34"/>
                <a:gd name="T21" fmla="*/ 1 h 81"/>
                <a:gd name="T22" fmla="*/ 1 w 34"/>
                <a:gd name="T23" fmla="*/ 1 h 81"/>
                <a:gd name="T24" fmla="*/ 1 w 34"/>
                <a:gd name="T25" fmla="*/ 1 h 81"/>
                <a:gd name="T26" fmla="*/ 0 w 3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81"/>
                <a:gd name="T44" fmla="*/ 34 w 3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81">
                  <a:moveTo>
                    <a:pt x="0" y="33"/>
                  </a:moveTo>
                  <a:lnTo>
                    <a:pt x="0" y="33"/>
                  </a:lnTo>
                  <a:lnTo>
                    <a:pt x="0" y="20"/>
                  </a:lnTo>
                  <a:lnTo>
                    <a:pt x="8" y="20"/>
                  </a:lnTo>
                  <a:lnTo>
                    <a:pt x="8" y="0"/>
                  </a:lnTo>
                  <a:lnTo>
                    <a:pt x="26" y="0"/>
                  </a:lnTo>
                  <a:lnTo>
                    <a:pt x="26" y="20"/>
                  </a:lnTo>
                  <a:lnTo>
                    <a:pt x="34" y="20"/>
                  </a:lnTo>
                  <a:lnTo>
                    <a:pt x="34" y="33"/>
                  </a:lnTo>
                  <a:lnTo>
                    <a:pt x="26" y="33"/>
                  </a:lnTo>
                  <a:lnTo>
                    <a:pt x="26" y="81"/>
                  </a:lnTo>
                  <a:lnTo>
                    <a:pt x="8" y="81"/>
                  </a:lnTo>
                  <a:lnTo>
                    <a:pt x="8" y="33"/>
                  </a:lnTo>
                  <a:lnTo>
                    <a:pt x="0" y="33"/>
                  </a:lnTo>
                  <a:close/>
                </a:path>
              </a:pathLst>
            </a:custGeom>
            <a:solidFill>
              <a:srgbClr val="B42E34"/>
            </a:solidFill>
            <a:ln w="0">
              <a:solidFill>
                <a:srgbClr val="000000"/>
              </a:solidFill>
              <a:prstDash val="solid"/>
              <a:round/>
              <a:headEnd/>
              <a:tailEnd/>
            </a:ln>
          </p:spPr>
          <p:txBody>
            <a:bodyPr/>
            <a:lstStyle/>
            <a:p>
              <a:endParaRPr lang="en-GB"/>
            </a:p>
          </p:txBody>
        </p:sp>
        <p:sp>
          <p:nvSpPr>
            <p:cNvPr id="28715" name="Freeform 44"/>
            <p:cNvSpPr>
              <a:spLocks noEditPoints="1"/>
            </p:cNvSpPr>
            <p:nvPr/>
          </p:nvSpPr>
          <p:spPr bwMode="auto">
            <a:xfrm>
              <a:off x="5556" y="4103"/>
              <a:ext cx="39" cy="48"/>
            </a:xfrm>
            <a:custGeom>
              <a:avLst/>
              <a:gdLst>
                <a:gd name="T0" fmla="*/ 1 w 65"/>
                <a:gd name="T1" fmla="*/ 1 h 81"/>
                <a:gd name="T2" fmla="*/ 1 w 65"/>
                <a:gd name="T3" fmla="*/ 1 h 81"/>
                <a:gd name="T4" fmla="*/ 0 w 65"/>
                <a:gd name="T5" fmla="*/ 1 h 81"/>
                <a:gd name="T6" fmla="*/ 0 w 65"/>
                <a:gd name="T7" fmla="*/ 0 h 81"/>
                <a:gd name="T8" fmla="*/ 1 w 65"/>
                <a:gd name="T9" fmla="*/ 0 h 81"/>
                <a:gd name="T10" fmla="*/ 1 w 65"/>
                <a:gd name="T11" fmla="*/ 1 h 81"/>
                <a:gd name="T12" fmla="*/ 1 w 65"/>
                <a:gd name="T13" fmla="*/ 1 h 81"/>
                <a:gd name="T14" fmla="*/ 1 w 65"/>
                <a:gd name="T15" fmla="*/ 1 h 81"/>
                <a:gd name="T16" fmla="*/ 1 w 65"/>
                <a:gd name="T17" fmla="*/ 1 h 81"/>
                <a:gd name="T18" fmla="*/ 1 w 65"/>
                <a:gd name="T19" fmla="*/ 1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17" y="81"/>
                  </a:moveTo>
                  <a:lnTo>
                    <a:pt x="17" y="81"/>
                  </a:lnTo>
                  <a:lnTo>
                    <a:pt x="0" y="81"/>
                  </a:lnTo>
                  <a:lnTo>
                    <a:pt x="0" y="0"/>
                  </a:lnTo>
                  <a:lnTo>
                    <a:pt x="18" y="0"/>
                  </a:lnTo>
                  <a:lnTo>
                    <a:pt x="18" y="27"/>
                  </a:lnTo>
                  <a:cubicBezTo>
                    <a:pt x="22" y="22"/>
                    <a:pt x="27" y="19"/>
                    <a:pt x="35" y="19"/>
                  </a:cubicBezTo>
                  <a:cubicBezTo>
                    <a:pt x="43" y="19"/>
                    <a:pt x="50" y="22"/>
                    <a:pt x="55" y="27"/>
                  </a:cubicBezTo>
                  <a:cubicBezTo>
                    <a:pt x="62" y="34"/>
                    <a:pt x="65" y="41"/>
                    <a:pt x="65" y="50"/>
                  </a:cubicBezTo>
                  <a:cubicBezTo>
                    <a:pt x="65" y="60"/>
                    <a:pt x="61" y="68"/>
                    <a:pt x="54" y="74"/>
                  </a:cubicBezTo>
                  <a:cubicBezTo>
                    <a:pt x="49" y="79"/>
                    <a:pt x="43" y="81"/>
                    <a:pt x="35" y="81"/>
                  </a:cubicBezTo>
                  <a:cubicBezTo>
                    <a:pt x="28" y="81"/>
                    <a:pt x="23" y="79"/>
                    <a:pt x="17" y="74"/>
                  </a:cubicBezTo>
                  <a:lnTo>
                    <a:pt x="17" y="81"/>
                  </a:lnTo>
                  <a:close/>
                  <a:moveTo>
                    <a:pt x="31" y="65"/>
                  </a:moveTo>
                  <a:lnTo>
                    <a:pt x="31" y="65"/>
                  </a:lnTo>
                  <a:cubicBezTo>
                    <a:pt x="41" y="65"/>
                    <a:pt x="47" y="58"/>
                    <a:pt x="47" y="50"/>
                  </a:cubicBezTo>
                  <a:cubicBezTo>
                    <a:pt x="47" y="42"/>
                    <a:pt x="40" y="35"/>
                    <a:pt x="32" y="35"/>
                  </a:cubicBezTo>
                  <a:cubicBezTo>
                    <a:pt x="24" y="35"/>
                    <a:pt x="17" y="41"/>
                    <a:pt x="17" y="50"/>
                  </a:cubicBezTo>
                  <a:cubicBezTo>
                    <a:pt x="17" y="59"/>
                    <a:pt x="24" y="65"/>
                    <a:pt x="31" y="65"/>
                  </a:cubicBezTo>
                  <a:close/>
                </a:path>
              </a:pathLst>
            </a:custGeom>
            <a:solidFill>
              <a:srgbClr val="B42E34"/>
            </a:solidFill>
            <a:ln w="0">
              <a:solidFill>
                <a:srgbClr val="000000"/>
              </a:solidFill>
              <a:prstDash val="solid"/>
              <a:round/>
              <a:headEnd/>
              <a:tailEnd/>
            </a:ln>
          </p:spPr>
          <p:txBody>
            <a:bodyPr/>
            <a:lstStyle/>
            <a:p>
              <a:endParaRPr lang="en-GB"/>
            </a:p>
          </p:txBody>
        </p:sp>
        <p:sp>
          <p:nvSpPr>
            <p:cNvPr id="28716" name="Freeform 45"/>
            <p:cNvSpPr>
              <a:spLocks noEditPoints="1"/>
            </p:cNvSpPr>
            <p:nvPr/>
          </p:nvSpPr>
          <p:spPr bwMode="auto">
            <a:xfrm>
              <a:off x="5599" y="4114"/>
              <a:ext cx="39" cy="37"/>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7" y="55"/>
                  </a:moveTo>
                  <a:lnTo>
                    <a:pt x="47" y="55"/>
                  </a:lnTo>
                  <a:cubicBezTo>
                    <a:pt x="42" y="60"/>
                    <a:pt x="37" y="62"/>
                    <a:pt x="29" y="62"/>
                  </a:cubicBezTo>
                  <a:cubicBezTo>
                    <a:pt x="22" y="62"/>
                    <a:pt x="16" y="60"/>
                    <a:pt x="10" y="55"/>
                  </a:cubicBezTo>
                  <a:cubicBezTo>
                    <a:pt x="3" y="49"/>
                    <a:pt x="0" y="41"/>
                    <a:pt x="0" y="31"/>
                  </a:cubicBezTo>
                  <a:cubicBezTo>
                    <a:pt x="0" y="22"/>
                    <a:pt x="3" y="14"/>
                    <a:pt x="9" y="8"/>
                  </a:cubicBezTo>
                  <a:cubicBezTo>
                    <a:pt x="15" y="3"/>
                    <a:pt x="22" y="0"/>
                    <a:pt x="30" y="0"/>
                  </a:cubicBezTo>
                  <a:cubicBezTo>
                    <a:pt x="37" y="0"/>
                    <a:pt x="43" y="2"/>
                    <a:pt x="47" y="8"/>
                  </a:cubicBezTo>
                  <a:lnTo>
                    <a:pt x="47" y="1"/>
                  </a:lnTo>
                  <a:lnTo>
                    <a:pt x="65" y="1"/>
                  </a:lnTo>
                  <a:lnTo>
                    <a:pt x="65" y="62"/>
                  </a:lnTo>
                  <a:lnTo>
                    <a:pt x="47" y="62"/>
                  </a:lnTo>
                  <a:lnTo>
                    <a:pt x="47" y="55"/>
                  </a:lnTo>
                  <a:close/>
                  <a:moveTo>
                    <a:pt x="33" y="46"/>
                  </a:moveTo>
                  <a:lnTo>
                    <a:pt x="33" y="46"/>
                  </a:lnTo>
                  <a:cubicBezTo>
                    <a:pt x="41" y="46"/>
                    <a:pt x="47" y="39"/>
                    <a:pt x="47" y="31"/>
                  </a:cubicBezTo>
                  <a:cubicBezTo>
                    <a:pt x="47" y="22"/>
                    <a:pt x="41" y="16"/>
                    <a:pt x="33" y="16"/>
                  </a:cubicBezTo>
                  <a:cubicBezTo>
                    <a:pt x="24" y="16"/>
                    <a:pt x="18" y="23"/>
                    <a:pt x="18" y="31"/>
                  </a:cubicBezTo>
                  <a:cubicBezTo>
                    <a:pt x="18" y="39"/>
                    <a:pt x="24" y="46"/>
                    <a:pt x="33" y="46"/>
                  </a:cubicBezTo>
                  <a:close/>
                </a:path>
              </a:pathLst>
            </a:custGeom>
            <a:solidFill>
              <a:srgbClr val="B42E34"/>
            </a:solidFill>
            <a:ln w="0">
              <a:solidFill>
                <a:srgbClr val="000000"/>
              </a:solidFill>
              <a:prstDash val="solid"/>
              <a:round/>
              <a:headEnd/>
              <a:tailEnd/>
            </a:ln>
          </p:spPr>
          <p:txBody>
            <a:bodyPr/>
            <a:lstStyle/>
            <a:p>
              <a:endParaRPr lang="en-GB"/>
            </a:p>
          </p:txBody>
        </p:sp>
        <p:sp>
          <p:nvSpPr>
            <p:cNvPr id="28717" name="Freeform 46"/>
            <p:cNvSpPr>
              <a:spLocks/>
            </p:cNvSpPr>
            <p:nvPr/>
          </p:nvSpPr>
          <p:spPr bwMode="auto">
            <a:xfrm>
              <a:off x="5646" y="4103"/>
              <a:ext cx="11" cy="48"/>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28718" name="Freeform 47"/>
            <p:cNvSpPr>
              <a:spLocks/>
            </p:cNvSpPr>
            <p:nvPr/>
          </p:nvSpPr>
          <p:spPr bwMode="auto">
            <a:xfrm>
              <a:off x="5666" y="4103"/>
              <a:ext cx="11" cy="48"/>
            </a:xfrm>
            <a:custGeom>
              <a:avLst/>
              <a:gdLst>
                <a:gd name="T0" fmla="*/ 1 w 18"/>
                <a:gd name="T1" fmla="*/ 0 h 81"/>
                <a:gd name="T2" fmla="*/ 1 w 18"/>
                <a:gd name="T3" fmla="*/ 0 h 81"/>
                <a:gd name="T4" fmla="*/ 1 w 18"/>
                <a:gd name="T5" fmla="*/ 1 h 81"/>
                <a:gd name="T6" fmla="*/ 1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1"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28719" name="Freeform 48"/>
            <p:cNvSpPr>
              <a:spLocks/>
            </p:cNvSpPr>
            <p:nvPr/>
          </p:nvSpPr>
          <p:spPr bwMode="auto">
            <a:xfrm>
              <a:off x="5308" y="3953"/>
              <a:ext cx="202" cy="72"/>
            </a:xfrm>
            <a:custGeom>
              <a:avLst/>
              <a:gdLst>
                <a:gd name="T0" fmla="*/ 1 w 336"/>
                <a:gd name="T1" fmla="*/ 1 h 120"/>
                <a:gd name="T2" fmla="*/ 1 w 336"/>
                <a:gd name="T3" fmla="*/ 1 h 120"/>
                <a:gd name="T4" fmla="*/ 1 w 336"/>
                <a:gd name="T5" fmla="*/ 1 h 120"/>
                <a:gd name="T6" fmla="*/ 5 w 336"/>
                <a:gd name="T7" fmla="*/ 2 h 120"/>
                <a:gd name="T8" fmla="*/ 6 w 336"/>
                <a:gd name="T9" fmla="*/ 2 h 120"/>
                <a:gd name="T10" fmla="*/ 5 w 336"/>
                <a:gd name="T11" fmla="*/ 2 h 120"/>
                <a:gd name="T12" fmla="*/ 0 w 336"/>
                <a:gd name="T13" fmla="*/ 1 h 120"/>
                <a:gd name="T14" fmla="*/ 1 w 336"/>
                <a:gd name="T15" fmla="*/ 0 h 120"/>
                <a:gd name="T16" fmla="*/ 1 w 336"/>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6"/>
                <a:gd name="T28" fmla="*/ 0 h 120"/>
                <a:gd name="T29" fmla="*/ 336 w 33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6" h="120">
                  <a:moveTo>
                    <a:pt x="66" y="24"/>
                  </a:moveTo>
                  <a:lnTo>
                    <a:pt x="66" y="24"/>
                  </a:lnTo>
                  <a:cubicBezTo>
                    <a:pt x="56" y="31"/>
                    <a:pt x="50" y="39"/>
                    <a:pt x="50" y="48"/>
                  </a:cubicBezTo>
                  <a:cubicBezTo>
                    <a:pt x="50" y="86"/>
                    <a:pt x="170" y="117"/>
                    <a:pt x="322" y="119"/>
                  </a:cubicBezTo>
                  <a:cubicBezTo>
                    <a:pt x="326" y="119"/>
                    <a:pt x="331" y="119"/>
                    <a:pt x="336" y="119"/>
                  </a:cubicBezTo>
                  <a:lnTo>
                    <a:pt x="300" y="119"/>
                  </a:lnTo>
                  <a:cubicBezTo>
                    <a:pt x="134" y="120"/>
                    <a:pt x="0" y="86"/>
                    <a:pt x="0" y="44"/>
                  </a:cubicBezTo>
                  <a:cubicBezTo>
                    <a:pt x="0" y="28"/>
                    <a:pt x="19" y="13"/>
                    <a:pt x="52" y="0"/>
                  </a:cubicBezTo>
                  <a:lnTo>
                    <a:pt x="66" y="24"/>
                  </a:lnTo>
                  <a:close/>
                </a:path>
              </a:pathLst>
            </a:custGeom>
            <a:solidFill>
              <a:srgbClr val="B42E34"/>
            </a:solidFill>
            <a:ln w="0">
              <a:solidFill>
                <a:srgbClr val="000000"/>
              </a:solidFill>
              <a:prstDash val="solid"/>
              <a:round/>
              <a:headEnd/>
              <a:tailEnd/>
            </a:ln>
          </p:spPr>
          <p:txBody>
            <a:bodyPr/>
            <a:lstStyle/>
            <a:p>
              <a:endParaRPr lang="en-GB"/>
            </a:p>
          </p:txBody>
        </p:sp>
        <p:sp>
          <p:nvSpPr>
            <p:cNvPr id="28720" name="Freeform 49"/>
            <p:cNvSpPr>
              <a:spLocks/>
            </p:cNvSpPr>
            <p:nvPr/>
          </p:nvSpPr>
          <p:spPr bwMode="auto">
            <a:xfrm>
              <a:off x="5534" y="3934"/>
              <a:ext cx="96" cy="16"/>
            </a:xfrm>
            <a:custGeom>
              <a:avLst/>
              <a:gdLst>
                <a:gd name="T0" fmla="*/ 0 w 161"/>
                <a:gd name="T1" fmla="*/ 1 h 26"/>
                <a:gd name="T2" fmla="*/ 0 w 161"/>
                <a:gd name="T3" fmla="*/ 1 h 26"/>
                <a:gd name="T4" fmla="*/ 2 w 161"/>
                <a:gd name="T5" fmla="*/ 1 h 26"/>
                <a:gd name="T6" fmla="*/ 2 w 161"/>
                <a:gd name="T7" fmla="*/ 1 h 26"/>
                <a:gd name="T8" fmla="*/ 0 w 161"/>
                <a:gd name="T9" fmla="*/ 0 h 26"/>
                <a:gd name="T10" fmla="*/ 0 w 161"/>
                <a:gd name="T11" fmla="*/ 1 h 26"/>
                <a:gd name="T12" fmla="*/ 0 60000 65536"/>
                <a:gd name="T13" fmla="*/ 0 60000 65536"/>
                <a:gd name="T14" fmla="*/ 0 60000 65536"/>
                <a:gd name="T15" fmla="*/ 0 60000 65536"/>
                <a:gd name="T16" fmla="*/ 0 60000 65536"/>
                <a:gd name="T17" fmla="*/ 0 60000 65536"/>
                <a:gd name="T18" fmla="*/ 0 w 161"/>
                <a:gd name="T19" fmla="*/ 0 h 26"/>
                <a:gd name="T20" fmla="*/ 161 w 16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61" h="26">
                  <a:moveTo>
                    <a:pt x="0" y="7"/>
                  </a:moveTo>
                  <a:lnTo>
                    <a:pt x="0" y="7"/>
                  </a:lnTo>
                  <a:cubicBezTo>
                    <a:pt x="62" y="9"/>
                    <a:pt x="118" y="16"/>
                    <a:pt x="161" y="26"/>
                  </a:cubicBezTo>
                  <a:lnTo>
                    <a:pt x="157" y="25"/>
                  </a:lnTo>
                  <a:cubicBezTo>
                    <a:pt x="117" y="12"/>
                    <a:pt x="62" y="4"/>
                    <a:pt x="0" y="0"/>
                  </a:cubicBezTo>
                  <a:lnTo>
                    <a:pt x="0" y="7"/>
                  </a:lnTo>
                  <a:close/>
                </a:path>
              </a:pathLst>
            </a:custGeom>
            <a:solidFill>
              <a:srgbClr val="B42E34"/>
            </a:solidFill>
            <a:ln w="0">
              <a:solidFill>
                <a:srgbClr val="000000"/>
              </a:solidFill>
              <a:prstDash val="solid"/>
              <a:round/>
              <a:headEnd/>
              <a:tailEnd/>
            </a:ln>
          </p:spPr>
          <p:txBody>
            <a:bodyPr/>
            <a:lstStyle/>
            <a:p>
              <a:endParaRPr lang="en-GB"/>
            </a:p>
          </p:txBody>
        </p:sp>
        <p:sp>
          <p:nvSpPr>
            <p:cNvPr id="28721" name="Freeform 50"/>
            <p:cNvSpPr>
              <a:spLocks/>
            </p:cNvSpPr>
            <p:nvPr/>
          </p:nvSpPr>
          <p:spPr bwMode="auto">
            <a:xfrm>
              <a:off x="5331" y="3865"/>
              <a:ext cx="212" cy="148"/>
            </a:xfrm>
            <a:custGeom>
              <a:avLst/>
              <a:gdLst>
                <a:gd name="T0" fmla="*/ 6 w 352"/>
                <a:gd name="T1" fmla="*/ 0 h 247"/>
                <a:gd name="T2" fmla="*/ 6 w 352"/>
                <a:gd name="T3" fmla="*/ 0 h 247"/>
                <a:gd name="T4" fmla="*/ 6 w 352"/>
                <a:gd name="T5" fmla="*/ 1 h 247"/>
                <a:gd name="T6" fmla="*/ 3 w 352"/>
                <a:gd name="T7" fmla="*/ 4 h 247"/>
                <a:gd name="T8" fmla="*/ 0 w 352"/>
                <a:gd name="T9" fmla="*/ 2 h 247"/>
                <a:gd name="T10" fmla="*/ 1 w 352"/>
                <a:gd name="T11" fmla="*/ 2 h 247"/>
                <a:gd name="T12" fmla="*/ 3 w 352"/>
                <a:gd name="T13" fmla="*/ 4 h 247"/>
                <a:gd name="T14" fmla="*/ 6 w 352"/>
                <a:gd name="T15" fmla="*/ 1 h 247"/>
                <a:gd name="T16" fmla="*/ 6 w 352"/>
                <a:gd name="T17" fmla="*/ 1 h 247"/>
                <a:gd name="T18" fmla="*/ 6 w 352"/>
                <a:gd name="T19" fmla="*/ 0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247"/>
                <a:gd name="T32" fmla="*/ 352 w 352"/>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247">
                  <a:moveTo>
                    <a:pt x="338" y="0"/>
                  </a:moveTo>
                  <a:lnTo>
                    <a:pt x="338" y="0"/>
                  </a:lnTo>
                  <a:cubicBezTo>
                    <a:pt x="342" y="14"/>
                    <a:pt x="344" y="28"/>
                    <a:pt x="344" y="43"/>
                  </a:cubicBezTo>
                  <a:cubicBezTo>
                    <a:pt x="344" y="141"/>
                    <a:pt x="265" y="222"/>
                    <a:pt x="166" y="222"/>
                  </a:cubicBezTo>
                  <a:cubicBezTo>
                    <a:pt x="91" y="223"/>
                    <a:pt x="27" y="177"/>
                    <a:pt x="0" y="112"/>
                  </a:cubicBezTo>
                  <a:lnTo>
                    <a:pt x="2" y="118"/>
                  </a:lnTo>
                  <a:cubicBezTo>
                    <a:pt x="23" y="193"/>
                    <a:pt x="92" y="247"/>
                    <a:pt x="174" y="247"/>
                  </a:cubicBezTo>
                  <a:cubicBezTo>
                    <a:pt x="273" y="246"/>
                    <a:pt x="352" y="166"/>
                    <a:pt x="352" y="67"/>
                  </a:cubicBezTo>
                  <a:cubicBezTo>
                    <a:pt x="352" y="46"/>
                    <a:pt x="348" y="26"/>
                    <a:pt x="341" y="7"/>
                  </a:cubicBezTo>
                  <a:lnTo>
                    <a:pt x="338" y="0"/>
                  </a:lnTo>
                  <a:close/>
                </a:path>
              </a:pathLst>
            </a:custGeom>
            <a:solidFill>
              <a:srgbClr val="B42E34"/>
            </a:solidFill>
            <a:ln w="0">
              <a:solidFill>
                <a:srgbClr val="000000"/>
              </a:solidFill>
              <a:prstDash val="solid"/>
              <a:round/>
              <a:headEnd/>
              <a:tailEnd/>
            </a:ln>
          </p:spPr>
          <p:txBody>
            <a:bodyPr/>
            <a:lstStyle/>
            <a:p>
              <a:endParaRPr lang="en-GB"/>
            </a:p>
          </p:txBody>
        </p:sp>
        <p:sp>
          <p:nvSpPr>
            <p:cNvPr id="28722" name="Freeform 51"/>
            <p:cNvSpPr>
              <a:spLocks/>
            </p:cNvSpPr>
            <p:nvPr/>
          </p:nvSpPr>
          <p:spPr bwMode="auto">
            <a:xfrm>
              <a:off x="5299" y="3996"/>
              <a:ext cx="184" cy="149"/>
            </a:xfrm>
            <a:custGeom>
              <a:avLst/>
              <a:gdLst>
                <a:gd name="T0" fmla="*/ 5 w 305"/>
                <a:gd name="T1" fmla="*/ 1 h 247"/>
                <a:gd name="T2" fmla="*/ 5 w 305"/>
                <a:gd name="T3" fmla="*/ 1 h 247"/>
                <a:gd name="T4" fmla="*/ 1 w 305"/>
                <a:gd name="T5" fmla="*/ 1 h 247"/>
                <a:gd name="T6" fmla="*/ 1 w 305"/>
                <a:gd name="T7" fmla="*/ 1 h 247"/>
                <a:gd name="T8" fmla="*/ 3 w 305"/>
                <a:gd name="T9" fmla="*/ 4 h 247"/>
                <a:gd name="T10" fmla="*/ 2 w 305"/>
                <a:gd name="T11" fmla="*/ 1 h 247"/>
                <a:gd name="T12" fmla="*/ 2 w 305"/>
                <a:gd name="T13" fmla="*/ 1 h 247"/>
                <a:gd name="T14" fmla="*/ 5 w 305"/>
                <a:gd name="T15" fmla="*/ 1 h 247"/>
                <a:gd name="T16" fmla="*/ 0 60000 65536"/>
                <a:gd name="T17" fmla="*/ 0 60000 65536"/>
                <a:gd name="T18" fmla="*/ 0 60000 65536"/>
                <a:gd name="T19" fmla="*/ 0 60000 65536"/>
                <a:gd name="T20" fmla="*/ 0 60000 65536"/>
                <a:gd name="T21" fmla="*/ 0 60000 65536"/>
                <a:gd name="T22" fmla="*/ 0 60000 65536"/>
                <a:gd name="T23" fmla="*/ 0 60000 65536"/>
                <a:gd name="T24" fmla="*/ 0 w 305"/>
                <a:gd name="T25" fmla="*/ 0 h 247"/>
                <a:gd name="T26" fmla="*/ 305 w 305"/>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 h="247">
                  <a:moveTo>
                    <a:pt x="305" y="51"/>
                  </a:moveTo>
                  <a:lnTo>
                    <a:pt x="305" y="51"/>
                  </a:lnTo>
                  <a:cubicBezTo>
                    <a:pt x="305" y="51"/>
                    <a:pt x="123" y="52"/>
                    <a:pt x="48" y="12"/>
                  </a:cubicBezTo>
                  <a:cubicBezTo>
                    <a:pt x="48" y="12"/>
                    <a:pt x="0" y="0"/>
                    <a:pt x="62" y="72"/>
                  </a:cubicBezTo>
                  <a:cubicBezTo>
                    <a:pt x="123" y="145"/>
                    <a:pt x="185" y="247"/>
                    <a:pt x="185" y="247"/>
                  </a:cubicBezTo>
                  <a:lnTo>
                    <a:pt x="92" y="77"/>
                  </a:lnTo>
                  <a:cubicBezTo>
                    <a:pt x="92" y="77"/>
                    <a:pt x="77" y="40"/>
                    <a:pt x="116" y="46"/>
                  </a:cubicBezTo>
                  <a:cubicBezTo>
                    <a:pt x="179" y="56"/>
                    <a:pt x="305" y="51"/>
                    <a:pt x="305" y="51"/>
                  </a:cubicBezTo>
                  <a:close/>
                </a:path>
              </a:pathLst>
            </a:custGeom>
            <a:solidFill>
              <a:srgbClr val="B42E34"/>
            </a:solidFill>
            <a:ln w="0">
              <a:solidFill>
                <a:srgbClr val="000000"/>
              </a:solidFill>
              <a:prstDash val="solid"/>
              <a:round/>
              <a:headEnd/>
              <a:tailEnd/>
            </a:ln>
          </p:spPr>
          <p:txBody>
            <a:bodyPr/>
            <a:lstStyle/>
            <a:p>
              <a:endParaRPr lang="en-GB"/>
            </a:p>
          </p:txBody>
        </p:sp>
      </p:grpSp>
      <p:sp>
        <p:nvSpPr>
          <p:cNvPr id="28675" name="TextBox 4"/>
          <p:cNvSpPr txBox="1">
            <a:spLocks noChangeArrowheads="1"/>
          </p:cNvSpPr>
          <p:nvPr/>
        </p:nvSpPr>
        <p:spPr bwMode="auto">
          <a:xfrm>
            <a:off x="684213" y="519113"/>
            <a:ext cx="69834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b="1" dirty="0">
                <a:solidFill>
                  <a:schemeClr val="bg1"/>
                </a:solidFill>
                <a:latin typeface="Verdana" panose="020B0604030504040204" pitchFamily="34" charset="0"/>
                <a:cs typeface="Arial" panose="020B0604020202020204" pitchFamily="34" charset="0"/>
              </a:rPr>
              <a:t>Meeting Protocols</a:t>
            </a:r>
            <a:endParaRPr lang="en-US" altLang="en-US" sz="4800" b="1" dirty="0">
              <a:solidFill>
                <a:schemeClr val="bg1"/>
              </a:solidFill>
              <a:cs typeface="Arial" panose="020B0604020202020204" pitchFamily="34" charset="0"/>
            </a:endParaRPr>
          </a:p>
        </p:txBody>
      </p:sp>
      <p:sp>
        <p:nvSpPr>
          <p:cNvPr id="28676" name="Rectangle 5"/>
          <p:cNvSpPr>
            <a:spLocks noChangeArrowheads="1"/>
          </p:cNvSpPr>
          <p:nvPr/>
        </p:nvSpPr>
        <p:spPr bwMode="auto">
          <a:xfrm>
            <a:off x="7239000" y="457200"/>
            <a:ext cx="1600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5400" b="1">
              <a:solidFill>
                <a:srgbClr val="000000"/>
              </a:solidFill>
              <a:latin typeface="Arial Bold" panose="020B0704020202020204" pitchFamily="34" charset="0"/>
              <a:cs typeface="Arial Bold" panose="020B0704020202020204" pitchFamily="34" charset="0"/>
            </a:endParaRPr>
          </a:p>
        </p:txBody>
      </p:sp>
      <p:sp>
        <p:nvSpPr>
          <p:cNvPr id="14341" name="Rectangle 1"/>
          <p:cNvSpPr>
            <a:spLocks noChangeArrowheads="1"/>
          </p:cNvSpPr>
          <p:nvPr/>
        </p:nvSpPr>
        <p:spPr bwMode="auto">
          <a:xfrm>
            <a:off x="684213" y="1304925"/>
            <a:ext cx="7991475" cy="615950"/>
          </a:xfrm>
          <a:prstGeom prst="rect">
            <a:avLst/>
          </a:prstGeom>
          <a:noFill/>
          <a:ln>
            <a:noFill/>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indent="-285750" eaLnBrk="1" fontAlgn="auto" hangingPunct="1">
              <a:spcBef>
                <a:spcPct val="0"/>
              </a:spcBef>
              <a:spcAft>
                <a:spcPts val="0"/>
              </a:spcAft>
              <a:defRPr/>
            </a:pPr>
            <a:endParaRPr lang="en-GB" altLang="en-US" sz="1600" dirty="0">
              <a:ea typeface="+mn-ea"/>
            </a:endParaRPr>
          </a:p>
          <a:p>
            <a:pPr eaLnBrk="1" fontAlgn="auto" hangingPunct="1">
              <a:spcBef>
                <a:spcPct val="0"/>
              </a:spcBef>
              <a:spcAft>
                <a:spcPts val="0"/>
              </a:spcAft>
              <a:buFontTx/>
              <a:buNone/>
              <a:defRPr/>
            </a:pPr>
            <a:endParaRPr lang="en-GB" altLang="en-US" sz="1800" dirty="0">
              <a:ea typeface="+mn-ea"/>
            </a:endParaRPr>
          </a:p>
        </p:txBody>
      </p:sp>
      <p:pic>
        <p:nvPicPr>
          <p:cNvPr id="286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6025" y="425450"/>
            <a:ext cx="1116013"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2788" y="6069013"/>
            <a:ext cx="6683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51" descr="Final W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088" y="5975350"/>
            <a:ext cx="1152525"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Content Placeholder 2"/>
          <p:cNvSpPr>
            <a:spLocks noGrp="1"/>
          </p:cNvSpPr>
          <p:nvPr>
            <p:ph idx="1"/>
          </p:nvPr>
        </p:nvSpPr>
        <p:spPr>
          <a:xfrm>
            <a:off x="461962" y="1420813"/>
            <a:ext cx="8285164" cy="4830763"/>
          </a:xfrm>
        </p:spPr>
        <p:txBody>
          <a:bodyPr>
            <a:normAutofit/>
          </a:bodyPr>
          <a:lstStyle/>
          <a:p>
            <a:pPr>
              <a:buFont typeface="Wingdings" panose="05000000000000000000" pitchFamily="2" charset="2"/>
              <a:buChar char="v"/>
              <a:defRPr/>
            </a:pPr>
            <a:endParaRPr lang="en-GB" sz="800" dirty="0"/>
          </a:p>
          <a:p>
            <a:pPr>
              <a:buFont typeface="Wingdings" panose="05000000000000000000" pitchFamily="2" charset="2"/>
              <a:buChar char="v"/>
              <a:defRPr/>
            </a:pPr>
            <a:endParaRPr lang="en-GB" sz="800" dirty="0"/>
          </a:p>
          <a:p>
            <a:pPr marL="0" indent="0">
              <a:buNone/>
              <a:defRPr/>
            </a:pPr>
            <a:r>
              <a:rPr lang="en-GB" sz="1900" dirty="0"/>
              <a:t>All AGM documentation was placed on the web-site and everyone advised to read in advance of the meeting.</a:t>
            </a:r>
          </a:p>
          <a:p>
            <a:pPr>
              <a:buFont typeface="Wingdings" panose="05000000000000000000" pitchFamily="2" charset="2"/>
              <a:buChar char="v"/>
              <a:defRPr/>
            </a:pPr>
            <a:endParaRPr lang="en-GB" sz="1200" dirty="0"/>
          </a:p>
          <a:p>
            <a:pPr>
              <a:buFont typeface="Wingdings" panose="05000000000000000000" pitchFamily="2" charset="2"/>
              <a:buChar char="v"/>
              <a:defRPr/>
            </a:pPr>
            <a:r>
              <a:rPr lang="en-GB" sz="1900" dirty="0"/>
              <a:t>Please ensure that you have registered your name &amp; who you are representing to help with our records of attendance. </a:t>
            </a:r>
          </a:p>
          <a:p>
            <a:pPr>
              <a:buFont typeface="Wingdings" panose="05000000000000000000" pitchFamily="2" charset="2"/>
              <a:buChar char="v"/>
              <a:defRPr/>
            </a:pPr>
            <a:endParaRPr lang="en-GB" sz="800" dirty="0"/>
          </a:p>
          <a:p>
            <a:pPr marL="0" indent="0">
              <a:buNone/>
              <a:defRPr/>
            </a:pPr>
            <a:endParaRPr lang="en-GB" sz="900" dirty="0"/>
          </a:p>
          <a:p>
            <a:pPr>
              <a:buFont typeface="Wingdings" panose="05000000000000000000" pitchFamily="2" charset="2"/>
              <a:buChar char="v"/>
              <a:defRPr/>
            </a:pPr>
            <a:r>
              <a:rPr lang="en-GB" sz="1900" dirty="0"/>
              <a:t>Managed voting will take place for any item that needs member approval.  Reminder that for the County AGM only </a:t>
            </a:r>
            <a:r>
              <a:rPr lang="en-GB" sz="1900" b="1" dirty="0"/>
              <a:t>1 representative </a:t>
            </a:r>
            <a:r>
              <a:rPr lang="en-GB" sz="1900" dirty="0"/>
              <a:t>of each club or organisation is allowed to vote.</a:t>
            </a:r>
          </a:p>
          <a:p>
            <a:pPr>
              <a:buFont typeface="Wingdings" panose="05000000000000000000" pitchFamily="2" charset="2"/>
              <a:buChar char="v"/>
              <a:defRPr/>
            </a:pPr>
            <a:endParaRPr lang="en-GB" sz="900" dirty="0"/>
          </a:p>
          <a:p>
            <a:pPr>
              <a:buFont typeface="Wingdings" panose="05000000000000000000" pitchFamily="2" charset="2"/>
              <a:buChar char="v"/>
              <a:defRPr/>
            </a:pPr>
            <a:r>
              <a:rPr lang="en-GB" sz="1900" dirty="0"/>
              <a:t>Any questions that arise will be answered at relevant times throughout the presentation, in AOB or included in the post meeting FAQs</a:t>
            </a:r>
          </a:p>
          <a:p>
            <a:pPr marL="0" indent="0">
              <a:buNone/>
              <a:defRPr/>
            </a:pPr>
            <a:endParaRPr lang="en-GB" sz="1900" dirty="0"/>
          </a:p>
          <a:p>
            <a:pPr marL="0" indent="0">
              <a:buNone/>
              <a:defRPr/>
            </a:pPr>
            <a:endParaRPr lang="en-GB" sz="1900" dirty="0"/>
          </a:p>
          <a:p>
            <a:pPr marL="0" indent="0">
              <a:buNone/>
              <a:defRPr/>
            </a:pPr>
            <a:endParaRPr lang="en-GB" sz="1900" dirty="0"/>
          </a:p>
          <a:p>
            <a:pPr marL="0" indent="0">
              <a:buNone/>
              <a:defRPr/>
            </a:pPr>
            <a:endParaRPr lang="en-GB" sz="1900" dirty="0"/>
          </a:p>
          <a:p>
            <a:pPr marL="0" indent="0">
              <a:buNone/>
              <a:defRPr/>
            </a:pPr>
            <a:endParaRPr lang="en-GB" sz="1900" dirty="0"/>
          </a:p>
          <a:p>
            <a:pPr marL="0" indent="0">
              <a:buNone/>
              <a:defRPr/>
            </a:pPr>
            <a:endParaRPr lang="en-GB" sz="1900" dirty="0"/>
          </a:p>
          <a:p>
            <a:pPr marL="0" indent="0">
              <a:buNone/>
              <a:defRPr/>
            </a:pPr>
            <a:endParaRPr lang="en-GB" sz="1900" dirty="0"/>
          </a:p>
          <a:p>
            <a:pPr marL="0" indent="0">
              <a:buNone/>
              <a:defRPr/>
            </a:pPr>
            <a:endParaRPr lang="en-GB" sz="1900" dirty="0"/>
          </a:p>
          <a:p>
            <a:pPr marL="0" indent="0">
              <a:buNone/>
              <a:defRPr/>
            </a:pPr>
            <a:endParaRPr lang="en-GB" sz="1900" dirty="0"/>
          </a:p>
          <a:p>
            <a:pPr marL="0" indent="0">
              <a:buNone/>
              <a:defRPr/>
            </a:pPr>
            <a:endParaRPr lang="en-GB" sz="1900" dirty="0"/>
          </a:p>
          <a:p>
            <a:pPr marL="0" indent="0">
              <a:buNone/>
              <a:defRPr/>
            </a:pPr>
            <a:endParaRPr lang="en-GB" sz="1900" dirty="0"/>
          </a:p>
          <a:p>
            <a:pPr marL="0" indent="0">
              <a:buNone/>
              <a:defRPr/>
            </a:pPr>
            <a:endParaRPr lang="en-GB" sz="1900" dirty="0"/>
          </a:p>
          <a:p>
            <a:pPr marL="0" indent="0">
              <a:buNone/>
              <a:defRPr/>
            </a:pPr>
            <a:endParaRPr lang="en-GB" sz="1800" dirty="0"/>
          </a:p>
          <a:p>
            <a:pPr marL="0" indent="0">
              <a:buNone/>
              <a:defRPr/>
            </a:pPr>
            <a:endParaRPr lang="en-GB" sz="1800" dirty="0"/>
          </a:p>
        </p:txBody>
      </p:sp>
    </p:spTree>
    <p:extLst>
      <p:ext uri="{BB962C8B-B14F-4D97-AF65-F5344CB8AC3E}">
        <p14:creationId xmlns:p14="http://schemas.microsoft.com/office/powerpoint/2010/main" val="3421858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11"/>
          <p:cNvGrpSpPr>
            <a:grpSpLocks noChangeAspect="1"/>
          </p:cNvGrpSpPr>
          <p:nvPr/>
        </p:nvGrpSpPr>
        <p:grpSpPr bwMode="auto">
          <a:xfrm>
            <a:off x="77788" y="0"/>
            <a:ext cx="9423400" cy="6858000"/>
            <a:chOff x="49" y="0"/>
            <a:chExt cx="5936" cy="4320"/>
          </a:xfrm>
        </p:grpSpPr>
        <p:sp>
          <p:nvSpPr>
            <p:cNvPr id="28682" name="AutoShape 10"/>
            <p:cNvSpPr>
              <a:spLocks noChangeAspect="1" noChangeArrowheads="1" noTextEdit="1"/>
            </p:cNvSpPr>
            <p:nvPr/>
          </p:nvSpPr>
          <p:spPr bwMode="auto">
            <a:xfrm>
              <a:off x="49" y="4"/>
              <a:ext cx="5760" cy="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8683" name="Freeform 12"/>
            <p:cNvSpPr>
              <a:spLocks/>
            </p:cNvSpPr>
            <p:nvPr/>
          </p:nvSpPr>
          <p:spPr bwMode="auto">
            <a:xfrm>
              <a:off x="49" y="0"/>
              <a:ext cx="5766" cy="910"/>
            </a:xfrm>
            <a:custGeom>
              <a:avLst/>
              <a:gdLst>
                <a:gd name="T0" fmla="*/ 18 w 9599"/>
                <a:gd name="T1" fmla="*/ 0 h 2905"/>
                <a:gd name="T2" fmla="*/ 18 w 9599"/>
                <a:gd name="T3" fmla="*/ 0 h 2905"/>
                <a:gd name="T4" fmla="*/ 67 w 9599"/>
                <a:gd name="T5" fmla="*/ 0 h 2905"/>
                <a:gd name="T6" fmla="*/ 80 w 9599"/>
                <a:gd name="T7" fmla="*/ 0 h 2905"/>
                <a:gd name="T8" fmla="*/ 96 w 9599"/>
                <a:gd name="T9" fmla="*/ 0 h 2905"/>
                <a:gd name="T10" fmla="*/ 105 w 9599"/>
                <a:gd name="T11" fmla="*/ 0 h 2905"/>
                <a:gd name="T12" fmla="*/ 117 w 9599"/>
                <a:gd name="T13" fmla="*/ 0 h 2905"/>
                <a:gd name="T14" fmla="*/ 129 w 9599"/>
                <a:gd name="T15" fmla="*/ 0 h 2905"/>
                <a:gd name="T16" fmla="*/ 145 w 9599"/>
                <a:gd name="T17" fmla="*/ 0 h 2905"/>
                <a:gd name="T18" fmla="*/ 159 w 9599"/>
                <a:gd name="T19" fmla="*/ 0 h 2905"/>
                <a:gd name="T20" fmla="*/ 161 w 9599"/>
                <a:gd name="T21" fmla="*/ 0 h 2905"/>
                <a:gd name="T22" fmla="*/ 163 w 9599"/>
                <a:gd name="T23" fmla="*/ 0 h 2905"/>
                <a:gd name="T24" fmla="*/ 163 w 9599"/>
                <a:gd name="T25" fmla="*/ 0 h 2905"/>
                <a:gd name="T26" fmla="*/ 0 w 9599"/>
                <a:gd name="T27" fmla="*/ 0 h 2905"/>
                <a:gd name="T28" fmla="*/ 0 w 9599"/>
                <a:gd name="T29" fmla="*/ 0 h 2905"/>
                <a:gd name="T30" fmla="*/ 18 w 9599"/>
                <a:gd name="T31" fmla="*/ 0 h 29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99"/>
                <a:gd name="T49" fmla="*/ 0 h 2905"/>
                <a:gd name="T50" fmla="*/ 9599 w 9599"/>
                <a:gd name="T51" fmla="*/ 2905 h 29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99" h="2905">
                  <a:moveTo>
                    <a:pt x="1057" y="2871"/>
                  </a:moveTo>
                  <a:lnTo>
                    <a:pt x="1057" y="2871"/>
                  </a:lnTo>
                  <a:cubicBezTo>
                    <a:pt x="1057" y="2871"/>
                    <a:pt x="3791" y="2791"/>
                    <a:pt x="3930" y="2829"/>
                  </a:cubicBezTo>
                  <a:cubicBezTo>
                    <a:pt x="4068" y="2867"/>
                    <a:pt x="4648" y="2879"/>
                    <a:pt x="4723" y="2879"/>
                  </a:cubicBezTo>
                  <a:cubicBezTo>
                    <a:pt x="4799" y="2879"/>
                    <a:pt x="5504" y="2829"/>
                    <a:pt x="5643" y="2829"/>
                  </a:cubicBezTo>
                  <a:lnTo>
                    <a:pt x="6197" y="2829"/>
                  </a:lnTo>
                  <a:cubicBezTo>
                    <a:pt x="6348" y="2829"/>
                    <a:pt x="6688" y="2867"/>
                    <a:pt x="6889" y="2867"/>
                  </a:cubicBezTo>
                  <a:lnTo>
                    <a:pt x="7569" y="2867"/>
                  </a:lnTo>
                  <a:cubicBezTo>
                    <a:pt x="7834" y="2867"/>
                    <a:pt x="8539" y="2905"/>
                    <a:pt x="8539" y="2905"/>
                  </a:cubicBezTo>
                  <a:lnTo>
                    <a:pt x="9370" y="2879"/>
                  </a:lnTo>
                  <a:cubicBezTo>
                    <a:pt x="9370" y="2879"/>
                    <a:pt x="9408" y="2867"/>
                    <a:pt x="9496" y="2867"/>
                  </a:cubicBezTo>
                  <a:lnTo>
                    <a:pt x="9599" y="2867"/>
                  </a:lnTo>
                  <a:lnTo>
                    <a:pt x="9599" y="0"/>
                  </a:lnTo>
                  <a:lnTo>
                    <a:pt x="0" y="0"/>
                  </a:lnTo>
                  <a:lnTo>
                    <a:pt x="0" y="2879"/>
                  </a:lnTo>
                  <a:lnTo>
                    <a:pt x="1057" y="2871"/>
                  </a:lnTo>
                  <a:close/>
                </a:path>
              </a:pathLst>
            </a:custGeom>
            <a:solidFill>
              <a:srgbClr val="0070C0"/>
            </a:solidFill>
            <a:ln w="0">
              <a:solidFill>
                <a:srgbClr val="000000"/>
              </a:solidFill>
              <a:prstDash val="solid"/>
              <a:round/>
              <a:headEnd/>
              <a:tailEnd/>
            </a:ln>
          </p:spPr>
          <p:txBody>
            <a:bodyPr/>
            <a:lstStyle/>
            <a:p>
              <a:endParaRPr lang="en-GB"/>
            </a:p>
          </p:txBody>
        </p:sp>
        <p:sp>
          <p:nvSpPr>
            <p:cNvPr id="28684" name="Freeform 13"/>
            <p:cNvSpPr>
              <a:spLocks noEditPoints="1"/>
            </p:cNvSpPr>
            <p:nvPr/>
          </p:nvSpPr>
          <p:spPr bwMode="auto">
            <a:xfrm>
              <a:off x="5266" y="841"/>
              <a:ext cx="672" cy="34"/>
            </a:xfrm>
            <a:custGeom>
              <a:avLst/>
              <a:gdLst>
                <a:gd name="T0" fmla="*/ 19 w 1118"/>
                <a:gd name="T1" fmla="*/ 0 h 56"/>
                <a:gd name="T2" fmla="*/ 19 w 1118"/>
                <a:gd name="T3" fmla="*/ 0 h 56"/>
                <a:gd name="T4" fmla="*/ 19 w 1118"/>
                <a:gd name="T5" fmla="*/ 1 h 56"/>
                <a:gd name="T6" fmla="*/ 18 w 1118"/>
                <a:gd name="T7" fmla="*/ 1 h 56"/>
                <a:gd name="T8" fmla="*/ 17 w 1118"/>
                <a:gd name="T9" fmla="*/ 1 h 56"/>
                <a:gd name="T10" fmla="*/ 17 w 1118"/>
                <a:gd name="T11" fmla="*/ 1 h 56"/>
                <a:gd name="T12" fmla="*/ 17 w 1118"/>
                <a:gd name="T13" fmla="*/ 1 h 56"/>
                <a:gd name="T14" fmla="*/ 16 w 1118"/>
                <a:gd name="T15" fmla="*/ 1 h 56"/>
                <a:gd name="T16" fmla="*/ 16 w 1118"/>
                <a:gd name="T17" fmla="*/ 1 h 56"/>
                <a:gd name="T18" fmla="*/ 16 w 1118"/>
                <a:gd name="T19" fmla="*/ 1 h 56"/>
                <a:gd name="T20" fmla="*/ 15 w 1118"/>
                <a:gd name="T21" fmla="*/ 1 h 56"/>
                <a:gd name="T22" fmla="*/ 14 w 1118"/>
                <a:gd name="T23" fmla="*/ 1 h 56"/>
                <a:gd name="T24" fmla="*/ 14 w 1118"/>
                <a:gd name="T25" fmla="*/ 1 h 56"/>
                <a:gd name="T26" fmla="*/ 14 w 1118"/>
                <a:gd name="T27" fmla="*/ 1 h 56"/>
                <a:gd name="T28" fmla="*/ 13 w 1118"/>
                <a:gd name="T29" fmla="*/ 1 h 56"/>
                <a:gd name="T30" fmla="*/ 13 w 1118"/>
                <a:gd name="T31" fmla="*/ 1 h 56"/>
                <a:gd name="T32" fmla="*/ 12 w 1118"/>
                <a:gd name="T33" fmla="*/ 1 h 56"/>
                <a:gd name="T34" fmla="*/ 12 w 1118"/>
                <a:gd name="T35" fmla="*/ 1 h 56"/>
                <a:gd name="T36" fmla="*/ 11 w 1118"/>
                <a:gd name="T37" fmla="*/ 1 h 56"/>
                <a:gd name="T38" fmla="*/ 10 w 1118"/>
                <a:gd name="T39" fmla="*/ 1 h 56"/>
                <a:gd name="T40" fmla="*/ 10 w 1118"/>
                <a:gd name="T41" fmla="*/ 1 h 56"/>
                <a:gd name="T42" fmla="*/ 10 w 1118"/>
                <a:gd name="T43" fmla="*/ 1 h 56"/>
                <a:gd name="T44" fmla="*/ 9 w 1118"/>
                <a:gd name="T45" fmla="*/ 1 h 56"/>
                <a:gd name="T46" fmla="*/ 8 w 1118"/>
                <a:gd name="T47" fmla="*/ 1 h 56"/>
                <a:gd name="T48" fmla="*/ 8 w 1118"/>
                <a:gd name="T49" fmla="*/ 1 h 56"/>
                <a:gd name="T50" fmla="*/ 7 w 1118"/>
                <a:gd name="T51" fmla="*/ 1 h 56"/>
                <a:gd name="T52" fmla="*/ 6 w 1118"/>
                <a:gd name="T53" fmla="*/ 1 h 56"/>
                <a:gd name="T54" fmla="*/ 6 w 1118"/>
                <a:gd name="T55" fmla="*/ 1 h 56"/>
                <a:gd name="T56" fmla="*/ 5 w 1118"/>
                <a:gd name="T57" fmla="*/ 1 h 56"/>
                <a:gd name="T58" fmla="*/ 5 w 1118"/>
                <a:gd name="T59" fmla="*/ 1 h 56"/>
                <a:gd name="T60" fmla="*/ 5 w 1118"/>
                <a:gd name="T61" fmla="*/ 1 h 56"/>
                <a:gd name="T62" fmla="*/ 5 w 1118"/>
                <a:gd name="T63" fmla="*/ 1 h 56"/>
                <a:gd name="T64" fmla="*/ 4 w 1118"/>
                <a:gd name="T65" fmla="*/ 1 h 56"/>
                <a:gd name="T66" fmla="*/ 4 w 1118"/>
                <a:gd name="T67" fmla="*/ 1 h 56"/>
                <a:gd name="T68" fmla="*/ 3 w 1118"/>
                <a:gd name="T69" fmla="*/ 1 h 56"/>
                <a:gd name="T70" fmla="*/ 3 w 1118"/>
                <a:gd name="T71" fmla="*/ 1 h 56"/>
                <a:gd name="T72" fmla="*/ 2 w 1118"/>
                <a:gd name="T73" fmla="*/ 1 h 56"/>
                <a:gd name="T74" fmla="*/ 2 w 1118"/>
                <a:gd name="T75" fmla="*/ 1 h 56"/>
                <a:gd name="T76" fmla="*/ 1 w 1118"/>
                <a:gd name="T77" fmla="*/ 1 h 56"/>
                <a:gd name="T78" fmla="*/ 1 w 1118"/>
                <a:gd name="T79" fmla="*/ 1 h 56"/>
                <a:gd name="T80" fmla="*/ 0 w 1118"/>
                <a:gd name="T81" fmla="*/ 1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18"/>
                <a:gd name="T124" fmla="*/ 0 h 56"/>
                <a:gd name="T125" fmla="*/ 1118 w 1118"/>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18" h="56">
                  <a:moveTo>
                    <a:pt x="1118" y="0"/>
                  </a:moveTo>
                  <a:lnTo>
                    <a:pt x="1118" y="0"/>
                  </a:lnTo>
                  <a:lnTo>
                    <a:pt x="1084" y="3"/>
                  </a:lnTo>
                  <a:lnTo>
                    <a:pt x="1065" y="5"/>
                  </a:lnTo>
                  <a:moveTo>
                    <a:pt x="1011" y="9"/>
                  </a:moveTo>
                  <a:lnTo>
                    <a:pt x="1011" y="9"/>
                  </a:lnTo>
                  <a:lnTo>
                    <a:pt x="1000" y="10"/>
                  </a:lnTo>
                  <a:lnTo>
                    <a:pt x="958" y="13"/>
                  </a:lnTo>
                  <a:moveTo>
                    <a:pt x="905" y="17"/>
                  </a:moveTo>
                  <a:lnTo>
                    <a:pt x="905" y="17"/>
                  </a:lnTo>
                  <a:lnTo>
                    <a:pt x="896" y="18"/>
                  </a:lnTo>
                  <a:lnTo>
                    <a:pt x="852" y="21"/>
                  </a:lnTo>
                  <a:moveTo>
                    <a:pt x="799" y="24"/>
                  </a:moveTo>
                  <a:lnTo>
                    <a:pt x="799" y="24"/>
                  </a:lnTo>
                  <a:lnTo>
                    <a:pt x="775" y="26"/>
                  </a:lnTo>
                  <a:lnTo>
                    <a:pt x="746" y="28"/>
                  </a:lnTo>
                  <a:moveTo>
                    <a:pt x="693" y="31"/>
                  </a:moveTo>
                  <a:lnTo>
                    <a:pt x="693" y="31"/>
                  </a:lnTo>
                  <a:lnTo>
                    <a:pt x="639" y="34"/>
                  </a:lnTo>
                  <a:moveTo>
                    <a:pt x="586" y="36"/>
                  </a:moveTo>
                  <a:lnTo>
                    <a:pt x="586" y="36"/>
                  </a:lnTo>
                  <a:lnTo>
                    <a:pt x="564" y="37"/>
                  </a:lnTo>
                  <a:lnTo>
                    <a:pt x="533" y="39"/>
                  </a:lnTo>
                  <a:moveTo>
                    <a:pt x="480" y="41"/>
                  </a:moveTo>
                  <a:lnTo>
                    <a:pt x="480" y="41"/>
                  </a:lnTo>
                  <a:lnTo>
                    <a:pt x="426" y="44"/>
                  </a:lnTo>
                  <a:moveTo>
                    <a:pt x="373" y="46"/>
                  </a:moveTo>
                  <a:lnTo>
                    <a:pt x="373" y="46"/>
                  </a:lnTo>
                  <a:lnTo>
                    <a:pt x="325" y="48"/>
                  </a:lnTo>
                  <a:lnTo>
                    <a:pt x="320" y="48"/>
                  </a:lnTo>
                  <a:moveTo>
                    <a:pt x="267" y="49"/>
                  </a:moveTo>
                  <a:lnTo>
                    <a:pt x="267" y="49"/>
                  </a:lnTo>
                  <a:lnTo>
                    <a:pt x="240" y="50"/>
                  </a:lnTo>
                  <a:lnTo>
                    <a:pt x="213" y="51"/>
                  </a:lnTo>
                  <a:moveTo>
                    <a:pt x="160" y="53"/>
                  </a:moveTo>
                  <a:lnTo>
                    <a:pt x="160" y="53"/>
                  </a:lnTo>
                  <a:lnTo>
                    <a:pt x="153" y="53"/>
                  </a:lnTo>
                  <a:lnTo>
                    <a:pt x="107" y="54"/>
                  </a:lnTo>
                  <a:moveTo>
                    <a:pt x="54" y="55"/>
                  </a:moveTo>
                  <a:lnTo>
                    <a:pt x="54" y="55"/>
                  </a:lnTo>
                  <a:lnTo>
                    <a:pt x="0" y="5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85" name="Freeform 14"/>
            <p:cNvSpPr>
              <a:spLocks noEditPoints="1"/>
            </p:cNvSpPr>
            <p:nvPr/>
          </p:nvSpPr>
          <p:spPr bwMode="auto">
            <a:xfrm>
              <a:off x="4675" y="855"/>
              <a:ext cx="494" cy="20"/>
            </a:xfrm>
            <a:custGeom>
              <a:avLst/>
              <a:gdLst>
                <a:gd name="T0" fmla="*/ 14 w 823"/>
                <a:gd name="T1" fmla="*/ 1 h 33"/>
                <a:gd name="T2" fmla="*/ 14 w 823"/>
                <a:gd name="T3" fmla="*/ 1 h 33"/>
                <a:gd name="T4" fmla="*/ 13 w 823"/>
                <a:gd name="T5" fmla="*/ 1 h 33"/>
                <a:gd name="T6" fmla="*/ 12 w 823"/>
                <a:gd name="T7" fmla="*/ 1 h 33"/>
                <a:gd name="T8" fmla="*/ 12 w 823"/>
                <a:gd name="T9" fmla="*/ 1 h 33"/>
                <a:gd name="T10" fmla="*/ 11 w 823"/>
                <a:gd name="T11" fmla="*/ 1 h 33"/>
                <a:gd name="T12" fmla="*/ 10 w 823"/>
                <a:gd name="T13" fmla="*/ 1 h 33"/>
                <a:gd name="T14" fmla="*/ 10 w 823"/>
                <a:gd name="T15" fmla="*/ 1 h 33"/>
                <a:gd name="T16" fmla="*/ 10 w 823"/>
                <a:gd name="T17" fmla="*/ 1 h 33"/>
                <a:gd name="T18" fmla="*/ 8 w 823"/>
                <a:gd name="T19" fmla="*/ 1 h 33"/>
                <a:gd name="T20" fmla="*/ 8 w 823"/>
                <a:gd name="T21" fmla="*/ 1 h 33"/>
                <a:gd name="T22" fmla="*/ 8 w 823"/>
                <a:gd name="T23" fmla="*/ 1 h 33"/>
                <a:gd name="T24" fmla="*/ 7 w 823"/>
                <a:gd name="T25" fmla="*/ 1 h 33"/>
                <a:gd name="T26" fmla="*/ 7 w 823"/>
                <a:gd name="T27" fmla="*/ 1 h 33"/>
                <a:gd name="T28" fmla="*/ 7 w 823"/>
                <a:gd name="T29" fmla="*/ 1 h 33"/>
                <a:gd name="T30" fmla="*/ 6 w 823"/>
                <a:gd name="T31" fmla="*/ 1 h 33"/>
                <a:gd name="T32" fmla="*/ 5 w 823"/>
                <a:gd name="T33" fmla="*/ 1 h 33"/>
                <a:gd name="T34" fmla="*/ 5 w 823"/>
                <a:gd name="T35" fmla="*/ 1 h 33"/>
                <a:gd name="T36" fmla="*/ 4 w 823"/>
                <a:gd name="T37" fmla="*/ 1 h 33"/>
                <a:gd name="T38" fmla="*/ 3 w 823"/>
                <a:gd name="T39" fmla="*/ 1 h 33"/>
                <a:gd name="T40" fmla="*/ 3 w 823"/>
                <a:gd name="T41" fmla="*/ 1 h 33"/>
                <a:gd name="T42" fmla="*/ 2 w 823"/>
                <a:gd name="T43" fmla="*/ 1 h 33"/>
                <a:gd name="T44" fmla="*/ 2 w 823"/>
                <a:gd name="T45" fmla="*/ 1 h 33"/>
                <a:gd name="T46" fmla="*/ 1 w 823"/>
                <a:gd name="T47" fmla="*/ 1 h 33"/>
                <a:gd name="T48" fmla="*/ 1 w 823"/>
                <a:gd name="T49" fmla="*/ 1 h 33"/>
                <a:gd name="T50" fmla="*/ 0 w 823"/>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3"/>
                <a:gd name="T79" fmla="*/ 0 h 33"/>
                <a:gd name="T80" fmla="*/ 823 w 823"/>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3" h="33">
                  <a:moveTo>
                    <a:pt x="823" y="33"/>
                  </a:moveTo>
                  <a:lnTo>
                    <a:pt x="823" y="33"/>
                  </a:lnTo>
                  <a:lnTo>
                    <a:pt x="768" y="32"/>
                  </a:lnTo>
                  <a:moveTo>
                    <a:pt x="713" y="30"/>
                  </a:moveTo>
                  <a:lnTo>
                    <a:pt x="713" y="30"/>
                  </a:lnTo>
                  <a:lnTo>
                    <a:pt x="658" y="29"/>
                  </a:lnTo>
                  <a:moveTo>
                    <a:pt x="603" y="27"/>
                  </a:moveTo>
                  <a:lnTo>
                    <a:pt x="603" y="27"/>
                  </a:lnTo>
                  <a:lnTo>
                    <a:pt x="548" y="24"/>
                  </a:lnTo>
                  <a:moveTo>
                    <a:pt x="494" y="22"/>
                  </a:moveTo>
                  <a:lnTo>
                    <a:pt x="494" y="22"/>
                  </a:lnTo>
                  <a:lnTo>
                    <a:pt x="486" y="22"/>
                  </a:lnTo>
                  <a:lnTo>
                    <a:pt x="439" y="19"/>
                  </a:lnTo>
                  <a:moveTo>
                    <a:pt x="384" y="16"/>
                  </a:moveTo>
                  <a:lnTo>
                    <a:pt x="384" y="16"/>
                  </a:lnTo>
                  <a:lnTo>
                    <a:pt x="329" y="13"/>
                  </a:lnTo>
                  <a:moveTo>
                    <a:pt x="274" y="11"/>
                  </a:moveTo>
                  <a:lnTo>
                    <a:pt x="274" y="11"/>
                  </a:lnTo>
                  <a:lnTo>
                    <a:pt x="219" y="8"/>
                  </a:lnTo>
                  <a:moveTo>
                    <a:pt x="164" y="5"/>
                  </a:moveTo>
                  <a:lnTo>
                    <a:pt x="164" y="5"/>
                  </a:lnTo>
                  <a:lnTo>
                    <a:pt x="144" y="4"/>
                  </a:lnTo>
                  <a:lnTo>
                    <a:pt x="109" y="3"/>
                  </a:lnTo>
                  <a:moveTo>
                    <a:pt x="54" y="2"/>
                  </a:moveTo>
                  <a:lnTo>
                    <a:pt x="54" y="2"/>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86" name="Freeform 15"/>
            <p:cNvSpPr>
              <a:spLocks noEditPoints="1"/>
            </p:cNvSpPr>
            <p:nvPr/>
          </p:nvSpPr>
          <p:spPr bwMode="auto">
            <a:xfrm>
              <a:off x="3843" y="823"/>
              <a:ext cx="734" cy="31"/>
            </a:xfrm>
            <a:custGeom>
              <a:avLst/>
              <a:gdLst>
                <a:gd name="T0" fmla="*/ 21 w 1222"/>
                <a:gd name="T1" fmla="*/ 1 h 52"/>
                <a:gd name="T2" fmla="*/ 21 w 1222"/>
                <a:gd name="T3" fmla="*/ 1 h 52"/>
                <a:gd name="T4" fmla="*/ 20 w 1222"/>
                <a:gd name="T5" fmla="*/ 1 h 52"/>
                <a:gd name="T6" fmla="*/ 19 w 1222"/>
                <a:gd name="T7" fmla="*/ 1 h 52"/>
                <a:gd name="T8" fmla="*/ 19 w 1222"/>
                <a:gd name="T9" fmla="*/ 1 h 52"/>
                <a:gd name="T10" fmla="*/ 18 w 1222"/>
                <a:gd name="T11" fmla="*/ 1 h 52"/>
                <a:gd name="T12" fmla="*/ 17 w 1222"/>
                <a:gd name="T13" fmla="*/ 1 h 52"/>
                <a:gd name="T14" fmla="*/ 17 w 1222"/>
                <a:gd name="T15" fmla="*/ 1 h 52"/>
                <a:gd name="T16" fmla="*/ 16 w 1222"/>
                <a:gd name="T17" fmla="*/ 1 h 52"/>
                <a:gd name="T18" fmla="*/ 16 w 1222"/>
                <a:gd name="T19" fmla="*/ 1 h 52"/>
                <a:gd name="T20" fmla="*/ 16 w 1222"/>
                <a:gd name="T21" fmla="*/ 1 h 52"/>
                <a:gd name="T22" fmla="*/ 14 w 1222"/>
                <a:gd name="T23" fmla="*/ 1 h 52"/>
                <a:gd name="T24" fmla="*/ 13 w 1222"/>
                <a:gd name="T25" fmla="*/ 1 h 52"/>
                <a:gd name="T26" fmla="*/ 13 w 1222"/>
                <a:gd name="T27" fmla="*/ 1 h 52"/>
                <a:gd name="T28" fmla="*/ 13 w 1222"/>
                <a:gd name="T29" fmla="*/ 1 h 52"/>
                <a:gd name="T30" fmla="*/ 11 w 1222"/>
                <a:gd name="T31" fmla="*/ 1 h 52"/>
                <a:gd name="T32" fmla="*/ 11 w 1222"/>
                <a:gd name="T33" fmla="*/ 1 h 52"/>
                <a:gd name="T34" fmla="*/ 11 w 1222"/>
                <a:gd name="T35" fmla="*/ 1 h 52"/>
                <a:gd name="T36" fmla="*/ 10 w 1222"/>
                <a:gd name="T37" fmla="*/ 1 h 52"/>
                <a:gd name="T38" fmla="*/ 10 w 1222"/>
                <a:gd name="T39" fmla="*/ 1 h 52"/>
                <a:gd name="T40" fmla="*/ 9 w 1222"/>
                <a:gd name="T41" fmla="*/ 1 h 52"/>
                <a:gd name="T42" fmla="*/ 9 w 1222"/>
                <a:gd name="T43" fmla="*/ 1 h 52"/>
                <a:gd name="T44" fmla="*/ 8 w 1222"/>
                <a:gd name="T45" fmla="*/ 1 h 52"/>
                <a:gd name="T46" fmla="*/ 8 w 1222"/>
                <a:gd name="T47" fmla="*/ 1 h 52"/>
                <a:gd name="T48" fmla="*/ 8 w 1222"/>
                <a:gd name="T49" fmla="*/ 1 h 52"/>
                <a:gd name="T50" fmla="*/ 7 w 1222"/>
                <a:gd name="T51" fmla="*/ 1 h 52"/>
                <a:gd name="T52" fmla="*/ 6 w 1222"/>
                <a:gd name="T53" fmla="*/ 1 h 52"/>
                <a:gd name="T54" fmla="*/ 6 w 1222"/>
                <a:gd name="T55" fmla="*/ 1 h 52"/>
                <a:gd name="T56" fmla="*/ 6 w 1222"/>
                <a:gd name="T57" fmla="*/ 1 h 52"/>
                <a:gd name="T58" fmla="*/ 5 w 1222"/>
                <a:gd name="T59" fmla="*/ 1 h 52"/>
                <a:gd name="T60" fmla="*/ 5 w 1222"/>
                <a:gd name="T61" fmla="*/ 1 h 52"/>
                <a:gd name="T62" fmla="*/ 5 w 1222"/>
                <a:gd name="T63" fmla="*/ 1 h 52"/>
                <a:gd name="T64" fmla="*/ 4 w 1222"/>
                <a:gd name="T65" fmla="*/ 1 h 52"/>
                <a:gd name="T66" fmla="*/ 4 w 1222"/>
                <a:gd name="T67" fmla="*/ 1 h 52"/>
                <a:gd name="T68" fmla="*/ 3 w 1222"/>
                <a:gd name="T69" fmla="*/ 1 h 52"/>
                <a:gd name="T70" fmla="*/ 3 w 1222"/>
                <a:gd name="T71" fmla="*/ 1 h 52"/>
                <a:gd name="T72" fmla="*/ 2 w 1222"/>
                <a:gd name="T73" fmla="*/ 1 h 52"/>
                <a:gd name="T74" fmla="*/ 2 w 1222"/>
                <a:gd name="T75" fmla="*/ 1 h 52"/>
                <a:gd name="T76" fmla="*/ 1 w 1222"/>
                <a:gd name="T77" fmla="*/ 1 h 52"/>
                <a:gd name="T78" fmla="*/ 1 w 1222"/>
                <a:gd name="T79" fmla="*/ 1 h 52"/>
                <a:gd name="T80" fmla="*/ 1 w 1222"/>
                <a:gd name="T81" fmla="*/ 1 h 52"/>
                <a:gd name="T82" fmla="*/ 0 w 1222"/>
                <a:gd name="T83" fmla="*/ 0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2"/>
                <a:gd name="T127" fmla="*/ 0 h 52"/>
                <a:gd name="T128" fmla="*/ 1222 w 1222"/>
                <a:gd name="T129" fmla="*/ 52 h 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2" h="52">
                  <a:moveTo>
                    <a:pt x="1222" y="52"/>
                  </a:moveTo>
                  <a:lnTo>
                    <a:pt x="1222" y="52"/>
                  </a:lnTo>
                  <a:lnTo>
                    <a:pt x="1169" y="51"/>
                  </a:lnTo>
                  <a:moveTo>
                    <a:pt x="1116" y="51"/>
                  </a:moveTo>
                  <a:lnTo>
                    <a:pt x="1116" y="51"/>
                  </a:lnTo>
                  <a:lnTo>
                    <a:pt x="1063" y="50"/>
                  </a:lnTo>
                  <a:moveTo>
                    <a:pt x="1009" y="49"/>
                  </a:moveTo>
                  <a:lnTo>
                    <a:pt x="1009" y="49"/>
                  </a:lnTo>
                  <a:lnTo>
                    <a:pt x="956" y="48"/>
                  </a:lnTo>
                  <a:moveTo>
                    <a:pt x="903" y="47"/>
                  </a:moveTo>
                  <a:lnTo>
                    <a:pt x="903" y="47"/>
                  </a:lnTo>
                  <a:lnTo>
                    <a:pt x="850" y="46"/>
                  </a:lnTo>
                  <a:moveTo>
                    <a:pt x="797" y="45"/>
                  </a:moveTo>
                  <a:lnTo>
                    <a:pt x="797" y="45"/>
                  </a:lnTo>
                  <a:lnTo>
                    <a:pt x="743" y="43"/>
                  </a:lnTo>
                  <a:moveTo>
                    <a:pt x="690" y="42"/>
                  </a:moveTo>
                  <a:lnTo>
                    <a:pt x="690" y="42"/>
                  </a:lnTo>
                  <a:lnTo>
                    <a:pt x="637" y="40"/>
                  </a:lnTo>
                  <a:moveTo>
                    <a:pt x="584" y="39"/>
                  </a:moveTo>
                  <a:lnTo>
                    <a:pt x="584" y="39"/>
                  </a:lnTo>
                  <a:lnTo>
                    <a:pt x="535" y="37"/>
                  </a:lnTo>
                  <a:lnTo>
                    <a:pt x="531" y="37"/>
                  </a:lnTo>
                  <a:moveTo>
                    <a:pt x="477" y="34"/>
                  </a:moveTo>
                  <a:lnTo>
                    <a:pt x="477" y="34"/>
                  </a:lnTo>
                  <a:lnTo>
                    <a:pt x="449" y="33"/>
                  </a:lnTo>
                  <a:lnTo>
                    <a:pt x="424" y="32"/>
                  </a:lnTo>
                  <a:moveTo>
                    <a:pt x="371" y="30"/>
                  </a:moveTo>
                  <a:lnTo>
                    <a:pt x="371" y="30"/>
                  </a:lnTo>
                  <a:lnTo>
                    <a:pt x="367" y="29"/>
                  </a:lnTo>
                  <a:lnTo>
                    <a:pt x="318" y="27"/>
                  </a:lnTo>
                  <a:moveTo>
                    <a:pt x="265" y="23"/>
                  </a:moveTo>
                  <a:lnTo>
                    <a:pt x="265" y="23"/>
                  </a:lnTo>
                  <a:lnTo>
                    <a:pt x="215" y="20"/>
                  </a:lnTo>
                  <a:lnTo>
                    <a:pt x="212" y="20"/>
                  </a:lnTo>
                  <a:moveTo>
                    <a:pt x="159" y="16"/>
                  </a:moveTo>
                  <a:lnTo>
                    <a:pt x="159" y="16"/>
                  </a:lnTo>
                  <a:lnTo>
                    <a:pt x="147" y="15"/>
                  </a:lnTo>
                  <a:lnTo>
                    <a:pt x="106" y="11"/>
                  </a:lnTo>
                  <a:moveTo>
                    <a:pt x="53" y="6"/>
                  </a:moveTo>
                  <a:lnTo>
                    <a:pt x="53" y="6"/>
                  </a:lnTo>
                  <a:lnTo>
                    <a:pt x="25" y="3"/>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87" name="Freeform 16"/>
            <p:cNvSpPr>
              <a:spLocks noEditPoints="1"/>
            </p:cNvSpPr>
            <p:nvPr/>
          </p:nvSpPr>
          <p:spPr bwMode="auto">
            <a:xfrm>
              <a:off x="3599" y="815"/>
              <a:ext cx="151" cy="6"/>
            </a:xfrm>
            <a:custGeom>
              <a:avLst/>
              <a:gdLst>
                <a:gd name="T0" fmla="*/ 4 w 251"/>
                <a:gd name="T1" fmla="*/ 0 h 10"/>
                <a:gd name="T2" fmla="*/ 4 w 251"/>
                <a:gd name="T3" fmla="*/ 0 h 10"/>
                <a:gd name="T4" fmla="*/ 4 w 251"/>
                <a:gd name="T5" fmla="*/ 1 h 10"/>
                <a:gd name="T6" fmla="*/ 4 w 251"/>
                <a:gd name="T7" fmla="*/ 1 h 10"/>
                <a:gd name="T8" fmla="*/ 2 w 251"/>
                <a:gd name="T9" fmla="*/ 1 h 10"/>
                <a:gd name="T10" fmla="*/ 2 w 251"/>
                <a:gd name="T11" fmla="*/ 1 h 10"/>
                <a:gd name="T12" fmla="*/ 2 w 251"/>
                <a:gd name="T13" fmla="*/ 1 h 10"/>
                <a:gd name="T14" fmla="*/ 2 w 251"/>
                <a:gd name="T15" fmla="*/ 1 h 10"/>
                <a:gd name="T16" fmla="*/ 1 w 251"/>
                <a:gd name="T17" fmla="*/ 1 h 10"/>
                <a:gd name="T18" fmla="*/ 1 w 251"/>
                <a:gd name="T19" fmla="*/ 1 h 10"/>
                <a:gd name="T20" fmla="*/ 1 w 251"/>
                <a:gd name="T21" fmla="*/ 1 h 10"/>
                <a:gd name="T22" fmla="*/ 1 w 251"/>
                <a:gd name="T23" fmla="*/ 1 h 10"/>
                <a:gd name="T24" fmla="*/ 0 w 251"/>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1"/>
                <a:gd name="T40" fmla="*/ 0 h 10"/>
                <a:gd name="T41" fmla="*/ 251 w 25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1" h="10">
                  <a:moveTo>
                    <a:pt x="251" y="0"/>
                  </a:moveTo>
                  <a:lnTo>
                    <a:pt x="251" y="0"/>
                  </a:lnTo>
                  <a:lnTo>
                    <a:pt x="215" y="1"/>
                  </a:lnTo>
                  <a:lnTo>
                    <a:pt x="201" y="1"/>
                  </a:lnTo>
                  <a:moveTo>
                    <a:pt x="151" y="3"/>
                  </a:moveTo>
                  <a:lnTo>
                    <a:pt x="151" y="3"/>
                  </a:lnTo>
                  <a:lnTo>
                    <a:pt x="132" y="4"/>
                  </a:lnTo>
                  <a:lnTo>
                    <a:pt x="101" y="5"/>
                  </a:lnTo>
                  <a:moveTo>
                    <a:pt x="50" y="8"/>
                  </a:moveTo>
                  <a:lnTo>
                    <a:pt x="50" y="8"/>
                  </a:lnTo>
                  <a:lnTo>
                    <a:pt x="48" y="8"/>
                  </a:lnTo>
                  <a:lnTo>
                    <a:pt x="9" y="9"/>
                  </a:lnTo>
                  <a:lnTo>
                    <a:pt x="0" y="1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88" name="Freeform 17"/>
            <p:cNvSpPr>
              <a:spLocks noEditPoints="1"/>
            </p:cNvSpPr>
            <p:nvPr/>
          </p:nvSpPr>
          <p:spPr bwMode="auto">
            <a:xfrm>
              <a:off x="3418" y="822"/>
              <a:ext cx="90" cy="1"/>
            </a:xfrm>
            <a:custGeom>
              <a:avLst/>
              <a:gdLst>
                <a:gd name="T0" fmla="*/ 2 w 150"/>
                <a:gd name="T1" fmla="*/ 0 h 1"/>
                <a:gd name="T2" fmla="*/ 2 w 150"/>
                <a:gd name="T3" fmla="*/ 0 h 1"/>
                <a:gd name="T4" fmla="*/ 2 w 150"/>
                <a:gd name="T5" fmla="*/ 1 h 1"/>
                <a:gd name="T6" fmla="*/ 1 w 150"/>
                <a:gd name="T7" fmla="*/ 1 h 1"/>
                <a:gd name="T8" fmla="*/ 1 w 150"/>
                <a:gd name="T9" fmla="*/ 1 h 1"/>
                <a:gd name="T10" fmla="*/ 1 w 150"/>
                <a:gd name="T11" fmla="*/ 1 h 1"/>
                <a:gd name="T12" fmla="*/ 0 w 150"/>
                <a:gd name="T13" fmla="*/ 1 h 1"/>
                <a:gd name="T14" fmla="*/ 0 60000 65536"/>
                <a:gd name="T15" fmla="*/ 0 60000 65536"/>
                <a:gd name="T16" fmla="*/ 0 60000 65536"/>
                <a:gd name="T17" fmla="*/ 0 60000 65536"/>
                <a:gd name="T18" fmla="*/ 0 60000 65536"/>
                <a:gd name="T19" fmla="*/ 0 60000 65536"/>
                <a:gd name="T20" fmla="*/ 0 60000 65536"/>
                <a:gd name="T21" fmla="*/ 0 w 150"/>
                <a:gd name="T22" fmla="*/ 0 h 1"/>
                <a:gd name="T23" fmla="*/ 150 w 150"/>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
                  <a:moveTo>
                    <a:pt x="150" y="0"/>
                  </a:moveTo>
                  <a:lnTo>
                    <a:pt x="150" y="0"/>
                  </a:lnTo>
                  <a:lnTo>
                    <a:pt x="100" y="1"/>
                  </a:lnTo>
                  <a:moveTo>
                    <a:pt x="50" y="1"/>
                  </a:moveTo>
                  <a:lnTo>
                    <a:pt x="50" y="1"/>
                  </a:lnTo>
                  <a:lnTo>
                    <a:pt x="38"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89" name="Freeform 18"/>
            <p:cNvSpPr>
              <a:spLocks noEditPoints="1"/>
            </p:cNvSpPr>
            <p:nvPr/>
          </p:nvSpPr>
          <p:spPr bwMode="auto">
            <a:xfrm>
              <a:off x="2905" y="825"/>
              <a:ext cx="419" cy="30"/>
            </a:xfrm>
            <a:custGeom>
              <a:avLst/>
              <a:gdLst>
                <a:gd name="T0" fmla="*/ 12 w 697"/>
                <a:gd name="T1" fmla="*/ 0 h 50"/>
                <a:gd name="T2" fmla="*/ 12 w 697"/>
                <a:gd name="T3" fmla="*/ 0 h 50"/>
                <a:gd name="T4" fmla="*/ 11 w 697"/>
                <a:gd name="T5" fmla="*/ 1 h 50"/>
                <a:gd name="T6" fmla="*/ 11 w 697"/>
                <a:gd name="T7" fmla="*/ 1 h 50"/>
                <a:gd name="T8" fmla="*/ 10 w 697"/>
                <a:gd name="T9" fmla="*/ 1 h 50"/>
                <a:gd name="T10" fmla="*/ 10 w 697"/>
                <a:gd name="T11" fmla="*/ 1 h 50"/>
                <a:gd name="T12" fmla="*/ 10 w 697"/>
                <a:gd name="T13" fmla="*/ 1 h 50"/>
                <a:gd name="T14" fmla="*/ 9 w 697"/>
                <a:gd name="T15" fmla="*/ 1 h 50"/>
                <a:gd name="T16" fmla="*/ 8 w 697"/>
                <a:gd name="T17" fmla="*/ 1 h 50"/>
                <a:gd name="T18" fmla="*/ 8 w 697"/>
                <a:gd name="T19" fmla="*/ 1 h 50"/>
                <a:gd name="T20" fmla="*/ 8 w 697"/>
                <a:gd name="T21" fmla="*/ 1 h 50"/>
                <a:gd name="T22" fmla="*/ 7 w 697"/>
                <a:gd name="T23" fmla="*/ 1 h 50"/>
                <a:gd name="T24" fmla="*/ 6 w 697"/>
                <a:gd name="T25" fmla="*/ 1 h 50"/>
                <a:gd name="T26" fmla="*/ 6 w 697"/>
                <a:gd name="T27" fmla="*/ 1 h 50"/>
                <a:gd name="T28" fmla="*/ 5 w 697"/>
                <a:gd name="T29" fmla="*/ 1 h 50"/>
                <a:gd name="T30" fmla="*/ 5 w 697"/>
                <a:gd name="T31" fmla="*/ 1 h 50"/>
                <a:gd name="T32" fmla="*/ 5 w 697"/>
                <a:gd name="T33" fmla="*/ 1 h 50"/>
                <a:gd name="T34" fmla="*/ 5 w 697"/>
                <a:gd name="T35" fmla="*/ 1 h 50"/>
                <a:gd name="T36" fmla="*/ 4 w 697"/>
                <a:gd name="T37" fmla="*/ 1 h 50"/>
                <a:gd name="T38" fmla="*/ 4 w 697"/>
                <a:gd name="T39" fmla="*/ 1 h 50"/>
                <a:gd name="T40" fmla="*/ 3 w 697"/>
                <a:gd name="T41" fmla="*/ 1 h 50"/>
                <a:gd name="T42" fmla="*/ 3 w 697"/>
                <a:gd name="T43" fmla="*/ 1 h 50"/>
                <a:gd name="T44" fmla="*/ 2 w 697"/>
                <a:gd name="T45" fmla="*/ 1 h 50"/>
                <a:gd name="T46" fmla="*/ 2 w 697"/>
                <a:gd name="T47" fmla="*/ 1 h 50"/>
                <a:gd name="T48" fmla="*/ 1 w 697"/>
                <a:gd name="T49" fmla="*/ 1 h 50"/>
                <a:gd name="T50" fmla="*/ 1 w 697"/>
                <a:gd name="T51" fmla="*/ 1 h 50"/>
                <a:gd name="T52" fmla="*/ 1 w 697"/>
                <a:gd name="T53" fmla="*/ 1 h 50"/>
                <a:gd name="T54" fmla="*/ 1 w 697"/>
                <a:gd name="T55" fmla="*/ 1 h 50"/>
                <a:gd name="T56" fmla="*/ 0 w 697"/>
                <a:gd name="T57" fmla="*/ 1 h 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97"/>
                <a:gd name="T88" fmla="*/ 0 h 50"/>
                <a:gd name="T89" fmla="*/ 697 w 697"/>
                <a:gd name="T90" fmla="*/ 50 h 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97" h="50">
                  <a:moveTo>
                    <a:pt x="697" y="0"/>
                  </a:moveTo>
                  <a:lnTo>
                    <a:pt x="697" y="0"/>
                  </a:lnTo>
                  <a:lnTo>
                    <a:pt x="660" y="3"/>
                  </a:lnTo>
                  <a:lnTo>
                    <a:pt x="643" y="4"/>
                  </a:lnTo>
                  <a:moveTo>
                    <a:pt x="590" y="7"/>
                  </a:moveTo>
                  <a:lnTo>
                    <a:pt x="590" y="7"/>
                  </a:lnTo>
                  <a:lnTo>
                    <a:pt x="575" y="8"/>
                  </a:lnTo>
                  <a:lnTo>
                    <a:pt x="536" y="11"/>
                  </a:lnTo>
                  <a:moveTo>
                    <a:pt x="483" y="15"/>
                  </a:moveTo>
                  <a:lnTo>
                    <a:pt x="483" y="15"/>
                  </a:lnTo>
                  <a:lnTo>
                    <a:pt x="479" y="15"/>
                  </a:lnTo>
                  <a:lnTo>
                    <a:pt x="429" y="19"/>
                  </a:lnTo>
                  <a:moveTo>
                    <a:pt x="375" y="23"/>
                  </a:moveTo>
                  <a:lnTo>
                    <a:pt x="375" y="23"/>
                  </a:lnTo>
                  <a:lnTo>
                    <a:pt x="324" y="27"/>
                  </a:lnTo>
                  <a:lnTo>
                    <a:pt x="322" y="27"/>
                  </a:lnTo>
                  <a:moveTo>
                    <a:pt x="268" y="31"/>
                  </a:moveTo>
                  <a:lnTo>
                    <a:pt x="268" y="31"/>
                  </a:lnTo>
                  <a:lnTo>
                    <a:pt x="222" y="34"/>
                  </a:lnTo>
                  <a:lnTo>
                    <a:pt x="215" y="35"/>
                  </a:lnTo>
                  <a:moveTo>
                    <a:pt x="161" y="39"/>
                  </a:moveTo>
                  <a:lnTo>
                    <a:pt x="161" y="39"/>
                  </a:lnTo>
                  <a:lnTo>
                    <a:pt x="126" y="41"/>
                  </a:lnTo>
                  <a:lnTo>
                    <a:pt x="107" y="43"/>
                  </a:lnTo>
                  <a:moveTo>
                    <a:pt x="54" y="46"/>
                  </a:moveTo>
                  <a:lnTo>
                    <a:pt x="54" y="46"/>
                  </a:lnTo>
                  <a:lnTo>
                    <a:pt x="41" y="47"/>
                  </a:lnTo>
                  <a:lnTo>
                    <a:pt x="5" y="50"/>
                  </a:lnTo>
                  <a:lnTo>
                    <a:pt x="0" y="5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0" name="Freeform 19"/>
            <p:cNvSpPr>
              <a:spLocks noEditPoints="1"/>
            </p:cNvSpPr>
            <p:nvPr/>
          </p:nvSpPr>
          <p:spPr bwMode="auto">
            <a:xfrm>
              <a:off x="2407" y="818"/>
              <a:ext cx="404" cy="36"/>
            </a:xfrm>
            <a:custGeom>
              <a:avLst/>
              <a:gdLst>
                <a:gd name="T0" fmla="*/ 11 w 672"/>
                <a:gd name="T1" fmla="*/ 1 h 60"/>
                <a:gd name="T2" fmla="*/ 11 w 672"/>
                <a:gd name="T3" fmla="*/ 1 h 60"/>
                <a:gd name="T4" fmla="*/ 11 w 672"/>
                <a:gd name="T5" fmla="*/ 1 h 60"/>
                <a:gd name="T6" fmla="*/ 10 w 672"/>
                <a:gd name="T7" fmla="*/ 1 h 60"/>
                <a:gd name="T8" fmla="*/ 10 w 672"/>
                <a:gd name="T9" fmla="*/ 1 h 60"/>
                <a:gd name="T10" fmla="*/ 10 w 672"/>
                <a:gd name="T11" fmla="*/ 1 h 60"/>
                <a:gd name="T12" fmla="*/ 9 w 672"/>
                <a:gd name="T13" fmla="*/ 1 h 60"/>
                <a:gd name="T14" fmla="*/ 8 w 672"/>
                <a:gd name="T15" fmla="*/ 1 h 60"/>
                <a:gd name="T16" fmla="*/ 8 w 672"/>
                <a:gd name="T17" fmla="*/ 1 h 60"/>
                <a:gd name="T18" fmla="*/ 8 w 672"/>
                <a:gd name="T19" fmla="*/ 1 h 60"/>
                <a:gd name="T20" fmla="*/ 7 w 672"/>
                <a:gd name="T21" fmla="*/ 1 h 60"/>
                <a:gd name="T22" fmla="*/ 7 w 672"/>
                <a:gd name="T23" fmla="*/ 1 h 60"/>
                <a:gd name="T24" fmla="*/ 6 w 672"/>
                <a:gd name="T25" fmla="*/ 1 h 60"/>
                <a:gd name="T26" fmla="*/ 6 w 672"/>
                <a:gd name="T27" fmla="*/ 1 h 60"/>
                <a:gd name="T28" fmla="*/ 5 w 672"/>
                <a:gd name="T29" fmla="*/ 1 h 60"/>
                <a:gd name="T30" fmla="*/ 5 w 672"/>
                <a:gd name="T31" fmla="*/ 1 h 60"/>
                <a:gd name="T32" fmla="*/ 4 w 672"/>
                <a:gd name="T33" fmla="*/ 1 h 60"/>
                <a:gd name="T34" fmla="*/ 4 w 672"/>
                <a:gd name="T35" fmla="*/ 1 h 60"/>
                <a:gd name="T36" fmla="*/ 4 w 672"/>
                <a:gd name="T37" fmla="*/ 1 h 60"/>
                <a:gd name="T38" fmla="*/ 4 w 672"/>
                <a:gd name="T39" fmla="*/ 1 h 60"/>
                <a:gd name="T40" fmla="*/ 2 w 672"/>
                <a:gd name="T41" fmla="*/ 1 h 60"/>
                <a:gd name="T42" fmla="*/ 2 w 672"/>
                <a:gd name="T43" fmla="*/ 1 h 60"/>
                <a:gd name="T44" fmla="*/ 2 w 672"/>
                <a:gd name="T45" fmla="*/ 1 h 60"/>
                <a:gd name="T46" fmla="*/ 2 w 672"/>
                <a:gd name="T47" fmla="*/ 1 h 60"/>
                <a:gd name="T48" fmla="*/ 1 w 672"/>
                <a:gd name="T49" fmla="*/ 1 h 60"/>
                <a:gd name="T50" fmla="*/ 1 w 672"/>
                <a:gd name="T51" fmla="*/ 1 h 60"/>
                <a:gd name="T52" fmla="*/ 1 w 672"/>
                <a:gd name="T53" fmla="*/ 1 h 60"/>
                <a:gd name="T54" fmla="*/ 0 w 672"/>
                <a:gd name="T55" fmla="*/ 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2"/>
                <a:gd name="T85" fmla="*/ 0 h 60"/>
                <a:gd name="T86" fmla="*/ 672 w 67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2" h="60">
                  <a:moveTo>
                    <a:pt x="672" y="60"/>
                  </a:moveTo>
                  <a:lnTo>
                    <a:pt x="672" y="60"/>
                  </a:lnTo>
                  <a:lnTo>
                    <a:pt x="633" y="57"/>
                  </a:lnTo>
                  <a:lnTo>
                    <a:pt x="620" y="56"/>
                  </a:lnTo>
                  <a:moveTo>
                    <a:pt x="569" y="51"/>
                  </a:moveTo>
                  <a:lnTo>
                    <a:pt x="569" y="51"/>
                  </a:lnTo>
                  <a:lnTo>
                    <a:pt x="540" y="48"/>
                  </a:lnTo>
                  <a:lnTo>
                    <a:pt x="517" y="46"/>
                  </a:lnTo>
                  <a:moveTo>
                    <a:pt x="465" y="41"/>
                  </a:moveTo>
                  <a:lnTo>
                    <a:pt x="465" y="41"/>
                  </a:lnTo>
                  <a:lnTo>
                    <a:pt x="433" y="38"/>
                  </a:lnTo>
                  <a:lnTo>
                    <a:pt x="414" y="36"/>
                  </a:lnTo>
                  <a:moveTo>
                    <a:pt x="362" y="32"/>
                  </a:moveTo>
                  <a:lnTo>
                    <a:pt x="362" y="32"/>
                  </a:lnTo>
                  <a:lnTo>
                    <a:pt x="320" y="28"/>
                  </a:lnTo>
                  <a:lnTo>
                    <a:pt x="310" y="27"/>
                  </a:lnTo>
                  <a:moveTo>
                    <a:pt x="258" y="22"/>
                  </a:moveTo>
                  <a:lnTo>
                    <a:pt x="258" y="22"/>
                  </a:lnTo>
                  <a:lnTo>
                    <a:pt x="207" y="17"/>
                  </a:lnTo>
                  <a:moveTo>
                    <a:pt x="155" y="12"/>
                  </a:moveTo>
                  <a:lnTo>
                    <a:pt x="155" y="12"/>
                  </a:lnTo>
                  <a:lnTo>
                    <a:pt x="154" y="12"/>
                  </a:lnTo>
                  <a:lnTo>
                    <a:pt x="103" y="8"/>
                  </a:lnTo>
                  <a:moveTo>
                    <a:pt x="52" y="4"/>
                  </a:moveTo>
                  <a:lnTo>
                    <a:pt x="52" y="4"/>
                  </a:lnTo>
                  <a:lnTo>
                    <a:pt x="12"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1" name="Freeform 20"/>
            <p:cNvSpPr>
              <a:spLocks noEditPoints="1"/>
            </p:cNvSpPr>
            <p:nvPr/>
          </p:nvSpPr>
          <p:spPr bwMode="auto">
            <a:xfrm>
              <a:off x="2096" y="811"/>
              <a:ext cx="218" cy="5"/>
            </a:xfrm>
            <a:custGeom>
              <a:avLst/>
              <a:gdLst>
                <a:gd name="T0" fmla="*/ 6 w 362"/>
                <a:gd name="T1" fmla="*/ 1 h 8"/>
                <a:gd name="T2" fmla="*/ 6 w 362"/>
                <a:gd name="T3" fmla="*/ 1 h 8"/>
                <a:gd name="T4" fmla="*/ 5 w 362"/>
                <a:gd name="T5" fmla="*/ 1 h 8"/>
                <a:gd name="T6" fmla="*/ 5 w 362"/>
                <a:gd name="T7" fmla="*/ 1 h 8"/>
                <a:gd name="T8" fmla="*/ 4 w 362"/>
                <a:gd name="T9" fmla="*/ 1 h 8"/>
                <a:gd name="T10" fmla="*/ 4 w 362"/>
                <a:gd name="T11" fmla="*/ 1 h 8"/>
                <a:gd name="T12" fmla="*/ 4 w 362"/>
                <a:gd name="T13" fmla="*/ 1 h 8"/>
                <a:gd name="T14" fmla="*/ 4 w 362"/>
                <a:gd name="T15" fmla="*/ 1 h 8"/>
                <a:gd name="T16" fmla="*/ 2 w 362"/>
                <a:gd name="T17" fmla="*/ 1 h 8"/>
                <a:gd name="T18" fmla="*/ 2 w 362"/>
                <a:gd name="T19" fmla="*/ 1 h 8"/>
                <a:gd name="T20" fmla="*/ 2 w 362"/>
                <a:gd name="T21" fmla="*/ 1 h 8"/>
                <a:gd name="T22" fmla="*/ 2 w 362"/>
                <a:gd name="T23" fmla="*/ 1 h 8"/>
                <a:gd name="T24" fmla="*/ 1 w 362"/>
                <a:gd name="T25" fmla="*/ 1 h 8"/>
                <a:gd name="T26" fmla="*/ 1 w 362"/>
                <a:gd name="T27" fmla="*/ 1 h 8"/>
                <a:gd name="T28" fmla="*/ 1 w 362"/>
                <a:gd name="T29" fmla="*/ 0 h 8"/>
                <a:gd name="T30" fmla="*/ 0 w 362"/>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2"/>
                <a:gd name="T49" fmla="*/ 0 h 8"/>
                <a:gd name="T50" fmla="*/ 362 w 362"/>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2" h="8">
                  <a:moveTo>
                    <a:pt x="362" y="8"/>
                  </a:moveTo>
                  <a:lnTo>
                    <a:pt x="362" y="8"/>
                  </a:lnTo>
                  <a:lnTo>
                    <a:pt x="314" y="7"/>
                  </a:lnTo>
                  <a:lnTo>
                    <a:pt x="310" y="7"/>
                  </a:lnTo>
                  <a:moveTo>
                    <a:pt x="258" y="6"/>
                  </a:moveTo>
                  <a:lnTo>
                    <a:pt x="258" y="6"/>
                  </a:lnTo>
                  <a:lnTo>
                    <a:pt x="212" y="5"/>
                  </a:lnTo>
                  <a:lnTo>
                    <a:pt x="207" y="5"/>
                  </a:lnTo>
                  <a:moveTo>
                    <a:pt x="155" y="3"/>
                  </a:moveTo>
                  <a:lnTo>
                    <a:pt x="155" y="3"/>
                  </a:lnTo>
                  <a:lnTo>
                    <a:pt x="109" y="2"/>
                  </a:lnTo>
                  <a:lnTo>
                    <a:pt x="103" y="2"/>
                  </a:lnTo>
                  <a:moveTo>
                    <a:pt x="52" y="1"/>
                  </a:moveTo>
                  <a:lnTo>
                    <a:pt x="52" y="1"/>
                  </a:lnTo>
                  <a:lnTo>
                    <a:pt x="15" y="0"/>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2" name="Freeform 21"/>
            <p:cNvSpPr>
              <a:spLocks noEditPoints="1"/>
            </p:cNvSpPr>
            <p:nvPr/>
          </p:nvSpPr>
          <p:spPr bwMode="auto">
            <a:xfrm>
              <a:off x="1518" y="811"/>
              <a:ext cx="483" cy="15"/>
            </a:xfrm>
            <a:custGeom>
              <a:avLst/>
              <a:gdLst>
                <a:gd name="T0" fmla="*/ 14 w 804"/>
                <a:gd name="T1" fmla="*/ 0 h 26"/>
                <a:gd name="T2" fmla="*/ 14 w 804"/>
                <a:gd name="T3" fmla="*/ 0 h 26"/>
                <a:gd name="T4" fmla="*/ 13 w 804"/>
                <a:gd name="T5" fmla="*/ 1 h 26"/>
                <a:gd name="T6" fmla="*/ 13 w 804"/>
                <a:gd name="T7" fmla="*/ 1 h 26"/>
                <a:gd name="T8" fmla="*/ 12 w 804"/>
                <a:gd name="T9" fmla="*/ 1 h 26"/>
                <a:gd name="T10" fmla="*/ 12 w 804"/>
                <a:gd name="T11" fmla="*/ 1 h 26"/>
                <a:gd name="T12" fmla="*/ 11 w 804"/>
                <a:gd name="T13" fmla="*/ 1 h 26"/>
                <a:gd name="T14" fmla="*/ 11 w 804"/>
                <a:gd name="T15" fmla="*/ 1 h 26"/>
                <a:gd name="T16" fmla="*/ 10 w 804"/>
                <a:gd name="T17" fmla="*/ 1 h 26"/>
                <a:gd name="T18" fmla="*/ 10 w 804"/>
                <a:gd name="T19" fmla="*/ 1 h 26"/>
                <a:gd name="T20" fmla="*/ 10 w 804"/>
                <a:gd name="T21" fmla="*/ 1 h 26"/>
                <a:gd name="T22" fmla="*/ 9 w 804"/>
                <a:gd name="T23" fmla="*/ 1 h 26"/>
                <a:gd name="T24" fmla="*/ 8 w 804"/>
                <a:gd name="T25" fmla="*/ 1 h 26"/>
                <a:gd name="T26" fmla="*/ 8 w 804"/>
                <a:gd name="T27" fmla="*/ 1 h 26"/>
                <a:gd name="T28" fmla="*/ 8 w 804"/>
                <a:gd name="T29" fmla="*/ 1 h 26"/>
                <a:gd name="T30" fmla="*/ 7 w 804"/>
                <a:gd name="T31" fmla="*/ 1 h 26"/>
                <a:gd name="T32" fmla="*/ 6 w 804"/>
                <a:gd name="T33" fmla="*/ 1 h 26"/>
                <a:gd name="T34" fmla="*/ 6 w 804"/>
                <a:gd name="T35" fmla="*/ 1 h 26"/>
                <a:gd name="T36" fmla="*/ 5 w 804"/>
                <a:gd name="T37" fmla="*/ 1 h 26"/>
                <a:gd name="T38" fmla="*/ 5 w 804"/>
                <a:gd name="T39" fmla="*/ 1 h 26"/>
                <a:gd name="T40" fmla="*/ 5 w 804"/>
                <a:gd name="T41" fmla="*/ 1 h 26"/>
                <a:gd name="T42" fmla="*/ 5 w 804"/>
                <a:gd name="T43" fmla="*/ 1 h 26"/>
                <a:gd name="T44" fmla="*/ 5 w 804"/>
                <a:gd name="T45" fmla="*/ 1 h 26"/>
                <a:gd name="T46" fmla="*/ 4 w 804"/>
                <a:gd name="T47" fmla="*/ 1 h 26"/>
                <a:gd name="T48" fmla="*/ 3 w 804"/>
                <a:gd name="T49" fmla="*/ 1 h 26"/>
                <a:gd name="T50" fmla="*/ 3 w 804"/>
                <a:gd name="T51" fmla="*/ 1 h 26"/>
                <a:gd name="T52" fmla="*/ 2 w 804"/>
                <a:gd name="T53" fmla="*/ 1 h 26"/>
                <a:gd name="T54" fmla="*/ 2 w 804"/>
                <a:gd name="T55" fmla="*/ 1 h 26"/>
                <a:gd name="T56" fmla="*/ 1 w 804"/>
                <a:gd name="T57" fmla="*/ 1 h 26"/>
                <a:gd name="T58" fmla="*/ 1 w 804"/>
                <a:gd name="T59" fmla="*/ 1 h 26"/>
                <a:gd name="T60" fmla="*/ 1 w 804"/>
                <a:gd name="T61" fmla="*/ 1 h 26"/>
                <a:gd name="T62" fmla="*/ 0 w 804"/>
                <a:gd name="T63" fmla="*/ 1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4"/>
                <a:gd name="T97" fmla="*/ 0 h 26"/>
                <a:gd name="T98" fmla="*/ 804 w 804"/>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4" h="26">
                  <a:moveTo>
                    <a:pt x="804" y="0"/>
                  </a:moveTo>
                  <a:lnTo>
                    <a:pt x="804" y="0"/>
                  </a:lnTo>
                  <a:lnTo>
                    <a:pt x="762" y="1"/>
                  </a:lnTo>
                  <a:lnTo>
                    <a:pt x="750" y="2"/>
                  </a:lnTo>
                  <a:moveTo>
                    <a:pt x="697" y="3"/>
                  </a:moveTo>
                  <a:lnTo>
                    <a:pt x="697" y="3"/>
                  </a:lnTo>
                  <a:lnTo>
                    <a:pt x="666" y="4"/>
                  </a:lnTo>
                  <a:lnTo>
                    <a:pt x="643" y="5"/>
                  </a:lnTo>
                  <a:moveTo>
                    <a:pt x="590" y="7"/>
                  </a:moveTo>
                  <a:lnTo>
                    <a:pt x="590" y="7"/>
                  </a:lnTo>
                  <a:lnTo>
                    <a:pt x="557" y="8"/>
                  </a:lnTo>
                  <a:lnTo>
                    <a:pt x="536" y="9"/>
                  </a:lnTo>
                  <a:moveTo>
                    <a:pt x="482" y="10"/>
                  </a:moveTo>
                  <a:lnTo>
                    <a:pt x="482" y="10"/>
                  </a:lnTo>
                  <a:lnTo>
                    <a:pt x="441" y="12"/>
                  </a:lnTo>
                  <a:lnTo>
                    <a:pt x="429" y="12"/>
                  </a:lnTo>
                  <a:moveTo>
                    <a:pt x="375" y="14"/>
                  </a:moveTo>
                  <a:lnTo>
                    <a:pt x="375" y="14"/>
                  </a:lnTo>
                  <a:lnTo>
                    <a:pt x="322" y="16"/>
                  </a:lnTo>
                  <a:moveTo>
                    <a:pt x="268" y="18"/>
                  </a:moveTo>
                  <a:lnTo>
                    <a:pt x="268" y="18"/>
                  </a:lnTo>
                  <a:lnTo>
                    <a:pt x="264" y="18"/>
                  </a:lnTo>
                  <a:lnTo>
                    <a:pt x="214" y="20"/>
                  </a:lnTo>
                  <a:moveTo>
                    <a:pt x="161" y="22"/>
                  </a:moveTo>
                  <a:lnTo>
                    <a:pt x="161" y="22"/>
                  </a:lnTo>
                  <a:lnTo>
                    <a:pt x="153" y="22"/>
                  </a:lnTo>
                  <a:lnTo>
                    <a:pt x="107" y="23"/>
                  </a:lnTo>
                  <a:moveTo>
                    <a:pt x="54" y="25"/>
                  </a:moveTo>
                  <a:lnTo>
                    <a:pt x="54" y="25"/>
                  </a:lnTo>
                  <a:lnTo>
                    <a:pt x="11" y="26"/>
                  </a:lnTo>
                  <a:lnTo>
                    <a:pt x="0" y="2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3" name="Freeform 22"/>
            <p:cNvSpPr>
              <a:spLocks noEditPoints="1"/>
            </p:cNvSpPr>
            <p:nvPr/>
          </p:nvSpPr>
          <p:spPr bwMode="auto">
            <a:xfrm>
              <a:off x="1068" y="828"/>
              <a:ext cx="354" cy="10"/>
            </a:xfrm>
            <a:custGeom>
              <a:avLst/>
              <a:gdLst>
                <a:gd name="T0" fmla="*/ 10 w 588"/>
                <a:gd name="T1" fmla="*/ 0 h 17"/>
                <a:gd name="T2" fmla="*/ 10 w 588"/>
                <a:gd name="T3" fmla="*/ 0 h 17"/>
                <a:gd name="T4" fmla="*/ 10 w 588"/>
                <a:gd name="T5" fmla="*/ 1 h 17"/>
                <a:gd name="T6" fmla="*/ 9 w 588"/>
                <a:gd name="T7" fmla="*/ 1 h 17"/>
                <a:gd name="T8" fmla="*/ 8 w 588"/>
                <a:gd name="T9" fmla="*/ 1 h 17"/>
                <a:gd name="T10" fmla="*/ 8 w 588"/>
                <a:gd name="T11" fmla="*/ 1 h 17"/>
                <a:gd name="T12" fmla="*/ 8 w 588"/>
                <a:gd name="T13" fmla="*/ 1 h 17"/>
                <a:gd name="T14" fmla="*/ 7 w 588"/>
                <a:gd name="T15" fmla="*/ 1 h 17"/>
                <a:gd name="T16" fmla="*/ 7 w 588"/>
                <a:gd name="T17" fmla="*/ 1 h 17"/>
                <a:gd name="T18" fmla="*/ 7 w 588"/>
                <a:gd name="T19" fmla="*/ 1 h 17"/>
                <a:gd name="T20" fmla="*/ 6 w 588"/>
                <a:gd name="T21" fmla="*/ 1 h 17"/>
                <a:gd name="T22" fmla="*/ 5 w 588"/>
                <a:gd name="T23" fmla="*/ 1 h 17"/>
                <a:gd name="T24" fmla="*/ 5 w 588"/>
                <a:gd name="T25" fmla="*/ 1 h 17"/>
                <a:gd name="T26" fmla="*/ 5 w 588"/>
                <a:gd name="T27" fmla="*/ 1 h 17"/>
                <a:gd name="T28" fmla="*/ 4 w 588"/>
                <a:gd name="T29" fmla="*/ 1 h 17"/>
                <a:gd name="T30" fmla="*/ 4 w 588"/>
                <a:gd name="T31" fmla="*/ 1 h 17"/>
                <a:gd name="T32" fmla="*/ 3 w 588"/>
                <a:gd name="T33" fmla="*/ 1 h 17"/>
                <a:gd name="T34" fmla="*/ 3 w 588"/>
                <a:gd name="T35" fmla="*/ 1 h 17"/>
                <a:gd name="T36" fmla="*/ 2 w 588"/>
                <a:gd name="T37" fmla="*/ 1 h 17"/>
                <a:gd name="T38" fmla="*/ 2 w 588"/>
                <a:gd name="T39" fmla="*/ 1 h 17"/>
                <a:gd name="T40" fmla="*/ 1 w 588"/>
                <a:gd name="T41" fmla="*/ 1 h 17"/>
                <a:gd name="T42" fmla="*/ 1 w 588"/>
                <a:gd name="T43" fmla="*/ 1 h 17"/>
                <a:gd name="T44" fmla="*/ 1 w 588"/>
                <a:gd name="T45" fmla="*/ 1 h 17"/>
                <a:gd name="T46" fmla="*/ 0 w 588"/>
                <a:gd name="T47" fmla="*/ 1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8"/>
                <a:gd name="T73" fmla="*/ 0 h 17"/>
                <a:gd name="T74" fmla="*/ 588 w 588"/>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8" h="17">
                  <a:moveTo>
                    <a:pt x="588" y="0"/>
                  </a:moveTo>
                  <a:lnTo>
                    <a:pt x="588" y="0"/>
                  </a:lnTo>
                  <a:lnTo>
                    <a:pt x="546" y="1"/>
                  </a:lnTo>
                  <a:lnTo>
                    <a:pt x="535" y="2"/>
                  </a:lnTo>
                  <a:moveTo>
                    <a:pt x="481" y="4"/>
                  </a:moveTo>
                  <a:lnTo>
                    <a:pt x="481" y="4"/>
                  </a:lnTo>
                  <a:lnTo>
                    <a:pt x="448" y="5"/>
                  </a:lnTo>
                  <a:lnTo>
                    <a:pt x="428" y="5"/>
                  </a:lnTo>
                  <a:moveTo>
                    <a:pt x="375" y="7"/>
                  </a:moveTo>
                  <a:lnTo>
                    <a:pt x="375" y="7"/>
                  </a:lnTo>
                  <a:lnTo>
                    <a:pt x="336" y="9"/>
                  </a:lnTo>
                  <a:lnTo>
                    <a:pt x="321" y="9"/>
                  </a:lnTo>
                  <a:moveTo>
                    <a:pt x="268" y="11"/>
                  </a:moveTo>
                  <a:lnTo>
                    <a:pt x="268" y="11"/>
                  </a:lnTo>
                  <a:lnTo>
                    <a:pt x="216" y="12"/>
                  </a:lnTo>
                  <a:lnTo>
                    <a:pt x="214" y="12"/>
                  </a:lnTo>
                  <a:moveTo>
                    <a:pt x="161" y="14"/>
                  </a:moveTo>
                  <a:lnTo>
                    <a:pt x="161" y="14"/>
                  </a:lnTo>
                  <a:lnTo>
                    <a:pt x="155" y="14"/>
                  </a:lnTo>
                  <a:lnTo>
                    <a:pt x="107" y="15"/>
                  </a:lnTo>
                  <a:moveTo>
                    <a:pt x="54" y="16"/>
                  </a:moveTo>
                  <a:lnTo>
                    <a:pt x="54" y="16"/>
                  </a:lnTo>
                  <a:lnTo>
                    <a:pt x="33" y="16"/>
                  </a:lnTo>
                  <a:lnTo>
                    <a:pt x="0" y="17"/>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4" name="Freeform 23"/>
            <p:cNvSpPr>
              <a:spLocks noEditPoints="1"/>
            </p:cNvSpPr>
            <p:nvPr/>
          </p:nvSpPr>
          <p:spPr bwMode="auto">
            <a:xfrm>
              <a:off x="594" y="839"/>
              <a:ext cx="375" cy="14"/>
            </a:xfrm>
            <a:custGeom>
              <a:avLst/>
              <a:gdLst>
                <a:gd name="T0" fmla="*/ 10 w 624"/>
                <a:gd name="T1" fmla="*/ 0 h 24"/>
                <a:gd name="T2" fmla="*/ 10 w 624"/>
                <a:gd name="T3" fmla="*/ 0 h 24"/>
                <a:gd name="T4" fmla="*/ 10 w 624"/>
                <a:gd name="T5" fmla="*/ 1 h 24"/>
                <a:gd name="T6" fmla="*/ 8 w 624"/>
                <a:gd name="T7" fmla="*/ 1 h 24"/>
                <a:gd name="T8" fmla="*/ 8 w 624"/>
                <a:gd name="T9" fmla="*/ 1 h 24"/>
                <a:gd name="T10" fmla="*/ 8 w 624"/>
                <a:gd name="T11" fmla="*/ 1 h 24"/>
                <a:gd name="T12" fmla="*/ 8 w 624"/>
                <a:gd name="T13" fmla="*/ 1 h 24"/>
                <a:gd name="T14" fmla="*/ 7 w 624"/>
                <a:gd name="T15" fmla="*/ 1 h 24"/>
                <a:gd name="T16" fmla="*/ 7 w 624"/>
                <a:gd name="T17" fmla="*/ 1 h 24"/>
                <a:gd name="T18" fmla="*/ 7 w 624"/>
                <a:gd name="T19" fmla="*/ 1 h 24"/>
                <a:gd name="T20" fmla="*/ 6 w 624"/>
                <a:gd name="T21" fmla="*/ 1 h 24"/>
                <a:gd name="T22" fmla="*/ 5 w 624"/>
                <a:gd name="T23" fmla="*/ 1 h 24"/>
                <a:gd name="T24" fmla="*/ 5 w 624"/>
                <a:gd name="T25" fmla="*/ 1 h 24"/>
                <a:gd name="T26" fmla="*/ 5 w 624"/>
                <a:gd name="T27" fmla="*/ 1 h 24"/>
                <a:gd name="T28" fmla="*/ 4 w 624"/>
                <a:gd name="T29" fmla="*/ 1 h 24"/>
                <a:gd name="T30" fmla="*/ 3 w 624"/>
                <a:gd name="T31" fmla="*/ 1 h 24"/>
                <a:gd name="T32" fmla="*/ 3 w 624"/>
                <a:gd name="T33" fmla="*/ 1 h 24"/>
                <a:gd name="T34" fmla="*/ 2 w 624"/>
                <a:gd name="T35" fmla="*/ 1 h 24"/>
                <a:gd name="T36" fmla="*/ 2 w 624"/>
                <a:gd name="T37" fmla="*/ 1 h 24"/>
                <a:gd name="T38" fmla="*/ 1 w 624"/>
                <a:gd name="T39" fmla="*/ 1 h 24"/>
                <a:gd name="T40" fmla="*/ 1 w 624"/>
                <a:gd name="T41" fmla="*/ 1 h 24"/>
                <a:gd name="T42" fmla="*/ 1 w 624"/>
                <a:gd name="T43" fmla="*/ 1 h 24"/>
                <a:gd name="T44" fmla="*/ 1 w 624"/>
                <a:gd name="T45" fmla="*/ 1 h 24"/>
                <a:gd name="T46" fmla="*/ 0 w 624"/>
                <a:gd name="T47" fmla="*/ 1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4"/>
                <a:gd name="T73" fmla="*/ 0 h 24"/>
                <a:gd name="T74" fmla="*/ 624 w 624"/>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4" h="24">
                  <a:moveTo>
                    <a:pt x="624" y="0"/>
                  </a:moveTo>
                  <a:lnTo>
                    <a:pt x="624" y="0"/>
                  </a:lnTo>
                  <a:lnTo>
                    <a:pt x="567" y="1"/>
                  </a:lnTo>
                  <a:moveTo>
                    <a:pt x="511" y="3"/>
                  </a:moveTo>
                  <a:lnTo>
                    <a:pt x="511" y="3"/>
                  </a:lnTo>
                  <a:lnTo>
                    <a:pt x="507" y="3"/>
                  </a:lnTo>
                  <a:lnTo>
                    <a:pt x="454" y="5"/>
                  </a:lnTo>
                  <a:moveTo>
                    <a:pt x="397" y="7"/>
                  </a:moveTo>
                  <a:lnTo>
                    <a:pt x="397" y="7"/>
                  </a:lnTo>
                  <a:lnTo>
                    <a:pt x="385" y="7"/>
                  </a:lnTo>
                  <a:lnTo>
                    <a:pt x="341" y="9"/>
                  </a:lnTo>
                  <a:moveTo>
                    <a:pt x="284" y="11"/>
                  </a:moveTo>
                  <a:lnTo>
                    <a:pt x="284" y="11"/>
                  </a:lnTo>
                  <a:lnTo>
                    <a:pt x="265" y="12"/>
                  </a:lnTo>
                  <a:lnTo>
                    <a:pt x="227" y="14"/>
                  </a:lnTo>
                  <a:moveTo>
                    <a:pt x="170" y="16"/>
                  </a:moveTo>
                  <a:lnTo>
                    <a:pt x="170" y="16"/>
                  </a:lnTo>
                  <a:lnTo>
                    <a:pt x="153" y="17"/>
                  </a:lnTo>
                  <a:lnTo>
                    <a:pt x="114" y="19"/>
                  </a:lnTo>
                  <a:moveTo>
                    <a:pt x="57" y="21"/>
                  </a:moveTo>
                  <a:lnTo>
                    <a:pt x="57" y="21"/>
                  </a:lnTo>
                  <a:lnTo>
                    <a:pt x="53" y="21"/>
                  </a:lnTo>
                  <a:lnTo>
                    <a:pt x="10" y="23"/>
                  </a:lnTo>
                  <a:lnTo>
                    <a:pt x="0" y="24"/>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5" name="Freeform 24"/>
            <p:cNvSpPr>
              <a:spLocks noEditPoints="1"/>
            </p:cNvSpPr>
            <p:nvPr/>
          </p:nvSpPr>
          <p:spPr bwMode="auto">
            <a:xfrm>
              <a:off x="264" y="852"/>
              <a:ext cx="230" cy="2"/>
            </a:xfrm>
            <a:custGeom>
              <a:avLst/>
              <a:gdLst>
                <a:gd name="T0" fmla="*/ 7 w 383"/>
                <a:gd name="T1" fmla="*/ 1 h 3"/>
                <a:gd name="T2" fmla="*/ 7 w 383"/>
                <a:gd name="T3" fmla="*/ 1 h 3"/>
                <a:gd name="T4" fmla="*/ 6 w 383"/>
                <a:gd name="T5" fmla="*/ 1 h 3"/>
                <a:gd name="T6" fmla="*/ 6 w 383"/>
                <a:gd name="T7" fmla="*/ 1 h 3"/>
                <a:gd name="T8" fmla="*/ 5 w 383"/>
                <a:gd name="T9" fmla="*/ 1 h 3"/>
                <a:gd name="T10" fmla="*/ 5 w 383"/>
                <a:gd name="T11" fmla="*/ 1 h 3"/>
                <a:gd name="T12" fmla="*/ 4 w 383"/>
                <a:gd name="T13" fmla="*/ 1 h 3"/>
                <a:gd name="T14" fmla="*/ 4 w 383"/>
                <a:gd name="T15" fmla="*/ 1 h 3"/>
                <a:gd name="T16" fmla="*/ 3 w 383"/>
                <a:gd name="T17" fmla="*/ 1 h 3"/>
                <a:gd name="T18" fmla="*/ 3 w 383"/>
                <a:gd name="T19" fmla="*/ 1 h 3"/>
                <a:gd name="T20" fmla="*/ 2 w 383"/>
                <a:gd name="T21" fmla="*/ 1 h 3"/>
                <a:gd name="T22" fmla="*/ 2 w 383"/>
                <a:gd name="T23" fmla="*/ 1 h 3"/>
                <a:gd name="T24" fmla="*/ 1 w 383"/>
                <a:gd name="T25" fmla="*/ 1 h 3"/>
                <a:gd name="T26" fmla="*/ 1 w 383"/>
                <a:gd name="T27" fmla="*/ 1 h 3"/>
                <a:gd name="T28" fmla="*/ 1 w 383"/>
                <a:gd name="T29" fmla="*/ 1 h 3"/>
                <a:gd name="T30" fmla="*/ 1 w 383"/>
                <a:gd name="T31" fmla="*/ 1 h 3"/>
                <a:gd name="T32" fmla="*/ 0 w 383"/>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3"/>
                <a:gd name="T52" fmla="*/ 0 h 3"/>
                <a:gd name="T53" fmla="*/ 383 w 383"/>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3" h="3">
                  <a:moveTo>
                    <a:pt x="383" y="3"/>
                  </a:moveTo>
                  <a:lnTo>
                    <a:pt x="383" y="3"/>
                  </a:lnTo>
                  <a:lnTo>
                    <a:pt x="341" y="3"/>
                  </a:lnTo>
                  <a:lnTo>
                    <a:pt x="328" y="3"/>
                  </a:lnTo>
                  <a:moveTo>
                    <a:pt x="274" y="3"/>
                  </a:moveTo>
                  <a:lnTo>
                    <a:pt x="274" y="3"/>
                  </a:lnTo>
                  <a:lnTo>
                    <a:pt x="246" y="2"/>
                  </a:lnTo>
                  <a:lnTo>
                    <a:pt x="219" y="2"/>
                  </a:lnTo>
                  <a:moveTo>
                    <a:pt x="164" y="2"/>
                  </a:moveTo>
                  <a:lnTo>
                    <a:pt x="164" y="2"/>
                  </a:lnTo>
                  <a:lnTo>
                    <a:pt x="147" y="2"/>
                  </a:lnTo>
                  <a:lnTo>
                    <a:pt x="109" y="1"/>
                  </a:lnTo>
                  <a:moveTo>
                    <a:pt x="54" y="1"/>
                  </a:moveTo>
                  <a:lnTo>
                    <a:pt x="54" y="1"/>
                  </a:lnTo>
                  <a:lnTo>
                    <a:pt x="52" y="1"/>
                  </a:lnTo>
                  <a:lnTo>
                    <a:pt x="10"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6" name="Freeform 25"/>
            <p:cNvSpPr>
              <a:spLocks/>
            </p:cNvSpPr>
            <p:nvPr/>
          </p:nvSpPr>
          <p:spPr bwMode="auto">
            <a:xfrm>
              <a:off x="117" y="852"/>
              <a:ext cx="40" cy="1"/>
            </a:xfrm>
            <a:custGeom>
              <a:avLst/>
              <a:gdLst>
                <a:gd name="T0" fmla="*/ 1 w 65"/>
                <a:gd name="T1" fmla="*/ 0 h 1"/>
                <a:gd name="T2" fmla="*/ 1 w 65"/>
                <a:gd name="T3" fmla="*/ 0 h 1"/>
                <a:gd name="T4" fmla="*/ 1 w 65"/>
                <a:gd name="T5" fmla="*/ 1 h 1"/>
                <a:gd name="T6" fmla="*/ 0 w 65"/>
                <a:gd name="T7" fmla="*/ 1 h 1"/>
                <a:gd name="T8" fmla="*/ 0 60000 65536"/>
                <a:gd name="T9" fmla="*/ 0 60000 65536"/>
                <a:gd name="T10" fmla="*/ 0 60000 65536"/>
                <a:gd name="T11" fmla="*/ 0 60000 65536"/>
                <a:gd name="T12" fmla="*/ 0 w 65"/>
                <a:gd name="T13" fmla="*/ 0 h 1"/>
                <a:gd name="T14" fmla="*/ 65 w 65"/>
                <a:gd name="T15" fmla="*/ 1 h 1"/>
              </a:gdLst>
              <a:ahLst/>
              <a:cxnLst>
                <a:cxn ang="T8">
                  <a:pos x="T0" y="T1"/>
                </a:cxn>
                <a:cxn ang="T9">
                  <a:pos x="T2" y="T3"/>
                </a:cxn>
                <a:cxn ang="T10">
                  <a:pos x="T4" y="T5"/>
                </a:cxn>
                <a:cxn ang="T11">
                  <a:pos x="T6" y="T7"/>
                </a:cxn>
              </a:cxnLst>
              <a:rect l="T12" t="T13" r="T14" b="T15"/>
              <a:pathLst>
                <a:path w="65" h="1">
                  <a:moveTo>
                    <a:pt x="65" y="0"/>
                  </a:moveTo>
                  <a:lnTo>
                    <a:pt x="65" y="0"/>
                  </a:lnTo>
                  <a:lnTo>
                    <a:pt x="14"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7" name="Freeform 26"/>
            <p:cNvSpPr>
              <a:spLocks noEditPoints="1"/>
            </p:cNvSpPr>
            <p:nvPr/>
          </p:nvSpPr>
          <p:spPr bwMode="auto">
            <a:xfrm>
              <a:off x="59" y="810"/>
              <a:ext cx="5926" cy="65"/>
            </a:xfrm>
            <a:custGeom>
              <a:avLst/>
              <a:gdLst>
                <a:gd name="T0" fmla="*/ 168 w 9865"/>
                <a:gd name="T1" fmla="*/ 1 h 108"/>
                <a:gd name="T2" fmla="*/ 168 w 9865"/>
                <a:gd name="T3" fmla="*/ 1 h 108"/>
                <a:gd name="T4" fmla="*/ 167 w 9865"/>
                <a:gd name="T5" fmla="*/ 1 h 108"/>
                <a:gd name="T6" fmla="*/ 146 w 9865"/>
                <a:gd name="T7" fmla="*/ 2 h 108"/>
                <a:gd name="T8" fmla="*/ 146 w 9865"/>
                <a:gd name="T9" fmla="*/ 2 h 108"/>
                <a:gd name="T10" fmla="*/ 146 w 9865"/>
                <a:gd name="T11" fmla="*/ 2 h 108"/>
                <a:gd name="T12" fmla="*/ 145 w 9865"/>
                <a:gd name="T13" fmla="*/ 2 h 108"/>
                <a:gd name="T14" fmla="*/ 130 w 9865"/>
                <a:gd name="T15" fmla="*/ 1 h 108"/>
                <a:gd name="T16" fmla="*/ 130 w 9865"/>
                <a:gd name="T17" fmla="*/ 1 h 108"/>
                <a:gd name="T18" fmla="*/ 129 w 9865"/>
                <a:gd name="T19" fmla="*/ 1 h 108"/>
                <a:gd name="T20" fmla="*/ 129 w 9865"/>
                <a:gd name="T21" fmla="*/ 1 h 108"/>
                <a:gd name="T22" fmla="*/ 106 w 9865"/>
                <a:gd name="T23" fmla="*/ 1 h 108"/>
                <a:gd name="T24" fmla="*/ 106 w 9865"/>
                <a:gd name="T25" fmla="*/ 1 h 108"/>
                <a:gd name="T26" fmla="*/ 106 w 9865"/>
                <a:gd name="T27" fmla="*/ 1 h 108"/>
                <a:gd name="T28" fmla="*/ 105 w 9865"/>
                <a:gd name="T29" fmla="*/ 1 h 108"/>
                <a:gd name="T30" fmla="*/ 99 w 9865"/>
                <a:gd name="T31" fmla="*/ 1 h 108"/>
                <a:gd name="T32" fmla="*/ 99 w 9865"/>
                <a:gd name="T33" fmla="*/ 1 h 108"/>
                <a:gd name="T34" fmla="*/ 99 w 9865"/>
                <a:gd name="T35" fmla="*/ 1 h 108"/>
                <a:gd name="T36" fmla="*/ 98 w 9865"/>
                <a:gd name="T37" fmla="*/ 1 h 108"/>
                <a:gd name="T38" fmla="*/ 94 w 9865"/>
                <a:gd name="T39" fmla="*/ 1 h 108"/>
                <a:gd name="T40" fmla="*/ 94 w 9865"/>
                <a:gd name="T41" fmla="*/ 1 h 108"/>
                <a:gd name="T42" fmla="*/ 94 w 9865"/>
                <a:gd name="T43" fmla="*/ 1 h 108"/>
                <a:gd name="T44" fmla="*/ 93 w 9865"/>
                <a:gd name="T45" fmla="*/ 1 h 108"/>
                <a:gd name="T46" fmla="*/ 79 w 9865"/>
                <a:gd name="T47" fmla="*/ 1 h 108"/>
                <a:gd name="T48" fmla="*/ 79 w 9865"/>
                <a:gd name="T49" fmla="*/ 1 h 108"/>
                <a:gd name="T50" fmla="*/ 79 w 9865"/>
                <a:gd name="T51" fmla="*/ 1 h 108"/>
                <a:gd name="T52" fmla="*/ 78 w 9865"/>
                <a:gd name="T53" fmla="*/ 1 h 108"/>
                <a:gd name="T54" fmla="*/ 65 w 9865"/>
                <a:gd name="T55" fmla="*/ 1 h 108"/>
                <a:gd name="T56" fmla="*/ 65 w 9865"/>
                <a:gd name="T57" fmla="*/ 1 h 108"/>
                <a:gd name="T58" fmla="*/ 65 w 9865"/>
                <a:gd name="T59" fmla="*/ 1 h 108"/>
                <a:gd name="T60" fmla="*/ 65 w 9865"/>
                <a:gd name="T61" fmla="*/ 1 h 108"/>
                <a:gd name="T62" fmla="*/ 56 w 9865"/>
                <a:gd name="T63" fmla="*/ 0 h 108"/>
                <a:gd name="T64" fmla="*/ 56 w 9865"/>
                <a:gd name="T65" fmla="*/ 0 h 108"/>
                <a:gd name="T66" fmla="*/ 56 w 9865"/>
                <a:gd name="T67" fmla="*/ 0 h 108"/>
                <a:gd name="T68" fmla="*/ 56 w 9865"/>
                <a:gd name="T69" fmla="*/ 0 h 108"/>
                <a:gd name="T70" fmla="*/ 40 w 9865"/>
                <a:gd name="T71" fmla="*/ 1 h 108"/>
                <a:gd name="T72" fmla="*/ 40 w 9865"/>
                <a:gd name="T73" fmla="*/ 1 h 108"/>
                <a:gd name="T74" fmla="*/ 40 w 9865"/>
                <a:gd name="T75" fmla="*/ 1 h 108"/>
                <a:gd name="T76" fmla="*/ 39 w 9865"/>
                <a:gd name="T77" fmla="*/ 1 h 108"/>
                <a:gd name="T78" fmla="*/ 28 w 9865"/>
                <a:gd name="T79" fmla="*/ 1 h 108"/>
                <a:gd name="T80" fmla="*/ 28 w 9865"/>
                <a:gd name="T81" fmla="*/ 1 h 108"/>
                <a:gd name="T82" fmla="*/ 27 w 9865"/>
                <a:gd name="T83" fmla="*/ 1 h 108"/>
                <a:gd name="T84" fmla="*/ 26 w 9865"/>
                <a:gd name="T85" fmla="*/ 1 h 108"/>
                <a:gd name="T86" fmla="*/ 14 w 9865"/>
                <a:gd name="T87" fmla="*/ 1 h 108"/>
                <a:gd name="T88" fmla="*/ 14 w 9865"/>
                <a:gd name="T89" fmla="*/ 1 h 108"/>
                <a:gd name="T90" fmla="*/ 14 w 9865"/>
                <a:gd name="T91" fmla="*/ 1 h 108"/>
                <a:gd name="T92" fmla="*/ 13 w 9865"/>
                <a:gd name="T93" fmla="*/ 1 h 108"/>
                <a:gd name="T94" fmla="*/ 5 w 9865"/>
                <a:gd name="T95" fmla="*/ 1 h 108"/>
                <a:gd name="T96" fmla="*/ 5 w 9865"/>
                <a:gd name="T97" fmla="*/ 1 h 108"/>
                <a:gd name="T98" fmla="*/ 4 w 9865"/>
                <a:gd name="T99" fmla="*/ 1 h 108"/>
                <a:gd name="T100" fmla="*/ 4 w 9865"/>
                <a:gd name="T101" fmla="*/ 1 h 108"/>
                <a:gd name="T102" fmla="*/ 1 w 9865"/>
                <a:gd name="T103" fmla="*/ 1 h 108"/>
                <a:gd name="T104" fmla="*/ 1 w 9865"/>
                <a:gd name="T105" fmla="*/ 1 h 108"/>
                <a:gd name="T106" fmla="*/ 0 w 9865"/>
                <a:gd name="T107" fmla="*/ 1 h 1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65"/>
                <a:gd name="T163" fmla="*/ 0 h 108"/>
                <a:gd name="T164" fmla="*/ 9865 w 9865"/>
                <a:gd name="T165" fmla="*/ 108 h 1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65" h="108">
                  <a:moveTo>
                    <a:pt x="9865" y="43"/>
                  </a:moveTo>
                  <a:lnTo>
                    <a:pt x="9865" y="43"/>
                  </a:lnTo>
                  <a:cubicBezTo>
                    <a:pt x="9862" y="43"/>
                    <a:pt x="9853" y="45"/>
                    <a:pt x="9839" y="46"/>
                  </a:cubicBezTo>
                  <a:moveTo>
                    <a:pt x="8615" y="108"/>
                  </a:moveTo>
                  <a:lnTo>
                    <a:pt x="8615" y="108"/>
                  </a:lnTo>
                  <a:cubicBezTo>
                    <a:pt x="8606" y="108"/>
                    <a:pt x="8597" y="108"/>
                    <a:pt x="8588" y="108"/>
                  </a:cubicBezTo>
                  <a:cubicBezTo>
                    <a:pt x="8579" y="108"/>
                    <a:pt x="8570" y="108"/>
                    <a:pt x="8561" y="108"/>
                  </a:cubicBezTo>
                  <a:moveTo>
                    <a:pt x="7628" y="74"/>
                  </a:moveTo>
                  <a:lnTo>
                    <a:pt x="7628" y="74"/>
                  </a:lnTo>
                  <a:cubicBezTo>
                    <a:pt x="7619" y="74"/>
                    <a:pt x="7609" y="74"/>
                    <a:pt x="7600" y="73"/>
                  </a:cubicBezTo>
                  <a:cubicBezTo>
                    <a:pt x="7591" y="73"/>
                    <a:pt x="7582" y="73"/>
                    <a:pt x="7574" y="73"/>
                  </a:cubicBezTo>
                  <a:moveTo>
                    <a:pt x="6245" y="14"/>
                  </a:moveTo>
                  <a:lnTo>
                    <a:pt x="6245" y="14"/>
                  </a:lnTo>
                  <a:cubicBezTo>
                    <a:pt x="6236" y="13"/>
                    <a:pt x="6227" y="11"/>
                    <a:pt x="6219" y="10"/>
                  </a:cubicBezTo>
                  <a:cubicBezTo>
                    <a:pt x="6214" y="9"/>
                    <a:pt x="6205" y="8"/>
                    <a:pt x="6194" y="8"/>
                  </a:cubicBezTo>
                  <a:moveTo>
                    <a:pt x="5842" y="20"/>
                  </a:moveTo>
                  <a:lnTo>
                    <a:pt x="5842" y="20"/>
                  </a:lnTo>
                  <a:cubicBezTo>
                    <a:pt x="5832" y="20"/>
                    <a:pt x="5823" y="20"/>
                    <a:pt x="5817" y="20"/>
                  </a:cubicBezTo>
                  <a:cubicBezTo>
                    <a:pt x="5809" y="20"/>
                    <a:pt x="5801" y="20"/>
                    <a:pt x="5792" y="20"/>
                  </a:cubicBezTo>
                  <a:moveTo>
                    <a:pt x="5541" y="21"/>
                  </a:moveTo>
                  <a:lnTo>
                    <a:pt x="5541" y="21"/>
                  </a:lnTo>
                  <a:cubicBezTo>
                    <a:pt x="5532" y="21"/>
                    <a:pt x="5524" y="21"/>
                    <a:pt x="5515" y="21"/>
                  </a:cubicBezTo>
                  <a:cubicBezTo>
                    <a:pt x="5508" y="21"/>
                    <a:pt x="5499" y="22"/>
                    <a:pt x="5489" y="22"/>
                  </a:cubicBezTo>
                  <a:moveTo>
                    <a:pt x="4685" y="77"/>
                  </a:moveTo>
                  <a:lnTo>
                    <a:pt x="4685" y="77"/>
                  </a:lnTo>
                  <a:cubicBezTo>
                    <a:pt x="4673" y="77"/>
                    <a:pt x="4664" y="78"/>
                    <a:pt x="4658" y="78"/>
                  </a:cubicBezTo>
                  <a:cubicBezTo>
                    <a:pt x="4651" y="78"/>
                    <a:pt x="4643" y="77"/>
                    <a:pt x="4632" y="77"/>
                  </a:cubicBezTo>
                  <a:moveTo>
                    <a:pt x="3856" y="10"/>
                  </a:moveTo>
                  <a:lnTo>
                    <a:pt x="3856" y="10"/>
                  </a:lnTo>
                  <a:cubicBezTo>
                    <a:pt x="3846" y="10"/>
                    <a:pt x="3837" y="10"/>
                    <a:pt x="3830" y="10"/>
                  </a:cubicBezTo>
                  <a:cubicBezTo>
                    <a:pt x="3822" y="10"/>
                    <a:pt x="3813" y="10"/>
                    <a:pt x="3804" y="9"/>
                  </a:cubicBezTo>
                  <a:moveTo>
                    <a:pt x="3339" y="0"/>
                  </a:moveTo>
                  <a:lnTo>
                    <a:pt x="3339" y="0"/>
                  </a:lnTo>
                  <a:cubicBezTo>
                    <a:pt x="3330" y="0"/>
                    <a:pt x="3321" y="0"/>
                    <a:pt x="3313" y="0"/>
                  </a:cubicBezTo>
                  <a:cubicBezTo>
                    <a:pt x="3306" y="0"/>
                    <a:pt x="3297" y="0"/>
                    <a:pt x="3287" y="0"/>
                  </a:cubicBezTo>
                  <a:moveTo>
                    <a:pt x="2375" y="28"/>
                  </a:moveTo>
                  <a:lnTo>
                    <a:pt x="2375" y="28"/>
                  </a:lnTo>
                  <a:cubicBezTo>
                    <a:pt x="2365" y="28"/>
                    <a:pt x="2356" y="28"/>
                    <a:pt x="2348" y="28"/>
                  </a:cubicBezTo>
                  <a:cubicBezTo>
                    <a:pt x="2341" y="28"/>
                    <a:pt x="2332" y="29"/>
                    <a:pt x="2322" y="29"/>
                  </a:cubicBezTo>
                  <a:moveTo>
                    <a:pt x="1627" y="47"/>
                  </a:moveTo>
                  <a:lnTo>
                    <a:pt x="1627" y="47"/>
                  </a:lnTo>
                  <a:cubicBezTo>
                    <a:pt x="1618" y="47"/>
                    <a:pt x="1609" y="47"/>
                    <a:pt x="1600" y="47"/>
                  </a:cubicBezTo>
                  <a:cubicBezTo>
                    <a:pt x="1591" y="47"/>
                    <a:pt x="1581" y="47"/>
                    <a:pt x="1572" y="47"/>
                  </a:cubicBezTo>
                  <a:moveTo>
                    <a:pt x="835" y="73"/>
                  </a:moveTo>
                  <a:lnTo>
                    <a:pt x="835" y="73"/>
                  </a:lnTo>
                  <a:cubicBezTo>
                    <a:pt x="824" y="74"/>
                    <a:pt x="814" y="74"/>
                    <a:pt x="806" y="74"/>
                  </a:cubicBezTo>
                  <a:cubicBezTo>
                    <a:pt x="798" y="74"/>
                    <a:pt x="789" y="74"/>
                    <a:pt x="779" y="74"/>
                  </a:cubicBezTo>
                  <a:moveTo>
                    <a:pt x="286" y="70"/>
                  </a:moveTo>
                  <a:lnTo>
                    <a:pt x="286" y="70"/>
                  </a:lnTo>
                  <a:cubicBezTo>
                    <a:pt x="275" y="70"/>
                    <a:pt x="266" y="70"/>
                    <a:pt x="258" y="70"/>
                  </a:cubicBezTo>
                  <a:cubicBezTo>
                    <a:pt x="248" y="70"/>
                    <a:pt x="238" y="70"/>
                    <a:pt x="226" y="70"/>
                  </a:cubicBezTo>
                  <a:moveTo>
                    <a:pt x="33" y="72"/>
                  </a:moveTo>
                  <a:lnTo>
                    <a:pt x="33" y="72"/>
                  </a:lnTo>
                  <a:cubicBezTo>
                    <a:pt x="13" y="72"/>
                    <a:pt x="0" y="72"/>
                    <a:pt x="0" y="72"/>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8" name="Freeform 27"/>
            <p:cNvSpPr>
              <a:spLocks/>
            </p:cNvSpPr>
            <p:nvPr/>
          </p:nvSpPr>
          <p:spPr bwMode="auto">
            <a:xfrm>
              <a:off x="3890" y="3972"/>
              <a:ext cx="1339" cy="14"/>
            </a:xfrm>
            <a:custGeom>
              <a:avLst/>
              <a:gdLst>
                <a:gd name="T0" fmla="*/ 38 w 2229"/>
                <a:gd name="T1" fmla="*/ 1 h 23"/>
                <a:gd name="T2" fmla="*/ 38 w 2229"/>
                <a:gd name="T3" fmla="*/ 1 h 23"/>
                <a:gd name="T4" fmla="*/ 37 w 2229"/>
                <a:gd name="T5" fmla="*/ 0 h 23"/>
                <a:gd name="T6" fmla="*/ 1 w 2229"/>
                <a:gd name="T7" fmla="*/ 1 h 23"/>
                <a:gd name="T8" fmla="*/ 0 w 2229"/>
                <a:gd name="T9" fmla="*/ 1 h 23"/>
                <a:gd name="T10" fmla="*/ 35 w 2229"/>
                <a:gd name="T11" fmla="*/ 1 h 23"/>
                <a:gd name="T12" fmla="*/ 0 60000 65536"/>
                <a:gd name="T13" fmla="*/ 0 60000 65536"/>
                <a:gd name="T14" fmla="*/ 0 60000 65536"/>
                <a:gd name="T15" fmla="*/ 0 60000 65536"/>
                <a:gd name="T16" fmla="*/ 0 60000 65536"/>
                <a:gd name="T17" fmla="*/ 0 60000 65536"/>
                <a:gd name="T18" fmla="*/ 0 w 2229"/>
                <a:gd name="T19" fmla="*/ 0 h 23"/>
                <a:gd name="T20" fmla="*/ 2229 w 22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229" h="23">
                  <a:moveTo>
                    <a:pt x="2229" y="9"/>
                  </a:moveTo>
                  <a:lnTo>
                    <a:pt x="2229" y="9"/>
                  </a:lnTo>
                  <a:lnTo>
                    <a:pt x="2153" y="0"/>
                  </a:lnTo>
                  <a:lnTo>
                    <a:pt x="17" y="23"/>
                  </a:lnTo>
                  <a:lnTo>
                    <a:pt x="0" y="14"/>
                  </a:lnTo>
                  <a:lnTo>
                    <a:pt x="2108" y="13"/>
                  </a:lnTo>
                </a:path>
              </a:pathLst>
            </a:custGeom>
            <a:solidFill>
              <a:srgbClr val="000000"/>
            </a:solidFill>
            <a:ln w="0">
              <a:solidFill>
                <a:srgbClr val="000000"/>
              </a:solidFill>
              <a:prstDash val="solid"/>
              <a:round/>
              <a:headEnd/>
              <a:tailEnd/>
            </a:ln>
          </p:spPr>
          <p:txBody>
            <a:bodyPr/>
            <a:lstStyle/>
            <a:p>
              <a:endParaRPr lang="en-GB"/>
            </a:p>
          </p:txBody>
        </p:sp>
        <p:sp>
          <p:nvSpPr>
            <p:cNvPr id="28699" name="Freeform 28"/>
            <p:cNvSpPr>
              <a:spLocks/>
            </p:cNvSpPr>
            <p:nvPr/>
          </p:nvSpPr>
          <p:spPr bwMode="auto">
            <a:xfrm>
              <a:off x="913" y="277"/>
              <a:ext cx="2001" cy="8"/>
            </a:xfrm>
            <a:custGeom>
              <a:avLst/>
              <a:gdLst>
                <a:gd name="T0" fmla="*/ 10 w 3331"/>
                <a:gd name="T1" fmla="*/ 1 h 13"/>
                <a:gd name="T2" fmla="*/ 10 w 3331"/>
                <a:gd name="T3" fmla="*/ 1 h 13"/>
                <a:gd name="T4" fmla="*/ 10 w 3331"/>
                <a:gd name="T5" fmla="*/ 1 h 13"/>
                <a:gd name="T6" fmla="*/ 0 w 3331"/>
                <a:gd name="T7" fmla="*/ 1 h 13"/>
                <a:gd name="T8" fmla="*/ 0 w 3331"/>
                <a:gd name="T9" fmla="*/ 1 h 13"/>
                <a:gd name="T10" fmla="*/ 10 w 3331"/>
                <a:gd name="T11" fmla="*/ 0 h 13"/>
                <a:gd name="T12" fmla="*/ 15 w 3331"/>
                <a:gd name="T13" fmla="*/ 1 h 13"/>
                <a:gd name="T14" fmla="*/ 23 w 3331"/>
                <a:gd name="T15" fmla="*/ 1 h 13"/>
                <a:gd name="T16" fmla="*/ 39 w 3331"/>
                <a:gd name="T17" fmla="*/ 1 h 13"/>
                <a:gd name="T18" fmla="*/ 44 w 3331"/>
                <a:gd name="T19" fmla="*/ 1 h 13"/>
                <a:gd name="T20" fmla="*/ 46 w 3331"/>
                <a:gd name="T21" fmla="*/ 1 h 13"/>
                <a:gd name="T22" fmla="*/ 53 w 3331"/>
                <a:gd name="T23" fmla="*/ 1 h 13"/>
                <a:gd name="T24" fmla="*/ 53 w 3331"/>
                <a:gd name="T25" fmla="*/ 1 h 13"/>
                <a:gd name="T26" fmla="*/ 56 w 3331"/>
                <a:gd name="T27" fmla="*/ 1 h 13"/>
                <a:gd name="T28" fmla="*/ 56 w 3331"/>
                <a:gd name="T29" fmla="*/ 1 h 13"/>
                <a:gd name="T30" fmla="*/ 53 w 3331"/>
                <a:gd name="T31" fmla="*/ 1 h 13"/>
                <a:gd name="T32" fmla="*/ 19 w 3331"/>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31"/>
                <a:gd name="T52" fmla="*/ 0 h 13"/>
                <a:gd name="T53" fmla="*/ 3331 w 3331"/>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31" h="13">
                  <a:moveTo>
                    <a:pt x="631" y="9"/>
                  </a:moveTo>
                  <a:lnTo>
                    <a:pt x="631" y="9"/>
                  </a:lnTo>
                  <a:lnTo>
                    <a:pt x="553" y="9"/>
                  </a:lnTo>
                  <a:lnTo>
                    <a:pt x="0" y="12"/>
                  </a:lnTo>
                  <a:lnTo>
                    <a:pt x="0" y="6"/>
                  </a:lnTo>
                  <a:lnTo>
                    <a:pt x="631" y="0"/>
                  </a:lnTo>
                  <a:lnTo>
                    <a:pt x="893" y="4"/>
                  </a:lnTo>
                  <a:lnTo>
                    <a:pt x="1399" y="13"/>
                  </a:lnTo>
                  <a:lnTo>
                    <a:pt x="2299" y="13"/>
                  </a:lnTo>
                  <a:lnTo>
                    <a:pt x="2566" y="7"/>
                  </a:lnTo>
                  <a:lnTo>
                    <a:pt x="2736" y="8"/>
                  </a:lnTo>
                  <a:lnTo>
                    <a:pt x="3119" y="13"/>
                  </a:lnTo>
                  <a:lnTo>
                    <a:pt x="3136" y="8"/>
                  </a:lnTo>
                  <a:lnTo>
                    <a:pt x="3331" y="7"/>
                  </a:lnTo>
                  <a:lnTo>
                    <a:pt x="3280" y="3"/>
                  </a:lnTo>
                  <a:lnTo>
                    <a:pt x="3128" y="4"/>
                  </a:lnTo>
                  <a:cubicBezTo>
                    <a:pt x="2450" y="4"/>
                    <a:pt x="1774" y="5"/>
                    <a:pt x="1096" y="0"/>
                  </a:cubicBezTo>
                </a:path>
              </a:pathLst>
            </a:custGeom>
            <a:solidFill>
              <a:srgbClr val="000000"/>
            </a:solidFill>
            <a:ln w="0">
              <a:solidFill>
                <a:srgbClr val="000000"/>
              </a:solidFill>
              <a:prstDash val="solid"/>
              <a:round/>
              <a:headEnd/>
              <a:tailEnd/>
            </a:ln>
          </p:spPr>
          <p:txBody>
            <a:bodyPr/>
            <a:lstStyle/>
            <a:p>
              <a:endParaRPr lang="en-GB"/>
            </a:p>
          </p:txBody>
        </p:sp>
        <p:sp>
          <p:nvSpPr>
            <p:cNvPr id="28700" name="Freeform 29"/>
            <p:cNvSpPr>
              <a:spLocks/>
            </p:cNvSpPr>
            <p:nvPr/>
          </p:nvSpPr>
          <p:spPr bwMode="auto">
            <a:xfrm>
              <a:off x="281" y="461"/>
              <a:ext cx="3598" cy="3527"/>
            </a:xfrm>
            <a:custGeom>
              <a:avLst/>
              <a:gdLst>
                <a:gd name="T0" fmla="*/ 1 w 5989"/>
                <a:gd name="T1" fmla="*/ 5 h 5859"/>
                <a:gd name="T2" fmla="*/ 1 w 5989"/>
                <a:gd name="T3" fmla="*/ 5 h 5859"/>
                <a:gd name="T4" fmla="*/ 1 w 5989"/>
                <a:gd name="T5" fmla="*/ 26 h 5859"/>
                <a:gd name="T6" fmla="*/ 1 w 5989"/>
                <a:gd name="T7" fmla="*/ 23 h 5859"/>
                <a:gd name="T8" fmla="*/ 1 w 5989"/>
                <a:gd name="T9" fmla="*/ 32 h 5859"/>
                <a:gd name="T10" fmla="*/ 1 w 5989"/>
                <a:gd name="T11" fmla="*/ 41 h 5859"/>
                <a:gd name="T12" fmla="*/ 1 w 5989"/>
                <a:gd name="T13" fmla="*/ 49 h 5859"/>
                <a:gd name="T14" fmla="*/ 1 w 5989"/>
                <a:gd name="T15" fmla="*/ 58 h 5859"/>
                <a:gd name="T16" fmla="*/ 1 w 5989"/>
                <a:gd name="T17" fmla="*/ 76 h 5859"/>
                <a:gd name="T18" fmla="*/ 1 w 5989"/>
                <a:gd name="T19" fmla="*/ 82 h 5859"/>
                <a:gd name="T20" fmla="*/ 1 w 5989"/>
                <a:gd name="T21" fmla="*/ 91 h 5859"/>
                <a:gd name="T22" fmla="*/ 1 w 5989"/>
                <a:gd name="T23" fmla="*/ 96 h 5859"/>
                <a:gd name="T24" fmla="*/ 1 w 5989"/>
                <a:gd name="T25" fmla="*/ 98 h 5859"/>
                <a:gd name="T26" fmla="*/ 1 w 5989"/>
                <a:gd name="T27" fmla="*/ 101 h 5859"/>
                <a:gd name="T28" fmla="*/ 6 w 5989"/>
                <a:gd name="T29" fmla="*/ 101 h 5859"/>
                <a:gd name="T30" fmla="*/ 7 w 5989"/>
                <a:gd name="T31" fmla="*/ 101 h 5859"/>
                <a:gd name="T32" fmla="*/ 8 w 5989"/>
                <a:gd name="T33" fmla="*/ 101 h 5859"/>
                <a:gd name="T34" fmla="*/ 35 w 5989"/>
                <a:gd name="T35" fmla="*/ 101 h 5859"/>
                <a:gd name="T36" fmla="*/ 40 w 5989"/>
                <a:gd name="T37" fmla="*/ 101 h 5859"/>
                <a:gd name="T38" fmla="*/ 47 w 5989"/>
                <a:gd name="T39" fmla="*/ 101 h 5859"/>
                <a:gd name="T40" fmla="*/ 56 w 5989"/>
                <a:gd name="T41" fmla="*/ 101 h 5859"/>
                <a:gd name="T42" fmla="*/ 56 w 5989"/>
                <a:gd name="T43" fmla="*/ 101 h 5859"/>
                <a:gd name="T44" fmla="*/ 87 w 5989"/>
                <a:gd name="T45" fmla="*/ 101 h 5859"/>
                <a:gd name="T46" fmla="*/ 94 w 5989"/>
                <a:gd name="T47" fmla="*/ 101 h 5859"/>
                <a:gd name="T48" fmla="*/ 101 w 5989"/>
                <a:gd name="T49" fmla="*/ 101 h 5859"/>
                <a:gd name="T50" fmla="*/ 101 w 5989"/>
                <a:gd name="T51" fmla="*/ 101 h 5859"/>
                <a:gd name="T52" fmla="*/ 102 w 5989"/>
                <a:gd name="T53" fmla="*/ 101 h 5859"/>
                <a:gd name="T54" fmla="*/ 102 w 5989"/>
                <a:gd name="T55" fmla="*/ 101 h 5859"/>
                <a:gd name="T56" fmla="*/ 94 w 5989"/>
                <a:gd name="T57" fmla="*/ 101 h 5859"/>
                <a:gd name="T58" fmla="*/ 87 w 5989"/>
                <a:gd name="T59" fmla="*/ 101 h 5859"/>
                <a:gd name="T60" fmla="*/ 72 w 5989"/>
                <a:gd name="T61" fmla="*/ 101 h 5859"/>
                <a:gd name="T62" fmla="*/ 41 w 5989"/>
                <a:gd name="T63" fmla="*/ 101 h 5859"/>
                <a:gd name="T64" fmla="*/ 34 w 5989"/>
                <a:gd name="T65" fmla="*/ 101 h 5859"/>
                <a:gd name="T66" fmla="*/ 34 w 5989"/>
                <a:gd name="T67" fmla="*/ 101 h 5859"/>
                <a:gd name="T68" fmla="*/ 24 w 5989"/>
                <a:gd name="T69" fmla="*/ 101 h 5859"/>
                <a:gd name="T70" fmla="*/ 17 w 5989"/>
                <a:gd name="T71" fmla="*/ 101 h 5859"/>
                <a:gd name="T72" fmla="*/ 1 w 5989"/>
                <a:gd name="T73" fmla="*/ 101 h 5859"/>
                <a:gd name="T74" fmla="*/ 1 w 5989"/>
                <a:gd name="T75" fmla="*/ 98 h 5859"/>
                <a:gd name="T76" fmla="*/ 1 w 5989"/>
                <a:gd name="T77" fmla="*/ 95 h 5859"/>
                <a:gd name="T78" fmla="*/ 1 w 5989"/>
                <a:gd name="T79" fmla="*/ 86 h 5859"/>
                <a:gd name="T80" fmla="*/ 1 w 5989"/>
                <a:gd name="T81" fmla="*/ 77 h 5859"/>
                <a:gd name="T82" fmla="*/ 1 w 5989"/>
                <a:gd name="T83" fmla="*/ 69 h 5859"/>
                <a:gd name="T84" fmla="*/ 1 w 5989"/>
                <a:gd name="T85" fmla="*/ 62 h 5859"/>
                <a:gd name="T86" fmla="*/ 1 w 5989"/>
                <a:gd name="T87" fmla="*/ 52 h 5859"/>
                <a:gd name="T88" fmla="*/ 1 w 5989"/>
                <a:gd name="T89" fmla="*/ 42 h 5859"/>
                <a:gd name="T90" fmla="*/ 1 w 5989"/>
                <a:gd name="T91" fmla="*/ 29 h 5859"/>
                <a:gd name="T92" fmla="*/ 1 w 5989"/>
                <a:gd name="T93" fmla="*/ 26 h 5859"/>
                <a:gd name="T94" fmla="*/ 1 w 5989"/>
                <a:gd name="T95" fmla="*/ 9 h 5859"/>
                <a:gd name="T96" fmla="*/ 1 w 5989"/>
                <a:gd name="T97" fmla="*/ 1 h 5859"/>
                <a:gd name="T98" fmla="*/ 1 w 5989"/>
                <a:gd name="T99" fmla="*/ 1 h 5859"/>
                <a:gd name="T100" fmla="*/ 1 w 5989"/>
                <a:gd name="T101" fmla="*/ 0 h 5859"/>
                <a:gd name="T102" fmla="*/ 1 w 5989"/>
                <a:gd name="T103" fmla="*/ 1 h 5859"/>
                <a:gd name="T104" fmla="*/ 1 w 5989"/>
                <a:gd name="T105" fmla="*/ 1 h 5859"/>
                <a:gd name="T106" fmla="*/ 1 w 5989"/>
                <a:gd name="T107" fmla="*/ 4 h 5859"/>
                <a:gd name="T108" fmla="*/ 1 w 5989"/>
                <a:gd name="T109" fmla="*/ 5 h 58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89"/>
                <a:gd name="T166" fmla="*/ 0 h 5859"/>
                <a:gd name="T167" fmla="*/ 5989 w 5989"/>
                <a:gd name="T168" fmla="*/ 5859 h 58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89" h="5859">
                  <a:moveTo>
                    <a:pt x="58" y="286"/>
                  </a:moveTo>
                  <a:lnTo>
                    <a:pt x="58" y="286"/>
                  </a:lnTo>
                  <a:cubicBezTo>
                    <a:pt x="81" y="892"/>
                    <a:pt x="37" y="906"/>
                    <a:pt x="37" y="1511"/>
                  </a:cubicBezTo>
                  <a:lnTo>
                    <a:pt x="37" y="1358"/>
                  </a:lnTo>
                  <a:cubicBezTo>
                    <a:pt x="37" y="1527"/>
                    <a:pt x="57" y="1690"/>
                    <a:pt x="64" y="1858"/>
                  </a:cubicBezTo>
                  <a:cubicBezTo>
                    <a:pt x="71" y="2025"/>
                    <a:pt x="61" y="2203"/>
                    <a:pt x="55" y="2371"/>
                  </a:cubicBezTo>
                  <a:cubicBezTo>
                    <a:pt x="50" y="2538"/>
                    <a:pt x="29" y="2704"/>
                    <a:pt x="28" y="2871"/>
                  </a:cubicBezTo>
                  <a:cubicBezTo>
                    <a:pt x="27" y="3041"/>
                    <a:pt x="52" y="3207"/>
                    <a:pt x="55" y="3376"/>
                  </a:cubicBezTo>
                  <a:cubicBezTo>
                    <a:pt x="60" y="3714"/>
                    <a:pt x="72" y="4055"/>
                    <a:pt x="46" y="4393"/>
                  </a:cubicBezTo>
                  <a:cubicBezTo>
                    <a:pt x="34" y="4560"/>
                    <a:pt x="78" y="4599"/>
                    <a:pt x="62" y="4769"/>
                  </a:cubicBezTo>
                  <a:cubicBezTo>
                    <a:pt x="47" y="4938"/>
                    <a:pt x="73" y="5104"/>
                    <a:pt x="73" y="5274"/>
                  </a:cubicBezTo>
                  <a:lnTo>
                    <a:pt x="80" y="5542"/>
                  </a:lnTo>
                  <a:cubicBezTo>
                    <a:pt x="80" y="5642"/>
                    <a:pt x="82" y="5596"/>
                    <a:pt x="82" y="5653"/>
                  </a:cubicBezTo>
                  <a:cubicBezTo>
                    <a:pt x="75" y="5699"/>
                    <a:pt x="78" y="5774"/>
                    <a:pt x="81" y="5827"/>
                  </a:cubicBezTo>
                  <a:lnTo>
                    <a:pt x="340" y="5833"/>
                  </a:lnTo>
                  <a:lnTo>
                    <a:pt x="438" y="5833"/>
                  </a:lnTo>
                  <a:lnTo>
                    <a:pt x="439" y="5834"/>
                  </a:lnTo>
                  <a:lnTo>
                    <a:pt x="2059" y="5851"/>
                  </a:lnTo>
                  <a:lnTo>
                    <a:pt x="2398" y="5852"/>
                  </a:lnTo>
                  <a:lnTo>
                    <a:pt x="2772" y="5846"/>
                  </a:lnTo>
                  <a:lnTo>
                    <a:pt x="3307" y="5846"/>
                  </a:lnTo>
                  <a:lnTo>
                    <a:pt x="3316" y="5852"/>
                  </a:lnTo>
                  <a:lnTo>
                    <a:pt x="5062" y="5833"/>
                  </a:lnTo>
                  <a:lnTo>
                    <a:pt x="5526" y="5831"/>
                  </a:lnTo>
                  <a:lnTo>
                    <a:pt x="5944" y="5842"/>
                  </a:lnTo>
                  <a:lnTo>
                    <a:pt x="5951" y="5847"/>
                  </a:lnTo>
                  <a:lnTo>
                    <a:pt x="5981" y="5846"/>
                  </a:lnTo>
                  <a:lnTo>
                    <a:pt x="5989" y="5851"/>
                  </a:lnTo>
                  <a:cubicBezTo>
                    <a:pt x="5854" y="5851"/>
                    <a:pt x="5706" y="5842"/>
                    <a:pt x="5561" y="5842"/>
                  </a:cubicBezTo>
                  <a:cubicBezTo>
                    <a:pt x="5418" y="5842"/>
                    <a:pt x="5266" y="5843"/>
                    <a:pt x="5125" y="5842"/>
                  </a:cubicBezTo>
                  <a:cubicBezTo>
                    <a:pt x="4827" y="5841"/>
                    <a:pt x="4534" y="5851"/>
                    <a:pt x="4233" y="5851"/>
                  </a:cubicBezTo>
                  <a:cubicBezTo>
                    <a:pt x="3640" y="5850"/>
                    <a:pt x="3036" y="5859"/>
                    <a:pt x="2442" y="5859"/>
                  </a:cubicBezTo>
                  <a:lnTo>
                    <a:pt x="1988" y="5859"/>
                  </a:lnTo>
                  <a:lnTo>
                    <a:pt x="1979" y="5859"/>
                  </a:lnTo>
                  <a:cubicBezTo>
                    <a:pt x="1818" y="5859"/>
                    <a:pt x="1564" y="5859"/>
                    <a:pt x="1405" y="5855"/>
                  </a:cubicBezTo>
                  <a:cubicBezTo>
                    <a:pt x="1261" y="5852"/>
                    <a:pt x="1184" y="5852"/>
                    <a:pt x="1054" y="5844"/>
                  </a:cubicBezTo>
                  <a:cubicBezTo>
                    <a:pt x="754" y="5825"/>
                    <a:pt x="380" y="5840"/>
                    <a:pt x="66" y="5840"/>
                  </a:cubicBezTo>
                  <a:cubicBezTo>
                    <a:pt x="67" y="5744"/>
                    <a:pt x="70" y="5755"/>
                    <a:pt x="71" y="5670"/>
                  </a:cubicBezTo>
                  <a:cubicBezTo>
                    <a:pt x="71" y="5670"/>
                    <a:pt x="70" y="5587"/>
                    <a:pt x="65" y="5490"/>
                  </a:cubicBezTo>
                  <a:cubicBezTo>
                    <a:pt x="55" y="5306"/>
                    <a:pt x="69" y="5179"/>
                    <a:pt x="42" y="4997"/>
                  </a:cubicBezTo>
                  <a:cubicBezTo>
                    <a:pt x="16" y="4823"/>
                    <a:pt x="66" y="4630"/>
                    <a:pt x="37" y="4449"/>
                  </a:cubicBezTo>
                  <a:cubicBezTo>
                    <a:pt x="10" y="4274"/>
                    <a:pt x="46" y="4200"/>
                    <a:pt x="46" y="4019"/>
                  </a:cubicBezTo>
                  <a:lnTo>
                    <a:pt x="46" y="3589"/>
                  </a:lnTo>
                  <a:cubicBezTo>
                    <a:pt x="46" y="3391"/>
                    <a:pt x="23" y="3202"/>
                    <a:pt x="12" y="3005"/>
                  </a:cubicBezTo>
                  <a:cubicBezTo>
                    <a:pt x="0" y="2808"/>
                    <a:pt x="22" y="2611"/>
                    <a:pt x="35" y="2414"/>
                  </a:cubicBezTo>
                  <a:cubicBezTo>
                    <a:pt x="62" y="2018"/>
                    <a:pt x="19" y="2085"/>
                    <a:pt x="19" y="1690"/>
                  </a:cubicBezTo>
                  <a:lnTo>
                    <a:pt x="19" y="1494"/>
                  </a:lnTo>
                  <a:cubicBezTo>
                    <a:pt x="19" y="1169"/>
                    <a:pt x="51" y="845"/>
                    <a:pt x="55" y="520"/>
                  </a:cubicBezTo>
                  <a:cubicBezTo>
                    <a:pt x="57" y="356"/>
                    <a:pt x="26" y="174"/>
                    <a:pt x="46" y="9"/>
                  </a:cubicBezTo>
                  <a:cubicBezTo>
                    <a:pt x="48" y="8"/>
                    <a:pt x="45" y="2"/>
                    <a:pt x="48" y="1"/>
                  </a:cubicBezTo>
                  <a:cubicBezTo>
                    <a:pt x="51" y="0"/>
                    <a:pt x="48" y="1"/>
                    <a:pt x="51" y="0"/>
                  </a:cubicBezTo>
                  <a:lnTo>
                    <a:pt x="51" y="14"/>
                  </a:lnTo>
                  <a:cubicBezTo>
                    <a:pt x="48" y="18"/>
                    <a:pt x="50" y="31"/>
                    <a:pt x="50" y="41"/>
                  </a:cubicBezTo>
                  <a:cubicBezTo>
                    <a:pt x="47" y="77"/>
                    <a:pt x="44" y="124"/>
                    <a:pt x="55" y="237"/>
                  </a:cubicBezTo>
                  <a:lnTo>
                    <a:pt x="58" y="286"/>
                  </a:lnTo>
                  <a:close/>
                </a:path>
              </a:pathLst>
            </a:custGeom>
            <a:solidFill>
              <a:srgbClr val="000000"/>
            </a:solidFill>
            <a:ln w="0">
              <a:solidFill>
                <a:srgbClr val="000000"/>
              </a:solidFill>
              <a:prstDash val="solid"/>
              <a:round/>
              <a:headEnd/>
              <a:tailEnd/>
            </a:ln>
          </p:spPr>
          <p:txBody>
            <a:bodyPr/>
            <a:lstStyle/>
            <a:p>
              <a:endParaRPr lang="en-GB"/>
            </a:p>
          </p:txBody>
        </p:sp>
        <p:sp>
          <p:nvSpPr>
            <p:cNvPr id="28701" name="Freeform 30"/>
            <p:cNvSpPr>
              <a:spLocks/>
            </p:cNvSpPr>
            <p:nvPr/>
          </p:nvSpPr>
          <p:spPr bwMode="auto">
            <a:xfrm>
              <a:off x="2904" y="267"/>
              <a:ext cx="2729" cy="3549"/>
            </a:xfrm>
            <a:custGeom>
              <a:avLst/>
              <a:gdLst>
                <a:gd name="T0" fmla="*/ 75 w 4542"/>
                <a:gd name="T1" fmla="*/ 102 h 5895"/>
                <a:gd name="T2" fmla="*/ 75 w 4542"/>
                <a:gd name="T3" fmla="*/ 102 h 5895"/>
                <a:gd name="T4" fmla="*/ 75 w 4542"/>
                <a:gd name="T5" fmla="*/ 99 h 5895"/>
                <a:gd name="T6" fmla="*/ 75 w 4542"/>
                <a:gd name="T7" fmla="*/ 93 h 5895"/>
                <a:gd name="T8" fmla="*/ 75 w 4542"/>
                <a:gd name="T9" fmla="*/ 83 h 5895"/>
                <a:gd name="T10" fmla="*/ 75 w 4542"/>
                <a:gd name="T11" fmla="*/ 71 h 5895"/>
                <a:gd name="T12" fmla="*/ 75 w 4542"/>
                <a:gd name="T13" fmla="*/ 59 h 5895"/>
                <a:gd name="T14" fmla="*/ 75 w 4542"/>
                <a:gd name="T15" fmla="*/ 52 h 5895"/>
                <a:gd name="T16" fmla="*/ 75 w 4542"/>
                <a:gd name="T17" fmla="*/ 47 h 5895"/>
                <a:gd name="T18" fmla="*/ 75 w 4542"/>
                <a:gd name="T19" fmla="*/ 41 h 5895"/>
                <a:gd name="T20" fmla="*/ 75 w 4542"/>
                <a:gd name="T21" fmla="*/ 35 h 5895"/>
                <a:gd name="T22" fmla="*/ 75 w 4542"/>
                <a:gd name="T23" fmla="*/ 31 h 5895"/>
                <a:gd name="T24" fmla="*/ 75 w 4542"/>
                <a:gd name="T25" fmla="*/ 20 h 5895"/>
                <a:gd name="T26" fmla="*/ 75 w 4542"/>
                <a:gd name="T27" fmla="*/ 4 h 5895"/>
                <a:gd name="T28" fmla="*/ 75 w 4542"/>
                <a:gd name="T29" fmla="*/ 2 h 5895"/>
                <a:gd name="T30" fmla="*/ 75 w 4542"/>
                <a:gd name="T31" fmla="*/ 1 h 5895"/>
                <a:gd name="T32" fmla="*/ 69 w 4542"/>
                <a:gd name="T33" fmla="*/ 1 h 5895"/>
                <a:gd name="T34" fmla="*/ 71 w 4542"/>
                <a:gd name="T35" fmla="*/ 1 h 5895"/>
                <a:gd name="T36" fmla="*/ 34 w 4542"/>
                <a:gd name="T37" fmla="*/ 1 h 5895"/>
                <a:gd name="T38" fmla="*/ 1 w 4542"/>
                <a:gd name="T39" fmla="*/ 1 h 5895"/>
                <a:gd name="T40" fmla="*/ 1 w 4542"/>
                <a:gd name="T41" fmla="*/ 1 h 5895"/>
                <a:gd name="T42" fmla="*/ 1 w 4542"/>
                <a:gd name="T43" fmla="*/ 1 h 5895"/>
                <a:gd name="T44" fmla="*/ 0 w 4542"/>
                <a:gd name="T45" fmla="*/ 1 h 5895"/>
                <a:gd name="T46" fmla="*/ 24 w 4542"/>
                <a:gd name="T47" fmla="*/ 1 h 5895"/>
                <a:gd name="T48" fmla="*/ 44 w 4542"/>
                <a:gd name="T49" fmla="*/ 1 h 5895"/>
                <a:gd name="T50" fmla="*/ 74 w 4542"/>
                <a:gd name="T51" fmla="*/ 1 h 5895"/>
                <a:gd name="T52" fmla="*/ 75 w 4542"/>
                <a:gd name="T53" fmla="*/ 17 h 5895"/>
                <a:gd name="T54" fmla="*/ 74 w 4542"/>
                <a:gd name="T55" fmla="*/ 33 h 5895"/>
                <a:gd name="T56" fmla="*/ 74 w 4542"/>
                <a:gd name="T57" fmla="*/ 36 h 5895"/>
                <a:gd name="T58" fmla="*/ 74 w 4542"/>
                <a:gd name="T59" fmla="*/ 42 h 5895"/>
                <a:gd name="T60" fmla="*/ 74 w 4542"/>
                <a:gd name="T61" fmla="*/ 47 h 5895"/>
                <a:gd name="T62" fmla="*/ 75 w 4542"/>
                <a:gd name="T63" fmla="*/ 52 h 5895"/>
                <a:gd name="T64" fmla="*/ 75 w 4542"/>
                <a:gd name="T65" fmla="*/ 58 h 5895"/>
                <a:gd name="T66" fmla="*/ 75 w 4542"/>
                <a:gd name="T67" fmla="*/ 69 h 5895"/>
                <a:gd name="T68" fmla="*/ 75 w 4542"/>
                <a:gd name="T69" fmla="*/ 79 h 5895"/>
                <a:gd name="T70" fmla="*/ 74 w 4542"/>
                <a:gd name="T71" fmla="*/ 88 h 5895"/>
                <a:gd name="T72" fmla="*/ 75 w 4542"/>
                <a:gd name="T73" fmla="*/ 98 h 5895"/>
                <a:gd name="T74" fmla="*/ 75 w 4542"/>
                <a:gd name="T75" fmla="*/ 101 h 58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42"/>
                <a:gd name="T115" fmla="*/ 0 h 5895"/>
                <a:gd name="T116" fmla="*/ 4542 w 4542"/>
                <a:gd name="T117" fmla="*/ 5895 h 58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42" h="5895">
                  <a:moveTo>
                    <a:pt x="4387" y="5884"/>
                  </a:moveTo>
                  <a:lnTo>
                    <a:pt x="4387" y="5884"/>
                  </a:lnTo>
                  <a:cubicBezTo>
                    <a:pt x="4377" y="5895"/>
                    <a:pt x="4380" y="5877"/>
                    <a:pt x="4390" y="5750"/>
                  </a:cubicBezTo>
                  <a:cubicBezTo>
                    <a:pt x="4413" y="5638"/>
                    <a:pt x="4393" y="5510"/>
                    <a:pt x="4388" y="5396"/>
                  </a:cubicBezTo>
                  <a:cubicBezTo>
                    <a:pt x="4377" y="5163"/>
                    <a:pt x="4383" y="5055"/>
                    <a:pt x="4400" y="4822"/>
                  </a:cubicBezTo>
                  <a:cubicBezTo>
                    <a:pt x="4418" y="4589"/>
                    <a:pt x="4395" y="4354"/>
                    <a:pt x="4396" y="4120"/>
                  </a:cubicBezTo>
                  <a:cubicBezTo>
                    <a:pt x="4397" y="3881"/>
                    <a:pt x="4416" y="3646"/>
                    <a:pt x="4414" y="3407"/>
                  </a:cubicBezTo>
                  <a:cubicBezTo>
                    <a:pt x="4412" y="3287"/>
                    <a:pt x="4413" y="3170"/>
                    <a:pt x="4404" y="3050"/>
                  </a:cubicBezTo>
                  <a:cubicBezTo>
                    <a:pt x="4395" y="2939"/>
                    <a:pt x="4387" y="2824"/>
                    <a:pt x="4385" y="2715"/>
                  </a:cubicBezTo>
                  <a:cubicBezTo>
                    <a:pt x="4383" y="2601"/>
                    <a:pt x="4388" y="2485"/>
                    <a:pt x="4387" y="2367"/>
                  </a:cubicBezTo>
                  <a:cubicBezTo>
                    <a:pt x="4387" y="2247"/>
                    <a:pt x="4390" y="2127"/>
                    <a:pt x="4384" y="2008"/>
                  </a:cubicBezTo>
                  <a:cubicBezTo>
                    <a:pt x="4373" y="1772"/>
                    <a:pt x="4396" y="1996"/>
                    <a:pt x="4396" y="1759"/>
                  </a:cubicBezTo>
                  <a:lnTo>
                    <a:pt x="4396" y="1159"/>
                  </a:lnTo>
                  <a:cubicBezTo>
                    <a:pt x="4396" y="846"/>
                    <a:pt x="4396" y="531"/>
                    <a:pt x="4389" y="218"/>
                  </a:cubicBezTo>
                  <a:cubicBezTo>
                    <a:pt x="4392" y="156"/>
                    <a:pt x="4388" y="137"/>
                    <a:pt x="4396" y="106"/>
                  </a:cubicBezTo>
                  <a:cubicBezTo>
                    <a:pt x="4400" y="86"/>
                    <a:pt x="4390" y="54"/>
                    <a:pt x="4390" y="43"/>
                  </a:cubicBezTo>
                  <a:cubicBezTo>
                    <a:pt x="4391" y="0"/>
                    <a:pt x="4364" y="13"/>
                    <a:pt x="4089" y="15"/>
                  </a:cubicBezTo>
                  <a:cubicBezTo>
                    <a:pt x="3763" y="12"/>
                    <a:pt x="4542" y="16"/>
                    <a:pt x="4216" y="16"/>
                  </a:cubicBezTo>
                  <a:cubicBezTo>
                    <a:pt x="3562" y="16"/>
                    <a:pt x="2676" y="7"/>
                    <a:pt x="2021" y="8"/>
                  </a:cubicBezTo>
                  <a:cubicBezTo>
                    <a:pt x="1367" y="8"/>
                    <a:pt x="716" y="16"/>
                    <a:pt x="62" y="16"/>
                  </a:cubicBezTo>
                  <a:lnTo>
                    <a:pt x="45" y="21"/>
                  </a:lnTo>
                  <a:lnTo>
                    <a:pt x="18" y="20"/>
                  </a:lnTo>
                  <a:lnTo>
                    <a:pt x="0" y="24"/>
                  </a:lnTo>
                  <a:lnTo>
                    <a:pt x="1425" y="17"/>
                  </a:lnTo>
                  <a:lnTo>
                    <a:pt x="2581" y="16"/>
                  </a:lnTo>
                  <a:lnTo>
                    <a:pt x="4362" y="27"/>
                  </a:lnTo>
                  <a:lnTo>
                    <a:pt x="4380" y="1033"/>
                  </a:lnTo>
                  <a:lnTo>
                    <a:pt x="4378" y="1899"/>
                  </a:lnTo>
                  <a:cubicBezTo>
                    <a:pt x="4378" y="2114"/>
                    <a:pt x="4367" y="1868"/>
                    <a:pt x="4369" y="2085"/>
                  </a:cubicBezTo>
                  <a:cubicBezTo>
                    <a:pt x="4370" y="2189"/>
                    <a:pt x="4382" y="2299"/>
                    <a:pt x="4371" y="2403"/>
                  </a:cubicBezTo>
                  <a:cubicBezTo>
                    <a:pt x="4361" y="2502"/>
                    <a:pt x="4373" y="2617"/>
                    <a:pt x="4371" y="2716"/>
                  </a:cubicBezTo>
                  <a:cubicBezTo>
                    <a:pt x="4370" y="2816"/>
                    <a:pt x="4381" y="2917"/>
                    <a:pt x="4389" y="3018"/>
                  </a:cubicBezTo>
                  <a:cubicBezTo>
                    <a:pt x="4398" y="3127"/>
                    <a:pt x="4396" y="3233"/>
                    <a:pt x="4396" y="3341"/>
                  </a:cubicBezTo>
                  <a:cubicBezTo>
                    <a:pt x="4396" y="3555"/>
                    <a:pt x="4401" y="3762"/>
                    <a:pt x="4380" y="3977"/>
                  </a:cubicBezTo>
                  <a:cubicBezTo>
                    <a:pt x="4360" y="4177"/>
                    <a:pt x="4386" y="4420"/>
                    <a:pt x="4396" y="4624"/>
                  </a:cubicBezTo>
                  <a:cubicBezTo>
                    <a:pt x="4407" y="4832"/>
                    <a:pt x="4369" y="4919"/>
                    <a:pt x="4369" y="5131"/>
                  </a:cubicBezTo>
                  <a:cubicBezTo>
                    <a:pt x="4369" y="5331"/>
                    <a:pt x="4438" y="5462"/>
                    <a:pt x="4394" y="5657"/>
                  </a:cubicBezTo>
                  <a:cubicBezTo>
                    <a:pt x="4394" y="5657"/>
                    <a:pt x="4390" y="5664"/>
                    <a:pt x="4380" y="5863"/>
                  </a:cubicBezTo>
                </a:path>
              </a:pathLst>
            </a:custGeom>
            <a:solidFill>
              <a:srgbClr val="000000"/>
            </a:solidFill>
            <a:ln w="0">
              <a:solidFill>
                <a:srgbClr val="000000"/>
              </a:solidFill>
              <a:prstDash val="solid"/>
              <a:round/>
              <a:headEnd/>
              <a:tailEnd/>
            </a:ln>
          </p:spPr>
          <p:txBody>
            <a:bodyPr/>
            <a:lstStyle/>
            <a:p>
              <a:endParaRPr lang="en-GB"/>
            </a:p>
          </p:txBody>
        </p:sp>
        <p:sp>
          <p:nvSpPr>
            <p:cNvPr id="28702" name="Freeform 31"/>
            <p:cNvSpPr>
              <a:spLocks/>
            </p:cNvSpPr>
            <p:nvPr/>
          </p:nvSpPr>
          <p:spPr bwMode="auto">
            <a:xfrm>
              <a:off x="306" y="210"/>
              <a:ext cx="186" cy="205"/>
            </a:xfrm>
            <a:custGeom>
              <a:avLst/>
              <a:gdLst>
                <a:gd name="T0" fmla="*/ 1 w 310"/>
                <a:gd name="T1" fmla="*/ 0 h 340"/>
                <a:gd name="T2" fmla="*/ 1 w 310"/>
                <a:gd name="T3" fmla="*/ 0 h 340"/>
                <a:gd name="T4" fmla="*/ 1 w 310"/>
                <a:gd name="T5" fmla="*/ 2 h 340"/>
                <a:gd name="T6" fmla="*/ 2 w 310"/>
                <a:gd name="T7" fmla="*/ 1 h 340"/>
                <a:gd name="T8" fmla="*/ 3 w 310"/>
                <a:gd name="T9" fmla="*/ 3 h 340"/>
                <a:gd name="T10" fmla="*/ 4 w 310"/>
                <a:gd name="T11" fmla="*/ 1 h 340"/>
                <a:gd name="T12" fmla="*/ 4 w 310"/>
                <a:gd name="T13" fmla="*/ 3 h 340"/>
                <a:gd name="T14" fmla="*/ 5 w 310"/>
                <a:gd name="T15" fmla="*/ 1 h 340"/>
                <a:gd name="T16" fmla="*/ 5 w 310"/>
                <a:gd name="T17" fmla="*/ 3 h 340"/>
                <a:gd name="T18" fmla="*/ 5 w 310"/>
                <a:gd name="T19" fmla="*/ 5 h 340"/>
                <a:gd name="T20" fmla="*/ 5 w 310"/>
                <a:gd name="T21" fmla="*/ 6 h 340"/>
                <a:gd name="T22" fmla="*/ 5 w 310"/>
                <a:gd name="T23" fmla="*/ 6 h 340"/>
                <a:gd name="T24" fmla="*/ 5 w 310"/>
                <a:gd name="T25" fmla="*/ 2 h 340"/>
                <a:gd name="T26" fmla="*/ 4 w 310"/>
                <a:gd name="T27" fmla="*/ 4 h 340"/>
                <a:gd name="T28" fmla="*/ 4 w 310"/>
                <a:gd name="T29" fmla="*/ 2 h 340"/>
                <a:gd name="T30" fmla="*/ 3 w 310"/>
                <a:gd name="T31" fmla="*/ 4 h 340"/>
                <a:gd name="T32" fmla="*/ 2 w 310"/>
                <a:gd name="T33" fmla="*/ 1 h 340"/>
                <a:gd name="T34" fmla="*/ 1 w 310"/>
                <a:gd name="T35" fmla="*/ 3 h 340"/>
                <a:gd name="T36" fmla="*/ 1 w 310"/>
                <a:gd name="T37" fmla="*/ 1 h 340"/>
                <a:gd name="T38" fmla="*/ 1 w 310"/>
                <a:gd name="T39" fmla="*/ 3 h 340"/>
                <a:gd name="T40" fmla="*/ 1 w 310"/>
                <a:gd name="T41" fmla="*/ 4 h 340"/>
                <a:gd name="T42" fmla="*/ 1 w 310"/>
                <a:gd name="T43" fmla="*/ 1 h 340"/>
                <a:gd name="T44" fmla="*/ 1 w 310"/>
                <a:gd name="T45" fmla="*/ 2 h 340"/>
                <a:gd name="T46" fmla="*/ 1 w 310"/>
                <a:gd name="T47" fmla="*/ 0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0"/>
                <a:gd name="T73" fmla="*/ 0 h 340"/>
                <a:gd name="T74" fmla="*/ 310 w 310"/>
                <a:gd name="T75" fmla="*/ 340 h 3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0" h="340">
                  <a:moveTo>
                    <a:pt x="57" y="0"/>
                  </a:moveTo>
                  <a:lnTo>
                    <a:pt x="57" y="0"/>
                  </a:lnTo>
                  <a:cubicBezTo>
                    <a:pt x="91" y="22"/>
                    <a:pt x="78" y="90"/>
                    <a:pt x="90" y="135"/>
                  </a:cubicBezTo>
                  <a:cubicBezTo>
                    <a:pt x="99" y="99"/>
                    <a:pt x="108" y="63"/>
                    <a:pt x="122" y="33"/>
                  </a:cubicBezTo>
                  <a:cubicBezTo>
                    <a:pt x="157" y="56"/>
                    <a:pt x="157" y="113"/>
                    <a:pt x="163" y="164"/>
                  </a:cubicBezTo>
                  <a:cubicBezTo>
                    <a:pt x="181" y="140"/>
                    <a:pt x="186" y="102"/>
                    <a:pt x="207" y="80"/>
                  </a:cubicBezTo>
                  <a:cubicBezTo>
                    <a:pt x="232" y="104"/>
                    <a:pt x="217" y="155"/>
                    <a:pt x="229" y="190"/>
                  </a:cubicBezTo>
                  <a:cubicBezTo>
                    <a:pt x="248" y="157"/>
                    <a:pt x="254" y="110"/>
                    <a:pt x="276" y="80"/>
                  </a:cubicBezTo>
                  <a:cubicBezTo>
                    <a:pt x="293" y="100"/>
                    <a:pt x="285" y="135"/>
                    <a:pt x="283" y="164"/>
                  </a:cubicBezTo>
                  <a:cubicBezTo>
                    <a:pt x="282" y="200"/>
                    <a:pt x="292" y="242"/>
                    <a:pt x="294" y="278"/>
                  </a:cubicBezTo>
                  <a:cubicBezTo>
                    <a:pt x="296" y="297"/>
                    <a:pt x="310" y="329"/>
                    <a:pt x="283" y="340"/>
                  </a:cubicBezTo>
                  <a:cubicBezTo>
                    <a:pt x="285" y="334"/>
                    <a:pt x="281" y="333"/>
                    <a:pt x="276" y="333"/>
                  </a:cubicBezTo>
                  <a:cubicBezTo>
                    <a:pt x="293" y="281"/>
                    <a:pt x="267" y="188"/>
                    <a:pt x="269" y="117"/>
                  </a:cubicBezTo>
                  <a:cubicBezTo>
                    <a:pt x="253" y="150"/>
                    <a:pt x="250" y="196"/>
                    <a:pt x="225" y="219"/>
                  </a:cubicBezTo>
                  <a:cubicBezTo>
                    <a:pt x="204" y="188"/>
                    <a:pt x="216" y="148"/>
                    <a:pt x="207" y="106"/>
                  </a:cubicBezTo>
                  <a:cubicBezTo>
                    <a:pt x="182" y="130"/>
                    <a:pt x="184" y="181"/>
                    <a:pt x="163" y="208"/>
                  </a:cubicBezTo>
                  <a:cubicBezTo>
                    <a:pt x="142" y="167"/>
                    <a:pt x="153" y="94"/>
                    <a:pt x="126" y="58"/>
                  </a:cubicBezTo>
                  <a:cubicBezTo>
                    <a:pt x="101" y="89"/>
                    <a:pt x="113" y="158"/>
                    <a:pt x="86" y="186"/>
                  </a:cubicBezTo>
                  <a:cubicBezTo>
                    <a:pt x="77" y="142"/>
                    <a:pt x="73" y="82"/>
                    <a:pt x="64" y="29"/>
                  </a:cubicBezTo>
                  <a:cubicBezTo>
                    <a:pt x="43" y="56"/>
                    <a:pt x="37" y="112"/>
                    <a:pt x="31" y="157"/>
                  </a:cubicBezTo>
                  <a:cubicBezTo>
                    <a:pt x="29" y="172"/>
                    <a:pt x="40" y="198"/>
                    <a:pt x="16" y="201"/>
                  </a:cubicBezTo>
                  <a:cubicBezTo>
                    <a:pt x="9" y="156"/>
                    <a:pt x="0" y="93"/>
                    <a:pt x="5" y="47"/>
                  </a:cubicBezTo>
                  <a:cubicBezTo>
                    <a:pt x="25" y="78"/>
                    <a:pt x="4" y="117"/>
                    <a:pt x="20" y="146"/>
                  </a:cubicBezTo>
                  <a:cubicBezTo>
                    <a:pt x="31" y="96"/>
                    <a:pt x="41" y="45"/>
                    <a:pt x="57" y="0"/>
                  </a:cubicBezTo>
                  <a:close/>
                </a:path>
              </a:pathLst>
            </a:custGeom>
            <a:solidFill>
              <a:srgbClr val="000000"/>
            </a:solidFill>
            <a:ln w="0">
              <a:solidFill>
                <a:srgbClr val="000000"/>
              </a:solidFill>
              <a:prstDash val="solid"/>
              <a:round/>
              <a:headEnd/>
              <a:tailEnd/>
            </a:ln>
          </p:spPr>
          <p:txBody>
            <a:bodyPr/>
            <a:lstStyle/>
            <a:p>
              <a:endParaRPr lang="en-GB"/>
            </a:p>
          </p:txBody>
        </p:sp>
        <p:sp>
          <p:nvSpPr>
            <p:cNvPr id="28703" name="Freeform 32"/>
            <p:cNvSpPr>
              <a:spLocks/>
            </p:cNvSpPr>
            <p:nvPr/>
          </p:nvSpPr>
          <p:spPr bwMode="auto">
            <a:xfrm>
              <a:off x="490" y="165"/>
              <a:ext cx="88" cy="170"/>
            </a:xfrm>
            <a:custGeom>
              <a:avLst/>
              <a:gdLst>
                <a:gd name="T0" fmla="*/ 2 w 146"/>
                <a:gd name="T1" fmla="*/ 2 h 282"/>
                <a:gd name="T2" fmla="*/ 2 w 146"/>
                <a:gd name="T3" fmla="*/ 2 h 282"/>
                <a:gd name="T4" fmla="*/ 1 w 146"/>
                <a:gd name="T5" fmla="*/ 1 h 282"/>
                <a:gd name="T6" fmla="*/ 1 w 146"/>
                <a:gd name="T7" fmla="*/ 5 h 282"/>
                <a:gd name="T8" fmla="*/ 2 w 146"/>
                <a:gd name="T9" fmla="*/ 2 h 282"/>
                <a:gd name="T10" fmla="*/ 2 w 146"/>
                <a:gd name="T11" fmla="*/ 5 h 282"/>
                <a:gd name="T12" fmla="*/ 2 w 146"/>
                <a:gd name="T13" fmla="*/ 5 h 282"/>
                <a:gd name="T14" fmla="*/ 2 w 146"/>
                <a:gd name="T15" fmla="*/ 3 h 282"/>
                <a:gd name="T16" fmla="*/ 1 w 146"/>
                <a:gd name="T17" fmla="*/ 5 h 282"/>
                <a:gd name="T18" fmla="*/ 2 w 146"/>
                <a:gd name="T19" fmla="*/ 2 h 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282"/>
                <a:gd name="T32" fmla="*/ 146 w 146"/>
                <a:gd name="T33" fmla="*/ 282 h 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282">
                  <a:moveTo>
                    <a:pt x="113" y="103"/>
                  </a:moveTo>
                  <a:lnTo>
                    <a:pt x="113" y="103"/>
                  </a:lnTo>
                  <a:cubicBezTo>
                    <a:pt x="96" y="103"/>
                    <a:pt x="100" y="82"/>
                    <a:pt x="80" y="85"/>
                  </a:cubicBezTo>
                  <a:cubicBezTo>
                    <a:pt x="41" y="124"/>
                    <a:pt x="24" y="197"/>
                    <a:pt x="32" y="264"/>
                  </a:cubicBezTo>
                  <a:cubicBezTo>
                    <a:pt x="73" y="237"/>
                    <a:pt x="80" y="178"/>
                    <a:pt x="127" y="158"/>
                  </a:cubicBezTo>
                  <a:cubicBezTo>
                    <a:pt x="144" y="189"/>
                    <a:pt x="124" y="248"/>
                    <a:pt x="146" y="268"/>
                  </a:cubicBezTo>
                  <a:cubicBezTo>
                    <a:pt x="138" y="270"/>
                    <a:pt x="135" y="277"/>
                    <a:pt x="124" y="275"/>
                  </a:cubicBezTo>
                  <a:cubicBezTo>
                    <a:pt x="121" y="237"/>
                    <a:pt x="123" y="219"/>
                    <a:pt x="120" y="180"/>
                  </a:cubicBezTo>
                  <a:cubicBezTo>
                    <a:pt x="75" y="201"/>
                    <a:pt x="76" y="267"/>
                    <a:pt x="25" y="282"/>
                  </a:cubicBezTo>
                  <a:cubicBezTo>
                    <a:pt x="0" y="219"/>
                    <a:pt x="47" y="0"/>
                    <a:pt x="113" y="103"/>
                  </a:cubicBezTo>
                  <a:close/>
                </a:path>
              </a:pathLst>
            </a:custGeom>
            <a:solidFill>
              <a:srgbClr val="000000"/>
            </a:solidFill>
            <a:ln w="0">
              <a:solidFill>
                <a:srgbClr val="000000"/>
              </a:solidFill>
              <a:prstDash val="solid"/>
              <a:round/>
              <a:headEnd/>
              <a:tailEnd/>
            </a:ln>
          </p:spPr>
          <p:txBody>
            <a:bodyPr/>
            <a:lstStyle/>
            <a:p>
              <a:endParaRPr lang="en-GB"/>
            </a:p>
          </p:txBody>
        </p:sp>
        <p:sp>
          <p:nvSpPr>
            <p:cNvPr id="28704" name="Freeform 33"/>
            <p:cNvSpPr>
              <a:spLocks noEditPoints="1"/>
            </p:cNvSpPr>
            <p:nvPr/>
          </p:nvSpPr>
          <p:spPr bwMode="auto">
            <a:xfrm>
              <a:off x="580" y="251"/>
              <a:ext cx="240" cy="88"/>
            </a:xfrm>
            <a:custGeom>
              <a:avLst/>
              <a:gdLst>
                <a:gd name="T0" fmla="*/ 6 w 400"/>
                <a:gd name="T1" fmla="*/ 1 h 146"/>
                <a:gd name="T2" fmla="*/ 6 w 400"/>
                <a:gd name="T3" fmla="*/ 1 h 146"/>
                <a:gd name="T4" fmla="*/ 6 w 400"/>
                <a:gd name="T5" fmla="*/ 1 h 146"/>
                <a:gd name="T6" fmla="*/ 6 w 400"/>
                <a:gd name="T7" fmla="*/ 1 h 146"/>
                <a:gd name="T8" fmla="*/ 1 w 400"/>
                <a:gd name="T9" fmla="*/ 2 h 146"/>
                <a:gd name="T10" fmla="*/ 1 w 400"/>
                <a:gd name="T11" fmla="*/ 2 h 146"/>
                <a:gd name="T12" fmla="*/ 1 w 400"/>
                <a:gd name="T13" fmla="*/ 1 h 146"/>
                <a:gd name="T14" fmla="*/ 1 w 400"/>
                <a:gd name="T15" fmla="*/ 2 h 146"/>
                <a:gd name="T16" fmla="*/ 6 w 400"/>
                <a:gd name="T17" fmla="*/ 0 h 146"/>
                <a:gd name="T18" fmla="*/ 6 w 400"/>
                <a:gd name="T19" fmla="*/ 0 h 146"/>
                <a:gd name="T20" fmla="*/ 6 w 400"/>
                <a:gd name="T21" fmla="*/ 2 h 146"/>
                <a:gd name="T22" fmla="*/ 7 w 400"/>
                <a:gd name="T23" fmla="*/ 2 h 146"/>
                <a:gd name="T24" fmla="*/ 5 w 400"/>
                <a:gd name="T25" fmla="*/ 2 h 146"/>
                <a:gd name="T26" fmla="*/ 5 w 400"/>
                <a:gd name="T27" fmla="*/ 2 h 146"/>
                <a:gd name="T28" fmla="*/ 5 w 400"/>
                <a:gd name="T29" fmla="*/ 1 h 146"/>
                <a:gd name="T30" fmla="*/ 4 w 400"/>
                <a:gd name="T31" fmla="*/ 2 h 146"/>
                <a:gd name="T32" fmla="*/ 4 w 400"/>
                <a:gd name="T33" fmla="*/ 1 h 146"/>
                <a:gd name="T34" fmla="*/ 2 w 400"/>
                <a:gd name="T35" fmla="*/ 2 h 146"/>
                <a:gd name="T36" fmla="*/ 2 w 400"/>
                <a:gd name="T37" fmla="*/ 1 h 146"/>
                <a:gd name="T38" fmla="*/ 1 w 400"/>
                <a:gd name="T39" fmla="*/ 2 h 146"/>
                <a:gd name="T40" fmla="*/ 1 w 400"/>
                <a:gd name="T41" fmla="*/ 1 h 146"/>
                <a:gd name="T42" fmla="*/ 1 w 400"/>
                <a:gd name="T43" fmla="*/ 2 h 146"/>
                <a:gd name="T44" fmla="*/ 1 w 400"/>
                <a:gd name="T45" fmla="*/ 1 h 146"/>
                <a:gd name="T46" fmla="*/ 1 w 400"/>
                <a:gd name="T47" fmla="*/ 1 h 146"/>
                <a:gd name="T48" fmla="*/ 1 w 400"/>
                <a:gd name="T49" fmla="*/ 1 h 146"/>
                <a:gd name="T50" fmla="*/ 1 w 400"/>
                <a:gd name="T51" fmla="*/ 2 h 146"/>
                <a:gd name="T52" fmla="*/ 2 w 400"/>
                <a:gd name="T53" fmla="*/ 1 h 146"/>
                <a:gd name="T54" fmla="*/ 3 w 400"/>
                <a:gd name="T55" fmla="*/ 2 h 146"/>
                <a:gd name="T56" fmla="*/ 4 w 400"/>
                <a:gd name="T57" fmla="*/ 1 h 146"/>
                <a:gd name="T58" fmla="*/ 4 w 400"/>
                <a:gd name="T59" fmla="*/ 1 h 146"/>
                <a:gd name="T60" fmla="*/ 5 w 400"/>
                <a:gd name="T61" fmla="*/ 1 h 146"/>
                <a:gd name="T62" fmla="*/ 5 w 400"/>
                <a:gd name="T63" fmla="*/ 2 h 146"/>
                <a:gd name="T64" fmla="*/ 6 w 400"/>
                <a:gd name="T65" fmla="*/ 0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0"/>
                <a:gd name="T100" fmla="*/ 0 h 146"/>
                <a:gd name="T101" fmla="*/ 400 w 400"/>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0" h="146">
                  <a:moveTo>
                    <a:pt x="358" y="37"/>
                  </a:moveTo>
                  <a:lnTo>
                    <a:pt x="358" y="37"/>
                  </a:lnTo>
                  <a:cubicBezTo>
                    <a:pt x="352" y="46"/>
                    <a:pt x="341" y="52"/>
                    <a:pt x="340" y="66"/>
                  </a:cubicBezTo>
                  <a:cubicBezTo>
                    <a:pt x="352" y="63"/>
                    <a:pt x="353" y="48"/>
                    <a:pt x="358" y="37"/>
                  </a:cubicBezTo>
                  <a:close/>
                  <a:moveTo>
                    <a:pt x="21" y="114"/>
                  </a:moveTo>
                  <a:lnTo>
                    <a:pt x="21" y="114"/>
                  </a:lnTo>
                  <a:cubicBezTo>
                    <a:pt x="36" y="88"/>
                    <a:pt x="55" y="67"/>
                    <a:pt x="65" y="37"/>
                  </a:cubicBezTo>
                  <a:cubicBezTo>
                    <a:pt x="30" y="2"/>
                    <a:pt x="11" y="80"/>
                    <a:pt x="21" y="114"/>
                  </a:cubicBezTo>
                  <a:close/>
                  <a:moveTo>
                    <a:pt x="376" y="0"/>
                  </a:moveTo>
                  <a:lnTo>
                    <a:pt x="376" y="0"/>
                  </a:lnTo>
                  <a:cubicBezTo>
                    <a:pt x="392" y="38"/>
                    <a:pt x="344" y="72"/>
                    <a:pt x="332" y="106"/>
                  </a:cubicBezTo>
                  <a:cubicBezTo>
                    <a:pt x="338" y="133"/>
                    <a:pt x="384" y="118"/>
                    <a:pt x="398" y="110"/>
                  </a:cubicBezTo>
                  <a:cubicBezTo>
                    <a:pt x="400" y="146"/>
                    <a:pt x="328" y="144"/>
                    <a:pt x="318" y="117"/>
                  </a:cubicBezTo>
                  <a:cubicBezTo>
                    <a:pt x="304" y="122"/>
                    <a:pt x="297" y="133"/>
                    <a:pt x="277" y="132"/>
                  </a:cubicBezTo>
                  <a:cubicBezTo>
                    <a:pt x="266" y="108"/>
                    <a:pt x="276" y="71"/>
                    <a:pt x="270" y="33"/>
                  </a:cubicBezTo>
                  <a:cubicBezTo>
                    <a:pt x="239" y="56"/>
                    <a:pt x="241" y="111"/>
                    <a:pt x="204" y="128"/>
                  </a:cubicBezTo>
                  <a:cubicBezTo>
                    <a:pt x="201" y="110"/>
                    <a:pt x="207" y="64"/>
                    <a:pt x="204" y="48"/>
                  </a:cubicBezTo>
                  <a:cubicBezTo>
                    <a:pt x="183" y="75"/>
                    <a:pt x="182" y="123"/>
                    <a:pt x="153" y="143"/>
                  </a:cubicBezTo>
                  <a:cubicBezTo>
                    <a:pt x="148" y="112"/>
                    <a:pt x="149" y="71"/>
                    <a:pt x="153" y="44"/>
                  </a:cubicBezTo>
                  <a:cubicBezTo>
                    <a:pt x="115" y="58"/>
                    <a:pt x="112" y="127"/>
                    <a:pt x="73" y="128"/>
                  </a:cubicBezTo>
                  <a:cubicBezTo>
                    <a:pt x="74" y="104"/>
                    <a:pt x="78" y="83"/>
                    <a:pt x="76" y="55"/>
                  </a:cubicBezTo>
                  <a:cubicBezTo>
                    <a:pt x="50" y="64"/>
                    <a:pt x="48" y="129"/>
                    <a:pt x="7" y="136"/>
                  </a:cubicBezTo>
                  <a:cubicBezTo>
                    <a:pt x="0" y="92"/>
                    <a:pt x="9" y="40"/>
                    <a:pt x="32" y="15"/>
                  </a:cubicBezTo>
                  <a:cubicBezTo>
                    <a:pt x="50" y="15"/>
                    <a:pt x="68" y="13"/>
                    <a:pt x="69" y="29"/>
                  </a:cubicBezTo>
                  <a:cubicBezTo>
                    <a:pt x="82" y="32"/>
                    <a:pt x="81" y="12"/>
                    <a:pt x="91" y="22"/>
                  </a:cubicBezTo>
                  <a:cubicBezTo>
                    <a:pt x="91" y="57"/>
                    <a:pt x="86" y="65"/>
                    <a:pt x="87" y="103"/>
                  </a:cubicBezTo>
                  <a:cubicBezTo>
                    <a:pt x="112" y="76"/>
                    <a:pt x="126" y="39"/>
                    <a:pt x="157" y="18"/>
                  </a:cubicBezTo>
                  <a:cubicBezTo>
                    <a:pt x="171" y="33"/>
                    <a:pt x="161" y="73"/>
                    <a:pt x="164" y="99"/>
                  </a:cubicBezTo>
                  <a:cubicBezTo>
                    <a:pt x="186" y="75"/>
                    <a:pt x="187" y="31"/>
                    <a:pt x="219" y="18"/>
                  </a:cubicBezTo>
                  <a:cubicBezTo>
                    <a:pt x="220" y="52"/>
                    <a:pt x="218" y="68"/>
                    <a:pt x="215" y="92"/>
                  </a:cubicBezTo>
                  <a:cubicBezTo>
                    <a:pt x="242" y="70"/>
                    <a:pt x="244" y="22"/>
                    <a:pt x="281" y="11"/>
                  </a:cubicBezTo>
                  <a:cubicBezTo>
                    <a:pt x="290" y="40"/>
                    <a:pt x="279" y="89"/>
                    <a:pt x="288" y="117"/>
                  </a:cubicBezTo>
                  <a:cubicBezTo>
                    <a:pt x="337" y="97"/>
                    <a:pt x="323" y="15"/>
                    <a:pt x="376" y="0"/>
                  </a:cubicBezTo>
                  <a:close/>
                </a:path>
              </a:pathLst>
            </a:custGeom>
            <a:solidFill>
              <a:srgbClr val="000000"/>
            </a:solidFill>
            <a:ln w="0">
              <a:solidFill>
                <a:srgbClr val="000000"/>
              </a:solidFill>
              <a:prstDash val="solid"/>
              <a:round/>
              <a:headEnd/>
              <a:tailEnd/>
            </a:ln>
          </p:spPr>
          <p:txBody>
            <a:bodyPr/>
            <a:lstStyle/>
            <a:p>
              <a:endParaRPr lang="en-GB"/>
            </a:p>
          </p:txBody>
        </p:sp>
        <p:sp>
          <p:nvSpPr>
            <p:cNvPr id="28705" name="Freeform 34"/>
            <p:cNvSpPr>
              <a:spLocks/>
            </p:cNvSpPr>
            <p:nvPr/>
          </p:nvSpPr>
          <p:spPr bwMode="auto">
            <a:xfrm>
              <a:off x="5419" y="4046"/>
              <a:ext cx="26" cy="49"/>
            </a:xfrm>
            <a:custGeom>
              <a:avLst/>
              <a:gdLst>
                <a:gd name="T0" fmla="*/ 0 w 44"/>
                <a:gd name="T1" fmla="*/ 1 h 81"/>
                <a:gd name="T2" fmla="*/ 0 w 44"/>
                <a:gd name="T3" fmla="*/ 1 h 81"/>
                <a:gd name="T4" fmla="*/ 0 w 44"/>
                <a:gd name="T5" fmla="*/ 0 h 81"/>
                <a:gd name="T6" fmla="*/ 1 w 44"/>
                <a:gd name="T7" fmla="*/ 0 h 81"/>
                <a:gd name="T8" fmla="*/ 1 w 44"/>
                <a:gd name="T9" fmla="*/ 1 h 81"/>
                <a:gd name="T10" fmla="*/ 1 w 44"/>
                <a:gd name="T11" fmla="*/ 1 h 81"/>
                <a:gd name="T12" fmla="*/ 1 w 44"/>
                <a:gd name="T13" fmla="*/ 1 h 81"/>
                <a:gd name="T14" fmla="*/ 1 w 44"/>
                <a:gd name="T15" fmla="*/ 1 h 81"/>
                <a:gd name="T16" fmla="*/ 1 w 44"/>
                <a:gd name="T17" fmla="*/ 1 h 81"/>
                <a:gd name="T18" fmla="*/ 1 w 44"/>
                <a:gd name="T19" fmla="*/ 1 h 81"/>
                <a:gd name="T20" fmla="*/ 1 w 44"/>
                <a:gd name="T21" fmla="*/ 1 h 81"/>
                <a:gd name="T22" fmla="*/ 1 w 44"/>
                <a:gd name="T23" fmla="*/ 1 h 81"/>
                <a:gd name="T24" fmla="*/ 1 w 44"/>
                <a:gd name="T25" fmla="*/ 1 h 81"/>
                <a:gd name="T26" fmla="*/ 0 w 4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81"/>
                <a:gd name="T44" fmla="*/ 44 w 4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81">
                  <a:moveTo>
                    <a:pt x="0" y="81"/>
                  </a:moveTo>
                  <a:lnTo>
                    <a:pt x="0" y="81"/>
                  </a:lnTo>
                  <a:lnTo>
                    <a:pt x="0" y="0"/>
                  </a:lnTo>
                  <a:lnTo>
                    <a:pt x="44" y="0"/>
                  </a:lnTo>
                  <a:lnTo>
                    <a:pt x="44" y="18"/>
                  </a:lnTo>
                  <a:lnTo>
                    <a:pt x="20" y="18"/>
                  </a:lnTo>
                  <a:lnTo>
                    <a:pt x="20" y="31"/>
                  </a:lnTo>
                  <a:lnTo>
                    <a:pt x="44" y="31"/>
                  </a:lnTo>
                  <a:lnTo>
                    <a:pt x="44" y="49"/>
                  </a:lnTo>
                  <a:lnTo>
                    <a:pt x="20" y="49"/>
                  </a:lnTo>
                  <a:lnTo>
                    <a:pt x="20" y="63"/>
                  </a:lnTo>
                  <a:lnTo>
                    <a:pt x="44" y="63"/>
                  </a:lnTo>
                  <a:lnTo>
                    <a:pt x="44" y="81"/>
                  </a:lnTo>
                  <a:lnTo>
                    <a:pt x="0" y="81"/>
                  </a:lnTo>
                  <a:close/>
                </a:path>
              </a:pathLst>
            </a:custGeom>
            <a:solidFill>
              <a:srgbClr val="B42E34"/>
            </a:solidFill>
            <a:ln w="0">
              <a:solidFill>
                <a:srgbClr val="000000"/>
              </a:solidFill>
              <a:prstDash val="solid"/>
              <a:round/>
              <a:headEnd/>
              <a:tailEnd/>
            </a:ln>
          </p:spPr>
          <p:txBody>
            <a:bodyPr/>
            <a:lstStyle/>
            <a:p>
              <a:endParaRPr lang="en-GB"/>
            </a:p>
          </p:txBody>
        </p:sp>
        <p:sp>
          <p:nvSpPr>
            <p:cNvPr id="28706" name="Freeform 35"/>
            <p:cNvSpPr>
              <a:spLocks/>
            </p:cNvSpPr>
            <p:nvPr/>
          </p:nvSpPr>
          <p:spPr bwMode="auto">
            <a:xfrm>
              <a:off x="5453" y="4057"/>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1" y="3"/>
                    <a:pt x="26" y="0"/>
                    <a:pt x="34" y="0"/>
                  </a:cubicBezTo>
                  <a:cubicBezTo>
                    <a:pt x="47" y="0"/>
                    <a:pt x="55" y="8"/>
                    <a:pt x="55" y="22"/>
                  </a:cubicBezTo>
                  <a:lnTo>
                    <a:pt x="55" y="62"/>
                  </a:lnTo>
                  <a:lnTo>
                    <a:pt x="37" y="62"/>
                  </a:lnTo>
                  <a:lnTo>
                    <a:pt x="37" y="29"/>
                  </a:lnTo>
                  <a:cubicBezTo>
                    <a:pt x="37" y="20"/>
                    <a:pt x="35" y="17"/>
                    <a:pt x="28" y="17"/>
                  </a:cubicBezTo>
                  <a:cubicBezTo>
                    <a:pt x="21" y="17"/>
                    <a:pt x="18" y="21"/>
                    <a:pt x="18" y="29"/>
                  </a:cubicBezTo>
                  <a:lnTo>
                    <a:pt x="18"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28707" name="Freeform 36"/>
            <p:cNvSpPr>
              <a:spLocks noEditPoints="1"/>
            </p:cNvSpPr>
            <p:nvPr/>
          </p:nvSpPr>
          <p:spPr bwMode="auto">
            <a:xfrm>
              <a:off x="5492" y="4057"/>
              <a:ext cx="38" cy="53"/>
            </a:xfrm>
            <a:custGeom>
              <a:avLst/>
              <a:gdLst>
                <a:gd name="T0" fmla="*/ 1 w 62"/>
                <a:gd name="T1" fmla="*/ 1 h 88"/>
                <a:gd name="T2" fmla="*/ 1 w 62"/>
                <a:gd name="T3" fmla="*/ 1 h 88"/>
                <a:gd name="T4" fmla="*/ 0 w 62"/>
                <a:gd name="T5" fmla="*/ 1 h 88"/>
                <a:gd name="T6" fmla="*/ 1 w 62"/>
                <a:gd name="T7" fmla="*/ 1 h 88"/>
                <a:gd name="T8" fmla="*/ 1 w 62"/>
                <a:gd name="T9" fmla="*/ 0 h 88"/>
                <a:gd name="T10" fmla="*/ 1 w 62"/>
                <a:gd name="T11" fmla="*/ 1 h 88"/>
                <a:gd name="T12" fmla="*/ 1 w 62"/>
                <a:gd name="T13" fmla="*/ 1 h 88"/>
                <a:gd name="T14" fmla="*/ 1 w 62"/>
                <a:gd name="T15" fmla="*/ 1 h 88"/>
                <a:gd name="T16" fmla="*/ 1 w 62"/>
                <a:gd name="T17" fmla="*/ 1 h 88"/>
                <a:gd name="T18" fmla="*/ 1 w 62"/>
                <a:gd name="T19" fmla="*/ 1 h 88"/>
                <a:gd name="T20" fmla="*/ 1 w 62"/>
                <a:gd name="T21" fmla="*/ 1 h 88"/>
                <a:gd name="T22" fmla="*/ 1 w 62"/>
                <a:gd name="T23" fmla="*/ 1 h 88"/>
                <a:gd name="T24" fmla="*/ 1 w 62"/>
                <a:gd name="T25" fmla="*/ 1 h 88"/>
                <a:gd name="T26" fmla="*/ 1 w 62"/>
                <a:gd name="T27" fmla="*/ 1 h 88"/>
                <a:gd name="T28" fmla="*/ 1 w 62"/>
                <a:gd name="T29" fmla="*/ 1 h 88"/>
                <a:gd name="T30" fmla="*/ 1 w 62"/>
                <a:gd name="T31" fmla="*/ 1 h 88"/>
                <a:gd name="T32" fmla="*/ 1 w 62"/>
                <a:gd name="T33" fmla="*/ 1 h 88"/>
                <a:gd name="T34" fmla="*/ 1 w 62"/>
                <a:gd name="T35" fmla="*/ 1 h 88"/>
                <a:gd name="T36" fmla="*/ 1 w 62"/>
                <a:gd name="T37" fmla="*/ 1 h 88"/>
                <a:gd name="T38" fmla="*/ 1 w 62"/>
                <a:gd name="T39" fmla="*/ 1 h 88"/>
                <a:gd name="T40" fmla="*/ 1 w 62"/>
                <a:gd name="T41" fmla="*/ 1 h 88"/>
                <a:gd name="T42" fmla="*/ 1 w 62"/>
                <a:gd name="T43" fmla="*/ 1 h 88"/>
                <a:gd name="T44" fmla="*/ 1 w 62"/>
                <a:gd name="T45" fmla="*/ 1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
                <a:gd name="T70" fmla="*/ 0 h 88"/>
                <a:gd name="T71" fmla="*/ 62 w 62"/>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 h="88">
                  <a:moveTo>
                    <a:pt x="28" y="62"/>
                  </a:moveTo>
                  <a:lnTo>
                    <a:pt x="28" y="62"/>
                  </a:lnTo>
                  <a:cubicBezTo>
                    <a:pt x="12" y="62"/>
                    <a:pt x="0" y="49"/>
                    <a:pt x="0" y="31"/>
                  </a:cubicBezTo>
                  <a:cubicBezTo>
                    <a:pt x="0" y="22"/>
                    <a:pt x="3" y="15"/>
                    <a:pt x="9" y="9"/>
                  </a:cubicBezTo>
                  <a:cubicBezTo>
                    <a:pt x="15" y="3"/>
                    <a:pt x="21" y="0"/>
                    <a:pt x="29" y="0"/>
                  </a:cubicBezTo>
                  <a:cubicBezTo>
                    <a:pt x="36" y="0"/>
                    <a:pt x="41" y="3"/>
                    <a:pt x="45" y="8"/>
                  </a:cubicBezTo>
                  <a:lnTo>
                    <a:pt x="45" y="1"/>
                  </a:lnTo>
                  <a:lnTo>
                    <a:pt x="62" y="1"/>
                  </a:lnTo>
                  <a:lnTo>
                    <a:pt x="62" y="56"/>
                  </a:lnTo>
                  <a:cubicBezTo>
                    <a:pt x="62" y="64"/>
                    <a:pt x="62" y="70"/>
                    <a:pt x="57" y="76"/>
                  </a:cubicBezTo>
                  <a:cubicBezTo>
                    <a:pt x="52" y="84"/>
                    <a:pt x="43" y="88"/>
                    <a:pt x="32" y="88"/>
                  </a:cubicBezTo>
                  <a:cubicBezTo>
                    <a:pt x="16" y="88"/>
                    <a:pt x="5" y="79"/>
                    <a:pt x="2" y="67"/>
                  </a:cubicBezTo>
                  <a:lnTo>
                    <a:pt x="22" y="67"/>
                  </a:lnTo>
                  <a:cubicBezTo>
                    <a:pt x="23" y="71"/>
                    <a:pt x="27" y="73"/>
                    <a:pt x="32" y="73"/>
                  </a:cubicBezTo>
                  <a:cubicBezTo>
                    <a:pt x="40" y="73"/>
                    <a:pt x="45" y="68"/>
                    <a:pt x="45" y="59"/>
                  </a:cubicBezTo>
                  <a:cubicBezTo>
                    <a:pt x="45" y="58"/>
                    <a:pt x="45" y="57"/>
                    <a:pt x="45" y="56"/>
                  </a:cubicBezTo>
                  <a:cubicBezTo>
                    <a:pt x="40" y="60"/>
                    <a:pt x="35" y="62"/>
                    <a:pt x="28" y="62"/>
                  </a:cubicBezTo>
                  <a:close/>
                  <a:moveTo>
                    <a:pt x="31" y="46"/>
                  </a:moveTo>
                  <a:lnTo>
                    <a:pt x="31" y="46"/>
                  </a:lnTo>
                  <a:cubicBezTo>
                    <a:pt x="39" y="46"/>
                    <a:pt x="46" y="40"/>
                    <a:pt x="46" y="31"/>
                  </a:cubicBezTo>
                  <a:cubicBezTo>
                    <a:pt x="46" y="22"/>
                    <a:pt x="39" y="16"/>
                    <a:pt x="32" y="16"/>
                  </a:cubicBezTo>
                  <a:cubicBezTo>
                    <a:pt x="23" y="16"/>
                    <a:pt x="17" y="23"/>
                    <a:pt x="17" y="31"/>
                  </a:cubicBezTo>
                  <a:cubicBezTo>
                    <a:pt x="17" y="40"/>
                    <a:pt x="23" y="46"/>
                    <a:pt x="31" y="46"/>
                  </a:cubicBezTo>
                  <a:close/>
                </a:path>
              </a:pathLst>
            </a:custGeom>
            <a:solidFill>
              <a:srgbClr val="B42E34"/>
            </a:solidFill>
            <a:ln w="0">
              <a:solidFill>
                <a:srgbClr val="000000"/>
              </a:solidFill>
              <a:prstDash val="solid"/>
              <a:round/>
              <a:headEnd/>
              <a:tailEnd/>
            </a:ln>
          </p:spPr>
          <p:txBody>
            <a:bodyPr/>
            <a:lstStyle/>
            <a:p>
              <a:endParaRPr lang="en-GB"/>
            </a:p>
          </p:txBody>
        </p:sp>
        <p:sp>
          <p:nvSpPr>
            <p:cNvPr id="28708" name="Freeform 37"/>
            <p:cNvSpPr>
              <a:spLocks/>
            </p:cNvSpPr>
            <p:nvPr/>
          </p:nvSpPr>
          <p:spPr bwMode="auto">
            <a:xfrm>
              <a:off x="5537" y="4046"/>
              <a:ext cx="11" cy="49"/>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28709" name="Freeform 38"/>
            <p:cNvSpPr>
              <a:spLocks noEditPoints="1"/>
            </p:cNvSpPr>
            <p:nvPr/>
          </p:nvSpPr>
          <p:spPr bwMode="auto">
            <a:xfrm>
              <a:off x="5554" y="4057"/>
              <a:ext cx="39" cy="38"/>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8" y="55"/>
                  </a:moveTo>
                  <a:lnTo>
                    <a:pt x="48" y="55"/>
                  </a:lnTo>
                  <a:cubicBezTo>
                    <a:pt x="42" y="60"/>
                    <a:pt x="37" y="62"/>
                    <a:pt x="30" y="62"/>
                  </a:cubicBezTo>
                  <a:cubicBezTo>
                    <a:pt x="22" y="62"/>
                    <a:pt x="16" y="60"/>
                    <a:pt x="11" y="55"/>
                  </a:cubicBezTo>
                  <a:cubicBezTo>
                    <a:pt x="4" y="49"/>
                    <a:pt x="0" y="41"/>
                    <a:pt x="0" y="31"/>
                  </a:cubicBezTo>
                  <a:cubicBezTo>
                    <a:pt x="0" y="22"/>
                    <a:pt x="3" y="15"/>
                    <a:pt x="10" y="8"/>
                  </a:cubicBezTo>
                  <a:cubicBezTo>
                    <a:pt x="15" y="3"/>
                    <a:pt x="22" y="0"/>
                    <a:pt x="30" y="0"/>
                  </a:cubicBezTo>
                  <a:cubicBezTo>
                    <a:pt x="37" y="0"/>
                    <a:pt x="43" y="3"/>
                    <a:pt x="47" y="8"/>
                  </a:cubicBezTo>
                  <a:lnTo>
                    <a:pt x="47" y="1"/>
                  </a:lnTo>
                  <a:lnTo>
                    <a:pt x="65" y="1"/>
                  </a:lnTo>
                  <a:lnTo>
                    <a:pt x="65" y="62"/>
                  </a:lnTo>
                  <a:lnTo>
                    <a:pt x="48" y="62"/>
                  </a:lnTo>
                  <a:lnTo>
                    <a:pt x="48" y="55"/>
                  </a:lnTo>
                  <a:close/>
                  <a:moveTo>
                    <a:pt x="34" y="46"/>
                  </a:moveTo>
                  <a:lnTo>
                    <a:pt x="34" y="46"/>
                  </a:lnTo>
                  <a:cubicBezTo>
                    <a:pt x="41" y="46"/>
                    <a:pt x="48" y="40"/>
                    <a:pt x="48" y="31"/>
                  </a:cubicBezTo>
                  <a:cubicBezTo>
                    <a:pt x="48" y="22"/>
                    <a:pt x="41" y="16"/>
                    <a:pt x="33" y="16"/>
                  </a:cubicBezTo>
                  <a:cubicBezTo>
                    <a:pt x="24" y="16"/>
                    <a:pt x="18" y="23"/>
                    <a:pt x="18" y="31"/>
                  </a:cubicBezTo>
                  <a:cubicBezTo>
                    <a:pt x="18" y="40"/>
                    <a:pt x="24" y="46"/>
                    <a:pt x="34" y="46"/>
                  </a:cubicBezTo>
                  <a:close/>
                </a:path>
              </a:pathLst>
            </a:custGeom>
            <a:solidFill>
              <a:srgbClr val="B42E34"/>
            </a:solidFill>
            <a:ln w="0">
              <a:solidFill>
                <a:srgbClr val="000000"/>
              </a:solidFill>
              <a:prstDash val="solid"/>
              <a:round/>
              <a:headEnd/>
              <a:tailEnd/>
            </a:ln>
          </p:spPr>
          <p:txBody>
            <a:bodyPr/>
            <a:lstStyle/>
            <a:p>
              <a:endParaRPr lang="en-GB"/>
            </a:p>
          </p:txBody>
        </p:sp>
        <p:sp>
          <p:nvSpPr>
            <p:cNvPr id="28710" name="Freeform 39"/>
            <p:cNvSpPr>
              <a:spLocks/>
            </p:cNvSpPr>
            <p:nvPr/>
          </p:nvSpPr>
          <p:spPr bwMode="auto">
            <a:xfrm>
              <a:off x="5600" y="4057"/>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6"/>
                    <a:pt x="28" y="16"/>
                  </a:cubicBezTo>
                  <a:cubicBezTo>
                    <a:pt x="21" y="16"/>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28711" name="Freeform 40"/>
            <p:cNvSpPr>
              <a:spLocks noEditPoints="1"/>
            </p:cNvSpPr>
            <p:nvPr/>
          </p:nvSpPr>
          <p:spPr bwMode="auto">
            <a:xfrm>
              <a:off x="5638" y="4046"/>
              <a:ext cx="39" cy="49"/>
            </a:xfrm>
            <a:custGeom>
              <a:avLst/>
              <a:gdLst>
                <a:gd name="T0" fmla="*/ 1 w 65"/>
                <a:gd name="T1" fmla="*/ 1 h 81"/>
                <a:gd name="T2" fmla="*/ 1 w 65"/>
                <a:gd name="T3" fmla="*/ 1 h 81"/>
                <a:gd name="T4" fmla="*/ 1 w 65"/>
                <a:gd name="T5" fmla="*/ 1 h 81"/>
                <a:gd name="T6" fmla="*/ 1 w 65"/>
                <a:gd name="T7" fmla="*/ 1 h 81"/>
                <a:gd name="T8" fmla="*/ 0 w 65"/>
                <a:gd name="T9" fmla="*/ 1 h 81"/>
                <a:gd name="T10" fmla="*/ 1 w 65"/>
                <a:gd name="T11" fmla="*/ 1 h 81"/>
                <a:gd name="T12" fmla="*/ 1 w 65"/>
                <a:gd name="T13" fmla="*/ 1 h 81"/>
                <a:gd name="T14" fmla="*/ 1 w 65"/>
                <a:gd name="T15" fmla="*/ 1 h 81"/>
                <a:gd name="T16" fmla="*/ 1 w 65"/>
                <a:gd name="T17" fmla="*/ 0 h 81"/>
                <a:gd name="T18" fmla="*/ 1 w 65"/>
                <a:gd name="T19" fmla="*/ 0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48" y="74"/>
                  </a:moveTo>
                  <a:lnTo>
                    <a:pt x="48" y="74"/>
                  </a:lnTo>
                  <a:cubicBezTo>
                    <a:pt x="42" y="79"/>
                    <a:pt x="37" y="81"/>
                    <a:pt x="30" y="81"/>
                  </a:cubicBezTo>
                  <a:cubicBezTo>
                    <a:pt x="22" y="81"/>
                    <a:pt x="16" y="79"/>
                    <a:pt x="11" y="74"/>
                  </a:cubicBezTo>
                  <a:cubicBezTo>
                    <a:pt x="4" y="68"/>
                    <a:pt x="0" y="60"/>
                    <a:pt x="0" y="50"/>
                  </a:cubicBezTo>
                  <a:cubicBezTo>
                    <a:pt x="0" y="41"/>
                    <a:pt x="3" y="33"/>
                    <a:pt x="10" y="27"/>
                  </a:cubicBezTo>
                  <a:cubicBezTo>
                    <a:pt x="15" y="22"/>
                    <a:pt x="22" y="19"/>
                    <a:pt x="30" y="19"/>
                  </a:cubicBezTo>
                  <a:cubicBezTo>
                    <a:pt x="37" y="19"/>
                    <a:pt x="43" y="21"/>
                    <a:pt x="47" y="27"/>
                  </a:cubicBezTo>
                  <a:lnTo>
                    <a:pt x="47" y="0"/>
                  </a:lnTo>
                  <a:lnTo>
                    <a:pt x="65" y="0"/>
                  </a:lnTo>
                  <a:lnTo>
                    <a:pt x="65" y="81"/>
                  </a:lnTo>
                  <a:lnTo>
                    <a:pt x="48" y="81"/>
                  </a:lnTo>
                  <a:lnTo>
                    <a:pt x="48" y="74"/>
                  </a:lnTo>
                  <a:close/>
                  <a:moveTo>
                    <a:pt x="34" y="65"/>
                  </a:moveTo>
                  <a:lnTo>
                    <a:pt x="34" y="65"/>
                  </a:lnTo>
                  <a:cubicBezTo>
                    <a:pt x="41" y="65"/>
                    <a:pt x="48" y="58"/>
                    <a:pt x="48" y="50"/>
                  </a:cubicBezTo>
                  <a:cubicBezTo>
                    <a:pt x="48" y="41"/>
                    <a:pt x="41" y="35"/>
                    <a:pt x="33" y="35"/>
                  </a:cubicBezTo>
                  <a:cubicBezTo>
                    <a:pt x="24" y="35"/>
                    <a:pt x="18" y="42"/>
                    <a:pt x="18" y="50"/>
                  </a:cubicBezTo>
                  <a:cubicBezTo>
                    <a:pt x="18" y="58"/>
                    <a:pt x="24" y="65"/>
                    <a:pt x="34" y="65"/>
                  </a:cubicBezTo>
                  <a:close/>
                </a:path>
              </a:pathLst>
            </a:custGeom>
            <a:solidFill>
              <a:srgbClr val="B42E34"/>
            </a:solidFill>
            <a:ln w="0">
              <a:solidFill>
                <a:srgbClr val="000000"/>
              </a:solidFill>
              <a:prstDash val="solid"/>
              <a:round/>
              <a:headEnd/>
              <a:tailEnd/>
            </a:ln>
          </p:spPr>
          <p:txBody>
            <a:bodyPr/>
            <a:lstStyle/>
            <a:p>
              <a:endParaRPr lang="en-GB"/>
            </a:p>
          </p:txBody>
        </p:sp>
        <p:sp>
          <p:nvSpPr>
            <p:cNvPr id="28712" name="Freeform 41"/>
            <p:cNvSpPr>
              <a:spLocks/>
            </p:cNvSpPr>
            <p:nvPr/>
          </p:nvSpPr>
          <p:spPr bwMode="auto">
            <a:xfrm>
              <a:off x="5453" y="4114"/>
              <a:ext cx="33" cy="37"/>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7"/>
                    <a:pt x="28" y="17"/>
                  </a:cubicBezTo>
                  <a:cubicBezTo>
                    <a:pt x="21" y="17"/>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28713" name="Freeform 42"/>
            <p:cNvSpPr>
              <a:spLocks noEditPoints="1"/>
            </p:cNvSpPr>
            <p:nvPr/>
          </p:nvSpPr>
          <p:spPr bwMode="auto">
            <a:xfrm>
              <a:off x="5492" y="4113"/>
              <a:ext cx="38" cy="39"/>
            </a:xfrm>
            <a:custGeom>
              <a:avLst/>
              <a:gdLst>
                <a:gd name="T0" fmla="*/ 1 w 64"/>
                <a:gd name="T1" fmla="*/ 1 h 64"/>
                <a:gd name="T2" fmla="*/ 1 w 64"/>
                <a:gd name="T3" fmla="*/ 1 h 64"/>
                <a:gd name="T4" fmla="*/ 1 w 64"/>
                <a:gd name="T5" fmla="*/ 1 h 64"/>
                <a:gd name="T6" fmla="*/ 1 w 64"/>
                <a:gd name="T7" fmla="*/ 1 h 64"/>
                <a:gd name="T8" fmla="*/ 0 w 64"/>
                <a:gd name="T9" fmla="*/ 1 h 64"/>
                <a:gd name="T10" fmla="*/ 1 w 64"/>
                <a:gd name="T11" fmla="*/ 1 h 64"/>
                <a:gd name="T12" fmla="*/ 1 w 64"/>
                <a:gd name="T13" fmla="*/ 0 h 64"/>
                <a:gd name="T14" fmla="*/ 1 w 64"/>
                <a:gd name="T15" fmla="*/ 1 h 64"/>
                <a:gd name="T16" fmla="*/ 1 w 64"/>
                <a:gd name="T17" fmla="*/ 1 h 64"/>
                <a:gd name="T18" fmla="*/ 1 w 64"/>
                <a:gd name="T19" fmla="*/ 1 h 64"/>
                <a:gd name="T20" fmla="*/ 1 w 64"/>
                <a:gd name="T21" fmla="*/ 1 h 64"/>
                <a:gd name="T22" fmla="*/ 1 w 64"/>
                <a:gd name="T23" fmla="*/ 1 h 64"/>
                <a:gd name="T24" fmla="*/ 1 w 64"/>
                <a:gd name="T25" fmla="*/ 1 h 64"/>
                <a:gd name="T26" fmla="*/ 1 w 64"/>
                <a:gd name="T27" fmla="*/ 1 h 64"/>
                <a:gd name="T28" fmla="*/ 1 w 64"/>
                <a:gd name="T29" fmla="*/ 1 h 64"/>
                <a:gd name="T30" fmla="*/ 1 w 64"/>
                <a:gd name="T31" fmla="*/ 1 h 64"/>
                <a:gd name="T32" fmla="*/ 1 w 64"/>
                <a:gd name="T33" fmla="*/ 1 h 64"/>
                <a:gd name="T34" fmla="*/ 1 w 64"/>
                <a:gd name="T35" fmla="*/ 1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64"/>
                <a:gd name="T56" fmla="*/ 64 w 64"/>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64">
                  <a:moveTo>
                    <a:pt x="61" y="45"/>
                  </a:moveTo>
                  <a:lnTo>
                    <a:pt x="61" y="45"/>
                  </a:lnTo>
                  <a:cubicBezTo>
                    <a:pt x="55" y="58"/>
                    <a:pt x="45" y="64"/>
                    <a:pt x="32" y="64"/>
                  </a:cubicBezTo>
                  <a:cubicBezTo>
                    <a:pt x="22" y="64"/>
                    <a:pt x="15" y="61"/>
                    <a:pt x="9" y="55"/>
                  </a:cubicBezTo>
                  <a:cubicBezTo>
                    <a:pt x="3" y="48"/>
                    <a:pt x="0" y="41"/>
                    <a:pt x="0" y="32"/>
                  </a:cubicBezTo>
                  <a:cubicBezTo>
                    <a:pt x="0" y="24"/>
                    <a:pt x="3" y="16"/>
                    <a:pt x="9" y="10"/>
                  </a:cubicBezTo>
                  <a:cubicBezTo>
                    <a:pt x="15" y="4"/>
                    <a:pt x="23" y="0"/>
                    <a:pt x="31" y="0"/>
                  </a:cubicBezTo>
                  <a:cubicBezTo>
                    <a:pt x="51" y="0"/>
                    <a:pt x="64" y="14"/>
                    <a:pt x="64" y="37"/>
                  </a:cubicBezTo>
                  <a:lnTo>
                    <a:pt x="64" y="39"/>
                  </a:lnTo>
                  <a:lnTo>
                    <a:pt x="18" y="39"/>
                  </a:lnTo>
                  <a:cubicBezTo>
                    <a:pt x="20" y="45"/>
                    <a:pt x="24" y="49"/>
                    <a:pt x="32" y="49"/>
                  </a:cubicBezTo>
                  <a:cubicBezTo>
                    <a:pt x="36" y="49"/>
                    <a:pt x="39" y="48"/>
                    <a:pt x="41" y="45"/>
                  </a:cubicBezTo>
                  <a:lnTo>
                    <a:pt x="61" y="45"/>
                  </a:lnTo>
                  <a:close/>
                  <a:moveTo>
                    <a:pt x="46" y="26"/>
                  </a:moveTo>
                  <a:lnTo>
                    <a:pt x="46" y="26"/>
                  </a:lnTo>
                  <a:cubicBezTo>
                    <a:pt x="44" y="20"/>
                    <a:pt x="39" y="16"/>
                    <a:pt x="32" y="16"/>
                  </a:cubicBezTo>
                  <a:cubicBezTo>
                    <a:pt x="24" y="16"/>
                    <a:pt x="19" y="20"/>
                    <a:pt x="18" y="26"/>
                  </a:cubicBezTo>
                  <a:lnTo>
                    <a:pt x="46" y="26"/>
                  </a:lnTo>
                  <a:close/>
                </a:path>
              </a:pathLst>
            </a:custGeom>
            <a:solidFill>
              <a:srgbClr val="B42E34"/>
            </a:solidFill>
            <a:ln w="0">
              <a:solidFill>
                <a:srgbClr val="000000"/>
              </a:solidFill>
              <a:prstDash val="solid"/>
              <a:round/>
              <a:headEnd/>
              <a:tailEnd/>
            </a:ln>
          </p:spPr>
          <p:txBody>
            <a:bodyPr/>
            <a:lstStyle/>
            <a:p>
              <a:endParaRPr lang="en-GB"/>
            </a:p>
          </p:txBody>
        </p:sp>
        <p:sp>
          <p:nvSpPr>
            <p:cNvPr id="28714" name="Freeform 43"/>
            <p:cNvSpPr>
              <a:spLocks/>
            </p:cNvSpPr>
            <p:nvPr/>
          </p:nvSpPr>
          <p:spPr bwMode="auto">
            <a:xfrm>
              <a:off x="5533" y="4103"/>
              <a:ext cx="20" cy="48"/>
            </a:xfrm>
            <a:custGeom>
              <a:avLst/>
              <a:gdLst>
                <a:gd name="T0" fmla="*/ 0 w 34"/>
                <a:gd name="T1" fmla="*/ 1 h 81"/>
                <a:gd name="T2" fmla="*/ 0 w 34"/>
                <a:gd name="T3" fmla="*/ 1 h 81"/>
                <a:gd name="T4" fmla="*/ 0 w 34"/>
                <a:gd name="T5" fmla="*/ 1 h 81"/>
                <a:gd name="T6" fmla="*/ 1 w 34"/>
                <a:gd name="T7" fmla="*/ 1 h 81"/>
                <a:gd name="T8" fmla="*/ 1 w 34"/>
                <a:gd name="T9" fmla="*/ 0 h 81"/>
                <a:gd name="T10" fmla="*/ 1 w 34"/>
                <a:gd name="T11" fmla="*/ 0 h 81"/>
                <a:gd name="T12" fmla="*/ 1 w 34"/>
                <a:gd name="T13" fmla="*/ 1 h 81"/>
                <a:gd name="T14" fmla="*/ 1 w 34"/>
                <a:gd name="T15" fmla="*/ 1 h 81"/>
                <a:gd name="T16" fmla="*/ 1 w 34"/>
                <a:gd name="T17" fmla="*/ 1 h 81"/>
                <a:gd name="T18" fmla="*/ 1 w 34"/>
                <a:gd name="T19" fmla="*/ 1 h 81"/>
                <a:gd name="T20" fmla="*/ 1 w 34"/>
                <a:gd name="T21" fmla="*/ 1 h 81"/>
                <a:gd name="T22" fmla="*/ 1 w 34"/>
                <a:gd name="T23" fmla="*/ 1 h 81"/>
                <a:gd name="T24" fmla="*/ 1 w 34"/>
                <a:gd name="T25" fmla="*/ 1 h 81"/>
                <a:gd name="T26" fmla="*/ 0 w 3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81"/>
                <a:gd name="T44" fmla="*/ 34 w 3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81">
                  <a:moveTo>
                    <a:pt x="0" y="33"/>
                  </a:moveTo>
                  <a:lnTo>
                    <a:pt x="0" y="33"/>
                  </a:lnTo>
                  <a:lnTo>
                    <a:pt x="0" y="20"/>
                  </a:lnTo>
                  <a:lnTo>
                    <a:pt x="8" y="20"/>
                  </a:lnTo>
                  <a:lnTo>
                    <a:pt x="8" y="0"/>
                  </a:lnTo>
                  <a:lnTo>
                    <a:pt x="26" y="0"/>
                  </a:lnTo>
                  <a:lnTo>
                    <a:pt x="26" y="20"/>
                  </a:lnTo>
                  <a:lnTo>
                    <a:pt x="34" y="20"/>
                  </a:lnTo>
                  <a:lnTo>
                    <a:pt x="34" y="33"/>
                  </a:lnTo>
                  <a:lnTo>
                    <a:pt x="26" y="33"/>
                  </a:lnTo>
                  <a:lnTo>
                    <a:pt x="26" y="81"/>
                  </a:lnTo>
                  <a:lnTo>
                    <a:pt x="8" y="81"/>
                  </a:lnTo>
                  <a:lnTo>
                    <a:pt x="8" y="33"/>
                  </a:lnTo>
                  <a:lnTo>
                    <a:pt x="0" y="33"/>
                  </a:lnTo>
                  <a:close/>
                </a:path>
              </a:pathLst>
            </a:custGeom>
            <a:solidFill>
              <a:srgbClr val="B42E34"/>
            </a:solidFill>
            <a:ln w="0">
              <a:solidFill>
                <a:srgbClr val="000000"/>
              </a:solidFill>
              <a:prstDash val="solid"/>
              <a:round/>
              <a:headEnd/>
              <a:tailEnd/>
            </a:ln>
          </p:spPr>
          <p:txBody>
            <a:bodyPr/>
            <a:lstStyle/>
            <a:p>
              <a:endParaRPr lang="en-GB"/>
            </a:p>
          </p:txBody>
        </p:sp>
        <p:sp>
          <p:nvSpPr>
            <p:cNvPr id="28715" name="Freeform 44"/>
            <p:cNvSpPr>
              <a:spLocks noEditPoints="1"/>
            </p:cNvSpPr>
            <p:nvPr/>
          </p:nvSpPr>
          <p:spPr bwMode="auto">
            <a:xfrm>
              <a:off x="5556" y="4103"/>
              <a:ext cx="39" cy="48"/>
            </a:xfrm>
            <a:custGeom>
              <a:avLst/>
              <a:gdLst>
                <a:gd name="T0" fmla="*/ 1 w 65"/>
                <a:gd name="T1" fmla="*/ 1 h 81"/>
                <a:gd name="T2" fmla="*/ 1 w 65"/>
                <a:gd name="T3" fmla="*/ 1 h 81"/>
                <a:gd name="T4" fmla="*/ 0 w 65"/>
                <a:gd name="T5" fmla="*/ 1 h 81"/>
                <a:gd name="T6" fmla="*/ 0 w 65"/>
                <a:gd name="T7" fmla="*/ 0 h 81"/>
                <a:gd name="T8" fmla="*/ 1 w 65"/>
                <a:gd name="T9" fmla="*/ 0 h 81"/>
                <a:gd name="T10" fmla="*/ 1 w 65"/>
                <a:gd name="T11" fmla="*/ 1 h 81"/>
                <a:gd name="T12" fmla="*/ 1 w 65"/>
                <a:gd name="T13" fmla="*/ 1 h 81"/>
                <a:gd name="T14" fmla="*/ 1 w 65"/>
                <a:gd name="T15" fmla="*/ 1 h 81"/>
                <a:gd name="T16" fmla="*/ 1 w 65"/>
                <a:gd name="T17" fmla="*/ 1 h 81"/>
                <a:gd name="T18" fmla="*/ 1 w 65"/>
                <a:gd name="T19" fmla="*/ 1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17" y="81"/>
                  </a:moveTo>
                  <a:lnTo>
                    <a:pt x="17" y="81"/>
                  </a:lnTo>
                  <a:lnTo>
                    <a:pt x="0" y="81"/>
                  </a:lnTo>
                  <a:lnTo>
                    <a:pt x="0" y="0"/>
                  </a:lnTo>
                  <a:lnTo>
                    <a:pt x="18" y="0"/>
                  </a:lnTo>
                  <a:lnTo>
                    <a:pt x="18" y="27"/>
                  </a:lnTo>
                  <a:cubicBezTo>
                    <a:pt x="22" y="22"/>
                    <a:pt x="27" y="19"/>
                    <a:pt x="35" y="19"/>
                  </a:cubicBezTo>
                  <a:cubicBezTo>
                    <a:pt x="43" y="19"/>
                    <a:pt x="50" y="22"/>
                    <a:pt x="55" y="27"/>
                  </a:cubicBezTo>
                  <a:cubicBezTo>
                    <a:pt x="62" y="34"/>
                    <a:pt x="65" y="41"/>
                    <a:pt x="65" y="50"/>
                  </a:cubicBezTo>
                  <a:cubicBezTo>
                    <a:pt x="65" y="60"/>
                    <a:pt x="61" y="68"/>
                    <a:pt x="54" y="74"/>
                  </a:cubicBezTo>
                  <a:cubicBezTo>
                    <a:pt x="49" y="79"/>
                    <a:pt x="43" y="81"/>
                    <a:pt x="35" y="81"/>
                  </a:cubicBezTo>
                  <a:cubicBezTo>
                    <a:pt x="28" y="81"/>
                    <a:pt x="23" y="79"/>
                    <a:pt x="17" y="74"/>
                  </a:cubicBezTo>
                  <a:lnTo>
                    <a:pt x="17" y="81"/>
                  </a:lnTo>
                  <a:close/>
                  <a:moveTo>
                    <a:pt x="31" y="65"/>
                  </a:moveTo>
                  <a:lnTo>
                    <a:pt x="31" y="65"/>
                  </a:lnTo>
                  <a:cubicBezTo>
                    <a:pt x="41" y="65"/>
                    <a:pt x="47" y="58"/>
                    <a:pt x="47" y="50"/>
                  </a:cubicBezTo>
                  <a:cubicBezTo>
                    <a:pt x="47" y="42"/>
                    <a:pt x="40" y="35"/>
                    <a:pt x="32" y="35"/>
                  </a:cubicBezTo>
                  <a:cubicBezTo>
                    <a:pt x="24" y="35"/>
                    <a:pt x="17" y="41"/>
                    <a:pt x="17" y="50"/>
                  </a:cubicBezTo>
                  <a:cubicBezTo>
                    <a:pt x="17" y="59"/>
                    <a:pt x="24" y="65"/>
                    <a:pt x="31" y="65"/>
                  </a:cubicBezTo>
                  <a:close/>
                </a:path>
              </a:pathLst>
            </a:custGeom>
            <a:solidFill>
              <a:srgbClr val="B42E34"/>
            </a:solidFill>
            <a:ln w="0">
              <a:solidFill>
                <a:srgbClr val="000000"/>
              </a:solidFill>
              <a:prstDash val="solid"/>
              <a:round/>
              <a:headEnd/>
              <a:tailEnd/>
            </a:ln>
          </p:spPr>
          <p:txBody>
            <a:bodyPr/>
            <a:lstStyle/>
            <a:p>
              <a:endParaRPr lang="en-GB"/>
            </a:p>
          </p:txBody>
        </p:sp>
        <p:sp>
          <p:nvSpPr>
            <p:cNvPr id="28716" name="Freeform 45"/>
            <p:cNvSpPr>
              <a:spLocks noEditPoints="1"/>
            </p:cNvSpPr>
            <p:nvPr/>
          </p:nvSpPr>
          <p:spPr bwMode="auto">
            <a:xfrm>
              <a:off x="5599" y="4114"/>
              <a:ext cx="39" cy="37"/>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7" y="55"/>
                  </a:moveTo>
                  <a:lnTo>
                    <a:pt x="47" y="55"/>
                  </a:lnTo>
                  <a:cubicBezTo>
                    <a:pt x="42" y="60"/>
                    <a:pt x="37" y="62"/>
                    <a:pt x="29" y="62"/>
                  </a:cubicBezTo>
                  <a:cubicBezTo>
                    <a:pt x="22" y="62"/>
                    <a:pt x="16" y="60"/>
                    <a:pt x="10" y="55"/>
                  </a:cubicBezTo>
                  <a:cubicBezTo>
                    <a:pt x="3" y="49"/>
                    <a:pt x="0" y="41"/>
                    <a:pt x="0" y="31"/>
                  </a:cubicBezTo>
                  <a:cubicBezTo>
                    <a:pt x="0" y="22"/>
                    <a:pt x="3" y="14"/>
                    <a:pt x="9" y="8"/>
                  </a:cubicBezTo>
                  <a:cubicBezTo>
                    <a:pt x="15" y="3"/>
                    <a:pt x="22" y="0"/>
                    <a:pt x="30" y="0"/>
                  </a:cubicBezTo>
                  <a:cubicBezTo>
                    <a:pt x="37" y="0"/>
                    <a:pt x="43" y="2"/>
                    <a:pt x="47" y="8"/>
                  </a:cubicBezTo>
                  <a:lnTo>
                    <a:pt x="47" y="1"/>
                  </a:lnTo>
                  <a:lnTo>
                    <a:pt x="65" y="1"/>
                  </a:lnTo>
                  <a:lnTo>
                    <a:pt x="65" y="62"/>
                  </a:lnTo>
                  <a:lnTo>
                    <a:pt x="47" y="62"/>
                  </a:lnTo>
                  <a:lnTo>
                    <a:pt x="47" y="55"/>
                  </a:lnTo>
                  <a:close/>
                  <a:moveTo>
                    <a:pt x="33" y="46"/>
                  </a:moveTo>
                  <a:lnTo>
                    <a:pt x="33" y="46"/>
                  </a:lnTo>
                  <a:cubicBezTo>
                    <a:pt x="41" y="46"/>
                    <a:pt x="47" y="39"/>
                    <a:pt x="47" y="31"/>
                  </a:cubicBezTo>
                  <a:cubicBezTo>
                    <a:pt x="47" y="22"/>
                    <a:pt x="41" y="16"/>
                    <a:pt x="33" y="16"/>
                  </a:cubicBezTo>
                  <a:cubicBezTo>
                    <a:pt x="24" y="16"/>
                    <a:pt x="18" y="23"/>
                    <a:pt x="18" y="31"/>
                  </a:cubicBezTo>
                  <a:cubicBezTo>
                    <a:pt x="18" y="39"/>
                    <a:pt x="24" y="46"/>
                    <a:pt x="33" y="46"/>
                  </a:cubicBezTo>
                  <a:close/>
                </a:path>
              </a:pathLst>
            </a:custGeom>
            <a:solidFill>
              <a:srgbClr val="B42E34"/>
            </a:solidFill>
            <a:ln w="0">
              <a:solidFill>
                <a:srgbClr val="000000"/>
              </a:solidFill>
              <a:prstDash val="solid"/>
              <a:round/>
              <a:headEnd/>
              <a:tailEnd/>
            </a:ln>
          </p:spPr>
          <p:txBody>
            <a:bodyPr/>
            <a:lstStyle/>
            <a:p>
              <a:endParaRPr lang="en-GB"/>
            </a:p>
          </p:txBody>
        </p:sp>
        <p:sp>
          <p:nvSpPr>
            <p:cNvPr id="28717" name="Freeform 46"/>
            <p:cNvSpPr>
              <a:spLocks/>
            </p:cNvSpPr>
            <p:nvPr/>
          </p:nvSpPr>
          <p:spPr bwMode="auto">
            <a:xfrm>
              <a:off x="5646" y="4103"/>
              <a:ext cx="11" cy="48"/>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28718" name="Freeform 47"/>
            <p:cNvSpPr>
              <a:spLocks/>
            </p:cNvSpPr>
            <p:nvPr/>
          </p:nvSpPr>
          <p:spPr bwMode="auto">
            <a:xfrm>
              <a:off x="5666" y="4103"/>
              <a:ext cx="11" cy="48"/>
            </a:xfrm>
            <a:custGeom>
              <a:avLst/>
              <a:gdLst>
                <a:gd name="T0" fmla="*/ 1 w 18"/>
                <a:gd name="T1" fmla="*/ 0 h 81"/>
                <a:gd name="T2" fmla="*/ 1 w 18"/>
                <a:gd name="T3" fmla="*/ 0 h 81"/>
                <a:gd name="T4" fmla="*/ 1 w 18"/>
                <a:gd name="T5" fmla="*/ 1 h 81"/>
                <a:gd name="T6" fmla="*/ 1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1"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28719" name="Freeform 48"/>
            <p:cNvSpPr>
              <a:spLocks/>
            </p:cNvSpPr>
            <p:nvPr/>
          </p:nvSpPr>
          <p:spPr bwMode="auto">
            <a:xfrm>
              <a:off x="5308" y="3953"/>
              <a:ext cx="202" cy="72"/>
            </a:xfrm>
            <a:custGeom>
              <a:avLst/>
              <a:gdLst>
                <a:gd name="T0" fmla="*/ 1 w 336"/>
                <a:gd name="T1" fmla="*/ 1 h 120"/>
                <a:gd name="T2" fmla="*/ 1 w 336"/>
                <a:gd name="T3" fmla="*/ 1 h 120"/>
                <a:gd name="T4" fmla="*/ 1 w 336"/>
                <a:gd name="T5" fmla="*/ 1 h 120"/>
                <a:gd name="T6" fmla="*/ 5 w 336"/>
                <a:gd name="T7" fmla="*/ 2 h 120"/>
                <a:gd name="T8" fmla="*/ 6 w 336"/>
                <a:gd name="T9" fmla="*/ 2 h 120"/>
                <a:gd name="T10" fmla="*/ 5 w 336"/>
                <a:gd name="T11" fmla="*/ 2 h 120"/>
                <a:gd name="T12" fmla="*/ 0 w 336"/>
                <a:gd name="T13" fmla="*/ 1 h 120"/>
                <a:gd name="T14" fmla="*/ 1 w 336"/>
                <a:gd name="T15" fmla="*/ 0 h 120"/>
                <a:gd name="T16" fmla="*/ 1 w 336"/>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6"/>
                <a:gd name="T28" fmla="*/ 0 h 120"/>
                <a:gd name="T29" fmla="*/ 336 w 33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6" h="120">
                  <a:moveTo>
                    <a:pt x="66" y="24"/>
                  </a:moveTo>
                  <a:lnTo>
                    <a:pt x="66" y="24"/>
                  </a:lnTo>
                  <a:cubicBezTo>
                    <a:pt x="56" y="31"/>
                    <a:pt x="50" y="39"/>
                    <a:pt x="50" y="48"/>
                  </a:cubicBezTo>
                  <a:cubicBezTo>
                    <a:pt x="50" y="86"/>
                    <a:pt x="170" y="117"/>
                    <a:pt x="322" y="119"/>
                  </a:cubicBezTo>
                  <a:cubicBezTo>
                    <a:pt x="326" y="119"/>
                    <a:pt x="331" y="119"/>
                    <a:pt x="336" y="119"/>
                  </a:cubicBezTo>
                  <a:lnTo>
                    <a:pt x="300" y="119"/>
                  </a:lnTo>
                  <a:cubicBezTo>
                    <a:pt x="134" y="120"/>
                    <a:pt x="0" y="86"/>
                    <a:pt x="0" y="44"/>
                  </a:cubicBezTo>
                  <a:cubicBezTo>
                    <a:pt x="0" y="28"/>
                    <a:pt x="19" y="13"/>
                    <a:pt x="52" y="0"/>
                  </a:cubicBezTo>
                  <a:lnTo>
                    <a:pt x="66" y="24"/>
                  </a:lnTo>
                  <a:close/>
                </a:path>
              </a:pathLst>
            </a:custGeom>
            <a:solidFill>
              <a:srgbClr val="B42E34"/>
            </a:solidFill>
            <a:ln w="0">
              <a:solidFill>
                <a:srgbClr val="000000"/>
              </a:solidFill>
              <a:prstDash val="solid"/>
              <a:round/>
              <a:headEnd/>
              <a:tailEnd/>
            </a:ln>
          </p:spPr>
          <p:txBody>
            <a:bodyPr/>
            <a:lstStyle/>
            <a:p>
              <a:endParaRPr lang="en-GB"/>
            </a:p>
          </p:txBody>
        </p:sp>
        <p:sp>
          <p:nvSpPr>
            <p:cNvPr id="28720" name="Freeform 49"/>
            <p:cNvSpPr>
              <a:spLocks/>
            </p:cNvSpPr>
            <p:nvPr/>
          </p:nvSpPr>
          <p:spPr bwMode="auto">
            <a:xfrm>
              <a:off x="5534" y="3934"/>
              <a:ext cx="96" cy="16"/>
            </a:xfrm>
            <a:custGeom>
              <a:avLst/>
              <a:gdLst>
                <a:gd name="T0" fmla="*/ 0 w 161"/>
                <a:gd name="T1" fmla="*/ 1 h 26"/>
                <a:gd name="T2" fmla="*/ 0 w 161"/>
                <a:gd name="T3" fmla="*/ 1 h 26"/>
                <a:gd name="T4" fmla="*/ 2 w 161"/>
                <a:gd name="T5" fmla="*/ 1 h 26"/>
                <a:gd name="T6" fmla="*/ 2 w 161"/>
                <a:gd name="T7" fmla="*/ 1 h 26"/>
                <a:gd name="T8" fmla="*/ 0 w 161"/>
                <a:gd name="T9" fmla="*/ 0 h 26"/>
                <a:gd name="T10" fmla="*/ 0 w 161"/>
                <a:gd name="T11" fmla="*/ 1 h 26"/>
                <a:gd name="T12" fmla="*/ 0 60000 65536"/>
                <a:gd name="T13" fmla="*/ 0 60000 65536"/>
                <a:gd name="T14" fmla="*/ 0 60000 65536"/>
                <a:gd name="T15" fmla="*/ 0 60000 65536"/>
                <a:gd name="T16" fmla="*/ 0 60000 65536"/>
                <a:gd name="T17" fmla="*/ 0 60000 65536"/>
                <a:gd name="T18" fmla="*/ 0 w 161"/>
                <a:gd name="T19" fmla="*/ 0 h 26"/>
                <a:gd name="T20" fmla="*/ 161 w 16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61" h="26">
                  <a:moveTo>
                    <a:pt x="0" y="7"/>
                  </a:moveTo>
                  <a:lnTo>
                    <a:pt x="0" y="7"/>
                  </a:lnTo>
                  <a:cubicBezTo>
                    <a:pt x="62" y="9"/>
                    <a:pt x="118" y="16"/>
                    <a:pt x="161" y="26"/>
                  </a:cubicBezTo>
                  <a:lnTo>
                    <a:pt x="157" y="25"/>
                  </a:lnTo>
                  <a:cubicBezTo>
                    <a:pt x="117" y="12"/>
                    <a:pt x="62" y="4"/>
                    <a:pt x="0" y="0"/>
                  </a:cubicBezTo>
                  <a:lnTo>
                    <a:pt x="0" y="7"/>
                  </a:lnTo>
                  <a:close/>
                </a:path>
              </a:pathLst>
            </a:custGeom>
            <a:solidFill>
              <a:srgbClr val="B42E34"/>
            </a:solidFill>
            <a:ln w="0">
              <a:solidFill>
                <a:srgbClr val="000000"/>
              </a:solidFill>
              <a:prstDash val="solid"/>
              <a:round/>
              <a:headEnd/>
              <a:tailEnd/>
            </a:ln>
          </p:spPr>
          <p:txBody>
            <a:bodyPr/>
            <a:lstStyle/>
            <a:p>
              <a:endParaRPr lang="en-GB"/>
            </a:p>
          </p:txBody>
        </p:sp>
        <p:sp>
          <p:nvSpPr>
            <p:cNvPr id="28721" name="Freeform 50"/>
            <p:cNvSpPr>
              <a:spLocks/>
            </p:cNvSpPr>
            <p:nvPr/>
          </p:nvSpPr>
          <p:spPr bwMode="auto">
            <a:xfrm>
              <a:off x="5331" y="3865"/>
              <a:ext cx="212" cy="148"/>
            </a:xfrm>
            <a:custGeom>
              <a:avLst/>
              <a:gdLst>
                <a:gd name="T0" fmla="*/ 6 w 352"/>
                <a:gd name="T1" fmla="*/ 0 h 247"/>
                <a:gd name="T2" fmla="*/ 6 w 352"/>
                <a:gd name="T3" fmla="*/ 0 h 247"/>
                <a:gd name="T4" fmla="*/ 6 w 352"/>
                <a:gd name="T5" fmla="*/ 1 h 247"/>
                <a:gd name="T6" fmla="*/ 3 w 352"/>
                <a:gd name="T7" fmla="*/ 4 h 247"/>
                <a:gd name="T8" fmla="*/ 0 w 352"/>
                <a:gd name="T9" fmla="*/ 2 h 247"/>
                <a:gd name="T10" fmla="*/ 1 w 352"/>
                <a:gd name="T11" fmla="*/ 2 h 247"/>
                <a:gd name="T12" fmla="*/ 3 w 352"/>
                <a:gd name="T13" fmla="*/ 4 h 247"/>
                <a:gd name="T14" fmla="*/ 6 w 352"/>
                <a:gd name="T15" fmla="*/ 1 h 247"/>
                <a:gd name="T16" fmla="*/ 6 w 352"/>
                <a:gd name="T17" fmla="*/ 1 h 247"/>
                <a:gd name="T18" fmla="*/ 6 w 352"/>
                <a:gd name="T19" fmla="*/ 0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247"/>
                <a:gd name="T32" fmla="*/ 352 w 352"/>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247">
                  <a:moveTo>
                    <a:pt x="338" y="0"/>
                  </a:moveTo>
                  <a:lnTo>
                    <a:pt x="338" y="0"/>
                  </a:lnTo>
                  <a:cubicBezTo>
                    <a:pt x="342" y="14"/>
                    <a:pt x="344" y="28"/>
                    <a:pt x="344" y="43"/>
                  </a:cubicBezTo>
                  <a:cubicBezTo>
                    <a:pt x="344" y="141"/>
                    <a:pt x="265" y="222"/>
                    <a:pt x="166" y="222"/>
                  </a:cubicBezTo>
                  <a:cubicBezTo>
                    <a:pt x="91" y="223"/>
                    <a:pt x="27" y="177"/>
                    <a:pt x="0" y="112"/>
                  </a:cubicBezTo>
                  <a:lnTo>
                    <a:pt x="2" y="118"/>
                  </a:lnTo>
                  <a:cubicBezTo>
                    <a:pt x="23" y="193"/>
                    <a:pt x="92" y="247"/>
                    <a:pt x="174" y="247"/>
                  </a:cubicBezTo>
                  <a:cubicBezTo>
                    <a:pt x="273" y="246"/>
                    <a:pt x="352" y="166"/>
                    <a:pt x="352" y="67"/>
                  </a:cubicBezTo>
                  <a:cubicBezTo>
                    <a:pt x="352" y="46"/>
                    <a:pt x="348" y="26"/>
                    <a:pt x="341" y="7"/>
                  </a:cubicBezTo>
                  <a:lnTo>
                    <a:pt x="338" y="0"/>
                  </a:lnTo>
                  <a:close/>
                </a:path>
              </a:pathLst>
            </a:custGeom>
            <a:solidFill>
              <a:srgbClr val="B42E34"/>
            </a:solidFill>
            <a:ln w="0">
              <a:solidFill>
                <a:srgbClr val="000000"/>
              </a:solidFill>
              <a:prstDash val="solid"/>
              <a:round/>
              <a:headEnd/>
              <a:tailEnd/>
            </a:ln>
          </p:spPr>
          <p:txBody>
            <a:bodyPr/>
            <a:lstStyle/>
            <a:p>
              <a:endParaRPr lang="en-GB"/>
            </a:p>
          </p:txBody>
        </p:sp>
        <p:sp>
          <p:nvSpPr>
            <p:cNvPr id="28722" name="Freeform 51"/>
            <p:cNvSpPr>
              <a:spLocks/>
            </p:cNvSpPr>
            <p:nvPr/>
          </p:nvSpPr>
          <p:spPr bwMode="auto">
            <a:xfrm>
              <a:off x="5299" y="3996"/>
              <a:ext cx="184" cy="149"/>
            </a:xfrm>
            <a:custGeom>
              <a:avLst/>
              <a:gdLst>
                <a:gd name="T0" fmla="*/ 5 w 305"/>
                <a:gd name="T1" fmla="*/ 1 h 247"/>
                <a:gd name="T2" fmla="*/ 5 w 305"/>
                <a:gd name="T3" fmla="*/ 1 h 247"/>
                <a:gd name="T4" fmla="*/ 1 w 305"/>
                <a:gd name="T5" fmla="*/ 1 h 247"/>
                <a:gd name="T6" fmla="*/ 1 w 305"/>
                <a:gd name="T7" fmla="*/ 1 h 247"/>
                <a:gd name="T8" fmla="*/ 3 w 305"/>
                <a:gd name="T9" fmla="*/ 4 h 247"/>
                <a:gd name="T10" fmla="*/ 2 w 305"/>
                <a:gd name="T11" fmla="*/ 1 h 247"/>
                <a:gd name="T12" fmla="*/ 2 w 305"/>
                <a:gd name="T13" fmla="*/ 1 h 247"/>
                <a:gd name="T14" fmla="*/ 5 w 305"/>
                <a:gd name="T15" fmla="*/ 1 h 247"/>
                <a:gd name="T16" fmla="*/ 0 60000 65536"/>
                <a:gd name="T17" fmla="*/ 0 60000 65536"/>
                <a:gd name="T18" fmla="*/ 0 60000 65536"/>
                <a:gd name="T19" fmla="*/ 0 60000 65536"/>
                <a:gd name="T20" fmla="*/ 0 60000 65536"/>
                <a:gd name="T21" fmla="*/ 0 60000 65536"/>
                <a:gd name="T22" fmla="*/ 0 60000 65536"/>
                <a:gd name="T23" fmla="*/ 0 60000 65536"/>
                <a:gd name="T24" fmla="*/ 0 w 305"/>
                <a:gd name="T25" fmla="*/ 0 h 247"/>
                <a:gd name="T26" fmla="*/ 305 w 305"/>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 h="247">
                  <a:moveTo>
                    <a:pt x="305" y="51"/>
                  </a:moveTo>
                  <a:lnTo>
                    <a:pt x="305" y="51"/>
                  </a:lnTo>
                  <a:cubicBezTo>
                    <a:pt x="305" y="51"/>
                    <a:pt x="123" y="52"/>
                    <a:pt x="48" y="12"/>
                  </a:cubicBezTo>
                  <a:cubicBezTo>
                    <a:pt x="48" y="12"/>
                    <a:pt x="0" y="0"/>
                    <a:pt x="62" y="72"/>
                  </a:cubicBezTo>
                  <a:cubicBezTo>
                    <a:pt x="123" y="145"/>
                    <a:pt x="185" y="247"/>
                    <a:pt x="185" y="247"/>
                  </a:cubicBezTo>
                  <a:lnTo>
                    <a:pt x="92" y="77"/>
                  </a:lnTo>
                  <a:cubicBezTo>
                    <a:pt x="92" y="77"/>
                    <a:pt x="77" y="40"/>
                    <a:pt x="116" y="46"/>
                  </a:cubicBezTo>
                  <a:cubicBezTo>
                    <a:pt x="179" y="56"/>
                    <a:pt x="305" y="51"/>
                    <a:pt x="305" y="51"/>
                  </a:cubicBezTo>
                  <a:close/>
                </a:path>
              </a:pathLst>
            </a:custGeom>
            <a:solidFill>
              <a:srgbClr val="B42E34"/>
            </a:solidFill>
            <a:ln w="0">
              <a:solidFill>
                <a:srgbClr val="000000"/>
              </a:solidFill>
              <a:prstDash val="solid"/>
              <a:round/>
              <a:headEnd/>
              <a:tailEnd/>
            </a:ln>
          </p:spPr>
          <p:txBody>
            <a:bodyPr/>
            <a:lstStyle/>
            <a:p>
              <a:endParaRPr lang="en-GB"/>
            </a:p>
          </p:txBody>
        </p:sp>
      </p:grpSp>
      <p:sp>
        <p:nvSpPr>
          <p:cNvPr id="28676" name="Rectangle 5"/>
          <p:cNvSpPr>
            <a:spLocks noChangeArrowheads="1"/>
          </p:cNvSpPr>
          <p:nvPr/>
        </p:nvSpPr>
        <p:spPr bwMode="auto">
          <a:xfrm>
            <a:off x="7239000" y="457200"/>
            <a:ext cx="1600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5400" b="1">
              <a:solidFill>
                <a:srgbClr val="000000"/>
              </a:solidFill>
              <a:latin typeface="Arial Bold" panose="020B0704020202020204" pitchFamily="34" charset="0"/>
              <a:cs typeface="Arial Bold" panose="020B0704020202020204" pitchFamily="34" charset="0"/>
            </a:endParaRPr>
          </a:p>
        </p:txBody>
      </p:sp>
      <p:sp>
        <p:nvSpPr>
          <p:cNvPr id="14341" name="Rectangle 1"/>
          <p:cNvSpPr>
            <a:spLocks noChangeArrowheads="1"/>
          </p:cNvSpPr>
          <p:nvPr/>
        </p:nvSpPr>
        <p:spPr bwMode="auto">
          <a:xfrm>
            <a:off x="684213" y="1304925"/>
            <a:ext cx="7991475" cy="615950"/>
          </a:xfrm>
          <a:prstGeom prst="rect">
            <a:avLst/>
          </a:prstGeom>
          <a:noFill/>
          <a:ln>
            <a:noFill/>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indent="-285750" eaLnBrk="1" fontAlgn="auto" hangingPunct="1">
              <a:spcBef>
                <a:spcPct val="0"/>
              </a:spcBef>
              <a:spcAft>
                <a:spcPts val="0"/>
              </a:spcAft>
              <a:defRPr/>
            </a:pPr>
            <a:endParaRPr lang="en-GB" altLang="en-US" sz="1600" dirty="0">
              <a:ea typeface="+mn-ea"/>
            </a:endParaRPr>
          </a:p>
          <a:p>
            <a:pPr eaLnBrk="1" fontAlgn="auto" hangingPunct="1">
              <a:spcBef>
                <a:spcPct val="0"/>
              </a:spcBef>
              <a:spcAft>
                <a:spcPts val="0"/>
              </a:spcAft>
              <a:buFontTx/>
              <a:buNone/>
              <a:defRPr/>
            </a:pPr>
            <a:endParaRPr lang="en-GB" altLang="en-US" sz="1800" dirty="0">
              <a:ea typeface="+mn-ea"/>
            </a:endParaRPr>
          </a:p>
        </p:txBody>
      </p:sp>
      <p:pic>
        <p:nvPicPr>
          <p:cNvPr id="286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2788" y="6069013"/>
            <a:ext cx="6683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51" descr="Final WY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5975350"/>
            <a:ext cx="1152525"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 Box 49"/>
          <p:cNvSpPr txBox="1">
            <a:spLocks noGrp="1" noChangeArrowheads="1"/>
          </p:cNvSpPr>
          <p:nvPr>
            <p:ph idx="1"/>
          </p:nvPr>
        </p:nvSpPr>
        <p:spPr bwMode="auto">
          <a:xfrm>
            <a:off x="461267" y="1600200"/>
            <a:ext cx="843121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None/>
            </a:pPr>
            <a:r>
              <a:rPr lang="en-GB" altLang="en-US" sz="2400" b="1" dirty="0">
                <a:latin typeface="Verdana" panose="020B0604030504040204" pitchFamily="34" charset="0"/>
              </a:rPr>
              <a:t>COMPETITION IN WEST YORKSHIRE</a:t>
            </a:r>
          </a:p>
          <a:p>
            <a:pPr>
              <a:spcBef>
                <a:spcPct val="50000"/>
              </a:spcBef>
              <a:buNone/>
            </a:pPr>
            <a:endParaRPr lang="en-GB" altLang="en-US" sz="2400" b="1" dirty="0">
              <a:latin typeface="Verdana" panose="020B060403050404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37" y="6350"/>
            <a:ext cx="9249825" cy="1524000"/>
          </a:xfrm>
          <a:prstGeom prst="rect">
            <a:avLst/>
          </a:prstGeom>
        </p:spPr>
      </p:pic>
      <p:sp>
        <p:nvSpPr>
          <p:cNvPr id="51" name="Text Box 48"/>
          <p:cNvSpPr txBox="1">
            <a:spLocks noChangeArrowheads="1"/>
          </p:cNvSpPr>
          <p:nvPr/>
        </p:nvSpPr>
        <p:spPr bwMode="auto">
          <a:xfrm>
            <a:off x="681038" y="2210479"/>
            <a:ext cx="7678738" cy="235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None/>
            </a:pPr>
            <a:r>
              <a:rPr lang="en-GB" altLang="en-US" sz="1400" dirty="0">
                <a:latin typeface="Verdana" panose="020B0604030504040204" pitchFamily="34" charset="0"/>
              </a:rPr>
              <a:t>Last Year we reported on the amazing response we had in West Yorkshire to the RISE Again campaign to get netball competition back on court following Covid.</a:t>
            </a:r>
          </a:p>
          <a:p>
            <a:pPr>
              <a:spcBef>
                <a:spcPct val="50000"/>
              </a:spcBef>
              <a:buNone/>
            </a:pPr>
            <a:r>
              <a:rPr lang="en-GB" altLang="en-US" sz="1400" dirty="0">
                <a:latin typeface="Verdana" panose="020B0604030504040204" pitchFamily="34" charset="0"/>
              </a:rPr>
              <a:t>This year we can definitely report that netball is back, with more teams and players taking part than ever before.</a:t>
            </a:r>
          </a:p>
          <a:p>
            <a:pPr>
              <a:spcBef>
                <a:spcPct val="50000"/>
              </a:spcBef>
              <a:buNone/>
            </a:pPr>
            <a:r>
              <a:rPr lang="en-GB" altLang="en-US" sz="1400" dirty="0">
                <a:latin typeface="Verdana" panose="020B0604030504040204" pitchFamily="34" charset="0"/>
              </a:rPr>
              <a:t>Our member leagues are:</a:t>
            </a:r>
          </a:p>
          <a:p>
            <a:pPr algn="ctr">
              <a:spcBef>
                <a:spcPct val="50000"/>
              </a:spcBef>
              <a:buNone/>
            </a:pPr>
            <a:r>
              <a:rPr lang="en-GB" altLang="en-US" sz="1400" b="1" dirty="0">
                <a:latin typeface="Verdana" panose="020B0604030504040204" pitchFamily="34" charset="0"/>
              </a:rPr>
              <a:t>COUNTY SENIOR LEAGUE  (Saturdays)</a:t>
            </a:r>
          </a:p>
          <a:p>
            <a:pPr algn="ctr">
              <a:spcBef>
                <a:spcPct val="50000"/>
              </a:spcBef>
              <a:buNone/>
            </a:pPr>
            <a:r>
              <a:rPr lang="en-GB" altLang="en-US" sz="1400" b="1" dirty="0">
                <a:latin typeface="Verdana" panose="020B0604030504040204" pitchFamily="34" charset="0"/>
              </a:rPr>
              <a:t>COUNTY JUNIOR LEAGUE  (Sundays)</a:t>
            </a:r>
          </a:p>
          <a:p>
            <a:pPr algn="ctr">
              <a:spcBef>
                <a:spcPct val="50000"/>
              </a:spcBef>
              <a:buNone/>
            </a:pPr>
            <a:r>
              <a:rPr lang="en-GB" altLang="en-US" sz="1400" b="1" dirty="0">
                <a:latin typeface="Verdana" panose="020B0604030504040204" pitchFamily="34" charset="0"/>
              </a:rPr>
              <a:t>HUDDERSFIELD LEAGUE  (Mid-week)</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6839" y="5067337"/>
            <a:ext cx="1214135" cy="1170732"/>
          </a:xfrm>
          <a:prstGeom prst="rect">
            <a:avLst/>
          </a:prstGeom>
        </p:spPr>
      </p:pic>
      <p:sp>
        <p:nvSpPr>
          <p:cNvPr id="54" name="Text Box 48"/>
          <p:cNvSpPr txBox="1">
            <a:spLocks noChangeArrowheads="1"/>
          </p:cNvSpPr>
          <p:nvPr/>
        </p:nvSpPr>
        <p:spPr bwMode="auto">
          <a:xfrm>
            <a:off x="863757" y="4822594"/>
            <a:ext cx="4596946"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ts val="0"/>
              </a:spcBef>
              <a:buNone/>
            </a:pPr>
            <a:r>
              <a:rPr lang="en-GB" altLang="en-US" sz="1800" b="1" dirty="0">
                <a:solidFill>
                  <a:srgbClr val="0070C0"/>
                </a:solidFill>
                <a:latin typeface="Verdana" panose="020B0604030504040204" pitchFamily="34" charset="0"/>
              </a:rPr>
              <a:t>A BIG THANK YOU </a:t>
            </a:r>
          </a:p>
          <a:p>
            <a:pPr algn="ctr">
              <a:spcBef>
                <a:spcPts val="0"/>
              </a:spcBef>
              <a:buNone/>
            </a:pPr>
            <a:r>
              <a:rPr lang="en-GB" altLang="en-US" sz="1800" dirty="0">
                <a:latin typeface="+mn-lt"/>
                <a:ea typeface="Verdana" panose="020B0604030504040204" pitchFamily="34" charset="0"/>
              </a:rPr>
              <a:t>To all our amazing volunteers who </a:t>
            </a:r>
          </a:p>
          <a:p>
            <a:pPr algn="ctr">
              <a:spcBef>
                <a:spcPts val="0"/>
              </a:spcBef>
              <a:buNone/>
            </a:pPr>
            <a:r>
              <a:rPr lang="en-GB" altLang="en-US" sz="1800" dirty="0">
                <a:latin typeface="+mn-lt"/>
                <a:ea typeface="Verdana" panose="020B0604030504040204" pitchFamily="34" charset="0"/>
              </a:rPr>
              <a:t>make it possible </a:t>
            </a:r>
          </a:p>
          <a:p>
            <a:pPr algn="ctr">
              <a:spcBef>
                <a:spcPts val="0"/>
              </a:spcBef>
              <a:buNone/>
            </a:pPr>
            <a:r>
              <a:rPr lang="en-GB" altLang="en-US" sz="1800" dirty="0">
                <a:latin typeface="+mn-lt"/>
                <a:ea typeface="Verdana" panose="020B0604030504040204" pitchFamily="34" charset="0"/>
              </a:rPr>
              <a:t>for teams to be able to play</a:t>
            </a:r>
          </a:p>
          <a:p>
            <a:pPr algn="ctr">
              <a:spcBef>
                <a:spcPts val="0"/>
              </a:spcBef>
              <a:buNone/>
            </a:pPr>
            <a:r>
              <a:rPr lang="en-GB" altLang="en-US" sz="1800" dirty="0">
                <a:latin typeface="+mn-lt"/>
                <a:ea typeface="Verdana" panose="020B0604030504040204" pitchFamily="34" charset="0"/>
              </a:rPr>
              <a:t>‘</a:t>
            </a:r>
          </a:p>
        </p:txBody>
      </p:sp>
    </p:spTree>
    <p:extLst>
      <p:ext uri="{BB962C8B-B14F-4D97-AF65-F5344CB8AC3E}">
        <p14:creationId xmlns:p14="http://schemas.microsoft.com/office/powerpoint/2010/main" val="1263889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11"/>
          <p:cNvGrpSpPr>
            <a:grpSpLocks noChangeAspect="1"/>
          </p:cNvGrpSpPr>
          <p:nvPr/>
        </p:nvGrpSpPr>
        <p:grpSpPr bwMode="auto">
          <a:xfrm>
            <a:off x="77788" y="0"/>
            <a:ext cx="9423400" cy="6858000"/>
            <a:chOff x="49" y="0"/>
            <a:chExt cx="5936" cy="4320"/>
          </a:xfrm>
        </p:grpSpPr>
        <p:sp>
          <p:nvSpPr>
            <p:cNvPr id="28682" name="AutoShape 10"/>
            <p:cNvSpPr>
              <a:spLocks noChangeAspect="1" noChangeArrowheads="1" noTextEdit="1"/>
            </p:cNvSpPr>
            <p:nvPr/>
          </p:nvSpPr>
          <p:spPr bwMode="auto">
            <a:xfrm>
              <a:off x="49" y="4"/>
              <a:ext cx="5760" cy="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8683" name="Freeform 12"/>
            <p:cNvSpPr>
              <a:spLocks/>
            </p:cNvSpPr>
            <p:nvPr/>
          </p:nvSpPr>
          <p:spPr bwMode="auto">
            <a:xfrm>
              <a:off x="49" y="0"/>
              <a:ext cx="5766" cy="910"/>
            </a:xfrm>
            <a:custGeom>
              <a:avLst/>
              <a:gdLst>
                <a:gd name="T0" fmla="*/ 18 w 9599"/>
                <a:gd name="T1" fmla="*/ 0 h 2905"/>
                <a:gd name="T2" fmla="*/ 18 w 9599"/>
                <a:gd name="T3" fmla="*/ 0 h 2905"/>
                <a:gd name="T4" fmla="*/ 67 w 9599"/>
                <a:gd name="T5" fmla="*/ 0 h 2905"/>
                <a:gd name="T6" fmla="*/ 80 w 9599"/>
                <a:gd name="T7" fmla="*/ 0 h 2905"/>
                <a:gd name="T8" fmla="*/ 96 w 9599"/>
                <a:gd name="T9" fmla="*/ 0 h 2905"/>
                <a:gd name="T10" fmla="*/ 105 w 9599"/>
                <a:gd name="T11" fmla="*/ 0 h 2905"/>
                <a:gd name="T12" fmla="*/ 117 w 9599"/>
                <a:gd name="T13" fmla="*/ 0 h 2905"/>
                <a:gd name="T14" fmla="*/ 129 w 9599"/>
                <a:gd name="T15" fmla="*/ 0 h 2905"/>
                <a:gd name="T16" fmla="*/ 145 w 9599"/>
                <a:gd name="T17" fmla="*/ 0 h 2905"/>
                <a:gd name="T18" fmla="*/ 159 w 9599"/>
                <a:gd name="T19" fmla="*/ 0 h 2905"/>
                <a:gd name="T20" fmla="*/ 161 w 9599"/>
                <a:gd name="T21" fmla="*/ 0 h 2905"/>
                <a:gd name="T22" fmla="*/ 163 w 9599"/>
                <a:gd name="T23" fmla="*/ 0 h 2905"/>
                <a:gd name="T24" fmla="*/ 163 w 9599"/>
                <a:gd name="T25" fmla="*/ 0 h 2905"/>
                <a:gd name="T26" fmla="*/ 0 w 9599"/>
                <a:gd name="T27" fmla="*/ 0 h 2905"/>
                <a:gd name="T28" fmla="*/ 0 w 9599"/>
                <a:gd name="T29" fmla="*/ 0 h 2905"/>
                <a:gd name="T30" fmla="*/ 18 w 9599"/>
                <a:gd name="T31" fmla="*/ 0 h 29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99"/>
                <a:gd name="T49" fmla="*/ 0 h 2905"/>
                <a:gd name="T50" fmla="*/ 9599 w 9599"/>
                <a:gd name="T51" fmla="*/ 2905 h 29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99" h="2905">
                  <a:moveTo>
                    <a:pt x="1057" y="2871"/>
                  </a:moveTo>
                  <a:lnTo>
                    <a:pt x="1057" y="2871"/>
                  </a:lnTo>
                  <a:cubicBezTo>
                    <a:pt x="1057" y="2871"/>
                    <a:pt x="3791" y="2791"/>
                    <a:pt x="3930" y="2829"/>
                  </a:cubicBezTo>
                  <a:cubicBezTo>
                    <a:pt x="4068" y="2867"/>
                    <a:pt x="4648" y="2879"/>
                    <a:pt x="4723" y="2879"/>
                  </a:cubicBezTo>
                  <a:cubicBezTo>
                    <a:pt x="4799" y="2879"/>
                    <a:pt x="5504" y="2829"/>
                    <a:pt x="5643" y="2829"/>
                  </a:cubicBezTo>
                  <a:lnTo>
                    <a:pt x="6197" y="2829"/>
                  </a:lnTo>
                  <a:cubicBezTo>
                    <a:pt x="6348" y="2829"/>
                    <a:pt x="6688" y="2867"/>
                    <a:pt x="6889" y="2867"/>
                  </a:cubicBezTo>
                  <a:lnTo>
                    <a:pt x="7569" y="2867"/>
                  </a:lnTo>
                  <a:cubicBezTo>
                    <a:pt x="7834" y="2867"/>
                    <a:pt x="8539" y="2905"/>
                    <a:pt x="8539" y="2905"/>
                  </a:cubicBezTo>
                  <a:lnTo>
                    <a:pt x="9370" y="2879"/>
                  </a:lnTo>
                  <a:cubicBezTo>
                    <a:pt x="9370" y="2879"/>
                    <a:pt x="9408" y="2867"/>
                    <a:pt x="9496" y="2867"/>
                  </a:cubicBezTo>
                  <a:lnTo>
                    <a:pt x="9599" y="2867"/>
                  </a:lnTo>
                  <a:lnTo>
                    <a:pt x="9599" y="0"/>
                  </a:lnTo>
                  <a:lnTo>
                    <a:pt x="0" y="0"/>
                  </a:lnTo>
                  <a:lnTo>
                    <a:pt x="0" y="2879"/>
                  </a:lnTo>
                  <a:lnTo>
                    <a:pt x="1057" y="2871"/>
                  </a:lnTo>
                  <a:close/>
                </a:path>
              </a:pathLst>
            </a:custGeom>
            <a:solidFill>
              <a:srgbClr val="0070C0"/>
            </a:solidFill>
            <a:ln w="0">
              <a:solidFill>
                <a:srgbClr val="000000"/>
              </a:solidFill>
              <a:prstDash val="solid"/>
              <a:round/>
              <a:headEnd/>
              <a:tailEnd/>
            </a:ln>
          </p:spPr>
          <p:txBody>
            <a:bodyPr/>
            <a:lstStyle/>
            <a:p>
              <a:endParaRPr lang="en-GB"/>
            </a:p>
          </p:txBody>
        </p:sp>
        <p:sp>
          <p:nvSpPr>
            <p:cNvPr id="28684" name="Freeform 13"/>
            <p:cNvSpPr>
              <a:spLocks noEditPoints="1"/>
            </p:cNvSpPr>
            <p:nvPr/>
          </p:nvSpPr>
          <p:spPr bwMode="auto">
            <a:xfrm>
              <a:off x="5266" y="841"/>
              <a:ext cx="672" cy="34"/>
            </a:xfrm>
            <a:custGeom>
              <a:avLst/>
              <a:gdLst>
                <a:gd name="T0" fmla="*/ 19 w 1118"/>
                <a:gd name="T1" fmla="*/ 0 h 56"/>
                <a:gd name="T2" fmla="*/ 19 w 1118"/>
                <a:gd name="T3" fmla="*/ 0 h 56"/>
                <a:gd name="T4" fmla="*/ 19 w 1118"/>
                <a:gd name="T5" fmla="*/ 1 h 56"/>
                <a:gd name="T6" fmla="*/ 18 w 1118"/>
                <a:gd name="T7" fmla="*/ 1 h 56"/>
                <a:gd name="T8" fmla="*/ 17 w 1118"/>
                <a:gd name="T9" fmla="*/ 1 h 56"/>
                <a:gd name="T10" fmla="*/ 17 w 1118"/>
                <a:gd name="T11" fmla="*/ 1 h 56"/>
                <a:gd name="T12" fmla="*/ 17 w 1118"/>
                <a:gd name="T13" fmla="*/ 1 h 56"/>
                <a:gd name="T14" fmla="*/ 16 w 1118"/>
                <a:gd name="T15" fmla="*/ 1 h 56"/>
                <a:gd name="T16" fmla="*/ 16 w 1118"/>
                <a:gd name="T17" fmla="*/ 1 h 56"/>
                <a:gd name="T18" fmla="*/ 16 w 1118"/>
                <a:gd name="T19" fmla="*/ 1 h 56"/>
                <a:gd name="T20" fmla="*/ 15 w 1118"/>
                <a:gd name="T21" fmla="*/ 1 h 56"/>
                <a:gd name="T22" fmla="*/ 14 w 1118"/>
                <a:gd name="T23" fmla="*/ 1 h 56"/>
                <a:gd name="T24" fmla="*/ 14 w 1118"/>
                <a:gd name="T25" fmla="*/ 1 h 56"/>
                <a:gd name="T26" fmla="*/ 14 w 1118"/>
                <a:gd name="T27" fmla="*/ 1 h 56"/>
                <a:gd name="T28" fmla="*/ 13 w 1118"/>
                <a:gd name="T29" fmla="*/ 1 h 56"/>
                <a:gd name="T30" fmla="*/ 13 w 1118"/>
                <a:gd name="T31" fmla="*/ 1 h 56"/>
                <a:gd name="T32" fmla="*/ 12 w 1118"/>
                <a:gd name="T33" fmla="*/ 1 h 56"/>
                <a:gd name="T34" fmla="*/ 12 w 1118"/>
                <a:gd name="T35" fmla="*/ 1 h 56"/>
                <a:gd name="T36" fmla="*/ 11 w 1118"/>
                <a:gd name="T37" fmla="*/ 1 h 56"/>
                <a:gd name="T38" fmla="*/ 10 w 1118"/>
                <a:gd name="T39" fmla="*/ 1 h 56"/>
                <a:gd name="T40" fmla="*/ 10 w 1118"/>
                <a:gd name="T41" fmla="*/ 1 h 56"/>
                <a:gd name="T42" fmla="*/ 10 w 1118"/>
                <a:gd name="T43" fmla="*/ 1 h 56"/>
                <a:gd name="T44" fmla="*/ 9 w 1118"/>
                <a:gd name="T45" fmla="*/ 1 h 56"/>
                <a:gd name="T46" fmla="*/ 8 w 1118"/>
                <a:gd name="T47" fmla="*/ 1 h 56"/>
                <a:gd name="T48" fmla="*/ 8 w 1118"/>
                <a:gd name="T49" fmla="*/ 1 h 56"/>
                <a:gd name="T50" fmla="*/ 7 w 1118"/>
                <a:gd name="T51" fmla="*/ 1 h 56"/>
                <a:gd name="T52" fmla="*/ 6 w 1118"/>
                <a:gd name="T53" fmla="*/ 1 h 56"/>
                <a:gd name="T54" fmla="*/ 6 w 1118"/>
                <a:gd name="T55" fmla="*/ 1 h 56"/>
                <a:gd name="T56" fmla="*/ 5 w 1118"/>
                <a:gd name="T57" fmla="*/ 1 h 56"/>
                <a:gd name="T58" fmla="*/ 5 w 1118"/>
                <a:gd name="T59" fmla="*/ 1 h 56"/>
                <a:gd name="T60" fmla="*/ 5 w 1118"/>
                <a:gd name="T61" fmla="*/ 1 h 56"/>
                <a:gd name="T62" fmla="*/ 5 w 1118"/>
                <a:gd name="T63" fmla="*/ 1 h 56"/>
                <a:gd name="T64" fmla="*/ 4 w 1118"/>
                <a:gd name="T65" fmla="*/ 1 h 56"/>
                <a:gd name="T66" fmla="*/ 4 w 1118"/>
                <a:gd name="T67" fmla="*/ 1 h 56"/>
                <a:gd name="T68" fmla="*/ 3 w 1118"/>
                <a:gd name="T69" fmla="*/ 1 h 56"/>
                <a:gd name="T70" fmla="*/ 3 w 1118"/>
                <a:gd name="T71" fmla="*/ 1 h 56"/>
                <a:gd name="T72" fmla="*/ 2 w 1118"/>
                <a:gd name="T73" fmla="*/ 1 h 56"/>
                <a:gd name="T74" fmla="*/ 2 w 1118"/>
                <a:gd name="T75" fmla="*/ 1 h 56"/>
                <a:gd name="T76" fmla="*/ 1 w 1118"/>
                <a:gd name="T77" fmla="*/ 1 h 56"/>
                <a:gd name="T78" fmla="*/ 1 w 1118"/>
                <a:gd name="T79" fmla="*/ 1 h 56"/>
                <a:gd name="T80" fmla="*/ 0 w 1118"/>
                <a:gd name="T81" fmla="*/ 1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18"/>
                <a:gd name="T124" fmla="*/ 0 h 56"/>
                <a:gd name="T125" fmla="*/ 1118 w 1118"/>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18" h="56">
                  <a:moveTo>
                    <a:pt x="1118" y="0"/>
                  </a:moveTo>
                  <a:lnTo>
                    <a:pt x="1118" y="0"/>
                  </a:lnTo>
                  <a:lnTo>
                    <a:pt x="1084" y="3"/>
                  </a:lnTo>
                  <a:lnTo>
                    <a:pt x="1065" y="5"/>
                  </a:lnTo>
                  <a:moveTo>
                    <a:pt x="1011" y="9"/>
                  </a:moveTo>
                  <a:lnTo>
                    <a:pt x="1011" y="9"/>
                  </a:lnTo>
                  <a:lnTo>
                    <a:pt x="1000" y="10"/>
                  </a:lnTo>
                  <a:lnTo>
                    <a:pt x="958" y="13"/>
                  </a:lnTo>
                  <a:moveTo>
                    <a:pt x="905" y="17"/>
                  </a:moveTo>
                  <a:lnTo>
                    <a:pt x="905" y="17"/>
                  </a:lnTo>
                  <a:lnTo>
                    <a:pt x="896" y="18"/>
                  </a:lnTo>
                  <a:lnTo>
                    <a:pt x="852" y="21"/>
                  </a:lnTo>
                  <a:moveTo>
                    <a:pt x="799" y="24"/>
                  </a:moveTo>
                  <a:lnTo>
                    <a:pt x="799" y="24"/>
                  </a:lnTo>
                  <a:lnTo>
                    <a:pt x="775" y="26"/>
                  </a:lnTo>
                  <a:lnTo>
                    <a:pt x="746" y="28"/>
                  </a:lnTo>
                  <a:moveTo>
                    <a:pt x="693" y="31"/>
                  </a:moveTo>
                  <a:lnTo>
                    <a:pt x="693" y="31"/>
                  </a:lnTo>
                  <a:lnTo>
                    <a:pt x="639" y="34"/>
                  </a:lnTo>
                  <a:moveTo>
                    <a:pt x="586" y="36"/>
                  </a:moveTo>
                  <a:lnTo>
                    <a:pt x="586" y="36"/>
                  </a:lnTo>
                  <a:lnTo>
                    <a:pt x="564" y="37"/>
                  </a:lnTo>
                  <a:lnTo>
                    <a:pt x="533" y="39"/>
                  </a:lnTo>
                  <a:moveTo>
                    <a:pt x="480" y="41"/>
                  </a:moveTo>
                  <a:lnTo>
                    <a:pt x="480" y="41"/>
                  </a:lnTo>
                  <a:lnTo>
                    <a:pt x="426" y="44"/>
                  </a:lnTo>
                  <a:moveTo>
                    <a:pt x="373" y="46"/>
                  </a:moveTo>
                  <a:lnTo>
                    <a:pt x="373" y="46"/>
                  </a:lnTo>
                  <a:lnTo>
                    <a:pt x="325" y="48"/>
                  </a:lnTo>
                  <a:lnTo>
                    <a:pt x="320" y="48"/>
                  </a:lnTo>
                  <a:moveTo>
                    <a:pt x="267" y="49"/>
                  </a:moveTo>
                  <a:lnTo>
                    <a:pt x="267" y="49"/>
                  </a:lnTo>
                  <a:lnTo>
                    <a:pt x="240" y="50"/>
                  </a:lnTo>
                  <a:lnTo>
                    <a:pt x="213" y="51"/>
                  </a:lnTo>
                  <a:moveTo>
                    <a:pt x="160" y="53"/>
                  </a:moveTo>
                  <a:lnTo>
                    <a:pt x="160" y="53"/>
                  </a:lnTo>
                  <a:lnTo>
                    <a:pt x="153" y="53"/>
                  </a:lnTo>
                  <a:lnTo>
                    <a:pt x="107" y="54"/>
                  </a:lnTo>
                  <a:moveTo>
                    <a:pt x="54" y="55"/>
                  </a:moveTo>
                  <a:lnTo>
                    <a:pt x="54" y="55"/>
                  </a:lnTo>
                  <a:lnTo>
                    <a:pt x="0" y="5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85" name="Freeform 14"/>
            <p:cNvSpPr>
              <a:spLocks noEditPoints="1"/>
            </p:cNvSpPr>
            <p:nvPr/>
          </p:nvSpPr>
          <p:spPr bwMode="auto">
            <a:xfrm>
              <a:off x="4675" y="855"/>
              <a:ext cx="494" cy="20"/>
            </a:xfrm>
            <a:custGeom>
              <a:avLst/>
              <a:gdLst>
                <a:gd name="T0" fmla="*/ 14 w 823"/>
                <a:gd name="T1" fmla="*/ 1 h 33"/>
                <a:gd name="T2" fmla="*/ 14 w 823"/>
                <a:gd name="T3" fmla="*/ 1 h 33"/>
                <a:gd name="T4" fmla="*/ 13 w 823"/>
                <a:gd name="T5" fmla="*/ 1 h 33"/>
                <a:gd name="T6" fmla="*/ 12 w 823"/>
                <a:gd name="T7" fmla="*/ 1 h 33"/>
                <a:gd name="T8" fmla="*/ 12 w 823"/>
                <a:gd name="T9" fmla="*/ 1 h 33"/>
                <a:gd name="T10" fmla="*/ 11 w 823"/>
                <a:gd name="T11" fmla="*/ 1 h 33"/>
                <a:gd name="T12" fmla="*/ 10 w 823"/>
                <a:gd name="T13" fmla="*/ 1 h 33"/>
                <a:gd name="T14" fmla="*/ 10 w 823"/>
                <a:gd name="T15" fmla="*/ 1 h 33"/>
                <a:gd name="T16" fmla="*/ 10 w 823"/>
                <a:gd name="T17" fmla="*/ 1 h 33"/>
                <a:gd name="T18" fmla="*/ 8 w 823"/>
                <a:gd name="T19" fmla="*/ 1 h 33"/>
                <a:gd name="T20" fmla="*/ 8 w 823"/>
                <a:gd name="T21" fmla="*/ 1 h 33"/>
                <a:gd name="T22" fmla="*/ 8 w 823"/>
                <a:gd name="T23" fmla="*/ 1 h 33"/>
                <a:gd name="T24" fmla="*/ 7 w 823"/>
                <a:gd name="T25" fmla="*/ 1 h 33"/>
                <a:gd name="T26" fmla="*/ 7 w 823"/>
                <a:gd name="T27" fmla="*/ 1 h 33"/>
                <a:gd name="T28" fmla="*/ 7 w 823"/>
                <a:gd name="T29" fmla="*/ 1 h 33"/>
                <a:gd name="T30" fmla="*/ 6 w 823"/>
                <a:gd name="T31" fmla="*/ 1 h 33"/>
                <a:gd name="T32" fmla="*/ 5 w 823"/>
                <a:gd name="T33" fmla="*/ 1 h 33"/>
                <a:gd name="T34" fmla="*/ 5 w 823"/>
                <a:gd name="T35" fmla="*/ 1 h 33"/>
                <a:gd name="T36" fmla="*/ 4 w 823"/>
                <a:gd name="T37" fmla="*/ 1 h 33"/>
                <a:gd name="T38" fmla="*/ 3 w 823"/>
                <a:gd name="T39" fmla="*/ 1 h 33"/>
                <a:gd name="T40" fmla="*/ 3 w 823"/>
                <a:gd name="T41" fmla="*/ 1 h 33"/>
                <a:gd name="T42" fmla="*/ 2 w 823"/>
                <a:gd name="T43" fmla="*/ 1 h 33"/>
                <a:gd name="T44" fmla="*/ 2 w 823"/>
                <a:gd name="T45" fmla="*/ 1 h 33"/>
                <a:gd name="T46" fmla="*/ 1 w 823"/>
                <a:gd name="T47" fmla="*/ 1 h 33"/>
                <a:gd name="T48" fmla="*/ 1 w 823"/>
                <a:gd name="T49" fmla="*/ 1 h 33"/>
                <a:gd name="T50" fmla="*/ 0 w 823"/>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3"/>
                <a:gd name="T79" fmla="*/ 0 h 33"/>
                <a:gd name="T80" fmla="*/ 823 w 823"/>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3" h="33">
                  <a:moveTo>
                    <a:pt x="823" y="33"/>
                  </a:moveTo>
                  <a:lnTo>
                    <a:pt x="823" y="33"/>
                  </a:lnTo>
                  <a:lnTo>
                    <a:pt x="768" y="32"/>
                  </a:lnTo>
                  <a:moveTo>
                    <a:pt x="713" y="30"/>
                  </a:moveTo>
                  <a:lnTo>
                    <a:pt x="713" y="30"/>
                  </a:lnTo>
                  <a:lnTo>
                    <a:pt x="658" y="29"/>
                  </a:lnTo>
                  <a:moveTo>
                    <a:pt x="603" y="27"/>
                  </a:moveTo>
                  <a:lnTo>
                    <a:pt x="603" y="27"/>
                  </a:lnTo>
                  <a:lnTo>
                    <a:pt x="548" y="24"/>
                  </a:lnTo>
                  <a:moveTo>
                    <a:pt x="494" y="22"/>
                  </a:moveTo>
                  <a:lnTo>
                    <a:pt x="494" y="22"/>
                  </a:lnTo>
                  <a:lnTo>
                    <a:pt x="486" y="22"/>
                  </a:lnTo>
                  <a:lnTo>
                    <a:pt x="439" y="19"/>
                  </a:lnTo>
                  <a:moveTo>
                    <a:pt x="384" y="16"/>
                  </a:moveTo>
                  <a:lnTo>
                    <a:pt x="384" y="16"/>
                  </a:lnTo>
                  <a:lnTo>
                    <a:pt x="329" y="13"/>
                  </a:lnTo>
                  <a:moveTo>
                    <a:pt x="274" y="11"/>
                  </a:moveTo>
                  <a:lnTo>
                    <a:pt x="274" y="11"/>
                  </a:lnTo>
                  <a:lnTo>
                    <a:pt x="219" y="8"/>
                  </a:lnTo>
                  <a:moveTo>
                    <a:pt x="164" y="5"/>
                  </a:moveTo>
                  <a:lnTo>
                    <a:pt x="164" y="5"/>
                  </a:lnTo>
                  <a:lnTo>
                    <a:pt x="144" y="4"/>
                  </a:lnTo>
                  <a:lnTo>
                    <a:pt x="109" y="3"/>
                  </a:lnTo>
                  <a:moveTo>
                    <a:pt x="54" y="2"/>
                  </a:moveTo>
                  <a:lnTo>
                    <a:pt x="54" y="2"/>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86" name="Freeform 15"/>
            <p:cNvSpPr>
              <a:spLocks noEditPoints="1"/>
            </p:cNvSpPr>
            <p:nvPr/>
          </p:nvSpPr>
          <p:spPr bwMode="auto">
            <a:xfrm>
              <a:off x="3843" y="823"/>
              <a:ext cx="734" cy="31"/>
            </a:xfrm>
            <a:custGeom>
              <a:avLst/>
              <a:gdLst>
                <a:gd name="T0" fmla="*/ 21 w 1222"/>
                <a:gd name="T1" fmla="*/ 1 h 52"/>
                <a:gd name="T2" fmla="*/ 21 w 1222"/>
                <a:gd name="T3" fmla="*/ 1 h 52"/>
                <a:gd name="T4" fmla="*/ 20 w 1222"/>
                <a:gd name="T5" fmla="*/ 1 h 52"/>
                <a:gd name="T6" fmla="*/ 19 w 1222"/>
                <a:gd name="T7" fmla="*/ 1 h 52"/>
                <a:gd name="T8" fmla="*/ 19 w 1222"/>
                <a:gd name="T9" fmla="*/ 1 h 52"/>
                <a:gd name="T10" fmla="*/ 18 w 1222"/>
                <a:gd name="T11" fmla="*/ 1 h 52"/>
                <a:gd name="T12" fmla="*/ 17 w 1222"/>
                <a:gd name="T13" fmla="*/ 1 h 52"/>
                <a:gd name="T14" fmla="*/ 17 w 1222"/>
                <a:gd name="T15" fmla="*/ 1 h 52"/>
                <a:gd name="T16" fmla="*/ 16 w 1222"/>
                <a:gd name="T17" fmla="*/ 1 h 52"/>
                <a:gd name="T18" fmla="*/ 16 w 1222"/>
                <a:gd name="T19" fmla="*/ 1 h 52"/>
                <a:gd name="T20" fmla="*/ 16 w 1222"/>
                <a:gd name="T21" fmla="*/ 1 h 52"/>
                <a:gd name="T22" fmla="*/ 14 w 1222"/>
                <a:gd name="T23" fmla="*/ 1 h 52"/>
                <a:gd name="T24" fmla="*/ 13 w 1222"/>
                <a:gd name="T25" fmla="*/ 1 h 52"/>
                <a:gd name="T26" fmla="*/ 13 w 1222"/>
                <a:gd name="T27" fmla="*/ 1 h 52"/>
                <a:gd name="T28" fmla="*/ 13 w 1222"/>
                <a:gd name="T29" fmla="*/ 1 h 52"/>
                <a:gd name="T30" fmla="*/ 11 w 1222"/>
                <a:gd name="T31" fmla="*/ 1 h 52"/>
                <a:gd name="T32" fmla="*/ 11 w 1222"/>
                <a:gd name="T33" fmla="*/ 1 h 52"/>
                <a:gd name="T34" fmla="*/ 11 w 1222"/>
                <a:gd name="T35" fmla="*/ 1 h 52"/>
                <a:gd name="T36" fmla="*/ 10 w 1222"/>
                <a:gd name="T37" fmla="*/ 1 h 52"/>
                <a:gd name="T38" fmla="*/ 10 w 1222"/>
                <a:gd name="T39" fmla="*/ 1 h 52"/>
                <a:gd name="T40" fmla="*/ 9 w 1222"/>
                <a:gd name="T41" fmla="*/ 1 h 52"/>
                <a:gd name="T42" fmla="*/ 9 w 1222"/>
                <a:gd name="T43" fmla="*/ 1 h 52"/>
                <a:gd name="T44" fmla="*/ 8 w 1222"/>
                <a:gd name="T45" fmla="*/ 1 h 52"/>
                <a:gd name="T46" fmla="*/ 8 w 1222"/>
                <a:gd name="T47" fmla="*/ 1 h 52"/>
                <a:gd name="T48" fmla="*/ 8 w 1222"/>
                <a:gd name="T49" fmla="*/ 1 h 52"/>
                <a:gd name="T50" fmla="*/ 7 w 1222"/>
                <a:gd name="T51" fmla="*/ 1 h 52"/>
                <a:gd name="T52" fmla="*/ 6 w 1222"/>
                <a:gd name="T53" fmla="*/ 1 h 52"/>
                <a:gd name="T54" fmla="*/ 6 w 1222"/>
                <a:gd name="T55" fmla="*/ 1 h 52"/>
                <a:gd name="T56" fmla="*/ 6 w 1222"/>
                <a:gd name="T57" fmla="*/ 1 h 52"/>
                <a:gd name="T58" fmla="*/ 5 w 1222"/>
                <a:gd name="T59" fmla="*/ 1 h 52"/>
                <a:gd name="T60" fmla="*/ 5 w 1222"/>
                <a:gd name="T61" fmla="*/ 1 h 52"/>
                <a:gd name="T62" fmla="*/ 5 w 1222"/>
                <a:gd name="T63" fmla="*/ 1 h 52"/>
                <a:gd name="T64" fmla="*/ 4 w 1222"/>
                <a:gd name="T65" fmla="*/ 1 h 52"/>
                <a:gd name="T66" fmla="*/ 4 w 1222"/>
                <a:gd name="T67" fmla="*/ 1 h 52"/>
                <a:gd name="T68" fmla="*/ 3 w 1222"/>
                <a:gd name="T69" fmla="*/ 1 h 52"/>
                <a:gd name="T70" fmla="*/ 3 w 1222"/>
                <a:gd name="T71" fmla="*/ 1 h 52"/>
                <a:gd name="T72" fmla="*/ 2 w 1222"/>
                <a:gd name="T73" fmla="*/ 1 h 52"/>
                <a:gd name="T74" fmla="*/ 2 w 1222"/>
                <a:gd name="T75" fmla="*/ 1 h 52"/>
                <a:gd name="T76" fmla="*/ 1 w 1222"/>
                <a:gd name="T77" fmla="*/ 1 h 52"/>
                <a:gd name="T78" fmla="*/ 1 w 1222"/>
                <a:gd name="T79" fmla="*/ 1 h 52"/>
                <a:gd name="T80" fmla="*/ 1 w 1222"/>
                <a:gd name="T81" fmla="*/ 1 h 52"/>
                <a:gd name="T82" fmla="*/ 0 w 1222"/>
                <a:gd name="T83" fmla="*/ 0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2"/>
                <a:gd name="T127" fmla="*/ 0 h 52"/>
                <a:gd name="T128" fmla="*/ 1222 w 1222"/>
                <a:gd name="T129" fmla="*/ 52 h 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2" h="52">
                  <a:moveTo>
                    <a:pt x="1222" y="52"/>
                  </a:moveTo>
                  <a:lnTo>
                    <a:pt x="1222" y="52"/>
                  </a:lnTo>
                  <a:lnTo>
                    <a:pt x="1169" y="51"/>
                  </a:lnTo>
                  <a:moveTo>
                    <a:pt x="1116" y="51"/>
                  </a:moveTo>
                  <a:lnTo>
                    <a:pt x="1116" y="51"/>
                  </a:lnTo>
                  <a:lnTo>
                    <a:pt x="1063" y="50"/>
                  </a:lnTo>
                  <a:moveTo>
                    <a:pt x="1009" y="49"/>
                  </a:moveTo>
                  <a:lnTo>
                    <a:pt x="1009" y="49"/>
                  </a:lnTo>
                  <a:lnTo>
                    <a:pt x="956" y="48"/>
                  </a:lnTo>
                  <a:moveTo>
                    <a:pt x="903" y="47"/>
                  </a:moveTo>
                  <a:lnTo>
                    <a:pt x="903" y="47"/>
                  </a:lnTo>
                  <a:lnTo>
                    <a:pt x="850" y="46"/>
                  </a:lnTo>
                  <a:moveTo>
                    <a:pt x="797" y="45"/>
                  </a:moveTo>
                  <a:lnTo>
                    <a:pt x="797" y="45"/>
                  </a:lnTo>
                  <a:lnTo>
                    <a:pt x="743" y="43"/>
                  </a:lnTo>
                  <a:moveTo>
                    <a:pt x="690" y="42"/>
                  </a:moveTo>
                  <a:lnTo>
                    <a:pt x="690" y="42"/>
                  </a:lnTo>
                  <a:lnTo>
                    <a:pt x="637" y="40"/>
                  </a:lnTo>
                  <a:moveTo>
                    <a:pt x="584" y="39"/>
                  </a:moveTo>
                  <a:lnTo>
                    <a:pt x="584" y="39"/>
                  </a:lnTo>
                  <a:lnTo>
                    <a:pt x="535" y="37"/>
                  </a:lnTo>
                  <a:lnTo>
                    <a:pt x="531" y="37"/>
                  </a:lnTo>
                  <a:moveTo>
                    <a:pt x="477" y="34"/>
                  </a:moveTo>
                  <a:lnTo>
                    <a:pt x="477" y="34"/>
                  </a:lnTo>
                  <a:lnTo>
                    <a:pt x="449" y="33"/>
                  </a:lnTo>
                  <a:lnTo>
                    <a:pt x="424" y="32"/>
                  </a:lnTo>
                  <a:moveTo>
                    <a:pt x="371" y="30"/>
                  </a:moveTo>
                  <a:lnTo>
                    <a:pt x="371" y="30"/>
                  </a:lnTo>
                  <a:lnTo>
                    <a:pt x="367" y="29"/>
                  </a:lnTo>
                  <a:lnTo>
                    <a:pt x="318" y="27"/>
                  </a:lnTo>
                  <a:moveTo>
                    <a:pt x="265" y="23"/>
                  </a:moveTo>
                  <a:lnTo>
                    <a:pt x="265" y="23"/>
                  </a:lnTo>
                  <a:lnTo>
                    <a:pt x="215" y="20"/>
                  </a:lnTo>
                  <a:lnTo>
                    <a:pt x="212" y="20"/>
                  </a:lnTo>
                  <a:moveTo>
                    <a:pt x="159" y="16"/>
                  </a:moveTo>
                  <a:lnTo>
                    <a:pt x="159" y="16"/>
                  </a:lnTo>
                  <a:lnTo>
                    <a:pt x="147" y="15"/>
                  </a:lnTo>
                  <a:lnTo>
                    <a:pt x="106" y="11"/>
                  </a:lnTo>
                  <a:moveTo>
                    <a:pt x="53" y="6"/>
                  </a:moveTo>
                  <a:lnTo>
                    <a:pt x="53" y="6"/>
                  </a:lnTo>
                  <a:lnTo>
                    <a:pt x="25" y="3"/>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87" name="Freeform 16"/>
            <p:cNvSpPr>
              <a:spLocks noEditPoints="1"/>
            </p:cNvSpPr>
            <p:nvPr/>
          </p:nvSpPr>
          <p:spPr bwMode="auto">
            <a:xfrm>
              <a:off x="3599" y="815"/>
              <a:ext cx="151" cy="6"/>
            </a:xfrm>
            <a:custGeom>
              <a:avLst/>
              <a:gdLst>
                <a:gd name="T0" fmla="*/ 4 w 251"/>
                <a:gd name="T1" fmla="*/ 0 h 10"/>
                <a:gd name="T2" fmla="*/ 4 w 251"/>
                <a:gd name="T3" fmla="*/ 0 h 10"/>
                <a:gd name="T4" fmla="*/ 4 w 251"/>
                <a:gd name="T5" fmla="*/ 1 h 10"/>
                <a:gd name="T6" fmla="*/ 4 w 251"/>
                <a:gd name="T7" fmla="*/ 1 h 10"/>
                <a:gd name="T8" fmla="*/ 2 w 251"/>
                <a:gd name="T9" fmla="*/ 1 h 10"/>
                <a:gd name="T10" fmla="*/ 2 w 251"/>
                <a:gd name="T11" fmla="*/ 1 h 10"/>
                <a:gd name="T12" fmla="*/ 2 w 251"/>
                <a:gd name="T13" fmla="*/ 1 h 10"/>
                <a:gd name="T14" fmla="*/ 2 w 251"/>
                <a:gd name="T15" fmla="*/ 1 h 10"/>
                <a:gd name="T16" fmla="*/ 1 w 251"/>
                <a:gd name="T17" fmla="*/ 1 h 10"/>
                <a:gd name="T18" fmla="*/ 1 w 251"/>
                <a:gd name="T19" fmla="*/ 1 h 10"/>
                <a:gd name="T20" fmla="*/ 1 w 251"/>
                <a:gd name="T21" fmla="*/ 1 h 10"/>
                <a:gd name="T22" fmla="*/ 1 w 251"/>
                <a:gd name="T23" fmla="*/ 1 h 10"/>
                <a:gd name="T24" fmla="*/ 0 w 251"/>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1"/>
                <a:gd name="T40" fmla="*/ 0 h 10"/>
                <a:gd name="T41" fmla="*/ 251 w 25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1" h="10">
                  <a:moveTo>
                    <a:pt x="251" y="0"/>
                  </a:moveTo>
                  <a:lnTo>
                    <a:pt x="251" y="0"/>
                  </a:lnTo>
                  <a:lnTo>
                    <a:pt x="215" y="1"/>
                  </a:lnTo>
                  <a:lnTo>
                    <a:pt x="201" y="1"/>
                  </a:lnTo>
                  <a:moveTo>
                    <a:pt x="151" y="3"/>
                  </a:moveTo>
                  <a:lnTo>
                    <a:pt x="151" y="3"/>
                  </a:lnTo>
                  <a:lnTo>
                    <a:pt x="132" y="4"/>
                  </a:lnTo>
                  <a:lnTo>
                    <a:pt x="101" y="5"/>
                  </a:lnTo>
                  <a:moveTo>
                    <a:pt x="50" y="8"/>
                  </a:moveTo>
                  <a:lnTo>
                    <a:pt x="50" y="8"/>
                  </a:lnTo>
                  <a:lnTo>
                    <a:pt x="48" y="8"/>
                  </a:lnTo>
                  <a:lnTo>
                    <a:pt x="9" y="9"/>
                  </a:lnTo>
                  <a:lnTo>
                    <a:pt x="0" y="1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88" name="Freeform 17"/>
            <p:cNvSpPr>
              <a:spLocks noEditPoints="1"/>
            </p:cNvSpPr>
            <p:nvPr/>
          </p:nvSpPr>
          <p:spPr bwMode="auto">
            <a:xfrm>
              <a:off x="3418" y="822"/>
              <a:ext cx="90" cy="1"/>
            </a:xfrm>
            <a:custGeom>
              <a:avLst/>
              <a:gdLst>
                <a:gd name="T0" fmla="*/ 2 w 150"/>
                <a:gd name="T1" fmla="*/ 0 h 1"/>
                <a:gd name="T2" fmla="*/ 2 w 150"/>
                <a:gd name="T3" fmla="*/ 0 h 1"/>
                <a:gd name="T4" fmla="*/ 2 w 150"/>
                <a:gd name="T5" fmla="*/ 1 h 1"/>
                <a:gd name="T6" fmla="*/ 1 w 150"/>
                <a:gd name="T7" fmla="*/ 1 h 1"/>
                <a:gd name="T8" fmla="*/ 1 w 150"/>
                <a:gd name="T9" fmla="*/ 1 h 1"/>
                <a:gd name="T10" fmla="*/ 1 w 150"/>
                <a:gd name="T11" fmla="*/ 1 h 1"/>
                <a:gd name="T12" fmla="*/ 0 w 150"/>
                <a:gd name="T13" fmla="*/ 1 h 1"/>
                <a:gd name="T14" fmla="*/ 0 60000 65536"/>
                <a:gd name="T15" fmla="*/ 0 60000 65536"/>
                <a:gd name="T16" fmla="*/ 0 60000 65536"/>
                <a:gd name="T17" fmla="*/ 0 60000 65536"/>
                <a:gd name="T18" fmla="*/ 0 60000 65536"/>
                <a:gd name="T19" fmla="*/ 0 60000 65536"/>
                <a:gd name="T20" fmla="*/ 0 60000 65536"/>
                <a:gd name="T21" fmla="*/ 0 w 150"/>
                <a:gd name="T22" fmla="*/ 0 h 1"/>
                <a:gd name="T23" fmla="*/ 150 w 150"/>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
                  <a:moveTo>
                    <a:pt x="150" y="0"/>
                  </a:moveTo>
                  <a:lnTo>
                    <a:pt x="150" y="0"/>
                  </a:lnTo>
                  <a:lnTo>
                    <a:pt x="100" y="1"/>
                  </a:lnTo>
                  <a:moveTo>
                    <a:pt x="50" y="1"/>
                  </a:moveTo>
                  <a:lnTo>
                    <a:pt x="50" y="1"/>
                  </a:lnTo>
                  <a:lnTo>
                    <a:pt x="38"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89" name="Freeform 18"/>
            <p:cNvSpPr>
              <a:spLocks noEditPoints="1"/>
            </p:cNvSpPr>
            <p:nvPr/>
          </p:nvSpPr>
          <p:spPr bwMode="auto">
            <a:xfrm>
              <a:off x="2905" y="825"/>
              <a:ext cx="419" cy="30"/>
            </a:xfrm>
            <a:custGeom>
              <a:avLst/>
              <a:gdLst>
                <a:gd name="T0" fmla="*/ 12 w 697"/>
                <a:gd name="T1" fmla="*/ 0 h 50"/>
                <a:gd name="T2" fmla="*/ 12 w 697"/>
                <a:gd name="T3" fmla="*/ 0 h 50"/>
                <a:gd name="T4" fmla="*/ 11 w 697"/>
                <a:gd name="T5" fmla="*/ 1 h 50"/>
                <a:gd name="T6" fmla="*/ 11 w 697"/>
                <a:gd name="T7" fmla="*/ 1 h 50"/>
                <a:gd name="T8" fmla="*/ 10 w 697"/>
                <a:gd name="T9" fmla="*/ 1 h 50"/>
                <a:gd name="T10" fmla="*/ 10 w 697"/>
                <a:gd name="T11" fmla="*/ 1 h 50"/>
                <a:gd name="T12" fmla="*/ 10 w 697"/>
                <a:gd name="T13" fmla="*/ 1 h 50"/>
                <a:gd name="T14" fmla="*/ 9 w 697"/>
                <a:gd name="T15" fmla="*/ 1 h 50"/>
                <a:gd name="T16" fmla="*/ 8 w 697"/>
                <a:gd name="T17" fmla="*/ 1 h 50"/>
                <a:gd name="T18" fmla="*/ 8 w 697"/>
                <a:gd name="T19" fmla="*/ 1 h 50"/>
                <a:gd name="T20" fmla="*/ 8 w 697"/>
                <a:gd name="T21" fmla="*/ 1 h 50"/>
                <a:gd name="T22" fmla="*/ 7 w 697"/>
                <a:gd name="T23" fmla="*/ 1 h 50"/>
                <a:gd name="T24" fmla="*/ 6 w 697"/>
                <a:gd name="T25" fmla="*/ 1 h 50"/>
                <a:gd name="T26" fmla="*/ 6 w 697"/>
                <a:gd name="T27" fmla="*/ 1 h 50"/>
                <a:gd name="T28" fmla="*/ 5 w 697"/>
                <a:gd name="T29" fmla="*/ 1 h 50"/>
                <a:gd name="T30" fmla="*/ 5 w 697"/>
                <a:gd name="T31" fmla="*/ 1 h 50"/>
                <a:gd name="T32" fmla="*/ 5 w 697"/>
                <a:gd name="T33" fmla="*/ 1 h 50"/>
                <a:gd name="T34" fmla="*/ 5 w 697"/>
                <a:gd name="T35" fmla="*/ 1 h 50"/>
                <a:gd name="T36" fmla="*/ 4 w 697"/>
                <a:gd name="T37" fmla="*/ 1 h 50"/>
                <a:gd name="T38" fmla="*/ 4 w 697"/>
                <a:gd name="T39" fmla="*/ 1 h 50"/>
                <a:gd name="T40" fmla="*/ 3 w 697"/>
                <a:gd name="T41" fmla="*/ 1 h 50"/>
                <a:gd name="T42" fmla="*/ 3 w 697"/>
                <a:gd name="T43" fmla="*/ 1 h 50"/>
                <a:gd name="T44" fmla="*/ 2 w 697"/>
                <a:gd name="T45" fmla="*/ 1 h 50"/>
                <a:gd name="T46" fmla="*/ 2 w 697"/>
                <a:gd name="T47" fmla="*/ 1 h 50"/>
                <a:gd name="T48" fmla="*/ 1 w 697"/>
                <a:gd name="T49" fmla="*/ 1 h 50"/>
                <a:gd name="T50" fmla="*/ 1 w 697"/>
                <a:gd name="T51" fmla="*/ 1 h 50"/>
                <a:gd name="T52" fmla="*/ 1 w 697"/>
                <a:gd name="T53" fmla="*/ 1 h 50"/>
                <a:gd name="T54" fmla="*/ 1 w 697"/>
                <a:gd name="T55" fmla="*/ 1 h 50"/>
                <a:gd name="T56" fmla="*/ 0 w 697"/>
                <a:gd name="T57" fmla="*/ 1 h 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97"/>
                <a:gd name="T88" fmla="*/ 0 h 50"/>
                <a:gd name="T89" fmla="*/ 697 w 697"/>
                <a:gd name="T90" fmla="*/ 50 h 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97" h="50">
                  <a:moveTo>
                    <a:pt x="697" y="0"/>
                  </a:moveTo>
                  <a:lnTo>
                    <a:pt x="697" y="0"/>
                  </a:lnTo>
                  <a:lnTo>
                    <a:pt x="660" y="3"/>
                  </a:lnTo>
                  <a:lnTo>
                    <a:pt x="643" y="4"/>
                  </a:lnTo>
                  <a:moveTo>
                    <a:pt x="590" y="7"/>
                  </a:moveTo>
                  <a:lnTo>
                    <a:pt x="590" y="7"/>
                  </a:lnTo>
                  <a:lnTo>
                    <a:pt x="575" y="8"/>
                  </a:lnTo>
                  <a:lnTo>
                    <a:pt x="536" y="11"/>
                  </a:lnTo>
                  <a:moveTo>
                    <a:pt x="483" y="15"/>
                  </a:moveTo>
                  <a:lnTo>
                    <a:pt x="483" y="15"/>
                  </a:lnTo>
                  <a:lnTo>
                    <a:pt x="479" y="15"/>
                  </a:lnTo>
                  <a:lnTo>
                    <a:pt x="429" y="19"/>
                  </a:lnTo>
                  <a:moveTo>
                    <a:pt x="375" y="23"/>
                  </a:moveTo>
                  <a:lnTo>
                    <a:pt x="375" y="23"/>
                  </a:lnTo>
                  <a:lnTo>
                    <a:pt x="324" y="27"/>
                  </a:lnTo>
                  <a:lnTo>
                    <a:pt x="322" y="27"/>
                  </a:lnTo>
                  <a:moveTo>
                    <a:pt x="268" y="31"/>
                  </a:moveTo>
                  <a:lnTo>
                    <a:pt x="268" y="31"/>
                  </a:lnTo>
                  <a:lnTo>
                    <a:pt x="222" y="34"/>
                  </a:lnTo>
                  <a:lnTo>
                    <a:pt x="215" y="35"/>
                  </a:lnTo>
                  <a:moveTo>
                    <a:pt x="161" y="39"/>
                  </a:moveTo>
                  <a:lnTo>
                    <a:pt x="161" y="39"/>
                  </a:lnTo>
                  <a:lnTo>
                    <a:pt x="126" y="41"/>
                  </a:lnTo>
                  <a:lnTo>
                    <a:pt x="107" y="43"/>
                  </a:lnTo>
                  <a:moveTo>
                    <a:pt x="54" y="46"/>
                  </a:moveTo>
                  <a:lnTo>
                    <a:pt x="54" y="46"/>
                  </a:lnTo>
                  <a:lnTo>
                    <a:pt x="41" y="47"/>
                  </a:lnTo>
                  <a:lnTo>
                    <a:pt x="5" y="50"/>
                  </a:lnTo>
                  <a:lnTo>
                    <a:pt x="0" y="5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0" name="Freeform 19"/>
            <p:cNvSpPr>
              <a:spLocks noEditPoints="1"/>
            </p:cNvSpPr>
            <p:nvPr/>
          </p:nvSpPr>
          <p:spPr bwMode="auto">
            <a:xfrm>
              <a:off x="2407" y="818"/>
              <a:ext cx="404" cy="36"/>
            </a:xfrm>
            <a:custGeom>
              <a:avLst/>
              <a:gdLst>
                <a:gd name="T0" fmla="*/ 11 w 672"/>
                <a:gd name="T1" fmla="*/ 1 h 60"/>
                <a:gd name="T2" fmla="*/ 11 w 672"/>
                <a:gd name="T3" fmla="*/ 1 h 60"/>
                <a:gd name="T4" fmla="*/ 11 w 672"/>
                <a:gd name="T5" fmla="*/ 1 h 60"/>
                <a:gd name="T6" fmla="*/ 10 w 672"/>
                <a:gd name="T7" fmla="*/ 1 h 60"/>
                <a:gd name="T8" fmla="*/ 10 w 672"/>
                <a:gd name="T9" fmla="*/ 1 h 60"/>
                <a:gd name="T10" fmla="*/ 10 w 672"/>
                <a:gd name="T11" fmla="*/ 1 h 60"/>
                <a:gd name="T12" fmla="*/ 9 w 672"/>
                <a:gd name="T13" fmla="*/ 1 h 60"/>
                <a:gd name="T14" fmla="*/ 8 w 672"/>
                <a:gd name="T15" fmla="*/ 1 h 60"/>
                <a:gd name="T16" fmla="*/ 8 w 672"/>
                <a:gd name="T17" fmla="*/ 1 h 60"/>
                <a:gd name="T18" fmla="*/ 8 w 672"/>
                <a:gd name="T19" fmla="*/ 1 h 60"/>
                <a:gd name="T20" fmla="*/ 7 w 672"/>
                <a:gd name="T21" fmla="*/ 1 h 60"/>
                <a:gd name="T22" fmla="*/ 7 w 672"/>
                <a:gd name="T23" fmla="*/ 1 h 60"/>
                <a:gd name="T24" fmla="*/ 6 w 672"/>
                <a:gd name="T25" fmla="*/ 1 h 60"/>
                <a:gd name="T26" fmla="*/ 6 w 672"/>
                <a:gd name="T27" fmla="*/ 1 h 60"/>
                <a:gd name="T28" fmla="*/ 5 w 672"/>
                <a:gd name="T29" fmla="*/ 1 h 60"/>
                <a:gd name="T30" fmla="*/ 5 w 672"/>
                <a:gd name="T31" fmla="*/ 1 h 60"/>
                <a:gd name="T32" fmla="*/ 4 w 672"/>
                <a:gd name="T33" fmla="*/ 1 h 60"/>
                <a:gd name="T34" fmla="*/ 4 w 672"/>
                <a:gd name="T35" fmla="*/ 1 h 60"/>
                <a:gd name="T36" fmla="*/ 4 w 672"/>
                <a:gd name="T37" fmla="*/ 1 h 60"/>
                <a:gd name="T38" fmla="*/ 4 w 672"/>
                <a:gd name="T39" fmla="*/ 1 h 60"/>
                <a:gd name="T40" fmla="*/ 2 w 672"/>
                <a:gd name="T41" fmla="*/ 1 h 60"/>
                <a:gd name="T42" fmla="*/ 2 w 672"/>
                <a:gd name="T43" fmla="*/ 1 h 60"/>
                <a:gd name="T44" fmla="*/ 2 w 672"/>
                <a:gd name="T45" fmla="*/ 1 h 60"/>
                <a:gd name="T46" fmla="*/ 2 w 672"/>
                <a:gd name="T47" fmla="*/ 1 h 60"/>
                <a:gd name="T48" fmla="*/ 1 w 672"/>
                <a:gd name="T49" fmla="*/ 1 h 60"/>
                <a:gd name="T50" fmla="*/ 1 w 672"/>
                <a:gd name="T51" fmla="*/ 1 h 60"/>
                <a:gd name="T52" fmla="*/ 1 w 672"/>
                <a:gd name="T53" fmla="*/ 1 h 60"/>
                <a:gd name="T54" fmla="*/ 0 w 672"/>
                <a:gd name="T55" fmla="*/ 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2"/>
                <a:gd name="T85" fmla="*/ 0 h 60"/>
                <a:gd name="T86" fmla="*/ 672 w 67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2" h="60">
                  <a:moveTo>
                    <a:pt x="672" y="60"/>
                  </a:moveTo>
                  <a:lnTo>
                    <a:pt x="672" y="60"/>
                  </a:lnTo>
                  <a:lnTo>
                    <a:pt x="633" y="57"/>
                  </a:lnTo>
                  <a:lnTo>
                    <a:pt x="620" y="56"/>
                  </a:lnTo>
                  <a:moveTo>
                    <a:pt x="569" y="51"/>
                  </a:moveTo>
                  <a:lnTo>
                    <a:pt x="569" y="51"/>
                  </a:lnTo>
                  <a:lnTo>
                    <a:pt x="540" y="48"/>
                  </a:lnTo>
                  <a:lnTo>
                    <a:pt x="517" y="46"/>
                  </a:lnTo>
                  <a:moveTo>
                    <a:pt x="465" y="41"/>
                  </a:moveTo>
                  <a:lnTo>
                    <a:pt x="465" y="41"/>
                  </a:lnTo>
                  <a:lnTo>
                    <a:pt x="433" y="38"/>
                  </a:lnTo>
                  <a:lnTo>
                    <a:pt x="414" y="36"/>
                  </a:lnTo>
                  <a:moveTo>
                    <a:pt x="362" y="32"/>
                  </a:moveTo>
                  <a:lnTo>
                    <a:pt x="362" y="32"/>
                  </a:lnTo>
                  <a:lnTo>
                    <a:pt x="320" y="28"/>
                  </a:lnTo>
                  <a:lnTo>
                    <a:pt x="310" y="27"/>
                  </a:lnTo>
                  <a:moveTo>
                    <a:pt x="258" y="22"/>
                  </a:moveTo>
                  <a:lnTo>
                    <a:pt x="258" y="22"/>
                  </a:lnTo>
                  <a:lnTo>
                    <a:pt x="207" y="17"/>
                  </a:lnTo>
                  <a:moveTo>
                    <a:pt x="155" y="12"/>
                  </a:moveTo>
                  <a:lnTo>
                    <a:pt x="155" y="12"/>
                  </a:lnTo>
                  <a:lnTo>
                    <a:pt x="154" y="12"/>
                  </a:lnTo>
                  <a:lnTo>
                    <a:pt x="103" y="8"/>
                  </a:lnTo>
                  <a:moveTo>
                    <a:pt x="52" y="4"/>
                  </a:moveTo>
                  <a:lnTo>
                    <a:pt x="52" y="4"/>
                  </a:lnTo>
                  <a:lnTo>
                    <a:pt x="12"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1" name="Freeform 20"/>
            <p:cNvSpPr>
              <a:spLocks noEditPoints="1"/>
            </p:cNvSpPr>
            <p:nvPr/>
          </p:nvSpPr>
          <p:spPr bwMode="auto">
            <a:xfrm>
              <a:off x="2096" y="811"/>
              <a:ext cx="218" cy="5"/>
            </a:xfrm>
            <a:custGeom>
              <a:avLst/>
              <a:gdLst>
                <a:gd name="T0" fmla="*/ 6 w 362"/>
                <a:gd name="T1" fmla="*/ 1 h 8"/>
                <a:gd name="T2" fmla="*/ 6 w 362"/>
                <a:gd name="T3" fmla="*/ 1 h 8"/>
                <a:gd name="T4" fmla="*/ 5 w 362"/>
                <a:gd name="T5" fmla="*/ 1 h 8"/>
                <a:gd name="T6" fmla="*/ 5 w 362"/>
                <a:gd name="T7" fmla="*/ 1 h 8"/>
                <a:gd name="T8" fmla="*/ 4 w 362"/>
                <a:gd name="T9" fmla="*/ 1 h 8"/>
                <a:gd name="T10" fmla="*/ 4 w 362"/>
                <a:gd name="T11" fmla="*/ 1 h 8"/>
                <a:gd name="T12" fmla="*/ 4 w 362"/>
                <a:gd name="T13" fmla="*/ 1 h 8"/>
                <a:gd name="T14" fmla="*/ 4 w 362"/>
                <a:gd name="T15" fmla="*/ 1 h 8"/>
                <a:gd name="T16" fmla="*/ 2 w 362"/>
                <a:gd name="T17" fmla="*/ 1 h 8"/>
                <a:gd name="T18" fmla="*/ 2 w 362"/>
                <a:gd name="T19" fmla="*/ 1 h 8"/>
                <a:gd name="T20" fmla="*/ 2 w 362"/>
                <a:gd name="T21" fmla="*/ 1 h 8"/>
                <a:gd name="T22" fmla="*/ 2 w 362"/>
                <a:gd name="T23" fmla="*/ 1 h 8"/>
                <a:gd name="T24" fmla="*/ 1 w 362"/>
                <a:gd name="T25" fmla="*/ 1 h 8"/>
                <a:gd name="T26" fmla="*/ 1 w 362"/>
                <a:gd name="T27" fmla="*/ 1 h 8"/>
                <a:gd name="T28" fmla="*/ 1 w 362"/>
                <a:gd name="T29" fmla="*/ 0 h 8"/>
                <a:gd name="T30" fmla="*/ 0 w 362"/>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2"/>
                <a:gd name="T49" fmla="*/ 0 h 8"/>
                <a:gd name="T50" fmla="*/ 362 w 362"/>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2" h="8">
                  <a:moveTo>
                    <a:pt x="362" y="8"/>
                  </a:moveTo>
                  <a:lnTo>
                    <a:pt x="362" y="8"/>
                  </a:lnTo>
                  <a:lnTo>
                    <a:pt x="314" y="7"/>
                  </a:lnTo>
                  <a:lnTo>
                    <a:pt x="310" y="7"/>
                  </a:lnTo>
                  <a:moveTo>
                    <a:pt x="258" y="6"/>
                  </a:moveTo>
                  <a:lnTo>
                    <a:pt x="258" y="6"/>
                  </a:lnTo>
                  <a:lnTo>
                    <a:pt x="212" y="5"/>
                  </a:lnTo>
                  <a:lnTo>
                    <a:pt x="207" y="5"/>
                  </a:lnTo>
                  <a:moveTo>
                    <a:pt x="155" y="3"/>
                  </a:moveTo>
                  <a:lnTo>
                    <a:pt x="155" y="3"/>
                  </a:lnTo>
                  <a:lnTo>
                    <a:pt x="109" y="2"/>
                  </a:lnTo>
                  <a:lnTo>
                    <a:pt x="103" y="2"/>
                  </a:lnTo>
                  <a:moveTo>
                    <a:pt x="52" y="1"/>
                  </a:moveTo>
                  <a:lnTo>
                    <a:pt x="52" y="1"/>
                  </a:lnTo>
                  <a:lnTo>
                    <a:pt x="15" y="0"/>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2" name="Freeform 21"/>
            <p:cNvSpPr>
              <a:spLocks noEditPoints="1"/>
            </p:cNvSpPr>
            <p:nvPr/>
          </p:nvSpPr>
          <p:spPr bwMode="auto">
            <a:xfrm>
              <a:off x="1518" y="811"/>
              <a:ext cx="483" cy="15"/>
            </a:xfrm>
            <a:custGeom>
              <a:avLst/>
              <a:gdLst>
                <a:gd name="T0" fmla="*/ 14 w 804"/>
                <a:gd name="T1" fmla="*/ 0 h 26"/>
                <a:gd name="T2" fmla="*/ 14 w 804"/>
                <a:gd name="T3" fmla="*/ 0 h 26"/>
                <a:gd name="T4" fmla="*/ 13 w 804"/>
                <a:gd name="T5" fmla="*/ 1 h 26"/>
                <a:gd name="T6" fmla="*/ 13 w 804"/>
                <a:gd name="T7" fmla="*/ 1 h 26"/>
                <a:gd name="T8" fmla="*/ 12 w 804"/>
                <a:gd name="T9" fmla="*/ 1 h 26"/>
                <a:gd name="T10" fmla="*/ 12 w 804"/>
                <a:gd name="T11" fmla="*/ 1 h 26"/>
                <a:gd name="T12" fmla="*/ 11 w 804"/>
                <a:gd name="T13" fmla="*/ 1 h 26"/>
                <a:gd name="T14" fmla="*/ 11 w 804"/>
                <a:gd name="T15" fmla="*/ 1 h 26"/>
                <a:gd name="T16" fmla="*/ 10 w 804"/>
                <a:gd name="T17" fmla="*/ 1 h 26"/>
                <a:gd name="T18" fmla="*/ 10 w 804"/>
                <a:gd name="T19" fmla="*/ 1 h 26"/>
                <a:gd name="T20" fmla="*/ 10 w 804"/>
                <a:gd name="T21" fmla="*/ 1 h 26"/>
                <a:gd name="T22" fmla="*/ 9 w 804"/>
                <a:gd name="T23" fmla="*/ 1 h 26"/>
                <a:gd name="T24" fmla="*/ 8 w 804"/>
                <a:gd name="T25" fmla="*/ 1 h 26"/>
                <a:gd name="T26" fmla="*/ 8 w 804"/>
                <a:gd name="T27" fmla="*/ 1 h 26"/>
                <a:gd name="T28" fmla="*/ 8 w 804"/>
                <a:gd name="T29" fmla="*/ 1 h 26"/>
                <a:gd name="T30" fmla="*/ 7 w 804"/>
                <a:gd name="T31" fmla="*/ 1 h 26"/>
                <a:gd name="T32" fmla="*/ 6 w 804"/>
                <a:gd name="T33" fmla="*/ 1 h 26"/>
                <a:gd name="T34" fmla="*/ 6 w 804"/>
                <a:gd name="T35" fmla="*/ 1 h 26"/>
                <a:gd name="T36" fmla="*/ 5 w 804"/>
                <a:gd name="T37" fmla="*/ 1 h 26"/>
                <a:gd name="T38" fmla="*/ 5 w 804"/>
                <a:gd name="T39" fmla="*/ 1 h 26"/>
                <a:gd name="T40" fmla="*/ 5 w 804"/>
                <a:gd name="T41" fmla="*/ 1 h 26"/>
                <a:gd name="T42" fmla="*/ 5 w 804"/>
                <a:gd name="T43" fmla="*/ 1 h 26"/>
                <a:gd name="T44" fmla="*/ 5 w 804"/>
                <a:gd name="T45" fmla="*/ 1 h 26"/>
                <a:gd name="T46" fmla="*/ 4 w 804"/>
                <a:gd name="T47" fmla="*/ 1 h 26"/>
                <a:gd name="T48" fmla="*/ 3 w 804"/>
                <a:gd name="T49" fmla="*/ 1 h 26"/>
                <a:gd name="T50" fmla="*/ 3 w 804"/>
                <a:gd name="T51" fmla="*/ 1 h 26"/>
                <a:gd name="T52" fmla="*/ 2 w 804"/>
                <a:gd name="T53" fmla="*/ 1 h 26"/>
                <a:gd name="T54" fmla="*/ 2 w 804"/>
                <a:gd name="T55" fmla="*/ 1 h 26"/>
                <a:gd name="T56" fmla="*/ 1 w 804"/>
                <a:gd name="T57" fmla="*/ 1 h 26"/>
                <a:gd name="T58" fmla="*/ 1 w 804"/>
                <a:gd name="T59" fmla="*/ 1 h 26"/>
                <a:gd name="T60" fmla="*/ 1 w 804"/>
                <a:gd name="T61" fmla="*/ 1 h 26"/>
                <a:gd name="T62" fmla="*/ 0 w 804"/>
                <a:gd name="T63" fmla="*/ 1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4"/>
                <a:gd name="T97" fmla="*/ 0 h 26"/>
                <a:gd name="T98" fmla="*/ 804 w 804"/>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4" h="26">
                  <a:moveTo>
                    <a:pt x="804" y="0"/>
                  </a:moveTo>
                  <a:lnTo>
                    <a:pt x="804" y="0"/>
                  </a:lnTo>
                  <a:lnTo>
                    <a:pt x="762" y="1"/>
                  </a:lnTo>
                  <a:lnTo>
                    <a:pt x="750" y="2"/>
                  </a:lnTo>
                  <a:moveTo>
                    <a:pt x="697" y="3"/>
                  </a:moveTo>
                  <a:lnTo>
                    <a:pt x="697" y="3"/>
                  </a:lnTo>
                  <a:lnTo>
                    <a:pt x="666" y="4"/>
                  </a:lnTo>
                  <a:lnTo>
                    <a:pt x="643" y="5"/>
                  </a:lnTo>
                  <a:moveTo>
                    <a:pt x="590" y="7"/>
                  </a:moveTo>
                  <a:lnTo>
                    <a:pt x="590" y="7"/>
                  </a:lnTo>
                  <a:lnTo>
                    <a:pt x="557" y="8"/>
                  </a:lnTo>
                  <a:lnTo>
                    <a:pt x="536" y="9"/>
                  </a:lnTo>
                  <a:moveTo>
                    <a:pt x="482" y="10"/>
                  </a:moveTo>
                  <a:lnTo>
                    <a:pt x="482" y="10"/>
                  </a:lnTo>
                  <a:lnTo>
                    <a:pt x="441" y="12"/>
                  </a:lnTo>
                  <a:lnTo>
                    <a:pt x="429" y="12"/>
                  </a:lnTo>
                  <a:moveTo>
                    <a:pt x="375" y="14"/>
                  </a:moveTo>
                  <a:lnTo>
                    <a:pt x="375" y="14"/>
                  </a:lnTo>
                  <a:lnTo>
                    <a:pt x="322" y="16"/>
                  </a:lnTo>
                  <a:moveTo>
                    <a:pt x="268" y="18"/>
                  </a:moveTo>
                  <a:lnTo>
                    <a:pt x="268" y="18"/>
                  </a:lnTo>
                  <a:lnTo>
                    <a:pt x="264" y="18"/>
                  </a:lnTo>
                  <a:lnTo>
                    <a:pt x="214" y="20"/>
                  </a:lnTo>
                  <a:moveTo>
                    <a:pt x="161" y="22"/>
                  </a:moveTo>
                  <a:lnTo>
                    <a:pt x="161" y="22"/>
                  </a:lnTo>
                  <a:lnTo>
                    <a:pt x="153" y="22"/>
                  </a:lnTo>
                  <a:lnTo>
                    <a:pt x="107" y="23"/>
                  </a:lnTo>
                  <a:moveTo>
                    <a:pt x="54" y="25"/>
                  </a:moveTo>
                  <a:lnTo>
                    <a:pt x="54" y="25"/>
                  </a:lnTo>
                  <a:lnTo>
                    <a:pt x="11" y="26"/>
                  </a:lnTo>
                  <a:lnTo>
                    <a:pt x="0" y="2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3" name="Freeform 22"/>
            <p:cNvSpPr>
              <a:spLocks noEditPoints="1"/>
            </p:cNvSpPr>
            <p:nvPr/>
          </p:nvSpPr>
          <p:spPr bwMode="auto">
            <a:xfrm>
              <a:off x="1068" y="828"/>
              <a:ext cx="354" cy="10"/>
            </a:xfrm>
            <a:custGeom>
              <a:avLst/>
              <a:gdLst>
                <a:gd name="T0" fmla="*/ 10 w 588"/>
                <a:gd name="T1" fmla="*/ 0 h 17"/>
                <a:gd name="T2" fmla="*/ 10 w 588"/>
                <a:gd name="T3" fmla="*/ 0 h 17"/>
                <a:gd name="T4" fmla="*/ 10 w 588"/>
                <a:gd name="T5" fmla="*/ 1 h 17"/>
                <a:gd name="T6" fmla="*/ 9 w 588"/>
                <a:gd name="T7" fmla="*/ 1 h 17"/>
                <a:gd name="T8" fmla="*/ 8 w 588"/>
                <a:gd name="T9" fmla="*/ 1 h 17"/>
                <a:gd name="T10" fmla="*/ 8 w 588"/>
                <a:gd name="T11" fmla="*/ 1 h 17"/>
                <a:gd name="T12" fmla="*/ 8 w 588"/>
                <a:gd name="T13" fmla="*/ 1 h 17"/>
                <a:gd name="T14" fmla="*/ 7 w 588"/>
                <a:gd name="T15" fmla="*/ 1 h 17"/>
                <a:gd name="T16" fmla="*/ 7 w 588"/>
                <a:gd name="T17" fmla="*/ 1 h 17"/>
                <a:gd name="T18" fmla="*/ 7 w 588"/>
                <a:gd name="T19" fmla="*/ 1 h 17"/>
                <a:gd name="T20" fmla="*/ 6 w 588"/>
                <a:gd name="T21" fmla="*/ 1 h 17"/>
                <a:gd name="T22" fmla="*/ 5 w 588"/>
                <a:gd name="T23" fmla="*/ 1 h 17"/>
                <a:gd name="T24" fmla="*/ 5 w 588"/>
                <a:gd name="T25" fmla="*/ 1 h 17"/>
                <a:gd name="T26" fmla="*/ 5 w 588"/>
                <a:gd name="T27" fmla="*/ 1 h 17"/>
                <a:gd name="T28" fmla="*/ 4 w 588"/>
                <a:gd name="T29" fmla="*/ 1 h 17"/>
                <a:gd name="T30" fmla="*/ 4 w 588"/>
                <a:gd name="T31" fmla="*/ 1 h 17"/>
                <a:gd name="T32" fmla="*/ 3 w 588"/>
                <a:gd name="T33" fmla="*/ 1 h 17"/>
                <a:gd name="T34" fmla="*/ 3 w 588"/>
                <a:gd name="T35" fmla="*/ 1 h 17"/>
                <a:gd name="T36" fmla="*/ 2 w 588"/>
                <a:gd name="T37" fmla="*/ 1 h 17"/>
                <a:gd name="T38" fmla="*/ 2 w 588"/>
                <a:gd name="T39" fmla="*/ 1 h 17"/>
                <a:gd name="T40" fmla="*/ 1 w 588"/>
                <a:gd name="T41" fmla="*/ 1 h 17"/>
                <a:gd name="T42" fmla="*/ 1 w 588"/>
                <a:gd name="T43" fmla="*/ 1 h 17"/>
                <a:gd name="T44" fmla="*/ 1 w 588"/>
                <a:gd name="T45" fmla="*/ 1 h 17"/>
                <a:gd name="T46" fmla="*/ 0 w 588"/>
                <a:gd name="T47" fmla="*/ 1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8"/>
                <a:gd name="T73" fmla="*/ 0 h 17"/>
                <a:gd name="T74" fmla="*/ 588 w 588"/>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8" h="17">
                  <a:moveTo>
                    <a:pt x="588" y="0"/>
                  </a:moveTo>
                  <a:lnTo>
                    <a:pt x="588" y="0"/>
                  </a:lnTo>
                  <a:lnTo>
                    <a:pt x="546" y="1"/>
                  </a:lnTo>
                  <a:lnTo>
                    <a:pt x="535" y="2"/>
                  </a:lnTo>
                  <a:moveTo>
                    <a:pt x="481" y="4"/>
                  </a:moveTo>
                  <a:lnTo>
                    <a:pt x="481" y="4"/>
                  </a:lnTo>
                  <a:lnTo>
                    <a:pt x="448" y="5"/>
                  </a:lnTo>
                  <a:lnTo>
                    <a:pt x="428" y="5"/>
                  </a:lnTo>
                  <a:moveTo>
                    <a:pt x="375" y="7"/>
                  </a:moveTo>
                  <a:lnTo>
                    <a:pt x="375" y="7"/>
                  </a:lnTo>
                  <a:lnTo>
                    <a:pt x="336" y="9"/>
                  </a:lnTo>
                  <a:lnTo>
                    <a:pt x="321" y="9"/>
                  </a:lnTo>
                  <a:moveTo>
                    <a:pt x="268" y="11"/>
                  </a:moveTo>
                  <a:lnTo>
                    <a:pt x="268" y="11"/>
                  </a:lnTo>
                  <a:lnTo>
                    <a:pt x="216" y="12"/>
                  </a:lnTo>
                  <a:lnTo>
                    <a:pt x="214" y="12"/>
                  </a:lnTo>
                  <a:moveTo>
                    <a:pt x="161" y="14"/>
                  </a:moveTo>
                  <a:lnTo>
                    <a:pt x="161" y="14"/>
                  </a:lnTo>
                  <a:lnTo>
                    <a:pt x="155" y="14"/>
                  </a:lnTo>
                  <a:lnTo>
                    <a:pt x="107" y="15"/>
                  </a:lnTo>
                  <a:moveTo>
                    <a:pt x="54" y="16"/>
                  </a:moveTo>
                  <a:lnTo>
                    <a:pt x="54" y="16"/>
                  </a:lnTo>
                  <a:lnTo>
                    <a:pt x="33" y="16"/>
                  </a:lnTo>
                  <a:lnTo>
                    <a:pt x="0" y="17"/>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4" name="Freeform 23"/>
            <p:cNvSpPr>
              <a:spLocks noEditPoints="1"/>
            </p:cNvSpPr>
            <p:nvPr/>
          </p:nvSpPr>
          <p:spPr bwMode="auto">
            <a:xfrm>
              <a:off x="594" y="839"/>
              <a:ext cx="375" cy="14"/>
            </a:xfrm>
            <a:custGeom>
              <a:avLst/>
              <a:gdLst>
                <a:gd name="T0" fmla="*/ 10 w 624"/>
                <a:gd name="T1" fmla="*/ 0 h 24"/>
                <a:gd name="T2" fmla="*/ 10 w 624"/>
                <a:gd name="T3" fmla="*/ 0 h 24"/>
                <a:gd name="T4" fmla="*/ 10 w 624"/>
                <a:gd name="T5" fmla="*/ 1 h 24"/>
                <a:gd name="T6" fmla="*/ 8 w 624"/>
                <a:gd name="T7" fmla="*/ 1 h 24"/>
                <a:gd name="T8" fmla="*/ 8 w 624"/>
                <a:gd name="T9" fmla="*/ 1 h 24"/>
                <a:gd name="T10" fmla="*/ 8 w 624"/>
                <a:gd name="T11" fmla="*/ 1 h 24"/>
                <a:gd name="T12" fmla="*/ 8 w 624"/>
                <a:gd name="T13" fmla="*/ 1 h 24"/>
                <a:gd name="T14" fmla="*/ 7 w 624"/>
                <a:gd name="T15" fmla="*/ 1 h 24"/>
                <a:gd name="T16" fmla="*/ 7 w 624"/>
                <a:gd name="T17" fmla="*/ 1 h 24"/>
                <a:gd name="T18" fmla="*/ 7 w 624"/>
                <a:gd name="T19" fmla="*/ 1 h 24"/>
                <a:gd name="T20" fmla="*/ 6 w 624"/>
                <a:gd name="T21" fmla="*/ 1 h 24"/>
                <a:gd name="T22" fmla="*/ 5 w 624"/>
                <a:gd name="T23" fmla="*/ 1 h 24"/>
                <a:gd name="T24" fmla="*/ 5 w 624"/>
                <a:gd name="T25" fmla="*/ 1 h 24"/>
                <a:gd name="T26" fmla="*/ 5 w 624"/>
                <a:gd name="T27" fmla="*/ 1 h 24"/>
                <a:gd name="T28" fmla="*/ 4 w 624"/>
                <a:gd name="T29" fmla="*/ 1 h 24"/>
                <a:gd name="T30" fmla="*/ 3 w 624"/>
                <a:gd name="T31" fmla="*/ 1 h 24"/>
                <a:gd name="T32" fmla="*/ 3 w 624"/>
                <a:gd name="T33" fmla="*/ 1 h 24"/>
                <a:gd name="T34" fmla="*/ 2 w 624"/>
                <a:gd name="T35" fmla="*/ 1 h 24"/>
                <a:gd name="T36" fmla="*/ 2 w 624"/>
                <a:gd name="T37" fmla="*/ 1 h 24"/>
                <a:gd name="T38" fmla="*/ 1 w 624"/>
                <a:gd name="T39" fmla="*/ 1 h 24"/>
                <a:gd name="T40" fmla="*/ 1 w 624"/>
                <a:gd name="T41" fmla="*/ 1 h 24"/>
                <a:gd name="T42" fmla="*/ 1 w 624"/>
                <a:gd name="T43" fmla="*/ 1 h 24"/>
                <a:gd name="T44" fmla="*/ 1 w 624"/>
                <a:gd name="T45" fmla="*/ 1 h 24"/>
                <a:gd name="T46" fmla="*/ 0 w 624"/>
                <a:gd name="T47" fmla="*/ 1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4"/>
                <a:gd name="T73" fmla="*/ 0 h 24"/>
                <a:gd name="T74" fmla="*/ 624 w 624"/>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4" h="24">
                  <a:moveTo>
                    <a:pt x="624" y="0"/>
                  </a:moveTo>
                  <a:lnTo>
                    <a:pt x="624" y="0"/>
                  </a:lnTo>
                  <a:lnTo>
                    <a:pt x="567" y="1"/>
                  </a:lnTo>
                  <a:moveTo>
                    <a:pt x="511" y="3"/>
                  </a:moveTo>
                  <a:lnTo>
                    <a:pt x="511" y="3"/>
                  </a:lnTo>
                  <a:lnTo>
                    <a:pt x="507" y="3"/>
                  </a:lnTo>
                  <a:lnTo>
                    <a:pt x="454" y="5"/>
                  </a:lnTo>
                  <a:moveTo>
                    <a:pt x="397" y="7"/>
                  </a:moveTo>
                  <a:lnTo>
                    <a:pt x="397" y="7"/>
                  </a:lnTo>
                  <a:lnTo>
                    <a:pt x="385" y="7"/>
                  </a:lnTo>
                  <a:lnTo>
                    <a:pt x="341" y="9"/>
                  </a:lnTo>
                  <a:moveTo>
                    <a:pt x="284" y="11"/>
                  </a:moveTo>
                  <a:lnTo>
                    <a:pt x="284" y="11"/>
                  </a:lnTo>
                  <a:lnTo>
                    <a:pt x="265" y="12"/>
                  </a:lnTo>
                  <a:lnTo>
                    <a:pt x="227" y="14"/>
                  </a:lnTo>
                  <a:moveTo>
                    <a:pt x="170" y="16"/>
                  </a:moveTo>
                  <a:lnTo>
                    <a:pt x="170" y="16"/>
                  </a:lnTo>
                  <a:lnTo>
                    <a:pt x="153" y="17"/>
                  </a:lnTo>
                  <a:lnTo>
                    <a:pt x="114" y="19"/>
                  </a:lnTo>
                  <a:moveTo>
                    <a:pt x="57" y="21"/>
                  </a:moveTo>
                  <a:lnTo>
                    <a:pt x="57" y="21"/>
                  </a:lnTo>
                  <a:lnTo>
                    <a:pt x="53" y="21"/>
                  </a:lnTo>
                  <a:lnTo>
                    <a:pt x="10" y="23"/>
                  </a:lnTo>
                  <a:lnTo>
                    <a:pt x="0" y="24"/>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5" name="Freeform 24"/>
            <p:cNvSpPr>
              <a:spLocks noEditPoints="1"/>
            </p:cNvSpPr>
            <p:nvPr/>
          </p:nvSpPr>
          <p:spPr bwMode="auto">
            <a:xfrm>
              <a:off x="264" y="852"/>
              <a:ext cx="230" cy="2"/>
            </a:xfrm>
            <a:custGeom>
              <a:avLst/>
              <a:gdLst>
                <a:gd name="T0" fmla="*/ 7 w 383"/>
                <a:gd name="T1" fmla="*/ 1 h 3"/>
                <a:gd name="T2" fmla="*/ 7 w 383"/>
                <a:gd name="T3" fmla="*/ 1 h 3"/>
                <a:gd name="T4" fmla="*/ 6 w 383"/>
                <a:gd name="T5" fmla="*/ 1 h 3"/>
                <a:gd name="T6" fmla="*/ 6 w 383"/>
                <a:gd name="T7" fmla="*/ 1 h 3"/>
                <a:gd name="T8" fmla="*/ 5 w 383"/>
                <a:gd name="T9" fmla="*/ 1 h 3"/>
                <a:gd name="T10" fmla="*/ 5 w 383"/>
                <a:gd name="T11" fmla="*/ 1 h 3"/>
                <a:gd name="T12" fmla="*/ 4 w 383"/>
                <a:gd name="T13" fmla="*/ 1 h 3"/>
                <a:gd name="T14" fmla="*/ 4 w 383"/>
                <a:gd name="T15" fmla="*/ 1 h 3"/>
                <a:gd name="T16" fmla="*/ 3 w 383"/>
                <a:gd name="T17" fmla="*/ 1 h 3"/>
                <a:gd name="T18" fmla="*/ 3 w 383"/>
                <a:gd name="T19" fmla="*/ 1 h 3"/>
                <a:gd name="T20" fmla="*/ 2 w 383"/>
                <a:gd name="T21" fmla="*/ 1 h 3"/>
                <a:gd name="T22" fmla="*/ 2 w 383"/>
                <a:gd name="T23" fmla="*/ 1 h 3"/>
                <a:gd name="T24" fmla="*/ 1 w 383"/>
                <a:gd name="T25" fmla="*/ 1 h 3"/>
                <a:gd name="T26" fmla="*/ 1 w 383"/>
                <a:gd name="T27" fmla="*/ 1 h 3"/>
                <a:gd name="T28" fmla="*/ 1 w 383"/>
                <a:gd name="T29" fmla="*/ 1 h 3"/>
                <a:gd name="T30" fmla="*/ 1 w 383"/>
                <a:gd name="T31" fmla="*/ 1 h 3"/>
                <a:gd name="T32" fmla="*/ 0 w 383"/>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3"/>
                <a:gd name="T52" fmla="*/ 0 h 3"/>
                <a:gd name="T53" fmla="*/ 383 w 383"/>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3" h="3">
                  <a:moveTo>
                    <a:pt x="383" y="3"/>
                  </a:moveTo>
                  <a:lnTo>
                    <a:pt x="383" y="3"/>
                  </a:lnTo>
                  <a:lnTo>
                    <a:pt x="341" y="3"/>
                  </a:lnTo>
                  <a:lnTo>
                    <a:pt x="328" y="3"/>
                  </a:lnTo>
                  <a:moveTo>
                    <a:pt x="274" y="3"/>
                  </a:moveTo>
                  <a:lnTo>
                    <a:pt x="274" y="3"/>
                  </a:lnTo>
                  <a:lnTo>
                    <a:pt x="246" y="2"/>
                  </a:lnTo>
                  <a:lnTo>
                    <a:pt x="219" y="2"/>
                  </a:lnTo>
                  <a:moveTo>
                    <a:pt x="164" y="2"/>
                  </a:moveTo>
                  <a:lnTo>
                    <a:pt x="164" y="2"/>
                  </a:lnTo>
                  <a:lnTo>
                    <a:pt x="147" y="2"/>
                  </a:lnTo>
                  <a:lnTo>
                    <a:pt x="109" y="1"/>
                  </a:lnTo>
                  <a:moveTo>
                    <a:pt x="54" y="1"/>
                  </a:moveTo>
                  <a:lnTo>
                    <a:pt x="54" y="1"/>
                  </a:lnTo>
                  <a:lnTo>
                    <a:pt x="52" y="1"/>
                  </a:lnTo>
                  <a:lnTo>
                    <a:pt x="10"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6" name="Freeform 25"/>
            <p:cNvSpPr>
              <a:spLocks/>
            </p:cNvSpPr>
            <p:nvPr/>
          </p:nvSpPr>
          <p:spPr bwMode="auto">
            <a:xfrm>
              <a:off x="117" y="852"/>
              <a:ext cx="40" cy="1"/>
            </a:xfrm>
            <a:custGeom>
              <a:avLst/>
              <a:gdLst>
                <a:gd name="T0" fmla="*/ 1 w 65"/>
                <a:gd name="T1" fmla="*/ 0 h 1"/>
                <a:gd name="T2" fmla="*/ 1 w 65"/>
                <a:gd name="T3" fmla="*/ 0 h 1"/>
                <a:gd name="T4" fmla="*/ 1 w 65"/>
                <a:gd name="T5" fmla="*/ 1 h 1"/>
                <a:gd name="T6" fmla="*/ 0 w 65"/>
                <a:gd name="T7" fmla="*/ 1 h 1"/>
                <a:gd name="T8" fmla="*/ 0 60000 65536"/>
                <a:gd name="T9" fmla="*/ 0 60000 65536"/>
                <a:gd name="T10" fmla="*/ 0 60000 65536"/>
                <a:gd name="T11" fmla="*/ 0 60000 65536"/>
                <a:gd name="T12" fmla="*/ 0 w 65"/>
                <a:gd name="T13" fmla="*/ 0 h 1"/>
                <a:gd name="T14" fmla="*/ 65 w 65"/>
                <a:gd name="T15" fmla="*/ 1 h 1"/>
              </a:gdLst>
              <a:ahLst/>
              <a:cxnLst>
                <a:cxn ang="T8">
                  <a:pos x="T0" y="T1"/>
                </a:cxn>
                <a:cxn ang="T9">
                  <a:pos x="T2" y="T3"/>
                </a:cxn>
                <a:cxn ang="T10">
                  <a:pos x="T4" y="T5"/>
                </a:cxn>
                <a:cxn ang="T11">
                  <a:pos x="T6" y="T7"/>
                </a:cxn>
              </a:cxnLst>
              <a:rect l="T12" t="T13" r="T14" b="T15"/>
              <a:pathLst>
                <a:path w="65" h="1">
                  <a:moveTo>
                    <a:pt x="65" y="0"/>
                  </a:moveTo>
                  <a:lnTo>
                    <a:pt x="65" y="0"/>
                  </a:lnTo>
                  <a:lnTo>
                    <a:pt x="14"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7" name="Freeform 26"/>
            <p:cNvSpPr>
              <a:spLocks noEditPoints="1"/>
            </p:cNvSpPr>
            <p:nvPr/>
          </p:nvSpPr>
          <p:spPr bwMode="auto">
            <a:xfrm>
              <a:off x="59" y="810"/>
              <a:ext cx="5926" cy="65"/>
            </a:xfrm>
            <a:custGeom>
              <a:avLst/>
              <a:gdLst>
                <a:gd name="T0" fmla="*/ 168 w 9865"/>
                <a:gd name="T1" fmla="*/ 1 h 108"/>
                <a:gd name="T2" fmla="*/ 168 w 9865"/>
                <a:gd name="T3" fmla="*/ 1 h 108"/>
                <a:gd name="T4" fmla="*/ 167 w 9865"/>
                <a:gd name="T5" fmla="*/ 1 h 108"/>
                <a:gd name="T6" fmla="*/ 146 w 9865"/>
                <a:gd name="T7" fmla="*/ 2 h 108"/>
                <a:gd name="T8" fmla="*/ 146 w 9865"/>
                <a:gd name="T9" fmla="*/ 2 h 108"/>
                <a:gd name="T10" fmla="*/ 146 w 9865"/>
                <a:gd name="T11" fmla="*/ 2 h 108"/>
                <a:gd name="T12" fmla="*/ 145 w 9865"/>
                <a:gd name="T13" fmla="*/ 2 h 108"/>
                <a:gd name="T14" fmla="*/ 130 w 9865"/>
                <a:gd name="T15" fmla="*/ 1 h 108"/>
                <a:gd name="T16" fmla="*/ 130 w 9865"/>
                <a:gd name="T17" fmla="*/ 1 h 108"/>
                <a:gd name="T18" fmla="*/ 129 w 9865"/>
                <a:gd name="T19" fmla="*/ 1 h 108"/>
                <a:gd name="T20" fmla="*/ 129 w 9865"/>
                <a:gd name="T21" fmla="*/ 1 h 108"/>
                <a:gd name="T22" fmla="*/ 106 w 9865"/>
                <a:gd name="T23" fmla="*/ 1 h 108"/>
                <a:gd name="T24" fmla="*/ 106 w 9865"/>
                <a:gd name="T25" fmla="*/ 1 h 108"/>
                <a:gd name="T26" fmla="*/ 106 w 9865"/>
                <a:gd name="T27" fmla="*/ 1 h 108"/>
                <a:gd name="T28" fmla="*/ 105 w 9865"/>
                <a:gd name="T29" fmla="*/ 1 h 108"/>
                <a:gd name="T30" fmla="*/ 99 w 9865"/>
                <a:gd name="T31" fmla="*/ 1 h 108"/>
                <a:gd name="T32" fmla="*/ 99 w 9865"/>
                <a:gd name="T33" fmla="*/ 1 h 108"/>
                <a:gd name="T34" fmla="*/ 99 w 9865"/>
                <a:gd name="T35" fmla="*/ 1 h 108"/>
                <a:gd name="T36" fmla="*/ 98 w 9865"/>
                <a:gd name="T37" fmla="*/ 1 h 108"/>
                <a:gd name="T38" fmla="*/ 94 w 9865"/>
                <a:gd name="T39" fmla="*/ 1 h 108"/>
                <a:gd name="T40" fmla="*/ 94 w 9865"/>
                <a:gd name="T41" fmla="*/ 1 h 108"/>
                <a:gd name="T42" fmla="*/ 94 w 9865"/>
                <a:gd name="T43" fmla="*/ 1 h 108"/>
                <a:gd name="T44" fmla="*/ 93 w 9865"/>
                <a:gd name="T45" fmla="*/ 1 h 108"/>
                <a:gd name="T46" fmla="*/ 79 w 9865"/>
                <a:gd name="T47" fmla="*/ 1 h 108"/>
                <a:gd name="T48" fmla="*/ 79 w 9865"/>
                <a:gd name="T49" fmla="*/ 1 h 108"/>
                <a:gd name="T50" fmla="*/ 79 w 9865"/>
                <a:gd name="T51" fmla="*/ 1 h 108"/>
                <a:gd name="T52" fmla="*/ 78 w 9865"/>
                <a:gd name="T53" fmla="*/ 1 h 108"/>
                <a:gd name="T54" fmla="*/ 65 w 9865"/>
                <a:gd name="T55" fmla="*/ 1 h 108"/>
                <a:gd name="T56" fmla="*/ 65 w 9865"/>
                <a:gd name="T57" fmla="*/ 1 h 108"/>
                <a:gd name="T58" fmla="*/ 65 w 9865"/>
                <a:gd name="T59" fmla="*/ 1 h 108"/>
                <a:gd name="T60" fmla="*/ 65 w 9865"/>
                <a:gd name="T61" fmla="*/ 1 h 108"/>
                <a:gd name="T62" fmla="*/ 56 w 9865"/>
                <a:gd name="T63" fmla="*/ 0 h 108"/>
                <a:gd name="T64" fmla="*/ 56 w 9865"/>
                <a:gd name="T65" fmla="*/ 0 h 108"/>
                <a:gd name="T66" fmla="*/ 56 w 9865"/>
                <a:gd name="T67" fmla="*/ 0 h 108"/>
                <a:gd name="T68" fmla="*/ 56 w 9865"/>
                <a:gd name="T69" fmla="*/ 0 h 108"/>
                <a:gd name="T70" fmla="*/ 40 w 9865"/>
                <a:gd name="T71" fmla="*/ 1 h 108"/>
                <a:gd name="T72" fmla="*/ 40 w 9865"/>
                <a:gd name="T73" fmla="*/ 1 h 108"/>
                <a:gd name="T74" fmla="*/ 40 w 9865"/>
                <a:gd name="T75" fmla="*/ 1 h 108"/>
                <a:gd name="T76" fmla="*/ 39 w 9865"/>
                <a:gd name="T77" fmla="*/ 1 h 108"/>
                <a:gd name="T78" fmla="*/ 28 w 9865"/>
                <a:gd name="T79" fmla="*/ 1 h 108"/>
                <a:gd name="T80" fmla="*/ 28 w 9865"/>
                <a:gd name="T81" fmla="*/ 1 h 108"/>
                <a:gd name="T82" fmla="*/ 27 w 9865"/>
                <a:gd name="T83" fmla="*/ 1 h 108"/>
                <a:gd name="T84" fmla="*/ 26 w 9865"/>
                <a:gd name="T85" fmla="*/ 1 h 108"/>
                <a:gd name="T86" fmla="*/ 14 w 9865"/>
                <a:gd name="T87" fmla="*/ 1 h 108"/>
                <a:gd name="T88" fmla="*/ 14 w 9865"/>
                <a:gd name="T89" fmla="*/ 1 h 108"/>
                <a:gd name="T90" fmla="*/ 14 w 9865"/>
                <a:gd name="T91" fmla="*/ 1 h 108"/>
                <a:gd name="T92" fmla="*/ 13 w 9865"/>
                <a:gd name="T93" fmla="*/ 1 h 108"/>
                <a:gd name="T94" fmla="*/ 5 w 9865"/>
                <a:gd name="T95" fmla="*/ 1 h 108"/>
                <a:gd name="T96" fmla="*/ 5 w 9865"/>
                <a:gd name="T97" fmla="*/ 1 h 108"/>
                <a:gd name="T98" fmla="*/ 4 w 9865"/>
                <a:gd name="T99" fmla="*/ 1 h 108"/>
                <a:gd name="T100" fmla="*/ 4 w 9865"/>
                <a:gd name="T101" fmla="*/ 1 h 108"/>
                <a:gd name="T102" fmla="*/ 1 w 9865"/>
                <a:gd name="T103" fmla="*/ 1 h 108"/>
                <a:gd name="T104" fmla="*/ 1 w 9865"/>
                <a:gd name="T105" fmla="*/ 1 h 108"/>
                <a:gd name="T106" fmla="*/ 0 w 9865"/>
                <a:gd name="T107" fmla="*/ 1 h 1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65"/>
                <a:gd name="T163" fmla="*/ 0 h 108"/>
                <a:gd name="T164" fmla="*/ 9865 w 9865"/>
                <a:gd name="T165" fmla="*/ 108 h 1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65" h="108">
                  <a:moveTo>
                    <a:pt x="9865" y="43"/>
                  </a:moveTo>
                  <a:lnTo>
                    <a:pt x="9865" y="43"/>
                  </a:lnTo>
                  <a:cubicBezTo>
                    <a:pt x="9862" y="43"/>
                    <a:pt x="9853" y="45"/>
                    <a:pt x="9839" y="46"/>
                  </a:cubicBezTo>
                  <a:moveTo>
                    <a:pt x="8615" y="108"/>
                  </a:moveTo>
                  <a:lnTo>
                    <a:pt x="8615" y="108"/>
                  </a:lnTo>
                  <a:cubicBezTo>
                    <a:pt x="8606" y="108"/>
                    <a:pt x="8597" y="108"/>
                    <a:pt x="8588" y="108"/>
                  </a:cubicBezTo>
                  <a:cubicBezTo>
                    <a:pt x="8579" y="108"/>
                    <a:pt x="8570" y="108"/>
                    <a:pt x="8561" y="108"/>
                  </a:cubicBezTo>
                  <a:moveTo>
                    <a:pt x="7628" y="74"/>
                  </a:moveTo>
                  <a:lnTo>
                    <a:pt x="7628" y="74"/>
                  </a:lnTo>
                  <a:cubicBezTo>
                    <a:pt x="7619" y="74"/>
                    <a:pt x="7609" y="74"/>
                    <a:pt x="7600" y="73"/>
                  </a:cubicBezTo>
                  <a:cubicBezTo>
                    <a:pt x="7591" y="73"/>
                    <a:pt x="7582" y="73"/>
                    <a:pt x="7574" y="73"/>
                  </a:cubicBezTo>
                  <a:moveTo>
                    <a:pt x="6245" y="14"/>
                  </a:moveTo>
                  <a:lnTo>
                    <a:pt x="6245" y="14"/>
                  </a:lnTo>
                  <a:cubicBezTo>
                    <a:pt x="6236" y="13"/>
                    <a:pt x="6227" y="11"/>
                    <a:pt x="6219" y="10"/>
                  </a:cubicBezTo>
                  <a:cubicBezTo>
                    <a:pt x="6214" y="9"/>
                    <a:pt x="6205" y="8"/>
                    <a:pt x="6194" y="8"/>
                  </a:cubicBezTo>
                  <a:moveTo>
                    <a:pt x="5842" y="20"/>
                  </a:moveTo>
                  <a:lnTo>
                    <a:pt x="5842" y="20"/>
                  </a:lnTo>
                  <a:cubicBezTo>
                    <a:pt x="5832" y="20"/>
                    <a:pt x="5823" y="20"/>
                    <a:pt x="5817" y="20"/>
                  </a:cubicBezTo>
                  <a:cubicBezTo>
                    <a:pt x="5809" y="20"/>
                    <a:pt x="5801" y="20"/>
                    <a:pt x="5792" y="20"/>
                  </a:cubicBezTo>
                  <a:moveTo>
                    <a:pt x="5541" y="21"/>
                  </a:moveTo>
                  <a:lnTo>
                    <a:pt x="5541" y="21"/>
                  </a:lnTo>
                  <a:cubicBezTo>
                    <a:pt x="5532" y="21"/>
                    <a:pt x="5524" y="21"/>
                    <a:pt x="5515" y="21"/>
                  </a:cubicBezTo>
                  <a:cubicBezTo>
                    <a:pt x="5508" y="21"/>
                    <a:pt x="5499" y="22"/>
                    <a:pt x="5489" y="22"/>
                  </a:cubicBezTo>
                  <a:moveTo>
                    <a:pt x="4685" y="77"/>
                  </a:moveTo>
                  <a:lnTo>
                    <a:pt x="4685" y="77"/>
                  </a:lnTo>
                  <a:cubicBezTo>
                    <a:pt x="4673" y="77"/>
                    <a:pt x="4664" y="78"/>
                    <a:pt x="4658" y="78"/>
                  </a:cubicBezTo>
                  <a:cubicBezTo>
                    <a:pt x="4651" y="78"/>
                    <a:pt x="4643" y="77"/>
                    <a:pt x="4632" y="77"/>
                  </a:cubicBezTo>
                  <a:moveTo>
                    <a:pt x="3856" y="10"/>
                  </a:moveTo>
                  <a:lnTo>
                    <a:pt x="3856" y="10"/>
                  </a:lnTo>
                  <a:cubicBezTo>
                    <a:pt x="3846" y="10"/>
                    <a:pt x="3837" y="10"/>
                    <a:pt x="3830" y="10"/>
                  </a:cubicBezTo>
                  <a:cubicBezTo>
                    <a:pt x="3822" y="10"/>
                    <a:pt x="3813" y="10"/>
                    <a:pt x="3804" y="9"/>
                  </a:cubicBezTo>
                  <a:moveTo>
                    <a:pt x="3339" y="0"/>
                  </a:moveTo>
                  <a:lnTo>
                    <a:pt x="3339" y="0"/>
                  </a:lnTo>
                  <a:cubicBezTo>
                    <a:pt x="3330" y="0"/>
                    <a:pt x="3321" y="0"/>
                    <a:pt x="3313" y="0"/>
                  </a:cubicBezTo>
                  <a:cubicBezTo>
                    <a:pt x="3306" y="0"/>
                    <a:pt x="3297" y="0"/>
                    <a:pt x="3287" y="0"/>
                  </a:cubicBezTo>
                  <a:moveTo>
                    <a:pt x="2375" y="28"/>
                  </a:moveTo>
                  <a:lnTo>
                    <a:pt x="2375" y="28"/>
                  </a:lnTo>
                  <a:cubicBezTo>
                    <a:pt x="2365" y="28"/>
                    <a:pt x="2356" y="28"/>
                    <a:pt x="2348" y="28"/>
                  </a:cubicBezTo>
                  <a:cubicBezTo>
                    <a:pt x="2341" y="28"/>
                    <a:pt x="2332" y="29"/>
                    <a:pt x="2322" y="29"/>
                  </a:cubicBezTo>
                  <a:moveTo>
                    <a:pt x="1627" y="47"/>
                  </a:moveTo>
                  <a:lnTo>
                    <a:pt x="1627" y="47"/>
                  </a:lnTo>
                  <a:cubicBezTo>
                    <a:pt x="1618" y="47"/>
                    <a:pt x="1609" y="47"/>
                    <a:pt x="1600" y="47"/>
                  </a:cubicBezTo>
                  <a:cubicBezTo>
                    <a:pt x="1591" y="47"/>
                    <a:pt x="1581" y="47"/>
                    <a:pt x="1572" y="47"/>
                  </a:cubicBezTo>
                  <a:moveTo>
                    <a:pt x="835" y="73"/>
                  </a:moveTo>
                  <a:lnTo>
                    <a:pt x="835" y="73"/>
                  </a:lnTo>
                  <a:cubicBezTo>
                    <a:pt x="824" y="74"/>
                    <a:pt x="814" y="74"/>
                    <a:pt x="806" y="74"/>
                  </a:cubicBezTo>
                  <a:cubicBezTo>
                    <a:pt x="798" y="74"/>
                    <a:pt x="789" y="74"/>
                    <a:pt x="779" y="74"/>
                  </a:cubicBezTo>
                  <a:moveTo>
                    <a:pt x="286" y="70"/>
                  </a:moveTo>
                  <a:lnTo>
                    <a:pt x="286" y="70"/>
                  </a:lnTo>
                  <a:cubicBezTo>
                    <a:pt x="275" y="70"/>
                    <a:pt x="266" y="70"/>
                    <a:pt x="258" y="70"/>
                  </a:cubicBezTo>
                  <a:cubicBezTo>
                    <a:pt x="248" y="70"/>
                    <a:pt x="238" y="70"/>
                    <a:pt x="226" y="70"/>
                  </a:cubicBezTo>
                  <a:moveTo>
                    <a:pt x="33" y="72"/>
                  </a:moveTo>
                  <a:lnTo>
                    <a:pt x="33" y="72"/>
                  </a:lnTo>
                  <a:cubicBezTo>
                    <a:pt x="13" y="72"/>
                    <a:pt x="0" y="72"/>
                    <a:pt x="0" y="72"/>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8" name="Freeform 27"/>
            <p:cNvSpPr>
              <a:spLocks/>
            </p:cNvSpPr>
            <p:nvPr/>
          </p:nvSpPr>
          <p:spPr bwMode="auto">
            <a:xfrm>
              <a:off x="3890" y="3972"/>
              <a:ext cx="1339" cy="14"/>
            </a:xfrm>
            <a:custGeom>
              <a:avLst/>
              <a:gdLst>
                <a:gd name="T0" fmla="*/ 38 w 2229"/>
                <a:gd name="T1" fmla="*/ 1 h 23"/>
                <a:gd name="T2" fmla="*/ 38 w 2229"/>
                <a:gd name="T3" fmla="*/ 1 h 23"/>
                <a:gd name="T4" fmla="*/ 37 w 2229"/>
                <a:gd name="T5" fmla="*/ 0 h 23"/>
                <a:gd name="T6" fmla="*/ 1 w 2229"/>
                <a:gd name="T7" fmla="*/ 1 h 23"/>
                <a:gd name="T8" fmla="*/ 0 w 2229"/>
                <a:gd name="T9" fmla="*/ 1 h 23"/>
                <a:gd name="T10" fmla="*/ 35 w 2229"/>
                <a:gd name="T11" fmla="*/ 1 h 23"/>
                <a:gd name="T12" fmla="*/ 0 60000 65536"/>
                <a:gd name="T13" fmla="*/ 0 60000 65536"/>
                <a:gd name="T14" fmla="*/ 0 60000 65536"/>
                <a:gd name="T15" fmla="*/ 0 60000 65536"/>
                <a:gd name="T16" fmla="*/ 0 60000 65536"/>
                <a:gd name="T17" fmla="*/ 0 60000 65536"/>
                <a:gd name="T18" fmla="*/ 0 w 2229"/>
                <a:gd name="T19" fmla="*/ 0 h 23"/>
                <a:gd name="T20" fmla="*/ 2229 w 22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229" h="23">
                  <a:moveTo>
                    <a:pt x="2229" y="9"/>
                  </a:moveTo>
                  <a:lnTo>
                    <a:pt x="2229" y="9"/>
                  </a:lnTo>
                  <a:lnTo>
                    <a:pt x="2153" y="0"/>
                  </a:lnTo>
                  <a:lnTo>
                    <a:pt x="17" y="23"/>
                  </a:lnTo>
                  <a:lnTo>
                    <a:pt x="0" y="14"/>
                  </a:lnTo>
                  <a:lnTo>
                    <a:pt x="2108" y="13"/>
                  </a:lnTo>
                </a:path>
              </a:pathLst>
            </a:custGeom>
            <a:solidFill>
              <a:srgbClr val="000000"/>
            </a:solidFill>
            <a:ln w="0">
              <a:solidFill>
                <a:srgbClr val="000000"/>
              </a:solidFill>
              <a:prstDash val="solid"/>
              <a:round/>
              <a:headEnd/>
              <a:tailEnd/>
            </a:ln>
          </p:spPr>
          <p:txBody>
            <a:bodyPr/>
            <a:lstStyle/>
            <a:p>
              <a:endParaRPr lang="en-GB"/>
            </a:p>
          </p:txBody>
        </p:sp>
        <p:sp>
          <p:nvSpPr>
            <p:cNvPr id="28699" name="Freeform 28"/>
            <p:cNvSpPr>
              <a:spLocks/>
            </p:cNvSpPr>
            <p:nvPr/>
          </p:nvSpPr>
          <p:spPr bwMode="auto">
            <a:xfrm>
              <a:off x="913" y="277"/>
              <a:ext cx="2001" cy="8"/>
            </a:xfrm>
            <a:custGeom>
              <a:avLst/>
              <a:gdLst>
                <a:gd name="T0" fmla="*/ 10 w 3331"/>
                <a:gd name="T1" fmla="*/ 1 h 13"/>
                <a:gd name="T2" fmla="*/ 10 w 3331"/>
                <a:gd name="T3" fmla="*/ 1 h 13"/>
                <a:gd name="T4" fmla="*/ 10 w 3331"/>
                <a:gd name="T5" fmla="*/ 1 h 13"/>
                <a:gd name="T6" fmla="*/ 0 w 3331"/>
                <a:gd name="T7" fmla="*/ 1 h 13"/>
                <a:gd name="T8" fmla="*/ 0 w 3331"/>
                <a:gd name="T9" fmla="*/ 1 h 13"/>
                <a:gd name="T10" fmla="*/ 10 w 3331"/>
                <a:gd name="T11" fmla="*/ 0 h 13"/>
                <a:gd name="T12" fmla="*/ 15 w 3331"/>
                <a:gd name="T13" fmla="*/ 1 h 13"/>
                <a:gd name="T14" fmla="*/ 23 w 3331"/>
                <a:gd name="T15" fmla="*/ 1 h 13"/>
                <a:gd name="T16" fmla="*/ 39 w 3331"/>
                <a:gd name="T17" fmla="*/ 1 h 13"/>
                <a:gd name="T18" fmla="*/ 44 w 3331"/>
                <a:gd name="T19" fmla="*/ 1 h 13"/>
                <a:gd name="T20" fmla="*/ 46 w 3331"/>
                <a:gd name="T21" fmla="*/ 1 h 13"/>
                <a:gd name="T22" fmla="*/ 53 w 3331"/>
                <a:gd name="T23" fmla="*/ 1 h 13"/>
                <a:gd name="T24" fmla="*/ 53 w 3331"/>
                <a:gd name="T25" fmla="*/ 1 h 13"/>
                <a:gd name="T26" fmla="*/ 56 w 3331"/>
                <a:gd name="T27" fmla="*/ 1 h 13"/>
                <a:gd name="T28" fmla="*/ 56 w 3331"/>
                <a:gd name="T29" fmla="*/ 1 h 13"/>
                <a:gd name="T30" fmla="*/ 53 w 3331"/>
                <a:gd name="T31" fmla="*/ 1 h 13"/>
                <a:gd name="T32" fmla="*/ 19 w 3331"/>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31"/>
                <a:gd name="T52" fmla="*/ 0 h 13"/>
                <a:gd name="T53" fmla="*/ 3331 w 3331"/>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31" h="13">
                  <a:moveTo>
                    <a:pt x="631" y="9"/>
                  </a:moveTo>
                  <a:lnTo>
                    <a:pt x="631" y="9"/>
                  </a:lnTo>
                  <a:lnTo>
                    <a:pt x="553" y="9"/>
                  </a:lnTo>
                  <a:lnTo>
                    <a:pt x="0" y="12"/>
                  </a:lnTo>
                  <a:lnTo>
                    <a:pt x="0" y="6"/>
                  </a:lnTo>
                  <a:lnTo>
                    <a:pt x="631" y="0"/>
                  </a:lnTo>
                  <a:lnTo>
                    <a:pt x="893" y="4"/>
                  </a:lnTo>
                  <a:lnTo>
                    <a:pt x="1399" y="13"/>
                  </a:lnTo>
                  <a:lnTo>
                    <a:pt x="2299" y="13"/>
                  </a:lnTo>
                  <a:lnTo>
                    <a:pt x="2566" y="7"/>
                  </a:lnTo>
                  <a:lnTo>
                    <a:pt x="2736" y="8"/>
                  </a:lnTo>
                  <a:lnTo>
                    <a:pt x="3119" y="13"/>
                  </a:lnTo>
                  <a:lnTo>
                    <a:pt x="3136" y="8"/>
                  </a:lnTo>
                  <a:lnTo>
                    <a:pt x="3331" y="7"/>
                  </a:lnTo>
                  <a:lnTo>
                    <a:pt x="3280" y="3"/>
                  </a:lnTo>
                  <a:lnTo>
                    <a:pt x="3128" y="4"/>
                  </a:lnTo>
                  <a:cubicBezTo>
                    <a:pt x="2450" y="4"/>
                    <a:pt x="1774" y="5"/>
                    <a:pt x="1096" y="0"/>
                  </a:cubicBezTo>
                </a:path>
              </a:pathLst>
            </a:custGeom>
            <a:solidFill>
              <a:srgbClr val="000000"/>
            </a:solidFill>
            <a:ln w="0">
              <a:solidFill>
                <a:srgbClr val="000000"/>
              </a:solidFill>
              <a:prstDash val="solid"/>
              <a:round/>
              <a:headEnd/>
              <a:tailEnd/>
            </a:ln>
          </p:spPr>
          <p:txBody>
            <a:bodyPr/>
            <a:lstStyle/>
            <a:p>
              <a:endParaRPr lang="en-GB"/>
            </a:p>
          </p:txBody>
        </p:sp>
        <p:sp>
          <p:nvSpPr>
            <p:cNvPr id="28700" name="Freeform 29"/>
            <p:cNvSpPr>
              <a:spLocks/>
            </p:cNvSpPr>
            <p:nvPr/>
          </p:nvSpPr>
          <p:spPr bwMode="auto">
            <a:xfrm>
              <a:off x="281" y="461"/>
              <a:ext cx="3598" cy="3527"/>
            </a:xfrm>
            <a:custGeom>
              <a:avLst/>
              <a:gdLst>
                <a:gd name="T0" fmla="*/ 1 w 5989"/>
                <a:gd name="T1" fmla="*/ 5 h 5859"/>
                <a:gd name="T2" fmla="*/ 1 w 5989"/>
                <a:gd name="T3" fmla="*/ 5 h 5859"/>
                <a:gd name="T4" fmla="*/ 1 w 5989"/>
                <a:gd name="T5" fmla="*/ 26 h 5859"/>
                <a:gd name="T6" fmla="*/ 1 w 5989"/>
                <a:gd name="T7" fmla="*/ 23 h 5859"/>
                <a:gd name="T8" fmla="*/ 1 w 5989"/>
                <a:gd name="T9" fmla="*/ 32 h 5859"/>
                <a:gd name="T10" fmla="*/ 1 w 5989"/>
                <a:gd name="T11" fmla="*/ 41 h 5859"/>
                <a:gd name="T12" fmla="*/ 1 w 5989"/>
                <a:gd name="T13" fmla="*/ 49 h 5859"/>
                <a:gd name="T14" fmla="*/ 1 w 5989"/>
                <a:gd name="T15" fmla="*/ 58 h 5859"/>
                <a:gd name="T16" fmla="*/ 1 w 5989"/>
                <a:gd name="T17" fmla="*/ 76 h 5859"/>
                <a:gd name="T18" fmla="*/ 1 w 5989"/>
                <a:gd name="T19" fmla="*/ 82 h 5859"/>
                <a:gd name="T20" fmla="*/ 1 w 5989"/>
                <a:gd name="T21" fmla="*/ 91 h 5859"/>
                <a:gd name="T22" fmla="*/ 1 w 5989"/>
                <a:gd name="T23" fmla="*/ 96 h 5859"/>
                <a:gd name="T24" fmla="*/ 1 w 5989"/>
                <a:gd name="T25" fmla="*/ 98 h 5859"/>
                <a:gd name="T26" fmla="*/ 1 w 5989"/>
                <a:gd name="T27" fmla="*/ 101 h 5859"/>
                <a:gd name="T28" fmla="*/ 6 w 5989"/>
                <a:gd name="T29" fmla="*/ 101 h 5859"/>
                <a:gd name="T30" fmla="*/ 7 w 5989"/>
                <a:gd name="T31" fmla="*/ 101 h 5859"/>
                <a:gd name="T32" fmla="*/ 8 w 5989"/>
                <a:gd name="T33" fmla="*/ 101 h 5859"/>
                <a:gd name="T34" fmla="*/ 35 w 5989"/>
                <a:gd name="T35" fmla="*/ 101 h 5859"/>
                <a:gd name="T36" fmla="*/ 40 w 5989"/>
                <a:gd name="T37" fmla="*/ 101 h 5859"/>
                <a:gd name="T38" fmla="*/ 47 w 5989"/>
                <a:gd name="T39" fmla="*/ 101 h 5859"/>
                <a:gd name="T40" fmla="*/ 56 w 5989"/>
                <a:gd name="T41" fmla="*/ 101 h 5859"/>
                <a:gd name="T42" fmla="*/ 56 w 5989"/>
                <a:gd name="T43" fmla="*/ 101 h 5859"/>
                <a:gd name="T44" fmla="*/ 87 w 5989"/>
                <a:gd name="T45" fmla="*/ 101 h 5859"/>
                <a:gd name="T46" fmla="*/ 94 w 5989"/>
                <a:gd name="T47" fmla="*/ 101 h 5859"/>
                <a:gd name="T48" fmla="*/ 101 w 5989"/>
                <a:gd name="T49" fmla="*/ 101 h 5859"/>
                <a:gd name="T50" fmla="*/ 101 w 5989"/>
                <a:gd name="T51" fmla="*/ 101 h 5859"/>
                <a:gd name="T52" fmla="*/ 102 w 5989"/>
                <a:gd name="T53" fmla="*/ 101 h 5859"/>
                <a:gd name="T54" fmla="*/ 102 w 5989"/>
                <a:gd name="T55" fmla="*/ 101 h 5859"/>
                <a:gd name="T56" fmla="*/ 94 w 5989"/>
                <a:gd name="T57" fmla="*/ 101 h 5859"/>
                <a:gd name="T58" fmla="*/ 87 w 5989"/>
                <a:gd name="T59" fmla="*/ 101 h 5859"/>
                <a:gd name="T60" fmla="*/ 72 w 5989"/>
                <a:gd name="T61" fmla="*/ 101 h 5859"/>
                <a:gd name="T62" fmla="*/ 41 w 5989"/>
                <a:gd name="T63" fmla="*/ 101 h 5859"/>
                <a:gd name="T64" fmla="*/ 34 w 5989"/>
                <a:gd name="T65" fmla="*/ 101 h 5859"/>
                <a:gd name="T66" fmla="*/ 34 w 5989"/>
                <a:gd name="T67" fmla="*/ 101 h 5859"/>
                <a:gd name="T68" fmla="*/ 24 w 5989"/>
                <a:gd name="T69" fmla="*/ 101 h 5859"/>
                <a:gd name="T70" fmla="*/ 17 w 5989"/>
                <a:gd name="T71" fmla="*/ 101 h 5859"/>
                <a:gd name="T72" fmla="*/ 1 w 5989"/>
                <a:gd name="T73" fmla="*/ 101 h 5859"/>
                <a:gd name="T74" fmla="*/ 1 w 5989"/>
                <a:gd name="T75" fmla="*/ 98 h 5859"/>
                <a:gd name="T76" fmla="*/ 1 w 5989"/>
                <a:gd name="T77" fmla="*/ 95 h 5859"/>
                <a:gd name="T78" fmla="*/ 1 w 5989"/>
                <a:gd name="T79" fmla="*/ 86 h 5859"/>
                <a:gd name="T80" fmla="*/ 1 w 5989"/>
                <a:gd name="T81" fmla="*/ 77 h 5859"/>
                <a:gd name="T82" fmla="*/ 1 w 5989"/>
                <a:gd name="T83" fmla="*/ 69 h 5859"/>
                <a:gd name="T84" fmla="*/ 1 w 5989"/>
                <a:gd name="T85" fmla="*/ 62 h 5859"/>
                <a:gd name="T86" fmla="*/ 1 w 5989"/>
                <a:gd name="T87" fmla="*/ 52 h 5859"/>
                <a:gd name="T88" fmla="*/ 1 w 5989"/>
                <a:gd name="T89" fmla="*/ 42 h 5859"/>
                <a:gd name="T90" fmla="*/ 1 w 5989"/>
                <a:gd name="T91" fmla="*/ 29 h 5859"/>
                <a:gd name="T92" fmla="*/ 1 w 5989"/>
                <a:gd name="T93" fmla="*/ 26 h 5859"/>
                <a:gd name="T94" fmla="*/ 1 w 5989"/>
                <a:gd name="T95" fmla="*/ 9 h 5859"/>
                <a:gd name="T96" fmla="*/ 1 w 5989"/>
                <a:gd name="T97" fmla="*/ 1 h 5859"/>
                <a:gd name="T98" fmla="*/ 1 w 5989"/>
                <a:gd name="T99" fmla="*/ 1 h 5859"/>
                <a:gd name="T100" fmla="*/ 1 w 5989"/>
                <a:gd name="T101" fmla="*/ 0 h 5859"/>
                <a:gd name="T102" fmla="*/ 1 w 5989"/>
                <a:gd name="T103" fmla="*/ 1 h 5859"/>
                <a:gd name="T104" fmla="*/ 1 w 5989"/>
                <a:gd name="T105" fmla="*/ 1 h 5859"/>
                <a:gd name="T106" fmla="*/ 1 w 5989"/>
                <a:gd name="T107" fmla="*/ 4 h 5859"/>
                <a:gd name="T108" fmla="*/ 1 w 5989"/>
                <a:gd name="T109" fmla="*/ 5 h 58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89"/>
                <a:gd name="T166" fmla="*/ 0 h 5859"/>
                <a:gd name="T167" fmla="*/ 5989 w 5989"/>
                <a:gd name="T168" fmla="*/ 5859 h 58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89" h="5859">
                  <a:moveTo>
                    <a:pt x="58" y="286"/>
                  </a:moveTo>
                  <a:lnTo>
                    <a:pt x="58" y="286"/>
                  </a:lnTo>
                  <a:cubicBezTo>
                    <a:pt x="81" y="892"/>
                    <a:pt x="37" y="906"/>
                    <a:pt x="37" y="1511"/>
                  </a:cubicBezTo>
                  <a:lnTo>
                    <a:pt x="37" y="1358"/>
                  </a:lnTo>
                  <a:cubicBezTo>
                    <a:pt x="37" y="1527"/>
                    <a:pt x="57" y="1690"/>
                    <a:pt x="64" y="1858"/>
                  </a:cubicBezTo>
                  <a:cubicBezTo>
                    <a:pt x="71" y="2025"/>
                    <a:pt x="61" y="2203"/>
                    <a:pt x="55" y="2371"/>
                  </a:cubicBezTo>
                  <a:cubicBezTo>
                    <a:pt x="50" y="2538"/>
                    <a:pt x="29" y="2704"/>
                    <a:pt x="28" y="2871"/>
                  </a:cubicBezTo>
                  <a:cubicBezTo>
                    <a:pt x="27" y="3041"/>
                    <a:pt x="52" y="3207"/>
                    <a:pt x="55" y="3376"/>
                  </a:cubicBezTo>
                  <a:cubicBezTo>
                    <a:pt x="60" y="3714"/>
                    <a:pt x="72" y="4055"/>
                    <a:pt x="46" y="4393"/>
                  </a:cubicBezTo>
                  <a:cubicBezTo>
                    <a:pt x="34" y="4560"/>
                    <a:pt x="78" y="4599"/>
                    <a:pt x="62" y="4769"/>
                  </a:cubicBezTo>
                  <a:cubicBezTo>
                    <a:pt x="47" y="4938"/>
                    <a:pt x="73" y="5104"/>
                    <a:pt x="73" y="5274"/>
                  </a:cubicBezTo>
                  <a:lnTo>
                    <a:pt x="80" y="5542"/>
                  </a:lnTo>
                  <a:cubicBezTo>
                    <a:pt x="80" y="5642"/>
                    <a:pt x="82" y="5596"/>
                    <a:pt x="82" y="5653"/>
                  </a:cubicBezTo>
                  <a:cubicBezTo>
                    <a:pt x="75" y="5699"/>
                    <a:pt x="78" y="5774"/>
                    <a:pt x="81" y="5827"/>
                  </a:cubicBezTo>
                  <a:lnTo>
                    <a:pt x="340" y="5833"/>
                  </a:lnTo>
                  <a:lnTo>
                    <a:pt x="438" y="5833"/>
                  </a:lnTo>
                  <a:lnTo>
                    <a:pt x="439" y="5834"/>
                  </a:lnTo>
                  <a:lnTo>
                    <a:pt x="2059" y="5851"/>
                  </a:lnTo>
                  <a:lnTo>
                    <a:pt x="2398" y="5852"/>
                  </a:lnTo>
                  <a:lnTo>
                    <a:pt x="2772" y="5846"/>
                  </a:lnTo>
                  <a:lnTo>
                    <a:pt x="3307" y="5846"/>
                  </a:lnTo>
                  <a:lnTo>
                    <a:pt x="3316" y="5852"/>
                  </a:lnTo>
                  <a:lnTo>
                    <a:pt x="5062" y="5833"/>
                  </a:lnTo>
                  <a:lnTo>
                    <a:pt x="5526" y="5831"/>
                  </a:lnTo>
                  <a:lnTo>
                    <a:pt x="5944" y="5842"/>
                  </a:lnTo>
                  <a:lnTo>
                    <a:pt x="5951" y="5847"/>
                  </a:lnTo>
                  <a:lnTo>
                    <a:pt x="5981" y="5846"/>
                  </a:lnTo>
                  <a:lnTo>
                    <a:pt x="5989" y="5851"/>
                  </a:lnTo>
                  <a:cubicBezTo>
                    <a:pt x="5854" y="5851"/>
                    <a:pt x="5706" y="5842"/>
                    <a:pt x="5561" y="5842"/>
                  </a:cubicBezTo>
                  <a:cubicBezTo>
                    <a:pt x="5418" y="5842"/>
                    <a:pt x="5266" y="5843"/>
                    <a:pt x="5125" y="5842"/>
                  </a:cubicBezTo>
                  <a:cubicBezTo>
                    <a:pt x="4827" y="5841"/>
                    <a:pt x="4534" y="5851"/>
                    <a:pt x="4233" y="5851"/>
                  </a:cubicBezTo>
                  <a:cubicBezTo>
                    <a:pt x="3640" y="5850"/>
                    <a:pt x="3036" y="5859"/>
                    <a:pt x="2442" y="5859"/>
                  </a:cubicBezTo>
                  <a:lnTo>
                    <a:pt x="1988" y="5859"/>
                  </a:lnTo>
                  <a:lnTo>
                    <a:pt x="1979" y="5859"/>
                  </a:lnTo>
                  <a:cubicBezTo>
                    <a:pt x="1818" y="5859"/>
                    <a:pt x="1564" y="5859"/>
                    <a:pt x="1405" y="5855"/>
                  </a:cubicBezTo>
                  <a:cubicBezTo>
                    <a:pt x="1261" y="5852"/>
                    <a:pt x="1184" y="5852"/>
                    <a:pt x="1054" y="5844"/>
                  </a:cubicBezTo>
                  <a:cubicBezTo>
                    <a:pt x="754" y="5825"/>
                    <a:pt x="380" y="5840"/>
                    <a:pt x="66" y="5840"/>
                  </a:cubicBezTo>
                  <a:cubicBezTo>
                    <a:pt x="67" y="5744"/>
                    <a:pt x="70" y="5755"/>
                    <a:pt x="71" y="5670"/>
                  </a:cubicBezTo>
                  <a:cubicBezTo>
                    <a:pt x="71" y="5670"/>
                    <a:pt x="70" y="5587"/>
                    <a:pt x="65" y="5490"/>
                  </a:cubicBezTo>
                  <a:cubicBezTo>
                    <a:pt x="55" y="5306"/>
                    <a:pt x="69" y="5179"/>
                    <a:pt x="42" y="4997"/>
                  </a:cubicBezTo>
                  <a:cubicBezTo>
                    <a:pt x="16" y="4823"/>
                    <a:pt x="66" y="4630"/>
                    <a:pt x="37" y="4449"/>
                  </a:cubicBezTo>
                  <a:cubicBezTo>
                    <a:pt x="10" y="4274"/>
                    <a:pt x="46" y="4200"/>
                    <a:pt x="46" y="4019"/>
                  </a:cubicBezTo>
                  <a:lnTo>
                    <a:pt x="46" y="3589"/>
                  </a:lnTo>
                  <a:cubicBezTo>
                    <a:pt x="46" y="3391"/>
                    <a:pt x="23" y="3202"/>
                    <a:pt x="12" y="3005"/>
                  </a:cubicBezTo>
                  <a:cubicBezTo>
                    <a:pt x="0" y="2808"/>
                    <a:pt x="22" y="2611"/>
                    <a:pt x="35" y="2414"/>
                  </a:cubicBezTo>
                  <a:cubicBezTo>
                    <a:pt x="62" y="2018"/>
                    <a:pt x="19" y="2085"/>
                    <a:pt x="19" y="1690"/>
                  </a:cubicBezTo>
                  <a:lnTo>
                    <a:pt x="19" y="1494"/>
                  </a:lnTo>
                  <a:cubicBezTo>
                    <a:pt x="19" y="1169"/>
                    <a:pt x="51" y="845"/>
                    <a:pt x="55" y="520"/>
                  </a:cubicBezTo>
                  <a:cubicBezTo>
                    <a:pt x="57" y="356"/>
                    <a:pt x="26" y="174"/>
                    <a:pt x="46" y="9"/>
                  </a:cubicBezTo>
                  <a:cubicBezTo>
                    <a:pt x="48" y="8"/>
                    <a:pt x="45" y="2"/>
                    <a:pt x="48" y="1"/>
                  </a:cubicBezTo>
                  <a:cubicBezTo>
                    <a:pt x="51" y="0"/>
                    <a:pt x="48" y="1"/>
                    <a:pt x="51" y="0"/>
                  </a:cubicBezTo>
                  <a:lnTo>
                    <a:pt x="51" y="14"/>
                  </a:lnTo>
                  <a:cubicBezTo>
                    <a:pt x="48" y="18"/>
                    <a:pt x="50" y="31"/>
                    <a:pt x="50" y="41"/>
                  </a:cubicBezTo>
                  <a:cubicBezTo>
                    <a:pt x="47" y="77"/>
                    <a:pt x="44" y="124"/>
                    <a:pt x="55" y="237"/>
                  </a:cubicBezTo>
                  <a:lnTo>
                    <a:pt x="58" y="286"/>
                  </a:lnTo>
                  <a:close/>
                </a:path>
              </a:pathLst>
            </a:custGeom>
            <a:solidFill>
              <a:srgbClr val="000000"/>
            </a:solidFill>
            <a:ln w="0">
              <a:solidFill>
                <a:srgbClr val="000000"/>
              </a:solidFill>
              <a:prstDash val="solid"/>
              <a:round/>
              <a:headEnd/>
              <a:tailEnd/>
            </a:ln>
          </p:spPr>
          <p:txBody>
            <a:bodyPr/>
            <a:lstStyle/>
            <a:p>
              <a:endParaRPr lang="en-GB"/>
            </a:p>
          </p:txBody>
        </p:sp>
        <p:sp>
          <p:nvSpPr>
            <p:cNvPr id="28701" name="Freeform 30"/>
            <p:cNvSpPr>
              <a:spLocks/>
            </p:cNvSpPr>
            <p:nvPr/>
          </p:nvSpPr>
          <p:spPr bwMode="auto">
            <a:xfrm>
              <a:off x="2904" y="267"/>
              <a:ext cx="2729" cy="3549"/>
            </a:xfrm>
            <a:custGeom>
              <a:avLst/>
              <a:gdLst>
                <a:gd name="T0" fmla="*/ 75 w 4542"/>
                <a:gd name="T1" fmla="*/ 102 h 5895"/>
                <a:gd name="T2" fmla="*/ 75 w 4542"/>
                <a:gd name="T3" fmla="*/ 102 h 5895"/>
                <a:gd name="T4" fmla="*/ 75 w 4542"/>
                <a:gd name="T5" fmla="*/ 99 h 5895"/>
                <a:gd name="T6" fmla="*/ 75 w 4542"/>
                <a:gd name="T7" fmla="*/ 93 h 5895"/>
                <a:gd name="T8" fmla="*/ 75 w 4542"/>
                <a:gd name="T9" fmla="*/ 83 h 5895"/>
                <a:gd name="T10" fmla="*/ 75 w 4542"/>
                <a:gd name="T11" fmla="*/ 71 h 5895"/>
                <a:gd name="T12" fmla="*/ 75 w 4542"/>
                <a:gd name="T13" fmla="*/ 59 h 5895"/>
                <a:gd name="T14" fmla="*/ 75 w 4542"/>
                <a:gd name="T15" fmla="*/ 52 h 5895"/>
                <a:gd name="T16" fmla="*/ 75 w 4542"/>
                <a:gd name="T17" fmla="*/ 47 h 5895"/>
                <a:gd name="T18" fmla="*/ 75 w 4542"/>
                <a:gd name="T19" fmla="*/ 41 h 5895"/>
                <a:gd name="T20" fmla="*/ 75 w 4542"/>
                <a:gd name="T21" fmla="*/ 35 h 5895"/>
                <a:gd name="T22" fmla="*/ 75 w 4542"/>
                <a:gd name="T23" fmla="*/ 31 h 5895"/>
                <a:gd name="T24" fmla="*/ 75 w 4542"/>
                <a:gd name="T25" fmla="*/ 20 h 5895"/>
                <a:gd name="T26" fmla="*/ 75 w 4542"/>
                <a:gd name="T27" fmla="*/ 4 h 5895"/>
                <a:gd name="T28" fmla="*/ 75 w 4542"/>
                <a:gd name="T29" fmla="*/ 2 h 5895"/>
                <a:gd name="T30" fmla="*/ 75 w 4542"/>
                <a:gd name="T31" fmla="*/ 1 h 5895"/>
                <a:gd name="T32" fmla="*/ 69 w 4542"/>
                <a:gd name="T33" fmla="*/ 1 h 5895"/>
                <a:gd name="T34" fmla="*/ 71 w 4542"/>
                <a:gd name="T35" fmla="*/ 1 h 5895"/>
                <a:gd name="T36" fmla="*/ 34 w 4542"/>
                <a:gd name="T37" fmla="*/ 1 h 5895"/>
                <a:gd name="T38" fmla="*/ 1 w 4542"/>
                <a:gd name="T39" fmla="*/ 1 h 5895"/>
                <a:gd name="T40" fmla="*/ 1 w 4542"/>
                <a:gd name="T41" fmla="*/ 1 h 5895"/>
                <a:gd name="T42" fmla="*/ 1 w 4542"/>
                <a:gd name="T43" fmla="*/ 1 h 5895"/>
                <a:gd name="T44" fmla="*/ 0 w 4542"/>
                <a:gd name="T45" fmla="*/ 1 h 5895"/>
                <a:gd name="T46" fmla="*/ 24 w 4542"/>
                <a:gd name="T47" fmla="*/ 1 h 5895"/>
                <a:gd name="T48" fmla="*/ 44 w 4542"/>
                <a:gd name="T49" fmla="*/ 1 h 5895"/>
                <a:gd name="T50" fmla="*/ 74 w 4542"/>
                <a:gd name="T51" fmla="*/ 1 h 5895"/>
                <a:gd name="T52" fmla="*/ 75 w 4542"/>
                <a:gd name="T53" fmla="*/ 17 h 5895"/>
                <a:gd name="T54" fmla="*/ 74 w 4542"/>
                <a:gd name="T55" fmla="*/ 33 h 5895"/>
                <a:gd name="T56" fmla="*/ 74 w 4542"/>
                <a:gd name="T57" fmla="*/ 36 h 5895"/>
                <a:gd name="T58" fmla="*/ 74 w 4542"/>
                <a:gd name="T59" fmla="*/ 42 h 5895"/>
                <a:gd name="T60" fmla="*/ 74 w 4542"/>
                <a:gd name="T61" fmla="*/ 47 h 5895"/>
                <a:gd name="T62" fmla="*/ 75 w 4542"/>
                <a:gd name="T63" fmla="*/ 52 h 5895"/>
                <a:gd name="T64" fmla="*/ 75 w 4542"/>
                <a:gd name="T65" fmla="*/ 58 h 5895"/>
                <a:gd name="T66" fmla="*/ 75 w 4542"/>
                <a:gd name="T67" fmla="*/ 69 h 5895"/>
                <a:gd name="T68" fmla="*/ 75 w 4542"/>
                <a:gd name="T69" fmla="*/ 79 h 5895"/>
                <a:gd name="T70" fmla="*/ 74 w 4542"/>
                <a:gd name="T71" fmla="*/ 88 h 5895"/>
                <a:gd name="T72" fmla="*/ 75 w 4542"/>
                <a:gd name="T73" fmla="*/ 98 h 5895"/>
                <a:gd name="T74" fmla="*/ 75 w 4542"/>
                <a:gd name="T75" fmla="*/ 101 h 58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42"/>
                <a:gd name="T115" fmla="*/ 0 h 5895"/>
                <a:gd name="T116" fmla="*/ 4542 w 4542"/>
                <a:gd name="T117" fmla="*/ 5895 h 58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42" h="5895">
                  <a:moveTo>
                    <a:pt x="4387" y="5884"/>
                  </a:moveTo>
                  <a:lnTo>
                    <a:pt x="4387" y="5884"/>
                  </a:lnTo>
                  <a:cubicBezTo>
                    <a:pt x="4377" y="5895"/>
                    <a:pt x="4380" y="5877"/>
                    <a:pt x="4390" y="5750"/>
                  </a:cubicBezTo>
                  <a:cubicBezTo>
                    <a:pt x="4413" y="5638"/>
                    <a:pt x="4393" y="5510"/>
                    <a:pt x="4388" y="5396"/>
                  </a:cubicBezTo>
                  <a:cubicBezTo>
                    <a:pt x="4377" y="5163"/>
                    <a:pt x="4383" y="5055"/>
                    <a:pt x="4400" y="4822"/>
                  </a:cubicBezTo>
                  <a:cubicBezTo>
                    <a:pt x="4418" y="4589"/>
                    <a:pt x="4395" y="4354"/>
                    <a:pt x="4396" y="4120"/>
                  </a:cubicBezTo>
                  <a:cubicBezTo>
                    <a:pt x="4397" y="3881"/>
                    <a:pt x="4416" y="3646"/>
                    <a:pt x="4414" y="3407"/>
                  </a:cubicBezTo>
                  <a:cubicBezTo>
                    <a:pt x="4412" y="3287"/>
                    <a:pt x="4413" y="3170"/>
                    <a:pt x="4404" y="3050"/>
                  </a:cubicBezTo>
                  <a:cubicBezTo>
                    <a:pt x="4395" y="2939"/>
                    <a:pt x="4387" y="2824"/>
                    <a:pt x="4385" y="2715"/>
                  </a:cubicBezTo>
                  <a:cubicBezTo>
                    <a:pt x="4383" y="2601"/>
                    <a:pt x="4388" y="2485"/>
                    <a:pt x="4387" y="2367"/>
                  </a:cubicBezTo>
                  <a:cubicBezTo>
                    <a:pt x="4387" y="2247"/>
                    <a:pt x="4390" y="2127"/>
                    <a:pt x="4384" y="2008"/>
                  </a:cubicBezTo>
                  <a:cubicBezTo>
                    <a:pt x="4373" y="1772"/>
                    <a:pt x="4396" y="1996"/>
                    <a:pt x="4396" y="1759"/>
                  </a:cubicBezTo>
                  <a:lnTo>
                    <a:pt x="4396" y="1159"/>
                  </a:lnTo>
                  <a:cubicBezTo>
                    <a:pt x="4396" y="846"/>
                    <a:pt x="4396" y="531"/>
                    <a:pt x="4389" y="218"/>
                  </a:cubicBezTo>
                  <a:cubicBezTo>
                    <a:pt x="4392" y="156"/>
                    <a:pt x="4388" y="137"/>
                    <a:pt x="4396" y="106"/>
                  </a:cubicBezTo>
                  <a:cubicBezTo>
                    <a:pt x="4400" y="86"/>
                    <a:pt x="4390" y="54"/>
                    <a:pt x="4390" y="43"/>
                  </a:cubicBezTo>
                  <a:cubicBezTo>
                    <a:pt x="4391" y="0"/>
                    <a:pt x="4364" y="13"/>
                    <a:pt x="4089" y="15"/>
                  </a:cubicBezTo>
                  <a:cubicBezTo>
                    <a:pt x="3763" y="12"/>
                    <a:pt x="4542" y="16"/>
                    <a:pt x="4216" y="16"/>
                  </a:cubicBezTo>
                  <a:cubicBezTo>
                    <a:pt x="3562" y="16"/>
                    <a:pt x="2676" y="7"/>
                    <a:pt x="2021" y="8"/>
                  </a:cubicBezTo>
                  <a:cubicBezTo>
                    <a:pt x="1367" y="8"/>
                    <a:pt x="716" y="16"/>
                    <a:pt x="62" y="16"/>
                  </a:cubicBezTo>
                  <a:lnTo>
                    <a:pt x="45" y="21"/>
                  </a:lnTo>
                  <a:lnTo>
                    <a:pt x="18" y="20"/>
                  </a:lnTo>
                  <a:lnTo>
                    <a:pt x="0" y="24"/>
                  </a:lnTo>
                  <a:lnTo>
                    <a:pt x="1425" y="17"/>
                  </a:lnTo>
                  <a:lnTo>
                    <a:pt x="2581" y="16"/>
                  </a:lnTo>
                  <a:lnTo>
                    <a:pt x="4362" y="27"/>
                  </a:lnTo>
                  <a:lnTo>
                    <a:pt x="4380" y="1033"/>
                  </a:lnTo>
                  <a:lnTo>
                    <a:pt x="4378" y="1899"/>
                  </a:lnTo>
                  <a:cubicBezTo>
                    <a:pt x="4378" y="2114"/>
                    <a:pt x="4367" y="1868"/>
                    <a:pt x="4369" y="2085"/>
                  </a:cubicBezTo>
                  <a:cubicBezTo>
                    <a:pt x="4370" y="2189"/>
                    <a:pt x="4382" y="2299"/>
                    <a:pt x="4371" y="2403"/>
                  </a:cubicBezTo>
                  <a:cubicBezTo>
                    <a:pt x="4361" y="2502"/>
                    <a:pt x="4373" y="2617"/>
                    <a:pt x="4371" y="2716"/>
                  </a:cubicBezTo>
                  <a:cubicBezTo>
                    <a:pt x="4370" y="2816"/>
                    <a:pt x="4381" y="2917"/>
                    <a:pt x="4389" y="3018"/>
                  </a:cubicBezTo>
                  <a:cubicBezTo>
                    <a:pt x="4398" y="3127"/>
                    <a:pt x="4396" y="3233"/>
                    <a:pt x="4396" y="3341"/>
                  </a:cubicBezTo>
                  <a:cubicBezTo>
                    <a:pt x="4396" y="3555"/>
                    <a:pt x="4401" y="3762"/>
                    <a:pt x="4380" y="3977"/>
                  </a:cubicBezTo>
                  <a:cubicBezTo>
                    <a:pt x="4360" y="4177"/>
                    <a:pt x="4386" y="4420"/>
                    <a:pt x="4396" y="4624"/>
                  </a:cubicBezTo>
                  <a:cubicBezTo>
                    <a:pt x="4407" y="4832"/>
                    <a:pt x="4369" y="4919"/>
                    <a:pt x="4369" y="5131"/>
                  </a:cubicBezTo>
                  <a:cubicBezTo>
                    <a:pt x="4369" y="5331"/>
                    <a:pt x="4438" y="5462"/>
                    <a:pt x="4394" y="5657"/>
                  </a:cubicBezTo>
                  <a:cubicBezTo>
                    <a:pt x="4394" y="5657"/>
                    <a:pt x="4390" y="5664"/>
                    <a:pt x="4380" y="5863"/>
                  </a:cubicBezTo>
                </a:path>
              </a:pathLst>
            </a:custGeom>
            <a:solidFill>
              <a:srgbClr val="000000"/>
            </a:solidFill>
            <a:ln w="0">
              <a:solidFill>
                <a:srgbClr val="000000"/>
              </a:solidFill>
              <a:prstDash val="solid"/>
              <a:round/>
              <a:headEnd/>
              <a:tailEnd/>
            </a:ln>
          </p:spPr>
          <p:txBody>
            <a:bodyPr/>
            <a:lstStyle/>
            <a:p>
              <a:endParaRPr lang="en-GB"/>
            </a:p>
          </p:txBody>
        </p:sp>
        <p:sp>
          <p:nvSpPr>
            <p:cNvPr id="28702" name="Freeform 31"/>
            <p:cNvSpPr>
              <a:spLocks/>
            </p:cNvSpPr>
            <p:nvPr/>
          </p:nvSpPr>
          <p:spPr bwMode="auto">
            <a:xfrm>
              <a:off x="306" y="210"/>
              <a:ext cx="186" cy="205"/>
            </a:xfrm>
            <a:custGeom>
              <a:avLst/>
              <a:gdLst>
                <a:gd name="T0" fmla="*/ 1 w 310"/>
                <a:gd name="T1" fmla="*/ 0 h 340"/>
                <a:gd name="T2" fmla="*/ 1 w 310"/>
                <a:gd name="T3" fmla="*/ 0 h 340"/>
                <a:gd name="T4" fmla="*/ 1 w 310"/>
                <a:gd name="T5" fmla="*/ 2 h 340"/>
                <a:gd name="T6" fmla="*/ 2 w 310"/>
                <a:gd name="T7" fmla="*/ 1 h 340"/>
                <a:gd name="T8" fmla="*/ 3 w 310"/>
                <a:gd name="T9" fmla="*/ 3 h 340"/>
                <a:gd name="T10" fmla="*/ 4 w 310"/>
                <a:gd name="T11" fmla="*/ 1 h 340"/>
                <a:gd name="T12" fmla="*/ 4 w 310"/>
                <a:gd name="T13" fmla="*/ 3 h 340"/>
                <a:gd name="T14" fmla="*/ 5 w 310"/>
                <a:gd name="T15" fmla="*/ 1 h 340"/>
                <a:gd name="T16" fmla="*/ 5 w 310"/>
                <a:gd name="T17" fmla="*/ 3 h 340"/>
                <a:gd name="T18" fmla="*/ 5 w 310"/>
                <a:gd name="T19" fmla="*/ 5 h 340"/>
                <a:gd name="T20" fmla="*/ 5 w 310"/>
                <a:gd name="T21" fmla="*/ 6 h 340"/>
                <a:gd name="T22" fmla="*/ 5 w 310"/>
                <a:gd name="T23" fmla="*/ 6 h 340"/>
                <a:gd name="T24" fmla="*/ 5 w 310"/>
                <a:gd name="T25" fmla="*/ 2 h 340"/>
                <a:gd name="T26" fmla="*/ 4 w 310"/>
                <a:gd name="T27" fmla="*/ 4 h 340"/>
                <a:gd name="T28" fmla="*/ 4 w 310"/>
                <a:gd name="T29" fmla="*/ 2 h 340"/>
                <a:gd name="T30" fmla="*/ 3 w 310"/>
                <a:gd name="T31" fmla="*/ 4 h 340"/>
                <a:gd name="T32" fmla="*/ 2 w 310"/>
                <a:gd name="T33" fmla="*/ 1 h 340"/>
                <a:gd name="T34" fmla="*/ 1 w 310"/>
                <a:gd name="T35" fmla="*/ 3 h 340"/>
                <a:gd name="T36" fmla="*/ 1 w 310"/>
                <a:gd name="T37" fmla="*/ 1 h 340"/>
                <a:gd name="T38" fmla="*/ 1 w 310"/>
                <a:gd name="T39" fmla="*/ 3 h 340"/>
                <a:gd name="T40" fmla="*/ 1 w 310"/>
                <a:gd name="T41" fmla="*/ 4 h 340"/>
                <a:gd name="T42" fmla="*/ 1 w 310"/>
                <a:gd name="T43" fmla="*/ 1 h 340"/>
                <a:gd name="T44" fmla="*/ 1 w 310"/>
                <a:gd name="T45" fmla="*/ 2 h 340"/>
                <a:gd name="T46" fmla="*/ 1 w 310"/>
                <a:gd name="T47" fmla="*/ 0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0"/>
                <a:gd name="T73" fmla="*/ 0 h 340"/>
                <a:gd name="T74" fmla="*/ 310 w 310"/>
                <a:gd name="T75" fmla="*/ 340 h 3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0" h="340">
                  <a:moveTo>
                    <a:pt x="57" y="0"/>
                  </a:moveTo>
                  <a:lnTo>
                    <a:pt x="57" y="0"/>
                  </a:lnTo>
                  <a:cubicBezTo>
                    <a:pt x="91" y="22"/>
                    <a:pt x="78" y="90"/>
                    <a:pt x="90" y="135"/>
                  </a:cubicBezTo>
                  <a:cubicBezTo>
                    <a:pt x="99" y="99"/>
                    <a:pt x="108" y="63"/>
                    <a:pt x="122" y="33"/>
                  </a:cubicBezTo>
                  <a:cubicBezTo>
                    <a:pt x="157" y="56"/>
                    <a:pt x="157" y="113"/>
                    <a:pt x="163" y="164"/>
                  </a:cubicBezTo>
                  <a:cubicBezTo>
                    <a:pt x="181" y="140"/>
                    <a:pt x="186" y="102"/>
                    <a:pt x="207" y="80"/>
                  </a:cubicBezTo>
                  <a:cubicBezTo>
                    <a:pt x="232" y="104"/>
                    <a:pt x="217" y="155"/>
                    <a:pt x="229" y="190"/>
                  </a:cubicBezTo>
                  <a:cubicBezTo>
                    <a:pt x="248" y="157"/>
                    <a:pt x="254" y="110"/>
                    <a:pt x="276" y="80"/>
                  </a:cubicBezTo>
                  <a:cubicBezTo>
                    <a:pt x="293" y="100"/>
                    <a:pt x="285" y="135"/>
                    <a:pt x="283" y="164"/>
                  </a:cubicBezTo>
                  <a:cubicBezTo>
                    <a:pt x="282" y="200"/>
                    <a:pt x="292" y="242"/>
                    <a:pt x="294" y="278"/>
                  </a:cubicBezTo>
                  <a:cubicBezTo>
                    <a:pt x="296" y="297"/>
                    <a:pt x="310" y="329"/>
                    <a:pt x="283" y="340"/>
                  </a:cubicBezTo>
                  <a:cubicBezTo>
                    <a:pt x="285" y="334"/>
                    <a:pt x="281" y="333"/>
                    <a:pt x="276" y="333"/>
                  </a:cubicBezTo>
                  <a:cubicBezTo>
                    <a:pt x="293" y="281"/>
                    <a:pt x="267" y="188"/>
                    <a:pt x="269" y="117"/>
                  </a:cubicBezTo>
                  <a:cubicBezTo>
                    <a:pt x="253" y="150"/>
                    <a:pt x="250" y="196"/>
                    <a:pt x="225" y="219"/>
                  </a:cubicBezTo>
                  <a:cubicBezTo>
                    <a:pt x="204" y="188"/>
                    <a:pt x="216" y="148"/>
                    <a:pt x="207" y="106"/>
                  </a:cubicBezTo>
                  <a:cubicBezTo>
                    <a:pt x="182" y="130"/>
                    <a:pt x="184" y="181"/>
                    <a:pt x="163" y="208"/>
                  </a:cubicBezTo>
                  <a:cubicBezTo>
                    <a:pt x="142" y="167"/>
                    <a:pt x="153" y="94"/>
                    <a:pt x="126" y="58"/>
                  </a:cubicBezTo>
                  <a:cubicBezTo>
                    <a:pt x="101" y="89"/>
                    <a:pt x="113" y="158"/>
                    <a:pt x="86" y="186"/>
                  </a:cubicBezTo>
                  <a:cubicBezTo>
                    <a:pt x="77" y="142"/>
                    <a:pt x="73" y="82"/>
                    <a:pt x="64" y="29"/>
                  </a:cubicBezTo>
                  <a:cubicBezTo>
                    <a:pt x="43" y="56"/>
                    <a:pt x="37" y="112"/>
                    <a:pt x="31" y="157"/>
                  </a:cubicBezTo>
                  <a:cubicBezTo>
                    <a:pt x="29" y="172"/>
                    <a:pt x="40" y="198"/>
                    <a:pt x="16" y="201"/>
                  </a:cubicBezTo>
                  <a:cubicBezTo>
                    <a:pt x="9" y="156"/>
                    <a:pt x="0" y="93"/>
                    <a:pt x="5" y="47"/>
                  </a:cubicBezTo>
                  <a:cubicBezTo>
                    <a:pt x="25" y="78"/>
                    <a:pt x="4" y="117"/>
                    <a:pt x="20" y="146"/>
                  </a:cubicBezTo>
                  <a:cubicBezTo>
                    <a:pt x="31" y="96"/>
                    <a:pt x="41" y="45"/>
                    <a:pt x="57" y="0"/>
                  </a:cubicBezTo>
                  <a:close/>
                </a:path>
              </a:pathLst>
            </a:custGeom>
            <a:solidFill>
              <a:srgbClr val="000000"/>
            </a:solidFill>
            <a:ln w="0">
              <a:solidFill>
                <a:srgbClr val="000000"/>
              </a:solidFill>
              <a:prstDash val="solid"/>
              <a:round/>
              <a:headEnd/>
              <a:tailEnd/>
            </a:ln>
          </p:spPr>
          <p:txBody>
            <a:bodyPr/>
            <a:lstStyle/>
            <a:p>
              <a:endParaRPr lang="en-GB"/>
            </a:p>
          </p:txBody>
        </p:sp>
        <p:sp>
          <p:nvSpPr>
            <p:cNvPr id="28703" name="Freeform 32"/>
            <p:cNvSpPr>
              <a:spLocks/>
            </p:cNvSpPr>
            <p:nvPr/>
          </p:nvSpPr>
          <p:spPr bwMode="auto">
            <a:xfrm>
              <a:off x="490" y="165"/>
              <a:ext cx="88" cy="170"/>
            </a:xfrm>
            <a:custGeom>
              <a:avLst/>
              <a:gdLst>
                <a:gd name="T0" fmla="*/ 2 w 146"/>
                <a:gd name="T1" fmla="*/ 2 h 282"/>
                <a:gd name="T2" fmla="*/ 2 w 146"/>
                <a:gd name="T3" fmla="*/ 2 h 282"/>
                <a:gd name="T4" fmla="*/ 1 w 146"/>
                <a:gd name="T5" fmla="*/ 1 h 282"/>
                <a:gd name="T6" fmla="*/ 1 w 146"/>
                <a:gd name="T7" fmla="*/ 5 h 282"/>
                <a:gd name="T8" fmla="*/ 2 w 146"/>
                <a:gd name="T9" fmla="*/ 2 h 282"/>
                <a:gd name="T10" fmla="*/ 2 w 146"/>
                <a:gd name="T11" fmla="*/ 5 h 282"/>
                <a:gd name="T12" fmla="*/ 2 w 146"/>
                <a:gd name="T13" fmla="*/ 5 h 282"/>
                <a:gd name="T14" fmla="*/ 2 w 146"/>
                <a:gd name="T15" fmla="*/ 3 h 282"/>
                <a:gd name="T16" fmla="*/ 1 w 146"/>
                <a:gd name="T17" fmla="*/ 5 h 282"/>
                <a:gd name="T18" fmla="*/ 2 w 146"/>
                <a:gd name="T19" fmla="*/ 2 h 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282"/>
                <a:gd name="T32" fmla="*/ 146 w 146"/>
                <a:gd name="T33" fmla="*/ 282 h 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282">
                  <a:moveTo>
                    <a:pt x="113" y="103"/>
                  </a:moveTo>
                  <a:lnTo>
                    <a:pt x="113" y="103"/>
                  </a:lnTo>
                  <a:cubicBezTo>
                    <a:pt x="96" y="103"/>
                    <a:pt x="100" y="82"/>
                    <a:pt x="80" y="85"/>
                  </a:cubicBezTo>
                  <a:cubicBezTo>
                    <a:pt x="41" y="124"/>
                    <a:pt x="24" y="197"/>
                    <a:pt x="32" y="264"/>
                  </a:cubicBezTo>
                  <a:cubicBezTo>
                    <a:pt x="73" y="237"/>
                    <a:pt x="80" y="178"/>
                    <a:pt x="127" y="158"/>
                  </a:cubicBezTo>
                  <a:cubicBezTo>
                    <a:pt x="144" y="189"/>
                    <a:pt x="124" y="248"/>
                    <a:pt x="146" y="268"/>
                  </a:cubicBezTo>
                  <a:cubicBezTo>
                    <a:pt x="138" y="270"/>
                    <a:pt x="135" y="277"/>
                    <a:pt x="124" y="275"/>
                  </a:cubicBezTo>
                  <a:cubicBezTo>
                    <a:pt x="121" y="237"/>
                    <a:pt x="123" y="219"/>
                    <a:pt x="120" y="180"/>
                  </a:cubicBezTo>
                  <a:cubicBezTo>
                    <a:pt x="75" y="201"/>
                    <a:pt x="76" y="267"/>
                    <a:pt x="25" y="282"/>
                  </a:cubicBezTo>
                  <a:cubicBezTo>
                    <a:pt x="0" y="219"/>
                    <a:pt x="47" y="0"/>
                    <a:pt x="113" y="103"/>
                  </a:cubicBezTo>
                  <a:close/>
                </a:path>
              </a:pathLst>
            </a:custGeom>
            <a:solidFill>
              <a:srgbClr val="000000"/>
            </a:solidFill>
            <a:ln w="0">
              <a:solidFill>
                <a:srgbClr val="000000"/>
              </a:solidFill>
              <a:prstDash val="solid"/>
              <a:round/>
              <a:headEnd/>
              <a:tailEnd/>
            </a:ln>
          </p:spPr>
          <p:txBody>
            <a:bodyPr/>
            <a:lstStyle/>
            <a:p>
              <a:endParaRPr lang="en-GB"/>
            </a:p>
          </p:txBody>
        </p:sp>
        <p:sp>
          <p:nvSpPr>
            <p:cNvPr id="28704" name="Freeform 33"/>
            <p:cNvSpPr>
              <a:spLocks noEditPoints="1"/>
            </p:cNvSpPr>
            <p:nvPr/>
          </p:nvSpPr>
          <p:spPr bwMode="auto">
            <a:xfrm>
              <a:off x="580" y="251"/>
              <a:ext cx="240" cy="88"/>
            </a:xfrm>
            <a:custGeom>
              <a:avLst/>
              <a:gdLst>
                <a:gd name="T0" fmla="*/ 6 w 400"/>
                <a:gd name="T1" fmla="*/ 1 h 146"/>
                <a:gd name="T2" fmla="*/ 6 w 400"/>
                <a:gd name="T3" fmla="*/ 1 h 146"/>
                <a:gd name="T4" fmla="*/ 6 w 400"/>
                <a:gd name="T5" fmla="*/ 1 h 146"/>
                <a:gd name="T6" fmla="*/ 6 w 400"/>
                <a:gd name="T7" fmla="*/ 1 h 146"/>
                <a:gd name="T8" fmla="*/ 1 w 400"/>
                <a:gd name="T9" fmla="*/ 2 h 146"/>
                <a:gd name="T10" fmla="*/ 1 w 400"/>
                <a:gd name="T11" fmla="*/ 2 h 146"/>
                <a:gd name="T12" fmla="*/ 1 w 400"/>
                <a:gd name="T13" fmla="*/ 1 h 146"/>
                <a:gd name="T14" fmla="*/ 1 w 400"/>
                <a:gd name="T15" fmla="*/ 2 h 146"/>
                <a:gd name="T16" fmla="*/ 6 w 400"/>
                <a:gd name="T17" fmla="*/ 0 h 146"/>
                <a:gd name="T18" fmla="*/ 6 w 400"/>
                <a:gd name="T19" fmla="*/ 0 h 146"/>
                <a:gd name="T20" fmla="*/ 6 w 400"/>
                <a:gd name="T21" fmla="*/ 2 h 146"/>
                <a:gd name="T22" fmla="*/ 7 w 400"/>
                <a:gd name="T23" fmla="*/ 2 h 146"/>
                <a:gd name="T24" fmla="*/ 5 w 400"/>
                <a:gd name="T25" fmla="*/ 2 h 146"/>
                <a:gd name="T26" fmla="*/ 5 w 400"/>
                <a:gd name="T27" fmla="*/ 2 h 146"/>
                <a:gd name="T28" fmla="*/ 5 w 400"/>
                <a:gd name="T29" fmla="*/ 1 h 146"/>
                <a:gd name="T30" fmla="*/ 4 w 400"/>
                <a:gd name="T31" fmla="*/ 2 h 146"/>
                <a:gd name="T32" fmla="*/ 4 w 400"/>
                <a:gd name="T33" fmla="*/ 1 h 146"/>
                <a:gd name="T34" fmla="*/ 2 w 400"/>
                <a:gd name="T35" fmla="*/ 2 h 146"/>
                <a:gd name="T36" fmla="*/ 2 w 400"/>
                <a:gd name="T37" fmla="*/ 1 h 146"/>
                <a:gd name="T38" fmla="*/ 1 w 400"/>
                <a:gd name="T39" fmla="*/ 2 h 146"/>
                <a:gd name="T40" fmla="*/ 1 w 400"/>
                <a:gd name="T41" fmla="*/ 1 h 146"/>
                <a:gd name="T42" fmla="*/ 1 w 400"/>
                <a:gd name="T43" fmla="*/ 2 h 146"/>
                <a:gd name="T44" fmla="*/ 1 w 400"/>
                <a:gd name="T45" fmla="*/ 1 h 146"/>
                <a:gd name="T46" fmla="*/ 1 w 400"/>
                <a:gd name="T47" fmla="*/ 1 h 146"/>
                <a:gd name="T48" fmla="*/ 1 w 400"/>
                <a:gd name="T49" fmla="*/ 1 h 146"/>
                <a:gd name="T50" fmla="*/ 1 w 400"/>
                <a:gd name="T51" fmla="*/ 2 h 146"/>
                <a:gd name="T52" fmla="*/ 2 w 400"/>
                <a:gd name="T53" fmla="*/ 1 h 146"/>
                <a:gd name="T54" fmla="*/ 3 w 400"/>
                <a:gd name="T55" fmla="*/ 2 h 146"/>
                <a:gd name="T56" fmla="*/ 4 w 400"/>
                <a:gd name="T57" fmla="*/ 1 h 146"/>
                <a:gd name="T58" fmla="*/ 4 w 400"/>
                <a:gd name="T59" fmla="*/ 1 h 146"/>
                <a:gd name="T60" fmla="*/ 5 w 400"/>
                <a:gd name="T61" fmla="*/ 1 h 146"/>
                <a:gd name="T62" fmla="*/ 5 w 400"/>
                <a:gd name="T63" fmla="*/ 2 h 146"/>
                <a:gd name="T64" fmla="*/ 6 w 400"/>
                <a:gd name="T65" fmla="*/ 0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0"/>
                <a:gd name="T100" fmla="*/ 0 h 146"/>
                <a:gd name="T101" fmla="*/ 400 w 400"/>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0" h="146">
                  <a:moveTo>
                    <a:pt x="358" y="37"/>
                  </a:moveTo>
                  <a:lnTo>
                    <a:pt x="358" y="37"/>
                  </a:lnTo>
                  <a:cubicBezTo>
                    <a:pt x="352" y="46"/>
                    <a:pt x="341" y="52"/>
                    <a:pt x="340" y="66"/>
                  </a:cubicBezTo>
                  <a:cubicBezTo>
                    <a:pt x="352" y="63"/>
                    <a:pt x="353" y="48"/>
                    <a:pt x="358" y="37"/>
                  </a:cubicBezTo>
                  <a:close/>
                  <a:moveTo>
                    <a:pt x="21" y="114"/>
                  </a:moveTo>
                  <a:lnTo>
                    <a:pt x="21" y="114"/>
                  </a:lnTo>
                  <a:cubicBezTo>
                    <a:pt x="36" y="88"/>
                    <a:pt x="55" y="67"/>
                    <a:pt x="65" y="37"/>
                  </a:cubicBezTo>
                  <a:cubicBezTo>
                    <a:pt x="30" y="2"/>
                    <a:pt x="11" y="80"/>
                    <a:pt x="21" y="114"/>
                  </a:cubicBezTo>
                  <a:close/>
                  <a:moveTo>
                    <a:pt x="376" y="0"/>
                  </a:moveTo>
                  <a:lnTo>
                    <a:pt x="376" y="0"/>
                  </a:lnTo>
                  <a:cubicBezTo>
                    <a:pt x="392" y="38"/>
                    <a:pt x="344" y="72"/>
                    <a:pt x="332" y="106"/>
                  </a:cubicBezTo>
                  <a:cubicBezTo>
                    <a:pt x="338" y="133"/>
                    <a:pt x="384" y="118"/>
                    <a:pt x="398" y="110"/>
                  </a:cubicBezTo>
                  <a:cubicBezTo>
                    <a:pt x="400" y="146"/>
                    <a:pt x="328" y="144"/>
                    <a:pt x="318" y="117"/>
                  </a:cubicBezTo>
                  <a:cubicBezTo>
                    <a:pt x="304" y="122"/>
                    <a:pt x="297" y="133"/>
                    <a:pt x="277" y="132"/>
                  </a:cubicBezTo>
                  <a:cubicBezTo>
                    <a:pt x="266" y="108"/>
                    <a:pt x="276" y="71"/>
                    <a:pt x="270" y="33"/>
                  </a:cubicBezTo>
                  <a:cubicBezTo>
                    <a:pt x="239" y="56"/>
                    <a:pt x="241" y="111"/>
                    <a:pt x="204" y="128"/>
                  </a:cubicBezTo>
                  <a:cubicBezTo>
                    <a:pt x="201" y="110"/>
                    <a:pt x="207" y="64"/>
                    <a:pt x="204" y="48"/>
                  </a:cubicBezTo>
                  <a:cubicBezTo>
                    <a:pt x="183" y="75"/>
                    <a:pt x="182" y="123"/>
                    <a:pt x="153" y="143"/>
                  </a:cubicBezTo>
                  <a:cubicBezTo>
                    <a:pt x="148" y="112"/>
                    <a:pt x="149" y="71"/>
                    <a:pt x="153" y="44"/>
                  </a:cubicBezTo>
                  <a:cubicBezTo>
                    <a:pt x="115" y="58"/>
                    <a:pt x="112" y="127"/>
                    <a:pt x="73" y="128"/>
                  </a:cubicBezTo>
                  <a:cubicBezTo>
                    <a:pt x="74" y="104"/>
                    <a:pt x="78" y="83"/>
                    <a:pt x="76" y="55"/>
                  </a:cubicBezTo>
                  <a:cubicBezTo>
                    <a:pt x="50" y="64"/>
                    <a:pt x="48" y="129"/>
                    <a:pt x="7" y="136"/>
                  </a:cubicBezTo>
                  <a:cubicBezTo>
                    <a:pt x="0" y="92"/>
                    <a:pt x="9" y="40"/>
                    <a:pt x="32" y="15"/>
                  </a:cubicBezTo>
                  <a:cubicBezTo>
                    <a:pt x="50" y="15"/>
                    <a:pt x="68" y="13"/>
                    <a:pt x="69" y="29"/>
                  </a:cubicBezTo>
                  <a:cubicBezTo>
                    <a:pt x="82" y="32"/>
                    <a:pt x="81" y="12"/>
                    <a:pt x="91" y="22"/>
                  </a:cubicBezTo>
                  <a:cubicBezTo>
                    <a:pt x="91" y="57"/>
                    <a:pt x="86" y="65"/>
                    <a:pt x="87" y="103"/>
                  </a:cubicBezTo>
                  <a:cubicBezTo>
                    <a:pt x="112" y="76"/>
                    <a:pt x="126" y="39"/>
                    <a:pt x="157" y="18"/>
                  </a:cubicBezTo>
                  <a:cubicBezTo>
                    <a:pt x="171" y="33"/>
                    <a:pt x="161" y="73"/>
                    <a:pt x="164" y="99"/>
                  </a:cubicBezTo>
                  <a:cubicBezTo>
                    <a:pt x="186" y="75"/>
                    <a:pt x="187" y="31"/>
                    <a:pt x="219" y="18"/>
                  </a:cubicBezTo>
                  <a:cubicBezTo>
                    <a:pt x="220" y="52"/>
                    <a:pt x="218" y="68"/>
                    <a:pt x="215" y="92"/>
                  </a:cubicBezTo>
                  <a:cubicBezTo>
                    <a:pt x="242" y="70"/>
                    <a:pt x="244" y="22"/>
                    <a:pt x="281" y="11"/>
                  </a:cubicBezTo>
                  <a:cubicBezTo>
                    <a:pt x="290" y="40"/>
                    <a:pt x="279" y="89"/>
                    <a:pt x="288" y="117"/>
                  </a:cubicBezTo>
                  <a:cubicBezTo>
                    <a:pt x="337" y="97"/>
                    <a:pt x="323" y="15"/>
                    <a:pt x="376" y="0"/>
                  </a:cubicBezTo>
                  <a:close/>
                </a:path>
              </a:pathLst>
            </a:custGeom>
            <a:solidFill>
              <a:srgbClr val="000000"/>
            </a:solidFill>
            <a:ln w="0">
              <a:solidFill>
                <a:srgbClr val="000000"/>
              </a:solidFill>
              <a:prstDash val="solid"/>
              <a:round/>
              <a:headEnd/>
              <a:tailEnd/>
            </a:ln>
          </p:spPr>
          <p:txBody>
            <a:bodyPr/>
            <a:lstStyle/>
            <a:p>
              <a:endParaRPr lang="en-GB"/>
            </a:p>
          </p:txBody>
        </p:sp>
        <p:sp>
          <p:nvSpPr>
            <p:cNvPr id="28705" name="Freeform 34"/>
            <p:cNvSpPr>
              <a:spLocks/>
            </p:cNvSpPr>
            <p:nvPr/>
          </p:nvSpPr>
          <p:spPr bwMode="auto">
            <a:xfrm>
              <a:off x="5419" y="4046"/>
              <a:ext cx="26" cy="49"/>
            </a:xfrm>
            <a:custGeom>
              <a:avLst/>
              <a:gdLst>
                <a:gd name="T0" fmla="*/ 0 w 44"/>
                <a:gd name="T1" fmla="*/ 1 h 81"/>
                <a:gd name="T2" fmla="*/ 0 w 44"/>
                <a:gd name="T3" fmla="*/ 1 h 81"/>
                <a:gd name="T4" fmla="*/ 0 w 44"/>
                <a:gd name="T5" fmla="*/ 0 h 81"/>
                <a:gd name="T6" fmla="*/ 1 w 44"/>
                <a:gd name="T7" fmla="*/ 0 h 81"/>
                <a:gd name="T8" fmla="*/ 1 w 44"/>
                <a:gd name="T9" fmla="*/ 1 h 81"/>
                <a:gd name="T10" fmla="*/ 1 w 44"/>
                <a:gd name="T11" fmla="*/ 1 h 81"/>
                <a:gd name="T12" fmla="*/ 1 w 44"/>
                <a:gd name="T13" fmla="*/ 1 h 81"/>
                <a:gd name="T14" fmla="*/ 1 w 44"/>
                <a:gd name="T15" fmla="*/ 1 h 81"/>
                <a:gd name="T16" fmla="*/ 1 w 44"/>
                <a:gd name="T17" fmla="*/ 1 h 81"/>
                <a:gd name="T18" fmla="*/ 1 w 44"/>
                <a:gd name="T19" fmla="*/ 1 h 81"/>
                <a:gd name="T20" fmla="*/ 1 w 44"/>
                <a:gd name="T21" fmla="*/ 1 h 81"/>
                <a:gd name="T22" fmla="*/ 1 w 44"/>
                <a:gd name="T23" fmla="*/ 1 h 81"/>
                <a:gd name="T24" fmla="*/ 1 w 44"/>
                <a:gd name="T25" fmla="*/ 1 h 81"/>
                <a:gd name="T26" fmla="*/ 0 w 4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81"/>
                <a:gd name="T44" fmla="*/ 44 w 4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81">
                  <a:moveTo>
                    <a:pt x="0" y="81"/>
                  </a:moveTo>
                  <a:lnTo>
                    <a:pt x="0" y="81"/>
                  </a:lnTo>
                  <a:lnTo>
                    <a:pt x="0" y="0"/>
                  </a:lnTo>
                  <a:lnTo>
                    <a:pt x="44" y="0"/>
                  </a:lnTo>
                  <a:lnTo>
                    <a:pt x="44" y="18"/>
                  </a:lnTo>
                  <a:lnTo>
                    <a:pt x="20" y="18"/>
                  </a:lnTo>
                  <a:lnTo>
                    <a:pt x="20" y="31"/>
                  </a:lnTo>
                  <a:lnTo>
                    <a:pt x="44" y="31"/>
                  </a:lnTo>
                  <a:lnTo>
                    <a:pt x="44" y="49"/>
                  </a:lnTo>
                  <a:lnTo>
                    <a:pt x="20" y="49"/>
                  </a:lnTo>
                  <a:lnTo>
                    <a:pt x="20" y="63"/>
                  </a:lnTo>
                  <a:lnTo>
                    <a:pt x="44" y="63"/>
                  </a:lnTo>
                  <a:lnTo>
                    <a:pt x="44" y="81"/>
                  </a:lnTo>
                  <a:lnTo>
                    <a:pt x="0" y="81"/>
                  </a:lnTo>
                  <a:close/>
                </a:path>
              </a:pathLst>
            </a:custGeom>
            <a:solidFill>
              <a:srgbClr val="B42E34"/>
            </a:solidFill>
            <a:ln w="0">
              <a:solidFill>
                <a:srgbClr val="000000"/>
              </a:solidFill>
              <a:prstDash val="solid"/>
              <a:round/>
              <a:headEnd/>
              <a:tailEnd/>
            </a:ln>
          </p:spPr>
          <p:txBody>
            <a:bodyPr/>
            <a:lstStyle/>
            <a:p>
              <a:endParaRPr lang="en-GB"/>
            </a:p>
          </p:txBody>
        </p:sp>
        <p:sp>
          <p:nvSpPr>
            <p:cNvPr id="28706" name="Freeform 35"/>
            <p:cNvSpPr>
              <a:spLocks/>
            </p:cNvSpPr>
            <p:nvPr/>
          </p:nvSpPr>
          <p:spPr bwMode="auto">
            <a:xfrm>
              <a:off x="5453" y="4057"/>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1" y="3"/>
                    <a:pt x="26" y="0"/>
                    <a:pt x="34" y="0"/>
                  </a:cubicBezTo>
                  <a:cubicBezTo>
                    <a:pt x="47" y="0"/>
                    <a:pt x="55" y="8"/>
                    <a:pt x="55" y="22"/>
                  </a:cubicBezTo>
                  <a:lnTo>
                    <a:pt x="55" y="62"/>
                  </a:lnTo>
                  <a:lnTo>
                    <a:pt x="37" y="62"/>
                  </a:lnTo>
                  <a:lnTo>
                    <a:pt x="37" y="29"/>
                  </a:lnTo>
                  <a:cubicBezTo>
                    <a:pt x="37" y="20"/>
                    <a:pt x="35" y="17"/>
                    <a:pt x="28" y="17"/>
                  </a:cubicBezTo>
                  <a:cubicBezTo>
                    <a:pt x="21" y="17"/>
                    <a:pt x="18" y="21"/>
                    <a:pt x="18" y="29"/>
                  </a:cubicBezTo>
                  <a:lnTo>
                    <a:pt x="18"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28707" name="Freeform 36"/>
            <p:cNvSpPr>
              <a:spLocks noEditPoints="1"/>
            </p:cNvSpPr>
            <p:nvPr/>
          </p:nvSpPr>
          <p:spPr bwMode="auto">
            <a:xfrm>
              <a:off x="5492" y="4057"/>
              <a:ext cx="38" cy="53"/>
            </a:xfrm>
            <a:custGeom>
              <a:avLst/>
              <a:gdLst>
                <a:gd name="T0" fmla="*/ 1 w 62"/>
                <a:gd name="T1" fmla="*/ 1 h 88"/>
                <a:gd name="T2" fmla="*/ 1 w 62"/>
                <a:gd name="T3" fmla="*/ 1 h 88"/>
                <a:gd name="T4" fmla="*/ 0 w 62"/>
                <a:gd name="T5" fmla="*/ 1 h 88"/>
                <a:gd name="T6" fmla="*/ 1 w 62"/>
                <a:gd name="T7" fmla="*/ 1 h 88"/>
                <a:gd name="T8" fmla="*/ 1 w 62"/>
                <a:gd name="T9" fmla="*/ 0 h 88"/>
                <a:gd name="T10" fmla="*/ 1 w 62"/>
                <a:gd name="T11" fmla="*/ 1 h 88"/>
                <a:gd name="T12" fmla="*/ 1 w 62"/>
                <a:gd name="T13" fmla="*/ 1 h 88"/>
                <a:gd name="T14" fmla="*/ 1 w 62"/>
                <a:gd name="T15" fmla="*/ 1 h 88"/>
                <a:gd name="T16" fmla="*/ 1 w 62"/>
                <a:gd name="T17" fmla="*/ 1 h 88"/>
                <a:gd name="T18" fmla="*/ 1 w 62"/>
                <a:gd name="T19" fmla="*/ 1 h 88"/>
                <a:gd name="T20" fmla="*/ 1 w 62"/>
                <a:gd name="T21" fmla="*/ 1 h 88"/>
                <a:gd name="T22" fmla="*/ 1 w 62"/>
                <a:gd name="T23" fmla="*/ 1 h 88"/>
                <a:gd name="T24" fmla="*/ 1 w 62"/>
                <a:gd name="T25" fmla="*/ 1 h 88"/>
                <a:gd name="T26" fmla="*/ 1 w 62"/>
                <a:gd name="T27" fmla="*/ 1 h 88"/>
                <a:gd name="T28" fmla="*/ 1 w 62"/>
                <a:gd name="T29" fmla="*/ 1 h 88"/>
                <a:gd name="T30" fmla="*/ 1 w 62"/>
                <a:gd name="T31" fmla="*/ 1 h 88"/>
                <a:gd name="T32" fmla="*/ 1 w 62"/>
                <a:gd name="T33" fmla="*/ 1 h 88"/>
                <a:gd name="T34" fmla="*/ 1 w 62"/>
                <a:gd name="T35" fmla="*/ 1 h 88"/>
                <a:gd name="T36" fmla="*/ 1 w 62"/>
                <a:gd name="T37" fmla="*/ 1 h 88"/>
                <a:gd name="T38" fmla="*/ 1 w 62"/>
                <a:gd name="T39" fmla="*/ 1 h 88"/>
                <a:gd name="T40" fmla="*/ 1 w 62"/>
                <a:gd name="T41" fmla="*/ 1 h 88"/>
                <a:gd name="T42" fmla="*/ 1 w 62"/>
                <a:gd name="T43" fmla="*/ 1 h 88"/>
                <a:gd name="T44" fmla="*/ 1 w 62"/>
                <a:gd name="T45" fmla="*/ 1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
                <a:gd name="T70" fmla="*/ 0 h 88"/>
                <a:gd name="T71" fmla="*/ 62 w 62"/>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 h="88">
                  <a:moveTo>
                    <a:pt x="28" y="62"/>
                  </a:moveTo>
                  <a:lnTo>
                    <a:pt x="28" y="62"/>
                  </a:lnTo>
                  <a:cubicBezTo>
                    <a:pt x="12" y="62"/>
                    <a:pt x="0" y="49"/>
                    <a:pt x="0" y="31"/>
                  </a:cubicBezTo>
                  <a:cubicBezTo>
                    <a:pt x="0" y="22"/>
                    <a:pt x="3" y="15"/>
                    <a:pt x="9" y="9"/>
                  </a:cubicBezTo>
                  <a:cubicBezTo>
                    <a:pt x="15" y="3"/>
                    <a:pt x="21" y="0"/>
                    <a:pt x="29" y="0"/>
                  </a:cubicBezTo>
                  <a:cubicBezTo>
                    <a:pt x="36" y="0"/>
                    <a:pt x="41" y="3"/>
                    <a:pt x="45" y="8"/>
                  </a:cubicBezTo>
                  <a:lnTo>
                    <a:pt x="45" y="1"/>
                  </a:lnTo>
                  <a:lnTo>
                    <a:pt x="62" y="1"/>
                  </a:lnTo>
                  <a:lnTo>
                    <a:pt x="62" y="56"/>
                  </a:lnTo>
                  <a:cubicBezTo>
                    <a:pt x="62" y="64"/>
                    <a:pt x="62" y="70"/>
                    <a:pt x="57" y="76"/>
                  </a:cubicBezTo>
                  <a:cubicBezTo>
                    <a:pt x="52" y="84"/>
                    <a:pt x="43" y="88"/>
                    <a:pt x="32" y="88"/>
                  </a:cubicBezTo>
                  <a:cubicBezTo>
                    <a:pt x="16" y="88"/>
                    <a:pt x="5" y="79"/>
                    <a:pt x="2" y="67"/>
                  </a:cubicBezTo>
                  <a:lnTo>
                    <a:pt x="22" y="67"/>
                  </a:lnTo>
                  <a:cubicBezTo>
                    <a:pt x="23" y="71"/>
                    <a:pt x="27" y="73"/>
                    <a:pt x="32" y="73"/>
                  </a:cubicBezTo>
                  <a:cubicBezTo>
                    <a:pt x="40" y="73"/>
                    <a:pt x="45" y="68"/>
                    <a:pt x="45" y="59"/>
                  </a:cubicBezTo>
                  <a:cubicBezTo>
                    <a:pt x="45" y="58"/>
                    <a:pt x="45" y="57"/>
                    <a:pt x="45" y="56"/>
                  </a:cubicBezTo>
                  <a:cubicBezTo>
                    <a:pt x="40" y="60"/>
                    <a:pt x="35" y="62"/>
                    <a:pt x="28" y="62"/>
                  </a:cubicBezTo>
                  <a:close/>
                  <a:moveTo>
                    <a:pt x="31" y="46"/>
                  </a:moveTo>
                  <a:lnTo>
                    <a:pt x="31" y="46"/>
                  </a:lnTo>
                  <a:cubicBezTo>
                    <a:pt x="39" y="46"/>
                    <a:pt x="46" y="40"/>
                    <a:pt x="46" y="31"/>
                  </a:cubicBezTo>
                  <a:cubicBezTo>
                    <a:pt x="46" y="22"/>
                    <a:pt x="39" y="16"/>
                    <a:pt x="32" y="16"/>
                  </a:cubicBezTo>
                  <a:cubicBezTo>
                    <a:pt x="23" y="16"/>
                    <a:pt x="17" y="23"/>
                    <a:pt x="17" y="31"/>
                  </a:cubicBezTo>
                  <a:cubicBezTo>
                    <a:pt x="17" y="40"/>
                    <a:pt x="23" y="46"/>
                    <a:pt x="31" y="46"/>
                  </a:cubicBezTo>
                  <a:close/>
                </a:path>
              </a:pathLst>
            </a:custGeom>
            <a:solidFill>
              <a:srgbClr val="B42E34"/>
            </a:solidFill>
            <a:ln w="0">
              <a:solidFill>
                <a:srgbClr val="000000"/>
              </a:solidFill>
              <a:prstDash val="solid"/>
              <a:round/>
              <a:headEnd/>
              <a:tailEnd/>
            </a:ln>
          </p:spPr>
          <p:txBody>
            <a:bodyPr/>
            <a:lstStyle/>
            <a:p>
              <a:endParaRPr lang="en-GB"/>
            </a:p>
          </p:txBody>
        </p:sp>
        <p:sp>
          <p:nvSpPr>
            <p:cNvPr id="28708" name="Freeform 37"/>
            <p:cNvSpPr>
              <a:spLocks/>
            </p:cNvSpPr>
            <p:nvPr/>
          </p:nvSpPr>
          <p:spPr bwMode="auto">
            <a:xfrm>
              <a:off x="5537" y="4046"/>
              <a:ext cx="11" cy="49"/>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28709" name="Freeform 38"/>
            <p:cNvSpPr>
              <a:spLocks noEditPoints="1"/>
            </p:cNvSpPr>
            <p:nvPr/>
          </p:nvSpPr>
          <p:spPr bwMode="auto">
            <a:xfrm>
              <a:off x="5554" y="4057"/>
              <a:ext cx="39" cy="38"/>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8" y="55"/>
                  </a:moveTo>
                  <a:lnTo>
                    <a:pt x="48" y="55"/>
                  </a:lnTo>
                  <a:cubicBezTo>
                    <a:pt x="42" y="60"/>
                    <a:pt x="37" y="62"/>
                    <a:pt x="30" y="62"/>
                  </a:cubicBezTo>
                  <a:cubicBezTo>
                    <a:pt x="22" y="62"/>
                    <a:pt x="16" y="60"/>
                    <a:pt x="11" y="55"/>
                  </a:cubicBezTo>
                  <a:cubicBezTo>
                    <a:pt x="4" y="49"/>
                    <a:pt x="0" y="41"/>
                    <a:pt x="0" y="31"/>
                  </a:cubicBezTo>
                  <a:cubicBezTo>
                    <a:pt x="0" y="22"/>
                    <a:pt x="3" y="15"/>
                    <a:pt x="10" y="8"/>
                  </a:cubicBezTo>
                  <a:cubicBezTo>
                    <a:pt x="15" y="3"/>
                    <a:pt x="22" y="0"/>
                    <a:pt x="30" y="0"/>
                  </a:cubicBezTo>
                  <a:cubicBezTo>
                    <a:pt x="37" y="0"/>
                    <a:pt x="43" y="3"/>
                    <a:pt x="47" y="8"/>
                  </a:cubicBezTo>
                  <a:lnTo>
                    <a:pt x="47" y="1"/>
                  </a:lnTo>
                  <a:lnTo>
                    <a:pt x="65" y="1"/>
                  </a:lnTo>
                  <a:lnTo>
                    <a:pt x="65" y="62"/>
                  </a:lnTo>
                  <a:lnTo>
                    <a:pt x="48" y="62"/>
                  </a:lnTo>
                  <a:lnTo>
                    <a:pt x="48" y="55"/>
                  </a:lnTo>
                  <a:close/>
                  <a:moveTo>
                    <a:pt x="34" y="46"/>
                  </a:moveTo>
                  <a:lnTo>
                    <a:pt x="34" y="46"/>
                  </a:lnTo>
                  <a:cubicBezTo>
                    <a:pt x="41" y="46"/>
                    <a:pt x="48" y="40"/>
                    <a:pt x="48" y="31"/>
                  </a:cubicBezTo>
                  <a:cubicBezTo>
                    <a:pt x="48" y="22"/>
                    <a:pt x="41" y="16"/>
                    <a:pt x="33" y="16"/>
                  </a:cubicBezTo>
                  <a:cubicBezTo>
                    <a:pt x="24" y="16"/>
                    <a:pt x="18" y="23"/>
                    <a:pt x="18" y="31"/>
                  </a:cubicBezTo>
                  <a:cubicBezTo>
                    <a:pt x="18" y="40"/>
                    <a:pt x="24" y="46"/>
                    <a:pt x="34" y="46"/>
                  </a:cubicBezTo>
                  <a:close/>
                </a:path>
              </a:pathLst>
            </a:custGeom>
            <a:solidFill>
              <a:srgbClr val="B42E34"/>
            </a:solidFill>
            <a:ln w="0">
              <a:solidFill>
                <a:srgbClr val="000000"/>
              </a:solidFill>
              <a:prstDash val="solid"/>
              <a:round/>
              <a:headEnd/>
              <a:tailEnd/>
            </a:ln>
          </p:spPr>
          <p:txBody>
            <a:bodyPr/>
            <a:lstStyle/>
            <a:p>
              <a:endParaRPr lang="en-GB"/>
            </a:p>
          </p:txBody>
        </p:sp>
        <p:sp>
          <p:nvSpPr>
            <p:cNvPr id="28710" name="Freeform 39"/>
            <p:cNvSpPr>
              <a:spLocks/>
            </p:cNvSpPr>
            <p:nvPr/>
          </p:nvSpPr>
          <p:spPr bwMode="auto">
            <a:xfrm>
              <a:off x="5600" y="4057"/>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6"/>
                    <a:pt x="28" y="16"/>
                  </a:cubicBezTo>
                  <a:cubicBezTo>
                    <a:pt x="21" y="16"/>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28711" name="Freeform 40"/>
            <p:cNvSpPr>
              <a:spLocks noEditPoints="1"/>
            </p:cNvSpPr>
            <p:nvPr/>
          </p:nvSpPr>
          <p:spPr bwMode="auto">
            <a:xfrm>
              <a:off x="5638" y="4046"/>
              <a:ext cx="39" cy="49"/>
            </a:xfrm>
            <a:custGeom>
              <a:avLst/>
              <a:gdLst>
                <a:gd name="T0" fmla="*/ 1 w 65"/>
                <a:gd name="T1" fmla="*/ 1 h 81"/>
                <a:gd name="T2" fmla="*/ 1 w 65"/>
                <a:gd name="T3" fmla="*/ 1 h 81"/>
                <a:gd name="T4" fmla="*/ 1 w 65"/>
                <a:gd name="T5" fmla="*/ 1 h 81"/>
                <a:gd name="T6" fmla="*/ 1 w 65"/>
                <a:gd name="T7" fmla="*/ 1 h 81"/>
                <a:gd name="T8" fmla="*/ 0 w 65"/>
                <a:gd name="T9" fmla="*/ 1 h 81"/>
                <a:gd name="T10" fmla="*/ 1 w 65"/>
                <a:gd name="T11" fmla="*/ 1 h 81"/>
                <a:gd name="T12" fmla="*/ 1 w 65"/>
                <a:gd name="T13" fmla="*/ 1 h 81"/>
                <a:gd name="T14" fmla="*/ 1 w 65"/>
                <a:gd name="T15" fmla="*/ 1 h 81"/>
                <a:gd name="T16" fmla="*/ 1 w 65"/>
                <a:gd name="T17" fmla="*/ 0 h 81"/>
                <a:gd name="T18" fmla="*/ 1 w 65"/>
                <a:gd name="T19" fmla="*/ 0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48" y="74"/>
                  </a:moveTo>
                  <a:lnTo>
                    <a:pt x="48" y="74"/>
                  </a:lnTo>
                  <a:cubicBezTo>
                    <a:pt x="42" y="79"/>
                    <a:pt x="37" y="81"/>
                    <a:pt x="30" y="81"/>
                  </a:cubicBezTo>
                  <a:cubicBezTo>
                    <a:pt x="22" y="81"/>
                    <a:pt x="16" y="79"/>
                    <a:pt x="11" y="74"/>
                  </a:cubicBezTo>
                  <a:cubicBezTo>
                    <a:pt x="4" y="68"/>
                    <a:pt x="0" y="60"/>
                    <a:pt x="0" y="50"/>
                  </a:cubicBezTo>
                  <a:cubicBezTo>
                    <a:pt x="0" y="41"/>
                    <a:pt x="3" y="33"/>
                    <a:pt x="10" y="27"/>
                  </a:cubicBezTo>
                  <a:cubicBezTo>
                    <a:pt x="15" y="22"/>
                    <a:pt x="22" y="19"/>
                    <a:pt x="30" y="19"/>
                  </a:cubicBezTo>
                  <a:cubicBezTo>
                    <a:pt x="37" y="19"/>
                    <a:pt x="43" y="21"/>
                    <a:pt x="47" y="27"/>
                  </a:cubicBezTo>
                  <a:lnTo>
                    <a:pt x="47" y="0"/>
                  </a:lnTo>
                  <a:lnTo>
                    <a:pt x="65" y="0"/>
                  </a:lnTo>
                  <a:lnTo>
                    <a:pt x="65" y="81"/>
                  </a:lnTo>
                  <a:lnTo>
                    <a:pt x="48" y="81"/>
                  </a:lnTo>
                  <a:lnTo>
                    <a:pt x="48" y="74"/>
                  </a:lnTo>
                  <a:close/>
                  <a:moveTo>
                    <a:pt x="34" y="65"/>
                  </a:moveTo>
                  <a:lnTo>
                    <a:pt x="34" y="65"/>
                  </a:lnTo>
                  <a:cubicBezTo>
                    <a:pt x="41" y="65"/>
                    <a:pt x="48" y="58"/>
                    <a:pt x="48" y="50"/>
                  </a:cubicBezTo>
                  <a:cubicBezTo>
                    <a:pt x="48" y="41"/>
                    <a:pt x="41" y="35"/>
                    <a:pt x="33" y="35"/>
                  </a:cubicBezTo>
                  <a:cubicBezTo>
                    <a:pt x="24" y="35"/>
                    <a:pt x="18" y="42"/>
                    <a:pt x="18" y="50"/>
                  </a:cubicBezTo>
                  <a:cubicBezTo>
                    <a:pt x="18" y="58"/>
                    <a:pt x="24" y="65"/>
                    <a:pt x="34" y="65"/>
                  </a:cubicBezTo>
                  <a:close/>
                </a:path>
              </a:pathLst>
            </a:custGeom>
            <a:solidFill>
              <a:srgbClr val="B42E34"/>
            </a:solidFill>
            <a:ln w="0">
              <a:solidFill>
                <a:srgbClr val="000000"/>
              </a:solidFill>
              <a:prstDash val="solid"/>
              <a:round/>
              <a:headEnd/>
              <a:tailEnd/>
            </a:ln>
          </p:spPr>
          <p:txBody>
            <a:bodyPr/>
            <a:lstStyle/>
            <a:p>
              <a:endParaRPr lang="en-GB"/>
            </a:p>
          </p:txBody>
        </p:sp>
        <p:sp>
          <p:nvSpPr>
            <p:cNvPr id="28712" name="Freeform 41"/>
            <p:cNvSpPr>
              <a:spLocks/>
            </p:cNvSpPr>
            <p:nvPr/>
          </p:nvSpPr>
          <p:spPr bwMode="auto">
            <a:xfrm>
              <a:off x="5453" y="4114"/>
              <a:ext cx="33" cy="37"/>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7"/>
                    <a:pt x="28" y="17"/>
                  </a:cubicBezTo>
                  <a:cubicBezTo>
                    <a:pt x="21" y="17"/>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28713" name="Freeform 42"/>
            <p:cNvSpPr>
              <a:spLocks noEditPoints="1"/>
            </p:cNvSpPr>
            <p:nvPr/>
          </p:nvSpPr>
          <p:spPr bwMode="auto">
            <a:xfrm>
              <a:off x="5492" y="4113"/>
              <a:ext cx="38" cy="39"/>
            </a:xfrm>
            <a:custGeom>
              <a:avLst/>
              <a:gdLst>
                <a:gd name="T0" fmla="*/ 1 w 64"/>
                <a:gd name="T1" fmla="*/ 1 h 64"/>
                <a:gd name="T2" fmla="*/ 1 w 64"/>
                <a:gd name="T3" fmla="*/ 1 h 64"/>
                <a:gd name="T4" fmla="*/ 1 w 64"/>
                <a:gd name="T5" fmla="*/ 1 h 64"/>
                <a:gd name="T6" fmla="*/ 1 w 64"/>
                <a:gd name="T7" fmla="*/ 1 h 64"/>
                <a:gd name="T8" fmla="*/ 0 w 64"/>
                <a:gd name="T9" fmla="*/ 1 h 64"/>
                <a:gd name="T10" fmla="*/ 1 w 64"/>
                <a:gd name="T11" fmla="*/ 1 h 64"/>
                <a:gd name="T12" fmla="*/ 1 w 64"/>
                <a:gd name="T13" fmla="*/ 0 h 64"/>
                <a:gd name="T14" fmla="*/ 1 w 64"/>
                <a:gd name="T15" fmla="*/ 1 h 64"/>
                <a:gd name="T16" fmla="*/ 1 w 64"/>
                <a:gd name="T17" fmla="*/ 1 h 64"/>
                <a:gd name="T18" fmla="*/ 1 w 64"/>
                <a:gd name="T19" fmla="*/ 1 h 64"/>
                <a:gd name="T20" fmla="*/ 1 w 64"/>
                <a:gd name="T21" fmla="*/ 1 h 64"/>
                <a:gd name="T22" fmla="*/ 1 w 64"/>
                <a:gd name="T23" fmla="*/ 1 h 64"/>
                <a:gd name="T24" fmla="*/ 1 w 64"/>
                <a:gd name="T25" fmla="*/ 1 h 64"/>
                <a:gd name="T26" fmla="*/ 1 w 64"/>
                <a:gd name="T27" fmla="*/ 1 h 64"/>
                <a:gd name="T28" fmla="*/ 1 w 64"/>
                <a:gd name="T29" fmla="*/ 1 h 64"/>
                <a:gd name="T30" fmla="*/ 1 w 64"/>
                <a:gd name="T31" fmla="*/ 1 h 64"/>
                <a:gd name="T32" fmla="*/ 1 w 64"/>
                <a:gd name="T33" fmla="*/ 1 h 64"/>
                <a:gd name="T34" fmla="*/ 1 w 64"/>
                <a:gd name="T35" fmla="*/ 1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64"/>
                <a:gd name="T56" fmla="*/ 64 w 64"/>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64">
                  <a:moveTo>
                    <a:pt x="61" y="45"/>
                  </a:moveTo>
                  <a:lnTo>
                    <a:pt x="61" y="45"/>
                  </a:lnTo>
                  <a:cubicBezTo>
                    <a:pt x="55" y="58"/>
                    <a:pt x="45" y="64"/>
                    <a:pt x="32" y="64"/>
                  </a:cubicBezTo>
                  <a:cubicBezTo>
                    <a:pt x="22" y="64"/>
                    <a:pt x="15" y="61"/>
                    <a:pt x="9" y="55"/>
                  </a:cubicBezTo>
                  <a:cubicBezTo>
                    <a:pt x="3" y="48"/>
                    <a:pt x="0" y="41"/>
                    <a:pt x="0" y="32"/>
                  </a:cubicBezTo>
                  <a:cubicBezTo>
                    <a:pt x="0" y="24"/>
                    <a:pt x="3" y="16"/>
                    <a:pt x="9" y="10"/>
                  </a:cubicBezTo>
                  <a:cubicBezTo>
                    <a:pt x="15" y="4"/>
                    <a:pt x="23" y="0"/>
                    <a:pt x="31" y="0"/>
                  </a:cubicBezTo>
                  <a:cubicBezTo>
                    <a:pt x="51" y="0"/>
                    <a:pt x="64" y="14"/>
                    <a:pt x="64" y="37"/>
                  </a:cubicBezTo>
                  <a:lnTo>
                    <a:pt x="64" y="39"/>
                  </a:lnTo>
                  <a:lnTo>
                    <a:pt x="18" y="39"/>
                  </a:lnTo>
                  <a:cubicBezTo>
                    <a:pt x="20" y="45"/>
                    <a:pt x="24" y="49"/>
                    <a:pt x="32" y="49"/>
                  </a:cubicBezTo>
                  <a:cubicBezTo>
                    <a:pt x="36" y="49"/>
                    <a:pt x="39" y="48"/>
                    <a:pt x="41" y="45"/>
                  </a:cubicBezTo>
                  <a:lnTo>
                    <a:pt x="61" y="45"/>
                  </a:lnTo>
                  <a:close/>
                  <a:moveTo>
                    <a:pt x="46" y="26"/>
                  </a:moveTo>
                  <a:lnTo>
                    <a:pt x="46" y="26"/>
                  </a:lnTo>
                  <a:cubicBezTo>
                    <a:pt x="44" y="20"/>
                    <a:pt x="39" y="16"/>
                    <a:pt x="32" y="16"/>
                  </a:cubicBezTo>
                  <a:cubicBezTo>
                    <a:pt x="24" y="16"/>
                    <a:pt x="19" y="20"/>
                    <a:pt x="18" y="26"/>
                  </a:cubicBezTo>
                  <a:lnTo>
                    <a:pt x="46" y="26"/>
                  </a:lnTo>
                  <a:close/>
                </a:path>
              </a:pathLst>
            </a:custGeom>
            <a:solidFill>
              <a:srgbClr val="B42E34"/>
            </a:solidFill>
            <a:ln w="0">
              <a:solidFill>
                <a:srgbClr val="000000"/>
              </a:solidFill>
              <a:prstDash val="solid"/>
              <a:round/>
              <a:headEnd/>
              <a:tailEnd/>
            </a:ln>
          </p:spPr>
          <p:txBody>
            <a:bodyPr/>
            <a:lstStyle/>
            <a:p>
              <a:endParaRPr lang="en-GB"/>
            </a:p>
          </p:txBody>
        </p:sp>
        <p:sp>
          <p:nvSpPr>
            <p:cNvPr id="28714" name="Freeform 43"/>
            <p:cNvSpPr>
              <a:spLocks/>
            </p:cNvSpPr>
            <p:nvPr/>
          </p:nvSpPr>
          <p:spPr bwMode="auto">
            <a:xfrm>
              <a:off x="5533" y="4103"/>
              <a:ext cx="20" cy="48"/>
            </a:xfrm>
            <a:custGeom>
              <a:avLst/>
              <a:gdLst>
                <a:gd name="T0" fmla="*/ 0 w 34"/>
                <a:gd name="T1" fmla="*/ 1 h 81"/>
                <a:gd name="T2" fmla="*/ 0 w 34"/>
                <a:gd name="T3" fmla="*/ 1 h 81"/>
                <a:gd name="T4" fmla="*/ 0 w 34"/>
                <a:gd name="T5" fmla="*/ 1 h 81"/>
                <a:gd name="T6" fmla="*/ 1 w 34"/>
                <a:gd name="T7" fmla="*/ 1 h 81"/>
                <a:gd name="T8" fmla="*/ 1 w 34"/>
                <a:gd name="T9" fmla="*/ 0 h 81"/>
                <a:gd name="T10" fmla="*/ 1 w 34"/>
                <a:gd name="T11" fmla="*/ 0 h 81"/>
                <a:gd name="T12" fmla="*/ 1 w 34"/>
                <a:gd name="T13" fmla="*/ 1 h 81"/>
                <a:gd name="T14" fmla="*/ 1 w 34"/>
                <a:gd name="T15" fmla="*/ 1 h 81"/>
                <a:gd name="T16" fmla="*/ 1 w 34"/>
                <a:gd name="T17" fmla="*/ 1 h 81"/>
                <a:gd name="T18" fmla="*/ 1 w 34"/>
                <a:gd name="T19" fmla="*/ 1 h 81"/>
                <a:gd name="T20" fmla="*/ 1 w 34"/>
                <a:gd name="T21" fmla="*/ 1 h 81"/>
                <a:gd name="T22" fmla="*/ 1 w 34"/>
                <a:gd name="T23" fmla="*/ 1 h 81"/>
                <a:gd name="T24" fmla="*/ 1 w 34"/>
                <a:gd name="T25" fmla="*/ 1 h 81"/>
                <a:gd name="T26" fmla="*/ 0 w 3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81"/>
                <a:gd name="T44" fmla="*/ 34 w 3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81">
                  <a:moveTo>
                    <a:pt x="0" y="33"/>
                  </a:moveTo>
                  <a:lnTo>
                    <a:pt x="0" y="33"/>
                  </a:lnTo>
                  <a:lnTo>
                    <a:pt x="0" y="20"/>
                  </a:lnTo>
                  <a:lnTo>
                    <a:pt x="8" y="20"/>
                  </a:lnTo>
                  <a:lnTo>
                    <a:pt x="8" y="0"/>
                  </a:lnTo>
                  <a:lnTo>
                    <a:pt x="26" y="0"/>
                  </a:lnTo>
                  <a:lnTo>
                    <a:pt x="26" y="20"/>
                  </a:lnTo>
                  <a:lnTo>
                    <a:pt x="34" y="20"/>
                  </a:lnTo>
                  <a:lnTo>
                    <a:pt x="34" y="33"/>
                  </a:lnTo>
                  <a:lnTo>
                    <a:pt x="26" y="33"/>
                  </a:lnTo>
                  <a:lnTo>
                    <a:pt x="26" y="81"/>
                  </a:lnTo>
                  <a:lnTo>
                    <a:pt x="8" y="81"/>
                  </a:lnTo>
                  <a:lnTo>
                    <a:pt x="8" y="33"/>
                  </a:lnTo>
                  <a:lnTo>
                    <a:pt x="0" y="33"/>
                  </a:lnTo>
                  <a:close/>
                </a:path>
              </a:pathLst>
            </a:custGeom>
            <a:solidFill>
              <a:srgbClr val="B42E34"/>
            </a:solidFill>
            <a:ln w="0">
              <a:solidFill>
                <a:srgbClr val="000000"/>
              </a:solidFill>
              <a:prstDash val="solid"/>
              <a:round/>
              <a:headEnd/>
              <a:tailEnd/>
            </a:ln>
          </p:spPr>
          <p:txBody>
            <a:bodyPr/>
            <a:lstStyle/>
            <a:p>
              <a:endParaRPr lang="en-GB"/>
            </a:p>
          </p:txBody>
        </p:sp>
        <p:sp>
          <p:nvSpPr>
            <p:cNvPr id="28715" name="Freeform 44"/>
            <p:cNvSpPr>
              <a:spLocks noEditPoints="1"/>
            </p:cNvSpPr>
            <p:nvPr/>
          </p:nvSpPr>
          <p:spPr bwMode="auto">
            <a:xfrm>
              <a:off x="5556" y="4103"/>
              <a:ext cx="39" cy="48"/>
            </a:xfrm>
            <a:custGeom>
              <a:avLst/>
              <a:gdLst>
                <a:gd name="T0" fmla="*/ 1 w 65"/>
                <a:gd name="T1" fmla="*/ 1 h 81"/>
                <a:gd name="T2" fmla="*/ 1 w 65"/>
                <a:gd name="T3" fmla="*/ 1 h 81"/>
                <a:gd name="T4" fmla="*/ 0 w 65"/>
                <a:gd name="T5" fmla="*/ 1 h 81"/>
                <a:gd name="T6" fmla="*/ 0 w 65"/>
                <a:gd name="T7" fmla="*/ 0 h 81"/>
                <a:gd name="T8" fmla="*/ 1 w 65"/>
                <a:gd name="T9" fmla="*/ 0 h 81"/>
                <a:gd name="T10" fmla="*/ 1 w 65"/>
                <a:gd name="T11" fmla="*/ 1 h 81"/>
                <a:gd name="T12" fmla="*/ 1 w 65"/>
                <a:gd name="T13" fmla="*/ 1 h 81"/>
                <a:gd name="T14" fmla="*/ 1 w 65"/>
                <a:gd name="T15" fmla="*/ 1 h 81"/>
                <a:gd name="T16" fmla="*/ 1 w 65"/>
                <a:gd name="T17" fmla="*/ 1 h 81"/>
                <a:gd name="T18" fmla="*/ 1 w 65"/>
                <a:gd name="T19" fmla="*/ 1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17" y="81"/>
                  </a:moveTo>
                  <a:lnTo>
                    <a:pt x="17" y="81"/>
                  </a:lnTo>
                  <a:lnTo>
                    <a:pt x="0" y="81"/>
                  </a:lnTo>
                  <a:lnTo>
                    <a:pt x="0" y="0"/>
                  </a:lnTo>
                  <a:lnTo>
                    <a:pt x="18" y="0"/>
                  </a:lnTo>
                  <a:lnTo>
                    <a:pt x="18" y="27"/>
                  </a:lnTo>
                  <a:cubicBezTo>
                    <a:pt x="22" y="22"/>
                    <a:pt x="27" y="19"/>
                    <a:pt x="35" y="19"/>
                  </a:cubicBezTo>
                  <a:cubicBezTo>
                    <a:pt x="43" y="19"/>
                    <a:pt x="50" y="22"/>
                    <a:pt x="55" y="27"/>
                  </a:cubicBezTo>
                  <a:cubicBezTo>
                    <a:pt x="62" y="34"/>
                    <a:pt x="65" y="41"/>
                    <a:pt x="65" y="50"/>
                  </a:cubicBezTo>
                  <a:cubicBezTo>
                    <a:pt x="65" y="60"/>
                    <a:pt x="61" y="68"/>
                    <a:pt x="54" y="74"/>
                  </a:cubicBezTo>
                  <a:cubicBezTo>
                    <a:pt x="49" y="79"/>
                    <a:pt x="43" y="81"/>
                    <a:pt x="35" y="81"/>
                  </a:cubicBezTo>
                  <a:cubicBezTo>
                    <a:pt x="28" y="81"/>
                    <a:pt x="23" y="79"/>
                    <a:pt x="17" y="74"/>
                  </a:cubicBezTo>
                  <a:lnTo>
                    <a:pt x="17" y="81"/>
                  </a:lnTo>
                  <a:close/>
                  <a:moveTo>
                    <a:pt x="31" y="65"/>
                  </a:moveTo>
                  <a:lnTo>
                    <a:pt x="31" y="65"/>
                  </a:lnTo>
                  <a:cubicBezTo>
                    <a:pt x="41" y="65"/>
                    <a:pt x="47" y="58"/>
                    <a:pt x="47" y="50"/>
                  </a:cubicBezTo>
                  <a:cubicBezTo>
                    <a:pt x="47" y="42"/>
                    <a:pt x="40" y="35"/>
                    <a:pt x="32" y="35"/>
                  </a:cubicBezTo>
                  <a:cubicBezTo>
                    <a:pt x="24" y="35"/>
                    <a:pt x="17" y="41"/>
                    <a:pt x="17" y="50"/>
                  </a:cubicBezTo>
                  <a:cubicBezTo>
                    <a:pt x="17" y="59"/>
                    <a:pt x="24" y="65"/>
                    <a:pt x="31" y="65"/>
                  </a:cubicBezTo>
                  <a:close/>
                </a:path>
              </a:pathLst>
            </a:custGeom>
            <a:solidFill>
              <a:srgbClr val="B42E34"/>
            </a:solidFill>
            <a:ln w="0">
              <a:solidFill>
                <a:srgbClr val="000000"/>
              </a:solidFill>
              <a:prstDash val="solid"/>
              <a:round/>
              <a:headEnd/>
              <a:tailEnd/>
            </a:ln>
          </p:spPr>
          <p:txBody>
            <a:bodyPr/>
            <a:lstStyle/>
            <a:p>
              <a:endParaRPr lang="en-GB"/>
            </a:p>
          </p:txBody>
        </p:sp>
        <p:sp>
          <p:nvSpPr>
            <p:cNvPr id="28716" name="Freeform 45"/>
            <p:cNvSpPr>
              <a:spLocks noEditPoints="1"/>
            </p:cNvSpPr>
            <p:nvPr/>
          </p:nvSpPr>
          <p:spPr bwMode="auto">
            <a:xfrm>
              <a:off x="5599" y="4114"/>
              <a:ext cx="39" cy="37"/>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7" y="55"/>
                  </a:moveTo>
                  <a:lnTo>
                    <a:pt x="47" y="55"/>
                  </a:lnTo>
                  <a:cubicBezTo>
                    <a:pt x="42" y="60"/>
                    <a:pt x="37" y="62"/>
                    <a:pt x="29" y="62"/>
                  </a:cubicBezTo>
                  <a:cubicBezTo>
                    <a:pt x="22" y="62"/>
                    <a:pt x="16" y="60"/>
                    <a:pt x="10" y="55"/>
                  </a:cubicBezTo>
                  <a:cubicBezTo>
                    <a:pt x="3" y="49"/>
                    <a:pt x="0" y="41"/>
                    <a:pt x="0" y="31"/>
                  </a:cubicBezTo>
                  <a:cubicBezTo>
                    <a:pt x="0" y="22"/>
                    <a:pt x="3" y="14"/>
                    <a:pt x="9" y="8"/>
                  </a:cubicBezTo>
                  <a:cubicBezTo>
                    <a:pt x="15" y="3"/>
                    <a:pt x="22" y="0"/>
                    <a:pt x="30" y="0"/>
                  </a:cubicBezTo>
                  <a:cubicBezTo>
                    <a:pt x="37" y="0"/>
                    <a:pt x="43" y="2"/>
                    <a:pt x="47" y="8"/>
                  </a:cubicBezTo>
                  <a:lnTo>
                    <a:pt x="47" y="1"/>
                  </a:lnTo>
                  <a:lnTo>
                    <a:pt x="65" y="1"/>
                  </a:lnTo>
                  <a:lnTo>
                    <a:pt x="65" y="62"/>
                  </a:lnTo>
                  <a:lnTo>
                    <a:pt x="47" y="62"/>
                  </a:lnTo>
                  <a:lnTo>
                    <a:pt x="47" y="55"/>
                  </a:lnTo>
                  <a:close/>
                  <a:moveTo>
                    <a:pt x="33" y="46"/>
                  </a:moveTo>
                  <a:lnTo>
                    <a:pt x="33" y="46"/>
                  </a:lnTo>
                  <a:cubicBezTo>
                    <a:pt x="41" y="46"/>
                    <a:pt x="47" y="39"/>
                    <a:pt x="47" y="31"/>
                  </a:cubicBezTo>
                  <a:cubicBezTo>
                    <a:pt x="47" y="22"/>
                    <a:pt x="41" y="16"/>
                    <a:pt x="33" y="16"/>
                  </a:cubicBezTo>
                  <a:cubicBezTo>
                    <a:pt x="24" y="16"/>
                    <a:pt x="18" y="23"/>
                    <a:pt x="18" y="31"/>
                  </a:cubicBezTo>
                  <a:cubicBezTo>
                    <a:pt x="18" y="39"/>
                    <a:pt x="24" y="46"/>
                    <a:pt x="33" y="46"/>
                  </a:cubicBezTo>
                  <a:close/>
                </a:path>
              </a:pathLst>
            </a:custGeom>
            <a:solidFill>
              <a:srgbClr val="B42E34"/>
            </a:solidFill>
            <a:ln w="0">
              <a:solidFill>
                <a:srgbClr val="000000"/>
              </a:solidFill>
              <a:prstDash val="solid"/>
              <a:round/>
              <a:headEnd/>
              <a:tailEnd/>
            </a:ln>
          </p:spPr>
          <p:txBody>
            <a:bodyPr/>
            <a:lstStyle/>
            <a:p>
              <a:endParaRPr lang="en-GB"/>
            </a:p>
          </p:txBody>
        </p:sp>
        <p:sp>
          <p:nvSpPr>
            <p:cNvPr id="28717" name="Freeform 46"/>
            <p:cNvSpPr>
              <a:spLocks/>
            </p:cNvSpPr>
            <p:nvPr/>
          </p:nvSpPr>
          <p:spPr bwMode="auto">
            <a:xfrm>
              <a:off x="5646" y="4103"/>
              <a:ext cx="11" cy="48"/>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28718" name="Freeform 47"/>
            <p:cNvSpPr>
              <a:spLocks/>
            </p:cNvSpPr>
            <p:nvPr/>
          </p:nvSpPr>
          <p:spPr bwMode="auto">
            <a:xfrm>
              <a:off x="5666" y="4103"/>
              <a:ext cx="11" cy="48"/>
            </a:xfrm>
            <a:custGeom>
              <a:avLst/>
              <a:gdLst>
                <a:gd name="T0" fmla="*/ 1 w 18"/>
                <a:gd name="T1" fmla="*/ 0 h 81"/>
                <a:gd name="T2" fmla="*/ 1 w 18"/>
                <a:gd name="T3" fmla="*/ 0 h 81"/>
                <a:gd name="T4" fmla="*/ 1 w 18"/>
                <a:gd name="T5" fmla="*/ 1 h 81"/>
                <a:gd name="T6" fmla="*/ 1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1"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28719" name="Freeform 48"/>
            <p:cNvSpPr>
              <a:spLocks/>
            </p:cNvSpPr>
            <p:nvPr/>
          </p:nvSpPr>
          <p:spPr bwMode="auto">
            <a:xfrm>
              <a:off x="5308" y="3953"/>
              <a:ext cx="202" cy="72"/>
            </a:xfrm>
            <a:custGeom>
              <a:avLst/>
              <a:gdLst>
                <a:gd name="T0" fmla="*/ 1 w 336"/>
                <a:gd name="T1" fmla="*/ 1 h 120"/>
                <a:gd name="T2" fmla="*/ 1 w 336"/>
                <a:gd name="T3" fmla="*/ 1 h 120"/>
                <a:gd name="T4" fmla="*/ 1 w 336"/>
                <a:gd name="T5" fmla="*/ 1 h 120"/>
                <a:gd name="T6" fmla="*/ 5 w 336"/>
                <a:gd name="T7" fmla="*/ 2 h 120"/>
                <a:gd name="T8" fmla="*/ 6 w 336"/>
                <a:gd name="T9" fmla="*/ 2 h 120"/>
                <a:gd name="T10" fmla="*/ 5 w 336"/>
                <a:gd name="T11" fmla="*/ 2 h 120"/>
                <a:gd name="T12" fmla="*/ 0 w 336"/>
                <a:gd name="T13" fmla="*/ 1 h 120"/>
                <a:gd name="T14" fmla="*/ 1 w 336"/>
                <a:gd name="T15" fmla="*/ 0 h 120"/>
                <a:gd name="T16" fmla="*/ 1 w 336"/>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6"/>
                <a:gd name="T28" fmla="*/ 0 h 120"/>
                <a:gd name="T29" fmla="*/ 336 w 33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6" h="120">
                  <a:moveTo>
                    <a:pt x="66" y="24"/>
                  </a:moveTo>
                  <a:lnTo>
                    <a:pt x="66" y="24"/>
                  </a:lnTo>
                  <a:cubicBezTo>
                    <a:pt x="56" y="31"/>
                    <a:pt x="50" y="39"/>
                    <a:pt x="50" y="48"/>
                  </a:cubicBezTo>
                  <a:cubicBezTo>
                    <a:pt x="50" y="86"/>
                    <a:pt x="170" y="117"/>
                    <a:pt x="322" y="119"/>
                  </a:cubicBezTo>
                  <a:cubicBezTo>
                    <a:pt x="326" y="119"/>
                    <a:pt x="331" y="119"/>
                    <a:pt x="336" y="119"/>
                  </a:cubicBezTo>
                  <a:lnTo>
                    <a:pt x="300" y="119"/>
                  </a:lnTo>
                  <a:cubicBezTo>
                    <a:pt x="134" y="120"/>
                    <a:pt x="0" y="86"/>
                    <a:pt x="0" y="44"/>
                  </a:cubicBezTo>
                  <a:cubicBezTo>
                    <a:pt x="0" y="28"/>
                    <a:pt x="19" y="13"/>
                    <a:pt x="52" y="0"/>
                  </a:cubicBezTo>
                  <a:lnTo>
                    <a:pt x="66" y="24"/>
                  </a:lnTo>
                  <a:close/>
                </a:path>
              </a:pathLst>
            </a:custGeom>
            <a:solidFill>
              <a:srgbClr val="B42E34"/>
            </a:solidFill>
            <a:ln w="0">
              <a:solidFill>
                <a:srgbClr val="000000"/>
              </a:solidFill>
              <a:prstDash val="solid"/>
              <a:round/>
              <a:headEnd/>
              <a:tailEnd/>
            </a:ln>
          </p:spPr>
          <p:txBody>
            <a:bodyPr/>
            <a:lstStyle/>
            <a:p>
              <a:endParaRPr lang="en-GB"/>
            </a:p>
          </p:txBody>
        </p:sp>
        <p:sp>
          <p:nvSpPr>
            <p:cNvPr id="28720" name="Freeform 49"/>
            <p:cNvSpPr>
              <a:spLocks/>
            </p:cNvSpPr>
            <p:nvPr/>
          </p:nvSpPr>
          <p:spPr bwMode="auto">
            <a:xfrm>
              <a:off x="5534" y="3934"/>
              <a:ext cx="96" cy="16"/>
            </a:xfrm>
            <a:custGeom>
              <a:avLst/>
              <a:gdLst>
                <a:gd name="T0" fmla="*/ 0 w 161"/>
                <a:gd name="T1" fmla="*/ 1 h 26"/>
                <a:gd name="T2" fmla="*/ 0 w 161"/>
                <a:gd name="T3" fmla="*/ 1 h 26"/>
                <a:gd name="T4" fmla="*/ 2 w 161"/>
                <a:gd name="T5" fmla="*/ 1 h 26"/>
                <a:gd name="T6" fmla="*/ 2 w 161"/>
                <a:gd name="T7" fmla="*/ 1 h 26"/>
                <a:gd name="T8" fmla="*/ 0 w 161"/>
                <a:gd name="T9" fmla="*/ 0 h 26"/>
                <a:gd name="T10" fmla="*/ 0 w 161"/>
                <a:gd name="T11" fmla="*/ 1 h 26"/>
                <a:gd name="T12" fmla="*/ 0 60000 65536"/>
                <a:gd name="T13" fmla="*/ 0 60000 65536"/>
                <a:gd name="T14" fmla="*/ 0 60000 65536"/>
                <a:gd name="T15" fmla="*/ 0 60000 65536"/>
                <a:gd name="T16" fmla="*/ 0 60000 65536"/>
                <a:gd name="T17" fmla="*/ 0 60000 65536"/>
                <a:gd name="T18" fmla="*/ 0 w 161"/>
                <a:gd name="T19" fmla="*/ 0 h 26"/>
                <a:gd name="T20" fmla="*/ 161 w 16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61" h="26">
                  <a:moveTo>
                    <a:pt x="0" y="7"/>
                  </a:moveTo>
                  <a:lnTo>
                    <a:pt x="0" y="7"/>
                  </a:lnTo>
                  <a:cubicBezTo>
                    <a:pt x="62" y="9"/>
                    <a:pt x="118" y="16"/>
                    <a:pt x="161" y="26"/>
                  </a:cubicBezTo>
                  <a:lnTo>
                    <a:pt x="157" y="25"/>
                  </a:lnTo>
                  <a:cubicBezTo>
                    <a:pt x="117" y="12"/>
                    <a:pt x="62" y="4"/>
                    <a:pt x="0" y="0"/>
                  </a:cubicBezTo>
                  <a:lnTo>
                    <a:pt x="0" y="7"/>
                  </a:lnTo>
                  <a:close/>
                </a:path>
              </a:pathLst>
            </a:custGeom>
            <a:solidFill>
              <a:srgbClr val="B42E34"/>
            </a:solidFill>
            <a:ln w="0">
              <a:solidFill>
                <a:srgbClr val="000000"/>
              </a:solidFill>
              <a:prstDash val="solid"/>
              <a:round/>
              <a:headEnd/>
              <a:tailEnd/>
            </a:ln>
          </p:spPr>
          <p:txBody>
            <a:bodyPr/>
            <a:lstStyle/>
            <a:p>
              <a:endParaRPr lang="en-GB"/>
            </a:p>
          </p:txBody>
        </p:sp>
        <p:sp>
          <p:nvSpPr>
            <p:cNvPr id="28721" name="Freeform 50"/>
            <p:cNvSpPr>
              <a:spLocks/>
            </p:cNvSpPr>
            <p:nvPr/>
          </p:nvSpPr>
          <p:spPr bwMode="auto">
            <a:xfrm>
              <a:off x="5331" y="3865"/>
              <a:ext cx="212" cy="148"/>
            </a:xfrm>
            <a:custGeom>
              <a:avLst/>
              <a:gdLst>
                <a:gd name="T0" fmla="*/ 6 w 352"/>
                <a:gd name="T1" fmla="*/ 0 h 247"/>
                <a:gd name="T2" fmla="*/ 6 w 352"/>
                <a:gd name="T3" fmla="*/ 0 h 247"/>
                <a:gd name="T4" fmla="*/ 6 w 352"/>
                <a:gd name="T5" fmla="*/ 1 h 247"/>
                <a:gd name="T6" fmla="*/ 3 w 352"/>
                <a:gd name="T7" fmla="*/ 4 h 247"/>
                <a:gd name="T8" fmla="*/ 0 w 352"/>
                <a:gd name="T9" fmla="*/ 2 h 247"/>
                <a:gd name="T10" fmla="*/ 1 w 352"/>
                <a:gd name="T11" fmla="*/ 2 h 247"/>
                <a:gd name="T12" fmla="*/ 3 w 352"/>
                <a:gd name="T13" fmla="*/ 4 h 247"/>
                <a:gd name="T14" fmla="*/ 6 w 352"/>
                <a:gd name="T15" fmla="*/ 1 h 247"/>
                <a:gd name="T16" fmla="*/ 6 w 352"/>
                <a:gd name="T17" fmla="*/ 1 h 247"/>
                <a:gd name="T18" fmla="*/ 6 w 352"/>
                <a:gd name="T19" fmla="*/ 0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247"/>
                <a:gd name="T32" fmla="*/ 352 w 352"/>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247">
                  <a:moveTo>
                    <a:pt x="338" y="0"/>
                  </a:moveTo>
                  <a:lnTo>
                    <a:pt x="338" y="0"/>
                  </a:lnTo>
                  <a:cubicBezTo>
                    <a:pt x="342" y="14"/>
                    <a:pt x="344" y="28"/>
                    <a:pt x="344" y="43"/>
                  </a:cubicBezTo>
                  <a:cubicBezTo>
                    <a:pt x="344" y="141"/>
                    <a:pt x="265" y="222"/>
                    <a:pt x="166" y="222"/>
                  </a:cubicBezTo>
                  <a:cubicBezTo>
                    <a:pt x="91" y="223"/>
                    <a:pt x="27" y="177"/>
                    <a:pt x="0" y="112"/>
                  </a:cubicBezTo>
                  <a:lnTo>
                    <a:pt x="2" y="118"/>
                  </a:lnTo>
                  <a:cubicBezTo>
                    <a:pt x="23" y="193"/>
                    <a:pt x="92" y="247"/>
                    <a:pt x="174" y="247"/>
                  </a:cubicBezTo>
                  <a:cubicBezTo>
                    <a:pt x="273" y="246"/>
                    <a:pt x="352" y="166"/>
                    <a:pt x="352" y="67"/>
                  </a:cubicBezTo>
                  <a:cubicBezTo>
                    <a:pt x="352" y="46"/>
                    <a:pt x="348" y="26"/>
                    <a:pt x="341" y="7"/>
                  </a:cubicBezTo>
                  <a:lnTo>
                    <a:pt x="338" y="0"/>
                  </a:lnTo>
                  <a:close/>
                </a:path>
              </a:pathLst>
            </a:custGeom>
            <a:solidFill>
              <a:srgbClr val="B42E34"/>
            </a:solidFill>
            <a:ln w="0">
              <a:solidFill>
                <a:srgbClr val="000000"/>
              </a:solidFill>
              <a:prstDash val="solid"/>
              <a:round/>
              <a:headEnd/>
              <a:tailEnd/>
            </a:ln>
          </p:spPr>
          <p:txBody>
            <a:bodyPr/>
            <a:lstStyle/>
            <a:p>
              <a:endParaRPr lang="en-GB"/>
            </a:p>
          </p:txBody>
        </p:sp>
        <p:sp>
          <p:nvSpPr>
            <p:cNvPr id="28722" name="Freeform 51"/>
            <p:cNvSpPr>
              <a:spLocks/>
            </p:cNvSpPr>
            <p:nvPr/>
          </p:nvSpPr>
          <p:spPr bwMode="auto">
            <a:xfrm>
              <a:off x="5299" y="3996"/>
              <a:ext cx="184" cy="149"/>
            </a:xfrm>
            <a:custGeom>
              <a:avLst/>
              <a:gdLst>
                <a:gd name="T0" fmla="*/ 5 w 305"/>
                <a:gd name="T1" fmla="*/ 1 h 247"/>
                <a:gd name="T2" fmla="*/ 5 w 305"/>
                <a:gd name="T3" fmla="*/ 1 h 247"/>
                <a:gd name="T4" fmla="*/ 1 w 305"/>
                <a:gd name="T5" fmla="*/ 1 h 247"/>
                <a:gd name="T6" fmla="*/ 1 w 305"/>
                <a:gd name="T7" fmla="*/ 1 h 247"/>
                <a:gd name="T8" fmla="*/ 3 w 305"/>
                <a:gd name="T9" fmla="*/ 4 h 247"/>
                <a:gd name="T10" fmla="*/ 2 w 305"/>
                <a:gd name="T11" fmla="*/ 1 h 247"/>
                <a:gd name="T12" fmla="*/ 2 w 305"/>
                <a:gd name="T13" fmla="*/ 1 h 247"/>
                <a:gd name="T14" fmla="*/ 5 w 305"/>
                <a:gd name="T15" fmla="*/ 1 h 247"/>
                <a:gd name="T16" fmla="*/ 0 60000 65536"/>
                <a:gd name="T17" fmla="*/ 0 60000 65536"/>
                <a:gd name="T18" fmla="*/ 0 60000 65536"/>
                <a:gd name="T19" fmla="*/ 0 60000 65536"/>
                <a:gd name="T20" fmla="*/ 0 60000 65536"/>
                <a:gd name="T21" fmla="*/ 0 60000 65536"/>
                <a:gd name="T22" fmla="*/ 0 60000 65536"/>
                <a:gd name="T23" fmla="*/ 0 60000 65536"/>
                <a:gd name="T24" fmla="*/ 0 w 305"/>
                <a:gd name="T25" fmla="*/ 0 h 247"/>
                <a:gd name="T26" fmla="*/ 305 w 305"/>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 h="247">
                  <a:moveTo>
                    <a:pt x="305" y="51"/>
                  </a:moveTo>
                  <a:lnTo>
                    <a:pt x="305" y="51"/>
                  </a:lnTo>
                  <a:cubicBezTo>
                    <a:pt x="305" y="51"/>
                    <a:pt x="123" y="52"/>
                    <a:pt x="48" y="12"/>
                  </a:cubicBezTo>
                  <a:cubicBezTo>
                    <a:pt x="48" y="12"/>
                    <a:pt x="0" y="0"/>
                    <a:pt x="62" y="72"/>
                  </a:cubicBezTo>
                  <a:cubicBezTo>
                    <a:pt x="123" y="145"/>
                    <a:pt x="185" y="247"/>
                    <a:pt x="185" y="247"/>
                  </a:cubicBezTo>
                  <a:lnTo>
                    <a:pt x="92" y="77"/>
                  </a:lnTo>
                  <a:cubicBezTo>
                    <a:pt x="92" y="77"/>
                    <a:pt x="77" y="40"/>
                    <a:pt x="116" y="46"/>
                  </a:cubicBezTo>
                  <a:cubicBezTo>
                    <a:pt x="179" y="56"/>
                    <a:pt x="305" y="51"/>
                    <a:pt x="305" y="51"/>
                  </a:cubicBezTo>
                  <a:close/>
                </a:path>
              </a:pathLst>
            </a:custGeom>
            <a:solidFill>
              <a:srgbClr val="B42E34"/>
            </a:solidFill>
            <a:ln w="0">
              <a:solidFill>
                <a:srgbClr val="000000"/>
              </a:solidFill>
              <a:prstDash val="solid"/>
              <a:round/>
              <a:headEnd/>
              <a:tailEnd/>
            </a:ln>
          </p:spPr>
          <p:txBody>
            <a:bodyPr/>
            <a:lstStyle/>
            <a:p>
              <a:endParaRPr lang="en-GB"/>
            </a:p>
          </p:txBody>
        </p:sp>
      </p:grpSp>
      <p:sp>
        <p:nvSpPr>
          <p:cNvPr id="28676" name="Rectangle 5"/>
          <p:cNvSpPr>
            <a:spLocks noChangeArrowheads="1"/>
          </p:cNvSpPr>
          <p:nvPr/>
        </p:nvSpPr>
        <p:spPr bwMode="auto">
          <a:xfrm>
            <a:off x="7239000" y="457200"/>
            <a:ext cx="1600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5400" b="1">
              <a:solidFill>
                <a:srgbClr val="000000"/>
              </a:solidFill>
              <a:latin typeface="Arial Bold" panose="020B0704020202020204" pitchFamily="34" charset="0"/>
              <a:cs typeface="Arial Bold" panose="020B0704020202020204" pitchFamily="34" charset="0"/>
            </a:endParaRPr>
          </a:p>
        </p:txBody>
      </p:sp>
      <p:sp>
        <p:nvSpPr>
          <p:cNvPr id="14341" name="Rectangle 1"/>
          <p:cNvSpPr>
            <a:spLocks noChangeArrowheads="1"/>
          </p:cNvSpPr>
          <p:nvPr/>
        </p:nvSpPr>
        <p:spPr bwMode="auto">
          <a:xfrm>
            <a:off x="684213" y="1304925"/>
            <a:ext cx="7991475" cy="615950"/>
          </a:xfrm>
          <a:prstGeom prst="rect">
            <a:avLst/>
          </a:prstGeom>
          <a:noFill/>
          <a:ln>
            <a:noFill/>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indent="-285750" eaLnBrk="1" fontAlgn="auto" hangingPunct="1">
              <a:spcBef>
                <a:spcPct val="0"/>
              </a:spcBef>
              <a:spcAft>
                <a:spcPts val="0"/>
              </a:spcAft>
              <a:defRPr/>
            </a:pPr>
            <a:endParaRPr lang="en-GB" altLang="en-US" sz="1600" dirty="0">
              <a:ea typeface="+mn-ea"/>
            </a:endParaRPr>
          </a:p>
          <a:p>
            <a:pPr eaLnBrk="1" fontAlgn="auto" hangingPunct="1">
              <a:spcBef>
                <a:spcPct val="0"/>
              </a:spcBef>
              <a:spcAft>
                <a:spcPts val="0"/>
              </a:spcAft>
              <a:buFontTx/>
              <a:buNone/>
              <a:defRPr/>
            </a:pPr>
            <a:endParaRPr lang="en-GB" altLang="en-US" sz="1800" dirty="0">
              <a:ea typeface="+mn-ea"/>
            </a:endParaRPr>
          </a:p>
        </p:txBody>
      </p:sp>
      <p:pic>
        <p:nvPicPr>
          <p:cNvPr id="286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2788" y="6069013"/>
            <a:ext cx="6683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51" descr="Final WY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5975350"/>
            <a:ext cx="1152525"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 Box 49"/>
          <p:cNvSpPr txBox="1">
            <a:spLocks noGrp="1" noChangeArrowheads="1"/>
          </p:cNvSpPr>
          <p:nvPr>
            <p:ph idx="1"/>
          </p:nvPr>
        </p:nvSpPr>
        <p:spPr bwMode="auto">
          <a:xfrm>
            <a:off x="461267" y="1600200"/>
            <a:ext cx="84312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None/>
            </a:pPr>
            <a:r>
              <a:rPr lang="en-GB" altLang="en-US" sz="2400" b="1" dirty="0">
                <a:latin typeface="Verdana" panose="020B0604030504040204" pitchFamily="34" charset="0"/>
              </a:rPr>
              <a:t>RECOGNISING OUR WINNERS</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37" y="6350"/>
            <a:ext cx="9249825" cy="1524000"/>
          </a:xfrm>
          <a:prstGeom prst="rect">
            <a:avLst/>
          </a:prstGeom>
        </p:spPr>
      </p:pic>
      <p:sp>
        <p:nvSpPr>
          <p:cNvPr id="51" name="Text Box 48"/>
          <p:cNvSpPr txBox="1">
            <a:spLocks noChangeArrowheads="1"/>
          </p:cNvSpPr>
          <p:nvPr/>
        </p:nvSpPr>
        <p:spPr bwMode="auto">
          <a:xfrm>
            <a:off x="641474" y="2114550"/>
            <a:ext cx="7678738" cy="387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None/>
            </a:pPr>
            <a:r>
              <a:rPr lang="en-GB" altLang="en-US" sz="1800" b="1" dirty="0">
                <a:latin typeface="Verdana" panose="020B0604030504040204" pitchFamily="34" charset="0"/>
              </a:rPr>
              <a:t>SENIOR LEAGUE &amp; JUNIOR LEAGUE AGMs will follow this meeting</a:t>
            </a:r>
          </a:p>
          <a:p>
            <a:pPr>
              <a:spcBef>
                <a:spcPct val="50000"/>
              </a:spcBef>
              <a:buNone/>
            </a:pPr>
            <a:r>
              <a:rPr lang="en-GB" altLang="en-US" sz="1400" dirty="0">
                <a:latin typeface="Verdana" panose="020B0604030504040204" pitchFamily="34" charset="0"/>
              </a:rPr>
              <a:t>Teams qualify for Yorkshire Regional and National Competitions</a:t>
            </a:r>
          </a:p>
          <a:p>
            <a:pPr>
              <a:spcBef>
                <a:spcPct val="50000"/>
              </a:spcBef>
              <a:buNone/>
            </a:pPr>
            <a:r>
              <a:rPr lang="en-GB" altLang="en-US" sz="1400" b="1" dirty="0">
                <a:latin typeface="Verdana" panose="020B0604030504040204" pitchFamily="34" charset="0"/>
              </a:rPr>
              <a:t>SENIORS:</a:t>
            </a:r>
          </a:p>
          <a:p>
            <a:pPr>
              <a:spcBef>
                <a:spcPct val="50000"/>
              </a:spcBef>
              <a:buNone/>
            </a:pPr>
            <a:r>
              <a:rPr lang="en-GB" altLang="en-US" sz="1400" dirty="0">
                <a:latin typeface="Verdana" panose="020B0604030504040204" pitchFamily="34" charset="0"/>
              </a:rPr>
              <a:t>Yorkshire Division 1 – Winners: Leeds Athletic	Runners-Up:  High Tech</a:t>
            </a:r>
          </a:p>
          <a:p>
            <a:pPr>
              <a:spcBef>
                <a:spcPct val="50000"/>
              </a:spcBef>
              <a:buNone/>
            </a:pPr>
            <a:r>
              <a:rPr lang="en-GB" altLang="en-US" sz="1400" dirty="0">
                <a:latin typeface="Verdana" panose="020B0604030504040204" pitchFamily="34" charset="0"/>
              </a:rPr>
              <a:t>Yorkshire Division 2 – Winners: Yorkshire Brodleians</a:t>
            </a:r>
          </a:p>
          <a:p>
            <a:pPr>
              <a:spcBef>
                <a:spcPct val="50000"/>
              </a:spcBef>
              <a:buNone/>
            </a:pPr>
            <a:r>
              <a:rPr lang="en-GB" altLang="en-US" sz="1400" b="1" dirty="0">
                <a:latin typeface="Verdana" panose="020B0604030504040204" pitchFamily="34" charset="0"/>
              </a:rPr>
              <a:t>JUNIORS:</a:t>
            </a:r>
          </a:p>
          <a:p>
            <a:pPr>
              <a:spcBef>
                <a:spcPct val="50000"/>
              </a:spcBef>
              <a:buNone/>
            </a:pPr>
            <a:r>
              <a:rPr lang="en-GB" altLang="en-US" sz="1400" dirty="0">
                <a:latin typeface="Verdana" panose="020B0604030504040204" pitchFamily="34" charset="0"/>
              </a:rPr>
              <a:t>Yorkshire U16’s – Winners: Leeds Athletic     National Finals: 11</a:t>
            </a:r>
            <a:r>
              <a:rPr lang="en-GB" altLang="en-US" sz="1400" baseline="30000" dirty="0">
                <a:latin typeface="Verdana" panose="020B0604030504040204" pitchFamily="34" charset="0"/>
              </a:rPr>
              <a:t>th</a:t>
            </a:r>
            <a:r>
              <a:rPr lang="en-GB" altLang="en-US" sz="1400" dirty="0">
                <a:latin typeface="Verdana" panose="020B0604030504040204" pitchFamily="34" charset="0"/>
              </a:rPr>
              <a:t> Place	</a:t>
            </a:r>
          </a:p>
          <a:p>
            <a:pPr>
              <a:spcBef>
                <a:spcPct val="50000"/>
              </a:spcBef>
              <a:buNone/>
            </a:pPr>
            <a:r>
              <a:rPr lang="en-GB" altLang="en-US" sz="1400" dirty="0">
                <a:latin typeface="Verdana" panose="020B0604030504040204" pitchFamily="34" charset="0"/>
              </a:rPr>
              <a:t>Yorkshire U14’s – Winners: Leeds Athletic     National Finals: 14</a:t>
            </a:r>
            <a:r>
              <a:rPr lang="en-GB" altLang="en-US" sz="1400" baseline="30000" dirty="0">
                <a:latin typeface="Verdana" panose="020B0604030504040204" pitchFamily="34" charset="0"/>
              </a:rPr>
              <a:t>th</a:t>
            </a:r>
            <a:r>
              <a:rPr lang="en-GB" altLang="en-US" sz="1400" dirty="0">
                <a:latin typeface="Verdana" panose="020B0604030504040204" pitchFamily="34" charset="0"/>
              </a:rPr>
              <a:t> Place</a:t>
            </a:r>
          </a:p>
          <a:p>
            <a:pPr>
              <a:spcBef>
                <a:spcPct val="50000"/>
              </a:spcBef>
              <a:buNone/>
            </a:pPr>
            <a:r>
              <a:rPr lang="en-GB" altLang="en-US" sz="1400" dirty="0">
                <a:latin typeface="Verdana" panose="020B0604030504040204" pitchFamily="34" charset="0"/>
              </a:rPr>
              <a:t>U15 National Cup Championships (North): Leeds Athletic: 10</a:t>
            </a:r>
            <a:r>
              <a:rPr lang="en-GB" altLang="en-US" sz="1400" baseline="30000" dirty="0">
                <a:latin typeface="Verdana" panose="020B0604030504040204" pitchFamily="34" charset="0"/>
              </a:rPr>
              <a:t>th</a:t>
            </a:r>
            <a:r>
              <a:rPr lang="en-GB" altLang="en-US" sz="1400" dirty="0">
                <a:latin typeface="Verdana" panose="020B0604030504040204" pitchFamily="34" charset="0"/>
              </a:rPr>
              <a:t> Place</a:t>
            </a:r>
          </a:p>
          <a:p>
            <a:pPr>
              <a:spcBef>
                <a:spcPct val="50000"/>
              </a:spcBef>
              <a:buNone/>
            </a:pPr>
            <a:r>
              <a:rPr lang="en-GB" altLang="en-US" sz="1400" dirty="0">
                <a:latin typeface="Verdana" panose="020B0604030504040204" pitchFamily="34" charset="0"/>
              </a:rPr>
              <a:t>				   Huddersfield Giants:  12</a:t>
            </a:r>
            <a:r>
              <a:rPr lang="en-GB" altLang="en-US" sz="1400" baseline="30000" dirty="0">
                <a:latin typeface="Verdana" panose="020B0604030504040204" pitchFamily="34" charset="0"/>
              </a:rPr>
              <a:t>th</a:t>
            </a:r>
            <a:r>
              <a:rPr lang="en-GB" altLang="en-US" sz="1400" dirty="0">
                <a:latin typeface="Verdana" panose="020B0604030504040204" pitchFamily="34" charset="0"/>
              </a:rPr>
              <a:t> Place</a:t>
            </a:r>
          </a:p>
          <a:p>
            <a:pPr>
              <a:spcBef>
                <a:spcPct val="50000"/>
              </a:spcBef>
              <a:buNone/>
            </a:pPr>
            <a:r>
              <a:rPr lang="en-GB" altLang="en-US" sz="1400" dirty="0">
                <a:latin typeface="Verdana" panose="020B0604030504040204" pitchFamily="34" charset="0"/>
              </a:rPr>
              <a:t>U17 National Cup Championships (North): Leeds Athletic: 8</a:t>
            </a:r>
            <a:r>
              <a:rPr lang="en-GB" altLang="en-US" sz="1400" baseline="30000" dirty="0">
                <a:latin typeface="Verdana" panose="020B0604030504040204" pitchFamily="34" charset="0"/>
              </a:rPr>
              <a:t>th</a:t>
            </a:r>
            <a:r>
              <a:rPr lang="en-GB" altLang="en-US" sz="1400" dirty="0">
                <a:latin typeface="Verdana" panose="020B0604030504040204" pitchFamily="34" charset="0"/>
              </a:rPr>
              <a:t> Place</a:t>
            </a:r>
          </a:p>
        </p:txBody>
      </p:sp>
    </p:spTree>
    <p:extLst>
      <p:ext uri="{BB962C8B-B14F-4D97-AF65-F5344CB8AC3E}">
        <p14:creationId xmlns:p14="http://schemas.microsoft.com/office/powerpoint/2010/main" val="3917201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11"/>
          <p:cNvGrpSpPr>
            <a:grpSpLocks noChangeAspect="1"/>
          </p:cNvGrpSpPr>
          <p:nvPr/>
        </p:nvGrpSpPr>
        <p:grpSpPr bwMode="auto">
          <a:xfrm>
            <a:off x="77788" y="0"/>
            <a:ext cx="9423400" cy="6858000"/>
            <a:chOff x="49" y="0"/>
            <a:chExt cx="5936" cy="4320"/>
          </a:xfrm>
        </p:grpSpPr>
        <p:sp>
          <p:nvSpPr>
            <p:cNvPr id="28682" name="AutoShape 10"/>
            <p:cNvSpPr>
              <a:spLocks noChangeAspect="1" noChangeArrowheads="1" noTextEdit="1"/>
            </p:cNvSpPr>
            <p:nvPr/>
          </p:nvSpPr>
          <p:spPr bwMode="auto">
            <a:xfrm>
              <a:off x="49" y="4"/>
              <a:ext cx="5760" cy="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8683" name="Freeform 12"/>
            <p:cNvSpPr>
              <a:spLocks/>
            </p:cNvSpPr>
            <p:nvPr/>
          </p:nvSpPr>
          <p:spPr bwMode="auto">
            <a:xfrm>
              <a:off x="49" y="0"/>
              <a:ext cx="5766" cy="910"/>
            </a:xfrm>
            <a:custGeom>
              <a:avLst/>
              <a:gdLst>
                <a:gd name="T0" fmla="*/ 18 w 9599"/>
                <a:gd name="T1" fmla="*/ 0 h 2905"/>
                <a:gd name="T2" fmla="*/ 18 w 9599"/>
                <a:gd name="T3" fmla="*/ 0 h 2905"/>
                <a:gd name="T4" fmla="*/ 67 w 9599"/>
                <a:gd name="T5" fmla="*/ 0 h 2905"/>
                <a:gd name="T6" fmla="*/ 80 w 9599"/>
                <a:gd name="T7" fmla="*/ 0 h 2905"/>
                <a:gd name="T8" fmla="*/ 96 w 9599"/>
                <a:gd name="T9" fmla="*/ 0 h 2905"/>
                <a:gd name="T10" fmla="*/ 105 w 9599"/>
                <a:gd name="T11" fmla="*/ 0 h 2905"/>
                <a:gd name="T12" fmla="*/ 117 w 9599"/>
                <a:gd name="T13" fmla="*/ 0 h 2905"/>
                <a:gd name="T14" fmla="*/ 129 w 9599"/>
                <a:gd name="T15" fmla="*/ 0 h 2905"/>
                <a:gd name="T16" fmla="*/ 145 w 9599"/>
                <a:gd name="T17" fmla="*/ 0 h 2905"/>
                <a:gd name="T18" fmla="*/ 159 w 9599"/>
                <a:gd name="T19" fmla="*/ 0 h 2905"/>
                <a:gd name="T20" fmla="*/ 161 w 9599"/>
                <a:gd name="T21" fmla="*/ 0 h 2905"/>
                <a:gd name="T22" fmla="*/ 163 w 9599"/>
                <a:gd name="T23" fmla="*/ 0 h 2905"/>
                <a:gd name="T24" fmla="*/ 163 w 9599"/>
                <a:gd name="T25" fmla="*/ 0 h 2905"/>
                <a:gd name="T26" fmla="*/ 0 w 9599"/>
                <a:gd name="T27" fmla="*/ 0 h 2905"/>
                <a:gd name="T28" fmla="*/ 0 w 9599"/>
                <a:gd name="T29" fmla="*/ 0 h 2905"/>
                <a:gd name="T30" fmla="*/ 18 w 9599"/>
                <a:gd name="T31" fmla="*/ 0 h 29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99"/>
                <a:gd name="T49" fmla="*/ 0 h 2905"/>
                <a:gd name="T50" fmla="*/ 9599 w 9599"/>
                <a:gd name="T51" fmla="*/ 2905 h 29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99" h="2905">
                  <a:moveTo>
                    <a:pt x="1057" y="2871"/>
                  </a:moveTo>
                  <a:lnTo>
                    <a:pt x="1057" y="2871"/>
                  </a:lnTo>
                  <a:cubicBezTo>
                    <a:pt x="1057" y="2871"/>
                    <a:pt x="3791" y="2791"/>
                    <a:pt x="3930" y="2829"/>
                  </a:cubicBezTo>
                  <a:cubicBezTo>
                    <a:pt x="4068" y="2867"/>
                    <a:pt x="4648" y="2879"/>
                    <a:pt x="4723" y="2879"/>
                  </a:cubicBezTo>
                  <a:cubicBezTo>
                    <a:pt x="4799" y="2879"/>
                    <a:pt x="5504" y="2829"/>
                    <a:pt x="5643" y="2829"/>
                  </a:cubicBezTo>
                  <a:lnTo>
                    <a:pt x="6197" y="2829"/>
                  </a:lnTo>
                  <a:cubicBezTo>
                    <a:pt x="6348" y="2829"/>
                    <a:pt x="6688" y="2867"/>
                    <a:pt x="6889" y="2867"/>
                  </a:cubicBezTo>
                  <a:lnTo>
                    <a:pt x="7569" y="2867"/>
                  </a:lnTo>
                  <a:cubicBezTo>
                    <a:pt x="7834" y="2867"/>
                    <a:pt x="8539" y="2905"/>
                    <a:pt x="8539" y="2905"/>
                  </a:cubicBezTo>
                  <a:lnTo>
                    <a:pt x="9370" y="2879"/>
                  </a:lnTo>
                  <a:cubicBezTo>
                    <a:pt x="9370" y="2879"/>
                    <a:pt x="9408" y="2867"/>
                    <a:pt x="9496" y="2867"/>
                  </a:cubicBezTo>
                  <a:lnTo>
                    <a:pt x="9599" y="2867"/>
                  </a:lnTo>
                  <a:lnTo>
                    <a:pt x="9599" y="0"/>
                  </a:lnTo>
                  <a:lnTo>
                    <a:pt x="0" y="0"/>
                  </a:lnTo>
                  <a:lnTo>
                    <a:pt x="0" y="2879"/>
                  </a:lnTo>
                  <a:lnTo>
                    <a:pt x="1057" y="2871"/>
                  </a:lnTo>
                  <a:close/>
                </a:path>
              </a:pathLst>
            </a:custGeom>
            <a:solidFill>
              <a:srgbClr val="0070C0"/>
            </a:solidFill>
            <a:ln w="0">
              <a:solidFill>
                <a:srgbClr val="000000"/>
              </a:solidFill>
              <a:prstDash val="solid"/>
              <a:round/>
              <a:headEnd/>
              <a:tailEnd/>
            </a:ln>
          </p:spPr>
          <p:txBody>
            <a:bodyPr/>
            <a:lstStyle/>
            <a:p>
              <a:endParaRPr lang="en-GB"/>
            </a:p>
          </p:txBody>
        </p:sp>
        <p:sp>
          <p:nvSpPr>
            <p:cNvPr id="28684" name="Freeform 13"/>
            <p:cNvSpPr>
              <a:spLocks noEditPoints="1"/>
            </p:cNvSpPr>
            <p:nvPr/>
          </p:nvSpPr>
          <p:spPr bwMode="auto">
            <a:xfrm>
              <a:off x="5266" y="841"/>
              <a:ext cx="672" cy="34"/>
            </a:xfrm>
            <a:custGeom>
              <a:avLst/>
              <a:gdLst>
                <a:gd name="T0" fmla="*/ 19 w 1118"/>
                <a:gd name="T1" fmla="*/ 0 h 56"/>
                <a:gd name="T2" fmla="*/ 19 w 1118"/>
                <a:gd name="T3" fmla="*/ 0 h 56"/>
                <a:gd name="T4" fmla="*/ 19 w 1118"/>
                <a:gd name="T5" fmla="*/ 1 h 56"/>
                <a:gd name="T6" fmla="*/ 18 w 1118"/>
                <a:gd name="T7" fmla="*/ 1 h 56"/>
                <a:gd name="T8" fmla="*/ 17 w 1118"/>
                <a:gd name="T9" fmla="*/ 1 h 56"/>
                <a:gd name="T10" fmla="*/ 17 w 1118"/>
                <a:gd name="T11" fmla="*/ 1 h 56"/>
                <a:gd name="T12" fmla="*/ 17 w 1118"/>
                <a:gd name="T13" fmla="*/ 1 h 56"/>
                <a:gd name="T14" fmla="*/ 16 w 1118"/>
                <a:gd name="T15" fmla="*/ 1 h 56"/>
                <a:gd name="T16" fmla="*/ 16 w 1118"/>
                <a:gd name="T17" fmla="*/ 1 h 56"/>
                <a:gd name="T18" fmla="*/ 16 w 1118"/>
                <a:gd name="T19" fmla="*/ 1 h 56"/>
                <a:gd name="T20" fmla="*/ 15 w 1118"/>
                <a:gd name="T21" fmla="*/ 1 h 56"/>
                <a:gd name="T22" fmla="*/ 14 w 1118"/>
                <a:gd name="T23" fmla="*/ 1 h 56"/>
                <a:gd name="T24" fmla="*/ 14 w 1118"/>
                <a:gd name="T25" fmla="*/ 1 h 56"/>
                <a:gd name="T26" fmla="*/ 14 w 1118"/>
                <a:gd name="T27" fmla="*/ 1 h 56"/>
                <a:gd name="T28" fmla="*/ 13 w 1118"/>
                <a:gd name="T29" fmla="*/ 1 h 56"/>
                <a:gd name="T30" fmla="*/ 13 w 1118"/>
                <a:gd name="T31" fmla="*/ 1 h 56"/>
                <a:gd name="T32" fmla="*/ 12 w 1118"/>
                <a:gd name="T33" fmla="*/ 1 h 56"/>
                <a:gd name="T34" fmla="*/ 12 w 1118"/>
                <a:gd name="T35" fmla="*/ 1 h 56"/>
                <a:gd name="T36" fmla="*/ 11 w 1118"/>
                <a:gd name="T37" fmla="*/ 1 h 56"/>
                <a:gd name="T38" fmla="*/ 10 w 1118"/>
                <a:gd name="T39" fmla="*/ 1 h 56"/>
                <a:gd name="T40" fmla="*/ 10 w 1118"/>
                <a:gd name="T41" fmla="*/ 1 h 56"/>
                <a:gd name="T42" fmla="*/ 10 w 1118"/>
                <a:gd name="T43" fmla="*/ 1 h 56"/>
                <a:gd name="T44" fmla="*/ 9 w 1118"/>
                <a:gd name="T45" fmla="*/ 1 h 56"/>
                <a:gd name="T46" fmla="*/ 8 w 1118"/>
                <a:gd name="T47" fmla="*/ 1 h 56"/>
                <a:gd name="T48" fmla="*/ 8 w 1118"/>
                <a:gd name="T49" fmla="*/ 1 h 56"/>
                <a:gd name="T50" fmla="*/ 7 w 1118"/>
                <a:gd name="T51" fmla="*/ 1 h 56"/>
                <a:gd name="T52" fmla="*/ 6 w 1118"/>
                <a:gd name="T53" fmla="*/ 1 h 56"/>
                <a:gd name="T54" fmla="*/ 6 w 1118"/>
                <a:gd name="T55" fmla="*/ 1 h 56"/>
                <a:gd name="T56" fmla="*/ 5 w 1118"/>
                <a:gd name="T57" fmla="*/ 1 h 56"/>
                <a:gd name="T58" fmla="*/ 5 w 1118"/>
                <a:gd name="T59" fmla="*/ 1 h 56"/>
                <a:gd name="T60" fmla="*/ 5 w 1118"/>
                <a:gd name="T61" fmla="*/ 1 h 56"/>
                <a:gd name="T62" fmla="*/ 5 w 1118"/>
                <a:gd name="T63" fmla="*/ 1 h 56"/>
                <a:gd name="T64" fmla="*/ 4 w 1118"/>
                <a:gd name="T65" fmla="*/ 1 h 56"/>
                <a:gd name="T66" fmla="*/ 4 w 1118"/>
                <a:gd name="T67" fmla="*/ 1 h 56"/>
                <a:gd name="T68" fmla="*/ 3 w 1118"/>
                <a:gd name="T69" fmla="*/ 1 h 56"/>
                <a:gd name="T70" fmla="*/ 3 w 1118"/>
                <a:gd name="T71" fmla="*/ 1 h 56"/>
                <a:gd name="T72" fmla="*/ 2 w 1118"/>
                <a:gd name="T73" fmla="*/ 1 h 56"/>
                <a:gd name="T74" fmla="*/ 2 w 1118"/>
                <a:gd name="T75" fmla="*/ 1 h 56"/>
                <a:gd name="T76" fmla="*/ 1 w 1118"/>
                <a:gd name="T77" fmla="*/ 1 h 56"/>
                <a:gd name="T78" fmla="*/ 1 w 1118"/>
                <a:gd name="T79" fmla="*/ 1 h 56"/>
                <a:gd name="T80" fmla="*/ 0 w 1118"/>
                <a:gd name="T81" fmla="*/ 1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18"/>
                <a:gd name="T124" fmla="*/ 0 h 56"/>
                <a:gd name="T125" fmla="*/ 1118 w 1118"/>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18" h="56">
                  <a:moveTo>
                    <a:pt x="1118" y="0"/>
                  </a:moveTo>
                  <a:lnTo>
                    <a:pt x="1118" y="0"/>
                  </a:lnTo>
                  <a:lnTo>
                    <a:pt x="1084" y="3"/>
                  </a:lnTo>
                  <a:lnTo>
                    <a:pt x="1065" y="5"/>
                  </a:lnTo>
                  <a:moveTo>
                    <a:pt x="1011" y="9"/>
                  </a:moveTo>
                  <a:lnTo>
                    <a:pt x="1011" y="9"/>
                  </a:lnTo>
                  <a:lnTo>
                    <a:pt x="1000" y="10"/>
                  </a:lnTo>
                  <a:lnTo>
                    <a:pt x="958" y="13"/>
                  </a:lnTo>
                  <a:moveTo>
                    <a:pt x="905" y="17"/>
                  </a:moveTo>
                  <a:lnTo>
                    <a:pt x="905" y="17"/>
                  </a:lnTo>
                  <a:lnTo>
                    <a:pt x="896" y="18"/>
                  </a:lnTo>
                  <a:lnTo>
                    <a:pt x="852" y="21"/>
                  </a:lnTo>
                  <a:moveTo>
                    <a:pt x="799" y="24"/>
                  </a:moveTo>
                  <a:lnTo>
                    <a:pt x="799" y="24"/>
                  </a:lnTo>
                  <a:lnTo>
                    <a:pt x="775" y="26"/>
                  </a:lnTo>
                  <a:lnTo>
                    <a:pt x="746" y="28"/>
                  </a:lnTo>
                  <a:moveTo>
                    <a:pt x="693" y="31"/>
                  </a:moveTo>
                  <a:lnTo>
                    <a:pt x="693" y="31"/>
                  </a:lnTo>
                  <a:lnTo>
                    <a:pt x="639" y="34"/>
                  </a:lnTo>
                  <a:moveTo>
                    <a:pt x="586" y="36"/>
                  </a:moveTo>
                  <a:lnTo>
                    <a:pt x="586" y="36"/>
                  </a:lnTo>
                  <a:lnTo>
                    <a:pt x="564" y="37"/>
                  </a:lnTo>
                  <a:lnTo>
                    <a:pt x="533" y="39"/>
                  </a:lnTo>
                  <a:moveTo>
                    <a:pt x="480" y="41"/>
                  </a:moveTo>
                  <a:lnTo>
                    <a:pt x="480" y="41"/>
                  </a:lnTo>
                  <a:lnTo>
                    <a:pt x="426" y="44"/>
                  </a:lnTo>
                  <a:moveTo>
                    <a:pt x="373" y="46"/>
                  </a:moveTo>
                  <a:lnTo>
                    <a:pt x="373" y="46"/>
                  </a:lnTo>
                  <a:lnTo>
                    <a:pt x="325" y="48"/>
                  </a:lnTo>
                  <a:lnTo>
                    <a:pt x="320" y="48"/>
                  </a:lnTo>
                  <a:moveTo>
                    <a:pt x="267" y="49"/>
                  </a:moveTo>
                  <a:lnTo>
                    <a:pt x="267" y="49"/>
                  </a:lnTo>
                  <a:lnTo>
                    <a:pt x="240" y="50"/>
                  </a:lnTo>
                  <a:lnTo>
                    <a:pt x="213" y="51"/>
                  </a:lnTo>
                  <a:moveTo>
                    <a:pt x="160" y="53"/>
                  </a:moveTo>
                  <a:lnTo>
                    <a:pt x="160" y="53"/>
                  </a:lnTo>
                  <a:lnTo>
                    <a:pt x="153" y="53"/>
                  </a:lnTo>
                  <a:lnTo>
                    <a:pt x="107" y="54"/>
                  </a:lnTo>
                  <a:moveTo>
                    <a:pt x="54" y="55"/>
                  </a:moveTo>
                  <a:lnTo>
                    <a:pt x="54" y="55"/>
                  </a:lnTo>
                  <a:lnTo>
                    <a:pt x="0" y="5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85" name="Freeform 14"/>
            <p:cNvSpPr>
              <a:spLocks noEditPoints="1"/>
            </p:cNvSpPr>
            <p:nvPr/>
          </p:nvSpPr>
          <p:spPr bwMode="auto">
            <a:xfrm>
              <a:off x="4675" y="855"/>
              <a:ext cx="494" cy="20"/>
            </a:xfrm>
            <a:custGeom>
              <a:avLst/>
              <a:gdLst>
                <a:gd name="T0" fmla="*/ 14 w 823"/>
                <a:gd name="T1" fmla="*/ 1 h 33"/>
                <a:gd name="T2" fmla="*/ 14 w 823"/>
                <a:gd name="T3" fmla="*/ 1 h 33"/>
                <a:gd name="T4" fmla="*/ 13 w 823"/>
                <a:gd name="T5" fmla="*/ 1 h 33"/>
                <a:gd name="T6" fmla="*/ 12 w 823"/>
                <a:gd name="T7" fmla="*/ 1 h 33"/>
                <a:gd name="T8" fmla="*/ 12 w 823"/>
                <a:gd name="T9" fmla="*/ 1 h 33"/>
                <a:gd name="T10" fmla="*/ 11 w 823"/>
                <a:gd name="T11" fmla="*/ 1 h 33"/>
                <a:gd name="T12" fmla="*/ 10 w 823"/>
                <a:gd name="T13" fmla="*/ 1 h 33"/>
                <a:gd name="T14" fmla="*/ 10 w 823"/>
                <a:gd name="T15" fmla="*/ 1 h 33"/>
                <a:gd name="T16" fmla="*/ 10 w 823"/>
                <a:gd name="T17" fmla="*/ 1 h 33"/>
                <a:gd name="T18" fmla="*/ 8 w 823"/>
                <a:gd name="T19" fmla="*/ 1 h 33"/>
                <a:gd name="T20" fmla="*/ 8 w 823"/>
                <a:gd name="T21" fmla="*/ 1 h 33"/>
                <a:gd name="T22" fmla="*/ 8 w 823"/>
                <a:gd name="T23" fmla="*/ 1 h 33"/>
                <a:gd name="T24" fmla="*/ 7 w 823"/>
                <a:gd name="T25" fmla="*/ 1 h 33"/>
                <a:gd name="T26" fmla="*/ 7 w 823"/>
                <a:gd name="T27" fmla="*/ 1 h 33"/>
                <a:gd name="T28" fmla="*/ 7 w 823"/>
                <a:gd name="T29" fmla="*/ 1 h 33"/>
                <a:gd name="T30" fmla="*/ 6 w 823"/>
                <a:gd name="T31" fmla="*/ 1 h 33"/>
                <a:gd name="T32" fmla="*/ 5 w 823"/>
                <a:gd name="T33" fmla="*/ 1 h 33"/>
                <a:gd name="T34" fmla="*/ 5 w 823"/>
                <a:gd name="T35" fmla="*/ 1 h 33"/>
                <a:gd name="T36" fmla="*/ 4 w 823"/>
                <a:gd name="T37" fmla="*/ 1 h 33"/>
                <a:gd name="T38" fmla="*/ 3 w 823"/>
                <a:gd name="T39" fmla="*/ 1 h 33"/>
                <a:gd name="T40" fmla="*/ 3 w 823"/>
                <a:gd name="T41" fmla="*/ 1 h 33"/>
                <a:gd name="T42" fmla="*/ 2 w 823"/>
                <a:gd name="T43" fmla="*/ 1 h 33"/>
                <a:gd name="T44" fmla="*/ 2 w 823"/>
                <a:gd name="T45" fmla="*/ 1 h 33"/>
                <a:gd name="T46" fmla="*/ 1 w 823"/>
                <a:gd name="T47" fmla="*/ 1 h 33"/>
                <a:gd name="T48" fmla="*/ 1 w 823"/>
                <a:gd name="T49" fmla="*/ 1 h 33"/>
                <a:gd name="T50" fmla="*/ 0 w 823"/>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3"/>
                <a:gd name="T79" fmla="*/ 0 h 33"/>
                <a:gd name="T80" fmla="*/ 823 w 823"/>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3" h="33">
                  <a:moveTo>
                    <a:pt x="823" y="33"/>
                  </a:moveTo>
                  <a:lnTo>
                    <a:pt x="823" y="33"/>
                  </a:lnTo>
                  <a:lnTo>
                    <a:pt x="768" y="32"/>
                  </a:lnTo>
                  <a:moveTo>
                    <a:pt x="713" y="30"/>
                  </a:moveTo>
                  <a:lnTo>
                    <a:pt x="713" y="30"/>
                  </a:lnTo>
                  <a:lnTo>
                    <a:pt x="658" y="29"/>
                  </a:lnTo>
                  <a:moveTo>
                    <a:pt x="603" y="27"/>
                  </a:moveTo>
                  <a:lnTo>
                    <a:pt x="603" y="27"/>
                  </a:lnTo>
                  <a:lnTo>
                    <a:pt x="548" y="24"/>
                  </a:lnTo>
                  <a:moveTo>
                    <a:pt x="494" y="22"/>
                  </a:moveTo>
                  <a:lnTo>
                    <a:pt x="494" y="22"/>
                  </a:lnTo>
                  <a:lnTo>
                    <a:pt x="486" y="22"/>
                  </a:lnTo>
                  <a:lnTo>
                    <a:pt x="439" y="19"/>
                  </a:lnTo>
                  <a:moveTo>
                    <a:pt x="384" y="16"/>
                  </a:moveTo>
                  <a:lnTo>
                    <a:pt x="384" y="16"/>
                  </a:lnTo>
                  <a:lnTo>
                    <a:pt x="329" y="13"/>
                  </a:lnTo>
                  <a:moveTo>
                    <a:pt x="274" y="11"/>
                  </a:moveTo>
                  <a:lnTo>
                    <a:pt x="274" y="11"/>
                  </a:lnTo>
                  <a:lnTo>
                    <a:pt x="219" y="8"/>
                  </a:lnTo>
                  <a:moveTo>
                    <a:pt x="164" y="5"/>
                  </a:moveTo>
                  <a:lnTo>
                    <a:pt x="164" y="5"/>
                  </a:lnTo>
                  <a:lnTo>
                    <a:pt x="144" y="4"/>
                  </a:lnTo>
                  <a:lnTo>
                    <a:pt x="109" y="3"/>
                  </a:lnTo>
                  <a:moveTo>
                    <a:pt x="54" y="2"/>
                  </a:moveTo>
                  <a:lnTo>
                    <a:pt x="54" y="2"/>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86" name="Freeform 15"/>
            <p:cNvSpPr>
              <a:spLocks noEditPoints="1"/>
            </p:cNvSpPr>
            <p:nvPr/>
          </p:nvSpPr>
          <p:spPr bwMode="auto">
            <a:xfrm>
              <a:off x="3843" y="823"/>
              <a:ext cx="734" cy="31"/>
            </a:xfrm>
            <a:custGeom>
              <a:avLst/>
              <a:gdLst>
                <a:gd name="T0" fmla="*/ 21 w 1222"/>
                <a:gd name="T1" fmla="*/ 1 h 52"/>
                <a:gd name="T2" fmla="*/ 21 w 1222"/>
                <a:gd name="T3" fmla="*/ 1 h 52"/>
                <a:gd name="T4" fmla="*/ 20 w 1222"/>
                <a:gd name="T5" fmla="*/ 1 h 52"/>
                <a:gd name="T6" fmla="*/ 19 w 1222"/>
                <a:gd name="T7" fmla="*/ 1 h 52"/>
                <a:gd name="T8" fmla="*/ 19 w 1222"/>
                <a:gd name="T9" fmla="*/ 1 h 52"/>
                <a:gd name="T10" fmla="*/ 18 w 1222"/>
                <a:gd name="T11" fmla="*/ 1 h 52"/>
                <a:gd name="T12" fmla="*/ 17 w 1222"/>
                <a:gd name="T13" fmla="*/ 1 h 52"/>
                <a:gd name="T14" fmla="*/ 17 w 1222"/>
                <a:gd name="T15" fmla="*/ 1 h 52"/>
                <a:gd name="T16" fmla="*/ 16 w 1222"/>
                <a:gd name="T17" fmla="*/ 1 h 52"/>
                <a:gd name="T18" fmla="*/ 16 w 1222"/>
                <a:gd name="T19" fmla="*/ 1 h 52"/>
                <a:gd name="T20" fmla="*/ 16 w 1222"/>
                <a:gd name="T21" fmla="*/ 1 h 52"/>
                <a:gd name="T22" fmla="*/ 14 w 1222"/>
                <a:gd name="T23" fmla="*/ 1 h 52"/>
                <a:gd name="T24" fmla="*/ 13 w 1222"/>
                <a:gd name="T25" fmla="*/ 1 h 52"/>
                <a:gd name="T26" fmla="*/ 13 w 1222"/>
                <a:gd name="T27" fmla="*/ 1 h 52"/>
                <a:gd name="T28" fmla="*/ 13 w 1222"/>
                <a:gd name="T29" fmla="*/ 1 h 52"/>
                <a:gd name="T30" fmla="*/ 11 w 1222"/>
                <a:gd name="T31" fmla="*/ 1 h 52"/>
                <a:gd name="T32" fmla="*/ 11 w 1222"/>
                <a:gd name="T33" fmla="*/ 1 h 52"/>
                <a:gd name="T34" fmla="*/ 11 w 1222"/>
                <a:gd name="T35" fmla="*/ 1 h 52"/>
                <a:gd name="T36" fmla="*/ 10 w 1222"/>
                <a:gd name="T37" fmla="*/ 1 h 52"/>
                <a:gd name="T38" fmla="*/ 10 w 1222"/>
                <a:gd name="T39" fmla="*/ 1 h 52"/>
                <a:gd name="T40" fmla="*/ 9 w 1222"/>
                <a:gd name="T41" fmla="*/ 1 h 52"/>
                <a:gd name="T42" fmla="*/ 9 w 1222"/>
                <a:gd name="T43" fmla="*/ 1 h 52"/>
                <a:gd name="T44" fmla="*/ 8 w 1222"/>
                <a:gd name="T45" fmla="*/ 1 h 52"/>
                <a:gd name="T46" fmla="*/ 8 w 1222"/>
                <a:gd name="T47" fmla="*/ 1 h 52"/>
                <a:gd name="T48" fmla="*/ 8 w 1222"/>
                <a:gd name="T49" fmla="*/ 1 h 52"/>
                <a:gd name="T50" fmla="*/ 7 w 1222"/>
                <a:gd name="T51" fmla="*/ 1 h 52"/>
                <a:gd name="T52" fmla="*/ 6 w 1222"/>
                <a:gd name="T53" fmla="*/ 1 h 52"/>
                <a:gd name="T54" fmla="*/ 6 w 1222"/>
                <a:gd name="T55" fmla="*/ 1 h 52"/>
                <a:gd name="T56" fmla="*/ 6 w 1222"/>
                <a:gd name="T57" fmla="*/ 1 h 52"/>
                <a:gd name="T58" fmla="*/ 5 w 1222"/>
                <a:gd name="T59" fmla="*/ 1 h 52"/>
                <a:gd name="T60" fmla="*/ 5 w 1222"/>
                <a:gd name="T61" fmla="*/ 1 h 52"/>
                <a:gd name="T62" fmla="*/ 5 w 1222"/>
                <a:gd name="T63" fmla="*/ 1 h 52"/>
                <a:gd name="T64" fmla="*/ 4 w 1222"/>
                <a:gd name="T65" fmla="*/ 1 h 52"/>
                <a:gd name="T66" fmla="*/ 4 w 1222"/>
                <a:gd name="T67" fmla="*/ 1 h 52"/>
                <a:gd name="T68" fmla="*/ 3 w 1222"/>
                <a:gd name="T69" fmla="*/ 1 h 52"/>
                <a:gd name="T70" fmla="*/ 3 w 1222"/>
                <a:gd name="T71" fmla="*/ 1 h 52"/>
                <a:gd name="T72" fmla="*/ 2 w 1222"/>
                <a:gd name="T73" fmla="*/ 1 h 52"/>
                <a:gd name="T74" fmla="*/ 2 w 1222"/>
                <a:gd name="T75" fmla="*/ 1 h 52"/>
                <a:gd name="T76" fmla="*/ 1 w 1222"/>
                <a:gd name="T77" fmla="*/ 1 h 52"/>
                <a:gd name="T78" fmla="*/ 1 w 1222"/>
                <a:gd name="T79" fmla="*/ 1 h 52"/>
                <a:gd name="T80" fmla="*/ 1 w 1222"/>
                <a:gd name="T81" fmla="*/ 1 h 52"/>
                <a:gd name="T82" fmla="*/ 0 w 1222"/>
                <a:gd name="T83" fmla="*/ 0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2"/>
                <a:gd name="T127" fmla="*/ 0 h 52"/>
                <a:gd name="T128" fmla="*/ 1222 w 1222"/>
                <a:gd name="T129" fmla="*/ 52 h 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2" h="52">
                  <a:moveTo>
                    <a:pt x="1222" y="52"/>
                  </a:moveTo>
                  <a:lnTo>
                    <a:pt x="1222" y="52"/>
                  </a:lnTo>
                  <a:lnTo>
                    <a:pt x="1169" y="51"/>
                  </a:lnTo>
                  <a:moveTo>
                    <a:pt x="1116" y="51"/>
                  </a:moveTo>
                  <a:lnTo>
                    <a:pt x="1116" y="51"/>
                  </a:lnTo>
                  <a:lnTo>
                    <a:pt x="1063" y="50"/>
                  </a:lnTo>
                  <a:moveTo>
                    <a:pt x="1009" y="49"/>
                  </a:moveTo>
                  <a:lnTo>
                    <a:pt x="1009" y="49"/>
                  </a:lnTo>
                  <a:lnTo>
                    <a:pt x="956" y="48"/>
                  </a:lnTo>
                  <a:moveTo>
                    <a:pt x="903" y="47"/>
                  </a:moveTo>
                  <a:lnTo>
                    <a:pt x="903" y="47"/>
                  </a:lnTo>
                  <a:lnTo>
                    <a:pt x="850" y="46"/>
                  </a:lnTo>
                  <a:moveTo>
                    <a:pt x="797" y="45"/>
                  </a:moveTo>
                  <a:lnTo>
                    <a:pt x="797" y="45"/>
                  </a:lnTo>
                  <a:lnTo>
                    <a:pt x="743" y="43"/>
                  </a:lnTo>
                  <a:moveTo>
                    <a:pt x="690" y="42"/>
                  </a:moveTo>
                  <a:lnTo>
                    <a:pt x="690" y="42"/>
                  </a:lnTo>
                  <a:lnTo>
                    <a:pt x="637" y="40"/>
                  </a:lnTo>
                  <a:moveTo>
                    <a:pt x="584" y="39"/>
                  </a:moveTo>
                  <a:lnTo>
                    <a:pt x="584" y="39"/>
                  </a:lnTo>
                  <a:lnTo>
                    <a:pt x="535" y="37"/>
                  </a:lnTo>
                  <a:lnTo>
                    <a:pt x="531" y="37"/>
                  </a:lnTo>
                  <a:moveTo>
                    <a:pt x="477" y="34"/>
                  </a:moveTo>
                  <a:lnTo>
                    <a:pt x="477" y="34"/>
                  </a:lnTo>
                  <a:lnTo>
                    <a:pt x="449" y="33"/>
                  </a:lnTo>
                  <a:lnTo>
                    <a:pt x="424" y="32"/>
                  </a:lnTo>
                  <a:moveTo>
                    <a:pt x="371" y="30"/>
                  </a:moveTo>
                  <a:lnTo>
                    <a:pt x="371" y="30"/>
                  </a:lnTo>
                  <a:lnTo>
                    <a:pt x="367" y="29"/>
                  </a:lnTo>
                  <a:lnTo>
                    <a:pt x="318" y="27"/>
                  </a:lnTo>
                  <a:moveTo>
                    <a:pt x="265" y="23"/>
                  </a:moveTo>
                  <a:lnTo>
                    <a:pt x="265" y="23"/>
                  </a:lnTo>
                  <a:lnTo>
                    <a:pt x="215" y="20"/>
                  </a:lnTo>
                  <a:lnTo>
                    <a:pt x="212" y="20"/>
                  </a:lnTo>
                  <a:moveTo>
                    <a:pt x="159" y="16"/>
                  </a:moveTo>
                  <a:lnTo>
                    <a:pt x="159" y="16"/>
                  </a:lnTo>
                  <a:lnTo>
                    <a:pt x="147" y="15"/>
                  </a:lnTo>
                  <a:lnTo>
                    <a:pt x="106" y="11"/>
                  </a:lnTo>
                  <a:moveTo>
                    <a:pt x="53" y="6"/>
                  </a:moveTo>
                  <a:lnTo>
                    <a:pt x="53" y="6"/>
                  </a:lnTo>
                  <a:lnTo>
                    <a:pt x="25" y="3"/>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87" name="Freeform 16"/>
            <p:cNvSpPr>
              <a:spLocks noEditPoints="1"/>
            </p:cNvSpPr>
            <p:nvPr/>
          </p:nvSpPr>
          <p:spPr bwMode="auto">
            <a:xfrm>
              <a:off x="3599" y="815"/>
              <a:ext cx="151" cy="6"/>
            </a:xfrm>
            <a:custGeom>
              <a:avLst/>
              <a:gdLst>
                <a:gd name="T0" fmla="*/ 4 w 251"/>
                <a:gd name="T1" fmla="*/ 0 h 10"/>
                <a:gd name="T2" fmla="*/ 4 w 251"/>
                <a:gd name="T3" fmla="*/ 0 h 10"/>
                <a:gd name="T4" fmla="*/ 4 w 251"/>
                <a:gd name="T5" fmla="*/ 1 h 10"/>
                <a:gd name="T6" fmla="*/ 4 w 251"/>
                <a:gd name="T7" fmla="*/ 1 h 10"/>
                <a:gd name="T8" fmla="*/ 2 w 251"/>
                <a:gd name="T9" fmla="*/ 1 h 10"/>
                <a:gd name="T10" fmla="*/ 2 w 251"/>
                <a:gd name="T11" fmla="*/ 1 h 10"/>
                <a:gd name="T12" fmla="*/ 2 w 251"/>
                <a:gd name="T13" fmla="*/ 1 h 10"/>
                <a:gd name="T14" fmla="*/ 2 w 251"/>
                <a:gd name="T15" fmla="*/ 1 h 10"/>
                <a:gd name="T16" fmla="*/ 1 w 251"/>
                <a:gd name="T17" fmla="*/ 1 h 10"/>
                <a:gd name="T18" fmla="*/ 1 w 251"/>
                <a:gd name="T19" fmla="*/ 1 h 10"/>
                <a:gd name="T20" fmla="*/ 1 w 251"/>
                <a:gd name="T21" fmla="*/ 1 h 10"/>
                <a:gd name="T22" fmla="*/ 1 w 251"/>
                <a:gd name="T23" fmla="*/ 1 h 10"/>
                <a:gd name="T24" fmla="*/ 0 w 251"/>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1"/>
                <a:gd name="T40" fmla="*/ 0 h 10"/>
                <a:gd name="T41" fmla="*/ 251 w 25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1" h="10">
                  <a:moveTo>
                    <a:pt x="251" y="0"/>
                  </a:moveTo>
                  <a:lnTo>
                    <a:pt x="251" y="0"/>
                  </a:lnTo>
                  <a:lnTo>
                    <a:pt x="215" y="1"/>
                  </a:lnTo>
                  <a:lnTo>
                    <a:pt x="201" y="1"/>
                  </a:lnTo>
                  <a:moveTo>
                    <a:pt x="151" y="3"/>
                  </a:moveTo>
                  <a:lnTo>
                    <a:pt x="151" y="3"/>
                  </a:lnTo>
                  <a:lnTo>
                    <a:pt x="132" y="4"/>
                  </a:lnTo>
                  <a:lnTo>
                    <a:pt x="101" y="5"/>
                  </a:lnTo>
                  <a:moveTo>
                    <a:pt x="50" y="8"/>
                  </a:moveTo>
                  <a:lnTo>
                    <a:pt x="50" y="8"/>
                  </a:lnTo>
                  <a:lnTo>
                    <a:pt x="48" y="8"/>
                  </a:lnTo>
                  <a:lnTo>
                    <a:pt x="9" y="9"/>
                  </a:lnTo>
                  <a:lnTo>
                    <a:pt x="0" y="1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88" name="Freeform 17"/>
            <p:cNvSpPr>
              <a:spLocks noEditPoints="1"/>
            </p:cNvSpPr>
            <p:nvPr/>
          </p:nvSpPr>
          <p:spPr bwMode="auto">
            <a:xfrm>
              <a:off x="3418" y="822"/>
              <a:ext cx="90" cy="1"/>
            </a:xfrm>
            <a:custGeom>
              <a:avLst/>
              <a:gdLst>
                <a:gd name="T0" fmla="*/ 2 w 150"/>
                <a:gd name="T1" fmla="*/ 0 h 1"/>
                <a:gd name="T2" fmla="*/ 2 w 150"/>
                <a:gd name="T3" fmla="*/ 0 h 1"/>
                <a:gd name="T4" fmla="*/ 2 w 150"/>
                <a:gd name="T5" fmla="*/ 1 h 1"/>
                <a:gd name="T6" fmla="*/ 1 w 150"/>
                <a:gd name="T7" fmla="*/ 1 h 1"/>
                <a:gd name="T8" fmla="*/ 1 w 150"/>
                <a:gd name="T9" fmla="*/ 1 h 1"/>
                <a:gd name="T10" fmla="*/ 1 w 150"/>
                <a:gd name="T11" fmla="*/ 1 h 1"/>
                <a:gd name="T12" fmla="*/ 0 w 150"/>
                <a:gd name="T13" fmla="*/ 1 h 1"/>
                <a:gd name="T14" fmla="*/ 0 60000 65536"/>
                <a:gd name="T15" fmla="*/ 0 60000 65536"/>
                <a:gd name="T16" fmla="*/ 0 60000 65536"/>
                <a:gd name="T17" fmla="*/ 0 60000 65536"/>
                <a:gd name="T18" fmla="*/ 0 60000 65536"/>
                <a:gd name="T19" fmla="*/ 0 60000 65536"/>
                <a:gd name="T20" fmla="*/ 0 60000 65536"/>
                <a:gd name="T21" fmla="*/ 0 w 150"/>
                <a:gd name="T22" fmla="*/ 0 h 1"/>
                <a:gd name="T23" fmla="*/ 150 w 150"/>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
                  <a:moveTo>
                    <a:pt x="150" y="0"/>
                  </a:moveTo>
                  <a:lnTo>
                    <a:pt x="150" y="0"/>
                  </a:lnTo>
                  <a:lnTo>
                    <a:pt x="100" y="1"/>
                  </a:lnTo>
                  <a:moveTo>
                    <a:pt x="50" y="1"/>
                  </a:moveTo>
                  <a:lnTo>
                    <a:pt x="50" y="1"/>
                  </a:lnTo>
                  <a:lnTo>
                    <a:pt x="38"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89" name="Freeform 18"/>
            <p:cNvSpPr>
              <a:spLocks noEditPoints="1"/>
            </p:cNvSpPr>
            <p:nvPr/>
          </p:nvSpPr>
          <p:spPr bwMode="auto">
            <a:xfrm>
              <a:off x="2905" y="825"/>
              <a:ext cx="419" cy="30"/>
            </a:xfrm>
            <a:custGeom>
              <a:avLst/>
              <a:gdLst>
                <a:gd name="T0" fmla="*/ 12 w 697"/>
                <a:gd name="T1" fmla="*/ 0 h 50"/>
                <a:gd name="T2" fmla="*/ 12 w 697"/>
                <a:gd name="T3" fmla="*/ 0 h 50"/>
                <a:gd name="T4" fmla="*/ 11 w 697"/>
                <a:gd name="T5" fmla="*/ 1 h 50"/>
                <a:gd name="T6" fmla="*/ 11 w 697"/>
                <a:gd name="T7" fmla="*/ 1 h 50"/>
                <a:gd name="T8" fmla="*/ 10 w 697"/>
                <a:gd name="T9" fmla="*/ 1 h 50"/>
                <a:gd name="T10" fmla="*/ 10 w 697"/>
                <a:gd name="T11" fmla="*/ 1 h 50"/>
                <a:gd name="T12" fmla="*/ 10 w 697"/>
                <a:gd name="T13" fmla="*/ 1 h 50"/>
                <a:gd name="T14" fmla="*/ 9 w 697"/>
                <a:gd name="T15" fmla="*/ 1 h 50"/>
                <a:gd name="T16" fmla="*/ 8 w 697"/>
                <a:gd name="T17" fmla="*/ 1 h 50"/>
                <a:gd name="T18" fmla="*/ 8 w 697"/>
                <a:gd name="T19" fmla="*/ 1 h 50"/>
                <a:gd name="T20" fmla="*/ 8 w 697"/>
                <a:gd name="T21" fmla="*/ 1 h 50"/>
                <a:gd name="T22" fmla="*/ 7 w 697"/>
                <a:gd name="T23" fmla="*/ 1 h 50"/>
                <a:gd name="T24" fmla="*/ 6 w 697"/>
                <a:gd name="T25" fmla="*/ 1 h 50"/>
                <a:gd name="T26" fmla="*/ 6 w 697"/>
                <a:gd name="T27" fmla="*/ 1 h 50"/>
                <a:gd name="T28" fmla="*/ 5 w 697"/>
                <a:gd name="T29" fmla="*/ 1 h 50"/>
                <a:gd name="T30" fmla="*/ 5 w 697"/>
                <a:gd name="T31" fmla="*/ 1 h 50"/>
                <a:gd name="T32" fmla="*/ 5 w 697"/>
                <a:gd name="T33" fmla="*/ 1 h 50"/>
                <a:gd name="T34" fmla="*/ 5 w 697"/>
                <a:gd name="T35" fmla="*/ 1 h 50"/>
                <a:gd name="T36" fmla="*/ 4 w 697"/>
                <a:gd name="T37" fmla="*/ 1 h 50"/>
                <a:gd name="T38" fmla="*/ 4 w 697"/>
                <a:gd name="T39" fmla="*/ 1 h 50"/>
                <a:gd name="T40" fmla="*/ 3 w 697"/>
                <a:gd name="T41" fmla="*/ 1 h 50"/>
                <a:gd name="T42" fmla="*/ 3 w 697"/>
                <a:gd name="T43" fmla="*/ 1 h 50"/>
                <a:gd name="T44" fmla="*/ 2 w 697"/>
                <a:gd name="T45" fmla="*/ 1 h 50"/>
                <a:gd name="T46" fmla="*/ 2 w 697"/>
                <a:gd name="T47" fmla="*/ 1 h 50"/>
                <a:gd name="T48" fmla="*/ 1 w 697"/>
                <a:gd name="T49" fmla="*/ 1 h 50"/>
                <a:gd name="T50" fmla="*/ 1 w 697"/>
                <a:gd name="T51" fmla="*/ 1 h 50"/>
                <a:gd name="T52" fmla="*/ 1 w 697"/>
                <a:gd name="T53" fmla="*/ 1 h 50"/>
                <a:gd name="T54" fmla="*/ 1 w 697"/>
                <a:gd name="T55" fmla="*/ 1 h 50"/>
                <a:gd name="T56" fmla="*/ 0 w 697"/>
                <a:gd name="T57" fmla="*/ 1 h 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97"/>
                <a:gd name="T88" fmla="*/ 0 h 50"/>
                <a:gd name="T89" fmla="*/ 697 w 697"/>
                <a:gd name="T90" fmla="*/ 50 h 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97" h="50">
                  <a:moveTo>
                    <a:pt x="697" y="0"/>
                  </a:moveTo>
                  <a:lnTo>
                    <a:pt x="697" y="0"/>
                  </a:lnTo>
                  <a:lnTo>
                    <a:pt x="660" y="3"/>
                  </a:lnTo>
                  <a:lnTo>
                    <a:pt x="643" y="4"/>
                  </a:lnTo>
                  <a:moveTo>
                    <a:pt x="590" y="7"/>
                  </a:moveTo>
                  <a:lnTo>
                    <a:pt x="590" y="7"/>
                  </a:lnTo>
                  <a:lnTo>
                    <a:pt x="575" y="8"/>
                  </a:lnTo>
                  <a:lnTo>
                    <a:pt x="536" y="11"/>
                  </a:lnTo>
                  <a:moveTo>
                    <a:pt x="483" y="15"/>
                  </a:moveTo>
                  <a:lnTo>
                    <a:pt x="483" y="15"/>
                  </a:lnTo>
                  <a:lnTo>
                    <a:pt x="479" y="15"/>
                  </a:lnTo>
                  <a:lnTo>
                    <a:pt x="429" y="19"/>
                  </a:lnTo>
                  <a:moveTo>
                    <a:pt x="375" y="23"/>
                  </a:moveTo>
                  <a:lnTo>
                    <a:pt x="375" y="23"/>
                  </a:lnTo>
                  <a:lnTo>
                    <a:pt x="324" y="27"/>
                  </a:lnTo>
                  <a:lnTo>
                    <a:pt x="322" y="27"/>
                  </a:lnTo>
                  <a:moveTo>
                    <a:pt x="268" y="31"/>
                  </a:moveTo>
                  <a:lnTo>
                    <a:pt x="268" y="31"/>
                  </a:lnTo>
                  <a:lnTo>
                    <a:pt x="222" y="34"/>
                  </a:lnTo>
                  <a:lnTo>
                    <a:pt x="215" y="35"/>
                  </a:lnTo>
                  <a:moveTo>
                    <a:pt x="161" y="39"/>
                  </a:moveTo>
                  <a:lnTo>
                    <a:pt x="161" y="39"/>
                  </a:lnTo>
                  <a:lnTo>
                    <a:pt x="126" y="41"/>
                  </a:lnTo>
                  <a:lnTo>
                    <a:pt x="107" y="43"/>
                  </a:lnTo>
                  <a:moveTo>
                    <a:pt x="54" y="46"/>
                  </a:moveTo>
                  <a:lnTo>
                    <a:pt x="54" y="46"/>
                  </a:lnTo>
                  <a:lnTo>
                    <a:pt x="41" y="47"/>
                  </a:lnTo>
                  <a:lnTo>
                    <a:pt x="5" y="50"/>
                  </a:lnTo>
                  <a:lnTo>
                    <a:pt x="0" y="5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0" name="Freeform 19"/>
            <p:cNvSpPr>
              <a:spLocks noEditPoints="1"/>
            </p:cNvSpPr>
            <p:nvPr/>
          </p:nvSpPr>
          <p:spPr bwMode="auto">
            <a:xfrm>
              <a:off x="2407" y="818"/>
              <a:ext cx="404" cy="36"/>
            </a:xfrm>
            <a:custGeom>
              <a:avLst/>
              <a:gdLst>
                <a:gd name="T0" fmla="*/ 11 w 672"/>
                <a:gd name="T1" fmla="*/ 1 h 60"/>
                <a:gd name="T2" fmla="*/ 11 w 672"/>
                <a:gd name="T3" fmla="*/ 1 h 60"/>
                <a:gd name="T4" fmla="*/ 11 w 672"/>
                <a:gd name="T5" fmla="*/ 1 h 60"/>
                <a:gd name="T6" fmla="*/ 10 w 672"/>
                <a:gd name="T7" fmla="*/ 1 h 60"/>
                <a:gd name="T8" fmla="*/ 10 w 672"/>
                <a:gd name="T9" fmla="*/ 1 h 60"/>
                <a:gd name="T10" fmla="*/ 10 w 672"/>
                <a:gd name="T11" fmla="*/ 1 h 60"/>
                <a:gd name="T12" fmla="*/ 9 w 672"/>
                <a:gd name="T13" fmla="*/ 1 h 60"/>
                <a:gd name="T14" fmla="*/ 8 w 672"/>
                <a:gd name="T15" fmla="*/ 1 h 60"/>
                <a:gd name="T16" fmla="*/ 8 w 672"/>
                <a:gd name="T17" fmla="*/ 1 h 60"/>
                <a:gd name="T18" fmla="*/ 8 w 672"/>
                <a:gd name="T19" fmla="*/ 1 h 60"/>
                <a:gd name="T20" fmla="*/ 7 w 672"/>
                <a:gd name="T21" fmla="*/ 1 h 60"/>
                <a:gd name="T22" fmla="*/ 7 w 672"/>
                <a:gd name="T23" fmla="*/ 1 h 60"/>
                <a:gd name="T24" fmla="*/ 6 w 672"/>
                <a:gd name="T25" fmla="*/ 1 h 60"/>
                <a:gd name="T26" fmla="*/ 6 w 672"/>
                <a:gd name="T27" fmla="*/ 1 h 60"/>
                <a:gd name="T28" fmla="*/ 5 w 672"/>
                <a:gd name="T29" fmla="*/ 1 h 60"/>
                <a:gd name="T30" fmla="*/ 5 w 672"/>
                <a:gd name="T31" fmla="*/ 1 h 60"/>
                <a:gd name="T32" fmla="*/ 4 w 672"/>
                <a:gd name="T33" fmla="*/ 1 h 60"/>
                <a:gd name="T34" fmla="*/ 4 w 672"/>
                <a:gd name="T35" fmla="*/ 1 h 60"/>
                <a:gd name="T36" fmla="*/ 4 w 672"/>
                <a:gd name="T37" fmla="*/ 1 h 60"/>
                <a:gd name="T38" fmla="*/ 4 w 672"/>
                <a:gd name="T39" fmla="*/ 1 h 60"/>
                <a:gd name="T40" fmla="*/ 2 w 672"/>
                <a:gd name="T41" fmla="*/ 1 h 60"/>
                <a:gd name="T42" fmla="*/ 2 w 672"/>
                <a:gd name="T43" fmla="*/ 1 h 60"/>
                <a:gd name="T44" fmla="*/ 2 w 672"/>
                <a:gd name="T45" fmla="*/ 1 h 60"/>
                <a:gd name="T46" fmla="*/ 2 w 672"/>
                <a:gd name="T47" fmla="*/ 1 h 60"/>
                <a:gd name="T48" fmla="*/ 1 w 672"/>
                <a:gd name="T49" fmla="*/ 1 h 60"/>
                <a:gd name="T50" fmla="*/ 1 w 672"/>
                <a:gd name="T51" fmla="*/ 1 h 60"/>
                <a:gd name="T52" fmla="*/ 1 w 672"/>
                <a:gd name="T53" fmla="*/ 1 h 60"/>
                <a:gd name="T54" fmla="*/ 0 w 672"/>
                <a:gd name="T55" fmla="*/ 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2"/>
                <a:gd name="T85" fmla="*/ 0 h 60"/>
                <a:gd name="T86" fmla="*/ 672 w 67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2" h="60">
                  <a:moveTo>
                    <a:pt x="672" y="60"/>
                  </a:moveTo>
                  <a:lnTo>
                    <a:pt x="672" y="60"/>
                  </a:lnTo>
                  <a:lnTo>
                    <a:pt x="633" y="57"/>
                  </a:lnTo>
                  <a:lnTo>
                    <a:pt x="620" y="56"/>
                  </a:lnTo>
                  <a:moveTo>
                    <a:pt x="569" y="51"/>
                  </a:moveTo>
                  <a:lnTo>
                    <a:pt x="569" y="51"/>
                  </a:lnTo>
                  <a:lnTo>
                    <a:pt x="540" y="48"/>
                  </a:lnTo>
                  <a:lnTo>
                    <a:pt x="517" y="46"/>
                  </a:lnTo>
                  <a:moveTo>
                    <a:pt x="465" y="41"/>
                  </a:moveTo>
                  <a:lnTo>
                    <a:pt x="465" y="41"/>
                  </a:lnTo>
                  <a:lnTo>
                    <a:pt x="433" y="38"/>
                  </a:lnTo>
                  <a:lnTo>
                    <a:pt x="414" y="36"/>
                  </a:lnTo>
                  <a:moveTo>
                    <a:pt x="362" y="32"/>
                  </a:moveTo>
                  <a:lnTo>
                    <a:pt x="362" y="32"/>
                  </a:lnTo>
                  <a:lnTo>
                    <a:pt x="320" y="28"/>
                  </a:lnTo>
                  <a:lnTo>
                    <a:pt x="310" y="27"/>
                  </a:lnTo>
                  <a:moveTo>
                    <a:pt x="258" y="22"/>
                  </a:moveTo>
                  <a:lnTo>
                    <a:pt x="258" y="22"/>
                  </a:lnTo>
                  <a:lnTo>
                    <a:pt x="207" y="17"/>
                  </a:lnTo>
                  <a:moveTo>
                    <a:pt x="155" y="12"/>
                  </a:moveTo>
                  <a:lnTo>
                    <a:pt x="155" y="12"/>
                  </a:lnTo>
                  <a:lnTo>
                    <a:pt x="154" y="12"/>
                  </a:lnTo>
                  <a:lnTo>
                    <a:pt x="103" y="8"/>
                  </a:lnTo>
                  <a:moveTo>
                    <a:pt x="52" y="4"/>
                  </a:moveTo>
                  <a:lnTo>
                    <a:pt x="52" y="4"/>
                  </a:lnTo>
                  <a:lnTo>
                    <a:pt x="12"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1" name="Freeform 20"/>
            <p:cNvSpPr>
              <a:spLocks noEditPoints="1"/>
            </p:cNvSpPr>
            <p:nvPr/>
          </p:nvSpPr>
          <p:spPr bwMode="auto">
            <a:xfrm>
              <a:off x="2096" y="811"/>
              <a:ext cx="218" cy="5"/>
            </a:xfrm>
            <a:custGeom>
              <a:avLst/>
              <a:gdLst>
                <a:gd name="T0" fmla="*/ 6 w 362"/>
                <a:gd name="T1" fmla="*/ 1 h 8"/>
                <a:gd name="T2" fmla="*/ 6 w 362"/>
                <a:gd name="T3" fmla="*/ 1 h 8"/>
                <a:gd name="T4" fmla="*/ 5 w 362"/>
                <a:gd name="T5" fmla="*/ 1 h 8"/>
                <a:gd name="T6" fmla="*/ 5 w 362"/>
                <a:gd name="T7" fmla="*/ 1 h 8"/>
                <a:gd name="T8" fmla="*/ 4 w 362"/>
                <a:gd name="T9" fmla="*/ 1 h 8"/>
                <a:gd name="T10" fmla="*/ 4 w 362"/>
                <a:gd name="T11" fmla="*/ 1 h 8"/>
                <a:gd name="T12" fmla="*/ 4 w 362"/>
                <a:gd name="T13" fmla="*/ 1 h 8"/>
                <a:gd name="T14" fmla="*/ 4 w 362"/>
                <a:gd name="T15" fmla="*/ 1 h 8"/>
                <a:gd name="T16" fmla="*/ 2 w 362"/>
                <a:gd name="T17" fmla="*/ 1 h 8"/>
                <a:gd name="T18" fmla="*/ 2 w 362"/>
                <a:gd name="T19" fmla="*/ 1 h 8"/>
                <a:gd name="T20" fmla="*/ 2 w 362"/>
                <a:gd name="T21" fmla="*/ 1 h 8"/>
                <a:gd name="T22" fmla="*/ 2 w 362"/>
                <a:gd name="T23" fmla="*/ 1 h 8"/>
                <a:gd name="T24" fmla="*/ 1 w 362"/>
                <a:gd name="T25" fmla="*/ 1 h 8"/>
                <a:gd name="T26" fmla="*/ 1 w 362"/>
                <a:gd name="T27" fmla="*/ 1 h 8"/>
                <a:gd name="T28" fmla="*/ 1 w 362"/>
                <a:gd name="T29" fmla="*/ 0 h 8"/>
                <a:gd name="T30" fmla="*/ 0 w 362"/>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2"/>
                <a:gd name="T49" fmla="*/ 0 h 8"/>
                <a:gd name="T50" fmla="*/ 362 w 362"/>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2" h="8">
                  <a:moveTo>
                    <a:pt x="362" y="8"/>
                  </a:moveTo>
                  <a:lnTo>
                    <a:pt x="362" y="8"/>
                  </a:lnTo>
                  <a:lnTo>
                    <a:pt x="314" y="7"/>
                  </a:lnTo>
                  <a:lnTo>
                    <a:pt x="310" y="7"/>
                  </a:lnTo>
                  <a:moveTo>
                    <a:pt x="258" y="6"/>
                  </a:moveTo>
                  <a:lnTo>
                    <a:pt x="258" y="6"/>
                  </a:lnTo>
                  <a:lnTo>
                    <a:pt x="212" y="5"/>
                  </a:lnTo>
                  <a:lnTo>
                    <a:pt x="207" y="5"/>
                  </a:lnTo>
                  <a:moveTo>
                    <a:pt x="155" y="3"/>
                  </a:moveTo>
                  <a:lnTo>
                    <a:pt x="155" y="3"/>
                  </a:lnTo>
                  <a:lnTo>
                    <a:pt x="109" y="2"/>
                  </a:lnTo>
                  <a:lnTo>
                    <a:pt x="103" y="2"/>
                  </a:lnTo>
                  <a:moveTo>
                    <a:pt x="52" y="1"/>
                  </a:moveTo>
                  <a:lnTo>
                    <a:pt x="52" y="1"/>
                  </a:lnTo>
                  <a:lnTo>
                    <a:pt x="15" y="0"/>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2" name="Freeform 21"/>
            <p:cNvSpPr>
              <a:spLocks noEditPoints="1"/>
            </p:cNvSpPr>
            <p:nvPr/>
          </p:nvSpPr>
          <p:spPr bwMode="auto">
            <a:xfrm>
              <a:off x="1518" y="811"/>
              <a:ext cx="483" cy="15"/>
            </a:xfrm>
            <a:custGeom>
              <a:avLst/>
              <a:gdLst>
                <a:gd name="T0" fmla="*/ 14 w 804"/>
                <a:gd name="T1" fmla="*/ 0 h 26"/>
                <a:gd name="T2" fmla="*/ 14 w 804"/>
                <a:gd name="T3" fmla="*/ 0 h 26"/>
                <a:gd name="T4" fmla="*/ 13 w 804"/>
                <a:gd name="T5" fmla="*/ 1 h 26"/>
                <a:gd name="T6" fmla="*/ 13 w 804"/>
                <a:gd name="T7" fmla="*/ 1 h 26"/>
                <a:gd name="T8" fmla="*/ 12 w 804"/>
                <a:gd name="T9" fmla="*/ 1 h 26"/>
                <a:gd name="T10" fmla="*/ 12 w 804"/>
                <a:gd name="T11" fmla="*/ 1 h 26"/>
                <a:gd name="T12" fmla="*/ 11 w 804"/>
                <a:gd name="T13" fmla="*/ 1 h 26"/>
                <a:gd name="T14" fmla="*/ 11 w 804"/>
                <a:gd name="T15" fmla="*/ 1 h 26"/>
                <a:gd name="T16" fmla="*/ 10 w 804"/>
                <a:gd name="T17" fmla="*/ 1 h 26"/>
                <a:gd name="T18" fmla="*/ 10 w 804"/>
                <a:gd name="T19" fmla="*/ 1 h 26"/>
                <a:gd name="T20" fmla="*/ 10 w 804"/>
                <a:gd name="T21" fmla="*/ 1 h 26"/>
                <a:gd name="T22" fmla="*/ 9 w 804"/>
                <a:gd name="T23" fmla="*/ 1 h 26"/>
                <a:gd name="T24" fmla="*/ 8 w 804"/>
                <a:gd name="T25" fmla="*/ 1 h 26"/>
                <a:gd name="T26" fmla="*/ 8 w 804"/>
                <a:gd name="T27" fmla="*/ 1 h 26"/>
                <a:gd name="T28" fmla="*/ 8 w 804"/>
                <a:gd name="T29" fmla="*/ 1 h 26"/>
                <a:gd name="T30" fmla="*/ 7 w 804"/>
                <a:gd name="T31" fmla="*/ 1 h 26"/>
                <a:gd name="T32" fmla="*/ 6 w 804"/>
                <a:gd name="T33" fmla="*/ 1 h 26"/>
                <a:gd name="T34" fmla="*/ 6 w 804"/>
                <a:gd name="T35" fmla="*/ 1 h 26"/>
                <a:gd name="T36" fmla="*/ 5 w 804"/>
                <a:gd name="T37" fmla="*/ 1 h 26"/>
                <a:gd name="T38" fmla="*/ 5 w 804"/>
                <a:gd name="T39" fmla="*/ 1 h 26"/>
                <a:gd name="T40" fmla="*/ 5 w 804"/>
                <a:gd name="T41" fmla="*/ 1 h 26"/>
                <a:gd name="T42" fmla="*/ 5 w 804"/>
                <a:gd name="T43" fmla="*/ 1 h 26"/>
                <a:gd name="T44" fmla="*/ 5 w 804"/>
                <a:gd name="T45" fmla="*/ 1 h 26"/>
                <a:gd name="T46" fmla="*/ 4 w 804"/>
                <a:gd name="T47" fmla="*/ 1 h 26"/>
                <a:gd name="T48" fmla="*/ 3 w 804"/>
                <a:gd name="T49" fmla="*/ 1 h 26"/>
                <a:gd name="T50" fmla="*/ 3 w 804"/>
                <a:gd name="T51" fmla="*/ 1 h 26"/>
                <a:gd name="T52" fmla="*/ 2 w 804"/>
                <a:gd name="T53" fmla="*/ 1 h 26"/>
                <a:gd name="T54" fmla="*/ 2 w 804"/>
                <a:gd name="T55" fmla="*/ 1 h 26"/>
                <a:gd name="T56" fmla="*/ 1 w 804"/>
                <a:gd name="T57" fmla="*/ 1 h 26"/>
                <a:gd name="T58" fmla="*/ 1 w 804"/>
                <a:gd name="T59" fmla="*/ 1 h 26"/>
                <a:gd name="T60" fmla="*/ 1 w 804"/>
                <a:gd name="T61" fmla="*/ 1 h 26"/>
                <a:gd name="T62" fmla="*/ 0 w 804"/>
                <a:gd name="T63" fmla="*/ 1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4"/>
                <a:gd name="T97" fmla="*/ 0 h 26"/>
                <a:gd name="T98" fmla="*/ 804 w 804"/>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4" h="26">
                  <a:moveTo>
                    <a:pt x="804" y="0"/>
                  </a:moveTo>
                  <a:lnTo>
                    <a:pt x="804" y="0"/>
                  </a:lnTo>
                  <a:lnTo>
                    <a:pt x="762" y="1"/>
                  </a:lnTo>
                  <a:lnTo>
                    <a:pt x="750" y="2"/>
                  </a:lnTo>
                  <a:moveTo>
                    <a:pt x="697" y="3"/>
                  </a:moveTo>
                  <a:lnTo>
                    <a:pt x="697" y="3"/>
                  </a:lnTo>
                  <a:lnTo>
                    <a:pt x="666" y="4"/>
                  </a:lnTo>
                  <a:lnTo>
                    <a:pt x="643" y="5"/>
                  </a:lnTo>
                  <a:moveTo>
                    <a:pt x="590" y="7"/>
                  </a:moveTo>
                  <a:lnTo>
                    <a:pt x="590" y="7"/>
                  </a:lnTo>
                  <a:lnTo>
                    <a:pt x="557" y="8"/>
                  </a:lnTo>
                  <a:lnTo>
                    <a:pt x="536" y="9"/>
                  </a:lnTo>
                  <a:moveTo>
                    <a:pt x="482" y="10"/>
                  </a:moveTo>
                  <a:lnTo>
                    <a:pt x="482" y="10"/>
                  </a:lnTo>
                  <a:lnTo>
                    <a:pt x="441" y="12"/>
                  </a:lnTo>
                  <a:lnTo>
                    <a:pt x="429" y="12"/>
                  </a:lnTo>
                  <a:moveTo>
                    <a:pt x="375" y="14"/>
                  </a:moveTo>
                  <a:lnTo>
                    <a:pt x="375" y="14"/>
                  </a:lnTo>
                  <a:lnTo>
                    <a:pt x="322" y="16"/>
                  </a:lnTo>
                  <a:moveTo>
                    <a:pt x="268" y="18"/>
                  </a:moveTo>
                  <a:lnTo>
                    <a:pt x="268" y="18"/>
                  </a:lnTo>
                  <a:lnTo>
                    <a:pt x="264" y="18"/>
                  </a:lnTo>
                  <a:lnTo>
                    <a:pt x="214" y="20"/>
                  </a:lnTo>
                  <a:moveTo>
                    <a:pt x="161" y="22"/>
                  </a:moveTo>
                  <a:lnTo>
                    <a:pt x="161" y="22"/>
                  </a:lnTo>
                  <a:lnTo>
                    <a:pt x="153" y="22"/>
                  </a:lnTo>
                  <a:lnTo>
                    <a:pt x="107" y="23"/>
                  </a:lnTo>
                  <a:moveTo>
                    <a:pt x="54" y="25"/>
                  </a:moveTo>
                  <a:lnTo>
                    <a:pt x="54" y="25"/>
                  </a:lnTo>
                  <a:lnTo>
                    <a:pt x="11" y="26"/>
                  </a:lnTo>
                  <a:lnTo>
                    <a:pt x="0" y="2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3" name="Freeform 22"/>
            <p:cNvSpPr>
              <a:spLocks noEditPoints="1"/>
            </p:cNvSpPr>
            <p:nvPr/>
          </p:nvSpPr>
          <p:spPr bwMode="auto">
            <a:xfrm>
              <a:off x="1068" y="828"/>
              <a:ext cx="354" cy="10"/>
            </a:xfrm>
            <a:custGeom>
              <a:avLst/>
              <a:gdLst>
                <a:gd name="T0" fmla="*/ 10 w 588"/>
                <a:gd name="T1" fmla="*/ 0 h 17"/>
                <a:gd name="T2" fmla="*/ 10 w 588"/>
                <a:gd name="T3" fmla="*/ 0 h 17"/>
                <a:gd name="T4" fmla="*/ 10 w 588"/>
                <a:gd name="T5" fmla="*/ 1 h 17"/>
                <a:gd name="T6" fmla="*/ 9 w 588"/>
                <a:gd name="T7" fmla="*/ 1 h 17"/>
                <a:gd name="T8" fmla="*/ 8 w 588"/>
                <a:gd name="T9" fmla="*/ 1 h 17"/>
                <a:gd name="T10" fmla="*/ 8 w 588"/>
                <a:gd name="T11" fmla="*/ 1 h 17"/>
                <a:gd name="T12" fmla="*/ 8 w 588"/>
                <a:gd name="T13" fmla="*/ 1 h 17"/>
                <a:gd name="T14" fmla="*/ 7 w 588"/>
                <a:gd name="T15" fmla="*/ 1 h 17"/>
                <a:gd name="T16" fmla="*/ 7 w 588"/>
                <a:gd name="T17" fmla="*/ 1 h 17"/>
                <a:gd name="T18" fmla="*/ 7 w 588"/>
                <a:gd name="T19" fmla="*/ 1 h 17"/>
                <a:gd name="T20" fmla="*/ 6 w 588"/>
                <a:gd name="T21" fmla="*/ 1 h 17"/>
                <a:gd name="T22" fmla="*/ 5 w 588"/>
                <a:gd name="T23" fmla="*/ 1 h 17"/>
                <a:gd name="T24" fmla="*/ 5 w 588"/>
                <a:gd name="T25" fmla="*/ 1 h 17"/>
                <a:gd name="T26" fmla="*/ 5 w 588"/>
                <a:gd name="T27" fmla="*/ 1 h 17"/>
                <a:gd name="T28" fmla="*/ 4 w 588"/>
                <a:gd name="T29" fmla="*/ 1 h 17"/>
                <a:gd name="T30" fmla="*/ 4 w 588"/>
                <a:gd name="T31" fmla="*/ 1 h 17"/>
                <a:gd name="T32" fmla="*/ 3 w 588"/>
                <a:gd name="T33" fmla="*/ 1 h 17"/>
                <a:gd name="T34" fmla="*/ 3 w 588"/>
                <a:gd name="T35" fmla="*/ 1 h 17"/>
                <a:gd name="T36" fmla="*/ 2 w 588"/>
                <a:gd name="T37" fmla="*/ 1 h 17"/>
                <a:gd name="T38" fmla="*/ 2 w 588"/>
                <a:gd name="T39" fmla="*/ 1 h 17"/>
                <a:gd name="T40" fmla="*/ 1 w 588"/>
                <a:gd name="T41" fmla="*/ 1 h 17"/>
                <a:gd name="T42" fmla="*/ 1 w 588"/>
                <a:gd name="T43" fmla="*/ 1 h 17"/>
                <a:gd name="T44" fmla="*/ 1 w 588"/>
                <a:gd name="T45" fmla="*/ 1 h 17"/>
                <a:gd name="T46" fmla="*/ 0 w 588"/>
                <a:gd name="T47" fmla="*/ 1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8"/>
                <a:gd name="T73" fmla="*/ 0 h 17"/>
                <a:gd name="T74" fmla="*/ 588 w 588"/>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8" h="17">
                  <a:moveTo>
                    <a:pt x="588" y="0"/>
                  </a:moveTo>
                  <a:lnTo>
                    <a:pt x="588" y="0"/>
                  </a:lnTo>
                  <a:lnTo>
                    <a:pt x="546" y="1"/>
                  </a:lnTo>
                  <a:lnTo>
                    <a:pt x="535" y="2"/>
                  </a:lnTo>
                  <a:moveTo>
                    <a:pt x="481" y="4"/>
                  </a:moveTo>
                  <a:lnTo>
                    <a:pt x="481" y="4"/>
                  </a:lnTo>
                  <a:lnTo>
                    <a:pt x="448" y="5"/>
                  </a:lnTo>
                  <a:lnTo>
                    <a:pt x="428" y="5"/>
                  </a:lnTo>
                  <a:moveTo>
                    <a:pt x="375" y="7"/>
                  </a:moveTo>
                  <a:lnTo>
                    <a:pt x="375" y="7"/>
                  </a:lnTo>
                  <a:lnTo>
                    <a:pt x="336" y="9"/>
                  </a:lnTo>
                  <a:lnTo>
                    <a:pt x="321" y="9"/>
                  </a:lnTo>
                  <a:moveTo>
                    <a:pt x="268" y="11"/>
                  </a:moveTo>
                  <a:lnTo>
                    <a:pt x="268" y="11"/>
                  </a:lnTo>
                  <a:lnTo>
                    <a:pt x="216" y="12"/>
                  </a:lnTo>
                  <a:lnTo>
                    <a:pt x="214" y="12"/>
                  </a:lnTo>
                  <a:moveTo>
                    <a:pt x="161" y="14"/>
                  </a:moveTo>
                  <a:lnTo>
                    <a:pt x="161" y="14"/>
                  </a:lnTo>
                  <a:lnTo>
                    <a:pt x="155" y="14"/>
                  </a:lnTo>
                  <a:lnTo>
                    <a:pt x="107" y="15"/>
                  </a:lnTo>
                  <a:moveTo>
                    <a:pt x="54" y="16"/>
                  </a:moveTo>
                  <a:lnTo>
                    <a:pt x="54" y="16"/>
                  </a:lnTo>
                  <a:lnTo>
                    <a:pt x="33" y="16"/>
                  </a:lnTo>
                  <a:lnTo>
                    <a:pt x="0" y="17"/>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4" name="Freeform 23"/>
            <p:cNvSpPr>
              <a:spLocks noEditPoints="1"/>
            </p:cNvSpPr>
            <p:nvPr/>
          </p:nvSpPr>
          <p:spPr bwMode="auto">
            <a:xfrm>
              <a:off x="594" y="839"/>
              <a:ext cx="375" cy="14"/>
            </a:xfrm>
            <a:custGeom>
              <a:avLst/>
              <a:gdLst>
                <a:gd name="T0" fmla="*/ 10 w 624"/>
                <a:gd name="T1" fmla="*/ 0 h 24"/>
                <a:gd name="T2" fmla="*/ 10 w 624"/>
                <a:gd name="T3" fmla="*/ 0 h 24"/>
                <a:gd name="T4" fmla="*/ 10 w 624"/>
                <a:gd name="T5" fmla="*/ 1 h 24"/>
                <a:gd name="T6" fmla="*/ 8 w 624"/>
                <a:gd name="T7" fmla="*/ 1 h 24"/>
                <a:gd name="T8" fmla="*/ 8 w 624"/>
                <a:gd name="T9" fmla="*/ 1 h 24"/>
                <a:gd name="T10" fmla="*/ 8 w 624"/>
                <a:gd name="T11" fmla="*/ 1 h 24"/>
                <a:gd name="T12" fmla="*/ 8 w 624"/>
                <a:gd name="T13" fmla="*/ 1 h 24"/>
                <a:gd name="T14" fmla="*/ 7 w 624"/>
                <a:gd name="T15" fmla="*/ 1 h 24"/>
                <a:gd name="T16" fmla="*/ 7 w 624"/>
                <a:gd name="T17" fmla="*/ 1 h 24"/>
                <a:gd name="T18" fmla="*/ 7 w 624"/>
                <a:gd name="T19" fmla="*/ 1 h 24"/>
                <a:gd name="T20" fmla="*/ 6 w 624"/>
                <a:gd name="T21" fmla="*/ 1 h 24"/>
                <a:gd name="T22" fmla="*/ 5 w 624"/>
                <a:gd name="T23" fmla="*/ 1 h 24"/>
                <a:gd name="T24" fmla="*/ 5 w 624"/>
                <a:gd name="T25" fmla="*/ 1 h 24"/>
                <a:gd name="T26" fmla="*/ 5 w 624"/>
                <a:gd name="T27" fmla="*/ 1 h 24"/>
                <a:gd name="T28" fmla="*/ 4 w 624"/>
                <a:gd name="T29" fmla="*/ 1 h 24"/>
                <a:gd name="T30" fmla="*/ 3 w 624"/>
                <a:gd name="T31" fmla="*/ 1 h 24"/>
                <a:gd name="T32" fmla="*/ 3 w 624"/>
                <a:gd name="T33" fmla="*/ 1 h 24"/>
                <a:gd name="T34" fmla="*/ 2 w 624"/>
                <a:gd name="T35" fmla="*/ 1 h 24"/>
                <a:gd name="T36" fmla="*/ 2 w 624"/>
                <a:gd name="T37" fmla="*/ 1 h 24"/>
                <a:gd name="T38" fmla="*/ 1 w 624"/>
                <a:gd name="T39" fmla="*/ 1 h 24"/>
                <a:gd name="T40" fmla="*/ 1 w 624"/>
                <a:gd name="T41" fmla="*/ 1 h 24"/>
                <a:gd name="T42" fmla="*/ 1 w 624"/>
                <a:gd name="T43" fmla="*/ 1 h 24"/>
                <a:gd name="T44" fmla="*/ 1 w 624"/>
                <a:gd name="T45" fmla="*/ 1 h 24"/>
                <a:gd name="T46" fmla="*/ 0 w 624"/>
                <a:gd name="T47" fmla="*/ 1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4"/>
                <a:gd name="T73" fmla="*/ 0 h 24"/>
                <a:gd name="T74" fmla="*/ 624 w 624"/>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4" h="24">
                  <a:moveTo>
                    <a:pt x="624" y="0"/>
                  </a:moveTo>
                  <a:lnTo>
                    <a:pt x="624" y="0"/>
                  </a:lnTo>
                  <a:lnTo>
                    <a:pt x="567" y="1"/>
                  </a:lnTo>
                  <a:moveTo>
                    <a:pt x="511" y="3"/>
                  </a:moveTo>
                  <a:lnTo>
                    <a:pt x="511" y="3"/>
                  </a:lnTo>
                  <a:lnTo>
                    <a:pt x="507" y="3"/>
                  </a:lnTo>
                  <a:lnTo>
                    <a:pt x="454" y="5"/>
                  </a:lnTo>
                  <a:moveTo>
                    <a:pt x="397" y="7"/>
                  </a:moveTo>
                  <a:lnTo>
                    <a:pt x="397" y="7"/>
                  </a:lnTo>
                  <a:lnTo>
                    <a:pt x="385" y="7"/>
                  </a:lnTo>
                  <a:lnTo>
                    <a:pt x="341" y="9"/>
                  </a:lnTo>
                  <a:moveTo>
                    <a:pt x="284" y="11"/>
                  </a:moveTo>
                  <a:lnTo>
                    <a:pt x="284" y="11"/>
                  </a:lnTo>
                  <a:lnTo>
                    <a:pt x="265" y="12"/>
                  </a:lnTo>
                  <a:lnTo>
                    <a:pt x="227" y="14"/>
                  </a:lnTo>
                  <a:moveTo>
                    <a:pt x="170" y="16"/>
                  </a:moveTo>
                  <a:lnTo>
                    <a:pt x="170" y="16"/>
                  </a:lnTo>
                  <a:lnTo>
                    <a:pt x="153" y="17"/>
                  </a:lnTo>
                  <a:lnTo>
                    <a:pt x="114" y="19"/>
                  </a:lnTo>
                  <a:moveTo>
                    <a:pt x="57" y="21"/>
                  </a:moveTo>
                  <a:lnTo>
                    <a:pt x="57" y="21"/>
                  </a:lnTo>
                  <a:lnTo>
                    <a:pt x="53" y="21"/>
                  </a:lnTo>
                  <a:lnTo>
                    <a:pt x="10" y="23"/>
                  </a:lnTo>
                  <a:lnTo>
                    <a:pt x="0" y="24"/>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5" name="Freeform 24"/>
            <p:cNvSpPr>
              <a:spLocks noEditPoints="1"/>
            </p:cNvSpPr>
            <p:nvPr/>
          </p:nvSpPr>
          <p:spPr bwMode="auto">
            <a:xfrm>
              <a:off x="264" y="852"/>
              <a:ext cx="230" cy="2"/>
            </a:xfrm>
            <a:custGeom>
              <a:avLst/>
              <a:gdLst>
                <a:gd name="T0" fmla="*/ 7 w 383"/>
                <a:gd name="T1" fmla="*/ 1 h 3"/>
                <a:gd name="T2" fmla="*/ 7 w 383"/>
                <a:gd name="T3" fmla="*/ 1 h 3"/>
                <a:gd name="T4" fmla="*/ 6 w 383"/>
                <a:gd name="T5" fmla="*/ 1 h 3"/>
                <a:gd name="T6" fmla="*/ 6 w 383"/>
                <a:gd name="T7" fmla="*/ 1 h 3"/>
                <a:gd name="T8" fmla="*/ 5 w 383"/>
                <a:gd name="T9" fmla="*/ 1 h 3"/>
                <a:gd name="T10" fmla="*/ 5 w 383"/>
                <a:gd name="T11" fmla="*/ 1 h 3"/>
                <a:gd name="T12" fmla="*/ 4 w 383"/>
                <a:gd name="T13" fmla="*/ 1 h 3"/>
                <a:gd name="T14" fmla="*/ 4 w 383"/>
                <a:gd name="T15" fmla="*/ 1 h 3"/>
                <a:gd name="T16" fmla="*/ 3 w 383"/>
                <a:gd name="T17" fmla="*/ 1 h 3"/>
                <a:gd name="T18" fmla="*/ 3 w 383"/>
                <a:gd name="T19" fmla="*/ 1 h 3"/>
                <a:gd name="T20" fmla="*/ 2 w 383"/>
                <a:gd name="T21" fmla="*/ 1 h 3"/>
                <a:gd name="T22" fmla="*/ 2 w 383"/>
                <a:gd name="T23" fmla="*/ 1 h 3"/>
                <a:gd name="T24" fmla="*/ 1 w 383"/>
                <a:gd name="T25" fmla="*/ 1 h 3"/>
                <a:gd name="T26" fmla="*/ 1 w 383"/>
                <a:gd name="T27" fmla="*/ 1 h 3"/>
                <a:gd name="T28" fmla="*/ 1 w 383"/>
                <a:gd name="T29" fmla="*/ 1 h 3"/>
                <a:gd name="T30" fmla="*/ 1 w 383"/>
                <a:gd name="T31" fmla="*/ 1 h 3"/>
                <a:gd name="T32" fmla="*/ 0 w 383"/>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3"/>
                <a:gd name="T52" fmla="*/ 0 h 3"/>
                <a:gd name="T53" fmla="*/ 383 w 383"/>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3" h="3">
                  <a:moveTo>
                    <a:pt x="383" y="3"/>
                  </a:moveTo>
                  <a:lnTo>
                    <a:pt x="383" y="3"/>
                  </a:lnTo>
                  <a:lnTo>
                    <a:pt x="341" y="3"/>
                  </a:lnTo>
                  <a:lnTo>
                    <a:pt x="328" y="3"/>
                  </a:lnTo>
                  <a:moveTo>
                    <a:pt x="274" y="3"/>
                  </a:moveTo>
                  <a:lnTo>
                    <a:pt x="274" y="3"/>
                  </a:lnTo>
                  <a:lnTo>
                    <a:pt x="246" y="2"/>
                  </a:lnTo>
                  <a:lnTo>
                    <a:pt x="219" y="2"/>
                  </a:lnTo>
                  <a:moveTo>
                    <a:pt x="164" y="2"/>
                  </a:moveTo>
                  <a:lnTo>
                    <a:pt x="164" y="2"/>
                  </a:lnTo>
                  <a:lnTo>
                    <a:pt x="147" y="2"/>
                  </a:lnTo>
                  <a:lnTo>
                    <a:pt x="109" y="1"/>
                  </a:lnTo>
                  <a:moveTo>
                    <a:pt x="54" y="1"/>
                  </a:moveTo>
                  <a:lnTo>
                    <a:pt x="54" y="1"/>
                  </a:lnTo>
                  <a:lnTo>
                    <a:pt x="52" y="1"/>
                  </a:lnTo>
                  <a:lnTo>
                    <a:pt x="10"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6" name="Freeform 25"/>
            <p:cNvSpPr>
              <a:spLocks/>
            </p:cNvSpPr>
            <p:nvPr/>
          </p:nvSpPr>
          <p:spPr bwMode="auto">
            <a:xfrm>
              <a:off x="117" y="852"/>
              <a:ext cx="40" cy="1"/>
            </a:xfrm>
            <a:custGeom>
              <a:avLst/>
              <a:gdLst>
                <a:gd name="T0" fmla="*/ 1 w 65"/>
                <a:gd name="T1" fmla="*/ 0 h 1"/>
                <a:gd name="T2" fmla="*/ 1 w 65"/>
                <a:gd name="T3" fmla="*/ 0 h 1"/>
                <a:gd name="T4" fmla="*/ 1 w 65"/>
                <a:gd name="T5" fmla="*/ 1 h 1"/>
                <a:gd name="T6" fmla="*/ 0 w 65"/>
                <a:gd name="T7" fmla="*/ 1 h 1"/>
                <a:gd name="T8" fmla="*/ 0 60000 65536"/>
                <a:gd name="T9" fmla="*/ 0 60000 65536"/>
                <a:gd name="T10" fmla="*/ 0 60000 65536"/>
                <a:gd name="T11" fmla="*/ 0 60000 65536"/>
                <a:gd name="T12" fmla="*/ 0 w 65"/>
                <a:gd name="T13" fmla="*/ 0 h 1"/>
                <a:gd name="T14" fmla="*/ 65 w 65"/>
                <a:gd name="T15" fmla="*/ 1 h 1"/>
              </a:gdLst>
              <a:ahLst/>
              <a:cxnLst>
                <a:cxn ang="T8">
                  <a:pos x="T0" y="T1"/>
                </a:cxn>
                <a:cxn ang="T9">
                  <a:pos x="T2" y="T3"/>
                </a:cxn>
                <a:cxn ang="T10">
                  <a:pos x="T4" y="T5"/>
                </a:cxn>
                <a:cxn ang="T11">
                  <a:pos x="T6" y="T7"/>
                </a:cxn>
              </a:cxnLst>
              <a:rect l="T12" t="T13" r="T14" b="T15"/>
              <a:pathLst>
                <a:path w="65" h="1">
                  <a:moveTo>
                    <a:pt x="65" y="0"/>
                  </a:moveTo>
                  <a:lnTo>
                    <a:pt x="65" y="0"/>
                  </a:lnTo>
                  <a:lnTo>
                    <a:pt x="14"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7" name="Freeform 26"/>
            <p:cNvSpPr>
              <a:spLocks noEditPoints="1"/>
            </p:cNvSpPr>
            <p:nvPr/>
          </p:nvSpPr>
          <p:spPr bwMode="auto">
            <a:xfrm>
              <a:off x="59" y="810"/>
              <a:ext cx="5926" cy="65"/>
            </a:xfrm>
            <a:custGeom>
              <a:avLst/>
              <a:gdLst>
                <a:gd name="T0" fmla="*/ 168 w 9865"/>
                <a:gd name="T1" fmla="*/ 1 h 108"/>
                <a:gd name="T2" fmla="*/ 168 w 9865"/>
                <a:gd name="T3" fmla="*/ 1 h 108"/>
                <a:gd name="T4" fmla="*/ 167 w 9865"/>
                <a:gd name="T5" fmla="*/ 1 h 108"/>
                <a:gd name="T6" fmla="*/ 146 w 9865"/>
                <a:gd name="T7" fmla="*/ 2 h 108"/>
                <a:gd name="T8" fmla="*/ 146 w 9865"/>
                <a:gd name="T9" fmla="*/ 2 h 108"/>
                <a:gd name="T10" fmla="*/ 146 w 9865"/>
                <a:gd name="T11" fmla="*/ 2 h 108"/>
                <a:gd name="T12" fmla="*/ 145 w 9865"/>
                <a:gd name="T13" fmla="*/ 2 h 108"/>
                <a:gd name="T14" fmla="*/ 130 w 9865"/>
                <a:gd name="T15" fmla="*/ 1 h 108"/>
                <a:gd name="T16" fmla="*/ 130 w 9865"/>
                <a:gd name="T17" fmla="*/ 1 h 108"/>
                <a:gd name="T18" fmla="*/ 129 w 9865"/>
                <a:gd name="T19" fmla="*/ 1 h 108"/>
                <a:gd name="T20" fmla="*/ 129 w 9865"/>
                <a:gd name="T21" fmla="*/ 1 h 108"/>
                <a:gd name="T22" fmla="*/ 106 w 9865"/>
                <a:gd name="T23" fmla="*/ 1 h 108"/>
                <a:gd name="T24" fmla="*/ 106 w 9865"/>
                <a:gd name="T25" fmla="*/ 1 h 108"/>
                <a:gd name="T26" fmla="*/ 106 w 9865"/>
                <a:gd name="T27" fmla="*/ 1 h 108"/>
                <a:gd name="T28" fmla="*/ 105 w 9865"/>
                <a:gd name="T29" fmla="*/ 1 h 108"/>
                <a:gd name="T30" fmla="*/ 99 w 9865"/>
                <a:gd name="T31" fmla="*/ 1 h 108"/>
                <a:gd name="T32" fmla="*/ 99 w 9865"/>
                <a:gd name="T33" fmla="*/ 1 h 108"/>
                <a:gd name="T34" fmla="*/ 99 w 9865"/>
                <a:gd name="T35" fmla="*/ 1 h 108"/>
                <a:gd name="T36" fmla="*/ 98 w 9865"/>
                <a:gd name="T37" fmla="*/ 1 h 108"/>
                <a:gd name="T38" fmla="*/ 94 w 9865"/>
                <a:gd name="T39" fmla="*/ 1 h 108"/>
                <a:gd name="T40" fmla="*/ 94 w 9865"/>
                <a:gd name="T41" fmla="*/ 1 h 108"/>
                <a:gd name="T42" fmla="*/ 94 w 9865"/>
                <a:gd name="T43" fmla="*/ 1 h 108"/>
                <a:gd name="T44" fmla="*/ 93 w 9865"/>
                <a:gd name="T45" fmla="*/ 1 h 108"/>
                <a:gd name="T46" fmla="*/ 79 w 9865"/>
                <a:gd name="T47" fmla="*/ 1 h 108"/>
                <a:gd name="T48" fmla="*/ 79 w 9865"/>
                <a:gd name="T49" fmla="*/ 1 h 108"/>
                <a:gd name="T50" fmla="*/ 79 w 9865"/>
                <a:gd name="T51" fmla="*/ 1 h 108"/>
                <a:gd name="T52" fmla="*/ 78 w 9865"/>
                <a:gd name="T53" fmla="*/ 1 h 108"/>
                <a:gd name="T54" fmla="*/ 65 w 9865"/>
                <a:gd name="T55" fmla="*/ 1 h 108"/>
                <a:gd name="T56" fmla="*/ 65 w 9865"/>
                <a:gd name="T57" fmla="*/ 1 h 108"/>
                <a:gd name="T58" fmla="*/ 65 w 9865"/>
                <a:gd name="T59" fmla="*/ 1 h 108"/>
                <a:gd name="T60" fmla="*/ 65 w 9865"/>
                <a:gd name="T61" fmla="*/ 1 h 108"/>
                <a:gd name="T62" fmla="*/ 56 w 9865"/>
                <a:gd name="T63" fmla="*/ 0 h 108"/>
                <a:gd name="T64" fmla="*/ 56 w 9865"/>
                <a:gd name="T65" fmla="*/ 0 h 108"/>
                <a:gd name="T66" fmla="*/ 56 w 9865"/>
                <a:gd name="T67" fmla="*/ 0 h 108"/>
                <a:gd name="T68" fmla="*/ 56 w 9865"/>
                <a:gd name="T69" fmla="*/ 0 h 108"/>
                <a:gd name="T70" fmla="*/ 40 w 9865"/>
                <a:gd name="T71" fmla="*/ 1 h 108"/>
                <a:gd name="T72" fmla="*/ 40 w 9865"/>
                <a:gd name="T73" fmla="*/ 1 h 108"/>
                <a:gd name="T74" fmla="*/ 40 w 9865"/>
                <a:gd name="T75" fmla="*/ 1 h 108"/>
                <a:gd name="T76" fmla="*/ 39 w 9865"/>
                <a:gd name="T77" fmla="*/ 1 h 108"/>
                <a:gd name="T78" fmla="*/ 28 w 9865"/>
                <a:gd name="T79" fmla="*/ 1 h 108"/>
                <a:gd name="T80" fmla="*/ 28 w 9865"/>
                <a:gd name="T81" fmla="*/ 1 h 108"/>
                <a:gd name="T82" fmla="*/ 27 w 9865"/>
                <a:gd name="T83" fmla="*/ 1 h 108"/>
                <a:gd name="T84" fmla="*/ 26 w 9865"/>
                <a:gd name="T85" fmla="*/ 1 h 108"/>
                <a:gd name="T86" fmla="*/ 14 w 9865"/>
                <a:gd name="T87" fmla="*/ 1 h 108"/>
                <a:gd name="T88" fmla="*/ 14 w 9865"/>
                <a:gd name="T89" fmla="*/ 1 h 108"/>
                <a:gd name="T90" fmla="*/ 14 w 9865"/>
                <a:gd name="T91" fmla="*/ 1 h 108"/>
                <a:gd name="T92" fmla="*/ 13 w 9865"/>
                <a:gd name="T93" fmla="*/ 1 h 108"/>
                <a:gd name="T94" fmla="*/ 5 w 9865"/>
                <a:gd name="T95" fmla="*/ 1 h 108"/>
                <a:gd name="T96" fmla="*/ 5 w 9865"/>
                <a:gd name="T97" fmla="*/ 1 h 108"/>
                <a:gd name="T98" fmla="*/ 4 w 9865"/>
                <a:gd name="T99" fmla="*/ 1 h 108"/>
                <a:gd name="T100" fmla="*/ 4 w 9865"/>
                <a:gd name="T101" fmla="*/ 1 h 108"/>
                <a:gd name="T102" fmla="*/ 1 w 9865"/>
                <a:gd name="T103" fmla="*/ 1 h 108"/>
                <a:gd name="T104" fmla="*/ 1 w 9865"/>
                <a:gd name="T105" fmla="*/ 1 h 108"/>
                <a:gd name="T106" fmla="*/ 0 w 9865"/>
                <a:gd name="T107" fmla="*/ 1 h 1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65"/>
                <a:gd name="T163" fmla="*/ 0 h 108"/>
                <a:gd name="T164" fmla="*/ 9865 w 9865"/>
                <a:gd name="T165" fmla="*/ 108 h 1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65" h="108">
                  <a:moveTo>
                    <a:pt x="9865" y="43"/>
                  </a:moveTo>
                  <a:lnTo>
                    <a:pt x="9865" y="43"/>
                  </a:lnTo>
                  <a:cubicBezTo>
                    <a:pt x="9862" y="43"/>
                    <a:pt x="9853" y="45"/>
                    <a:pt x="9839" y="46"/>
                  </a:cubicBezTo>
                  <a:moveTo>
                    <a:pt x="8615" y="108"/>
                  </a:moveTo>
                  <a:lnTo>
                    <a:pt x="8615" y="108"/>
                  </a:lnTo>
                  <a:cubicBezTo>
                    <a:pt x="8606" y="108"/>
                    <a:pt x="8597" y="108"/>
                    <a:pt x="8588" y="108"/>
                  </a:cubicBezTo>
                  <a:cubicBezTo>
                    <a:pt x="8579" y="108"/>
                    <a:pt x="8570" y="108"/>
                    <a:pt x="8561" y="108"/>
                  </a:cubicBezTo>
                  <a:moveTo>
                    <a:pt x="7628" y="74"/>
                  </a:moveTo>
                  <a:lnTo>
                    <a:pt x="7628" y="74"/>
                  </a:lnTo>
                  <a:cubicBezTo>
                    <a:pt x="7619" y="74"/>
                    <a:pt x="7609" y="74"/>
                    <a:pt x="7600" y="73"/>
                  </a:cubicBezTo>
                  <a:cubicBezTo>
                    <a:pt x="7591" y="73"/>
                    <a:pt x="7582" y="73"/>
                    <a:pt x="7574" y="73"/>
                  </a:cubicBezTo>
                  <a:moveTo>
                    <a:pt x="6245" y="14"/>
                  </a:moveTo>
                  <a:lnTo>
                    <a:pt x="6245" y="14"/>
                  </a:lnTo>
                  <a:cubicBezTo>
                    <a:pt x="6236" y="13"/>
                    <a:pt x="6227" y="11"/>
                    <a:pt x="6219" y="10"/>
                  </a:cubicBezTo>
                  <a:cubicBezTo>
                    <a:pt x="6214" y="9"/>
                    <a:pt x="6205" y="8"/>
                    <a:pt x="6194" y="8"/>
                  </a:cubicBezTo>
                  <a:moveTo>
                    <a:pt x="5842" y="20"/>
                  </a:moveTo>
                  <a:lnTo>
                    <a:pt x="5842" y="20"/>
                  </a:lnTo>
                  <a:cubicBezTo>
                    <a:pt x="5832" y="20"/>
                    <a:pt x="5823" y="20"/>
                    <a:pt x="5817" y="20"/>
                  </a:cubicBezTo>
                  <a:cubicBezTo>
                    <a:pt x="5809" y="20"/>
                    <a:pt x="5801" y="20"/>
                    <a:pt x="5792" y="20"/>
                  </a:cubicBezTo>
                  <a:moveTo>
                    <a:pt x="5541" y="21"/>
                  </a:moveTo>
                  <a:lnTo>
                    <a:pt x="5541" y="21"/>
                  </a:lnTo>
                  <a:cubicBezTo>
                    <a:pt x="5532" y="21"/>
                    <a:pt x="5524" y="21"/>
                    <a:pt x="5515" y="21"/>
                  </a:cubicBezTo>
                  <a:cubicBezTo>
                    <a:pt x="5508" y="21"/>
                    <a:pt x="5499" y="22"/>
                    <a:pt x="5489" y="22"/>
                  </a:cubicBezTo>
                  <a:moveTo>
                    <a:pt x="4685" y="77"/>
                  </a:moveTo>
                  <a:lnTo>
                    <a:pt x="4685" y="77"/>
                  </a:lnTo>
                  <a:cubicBezTo>
                    <a:pt x="4673" y="77"/>
                    <a:pt x="4664" y="78"/>
                    <a:pt x="4658" y="78"/>
                  </a:cubicBezTo>
                  <a:cubicBezTo>
                    <a:pt x="4651" y="78"/>
                    <a:pt x="4643" y="77"/>
                    <a:pt x="4632" y="77"/>
                  </a:cubicBezTo>
                  <a:moveTo>
                    <a:pt x="3856" y="10"/>
                  </a:moveTo>
                  <a:lnTo>
                    <a:pt x="3856" y="10"/>
                  </a:lnTo>
                  <a:cubicBezTo>
                    <a:pt x="3846" y="10"/>
                    <a:pt x="3837" y="10"/>
                    <a:pt x="3830" y="10"/>
                  </a:cubicBezTo>
                  <a:cubicBezTo>
                    <a:pt x="3822" y="10"/>
                    <a:pt x="3813" y="10"/>
                    <a:pt x="3804" y="9"/>
                  </a:cubicBezTo>
                  <a:moveTo>
                    <a:pt x="3339" y="0"/>
                  </a:moveTo>
                  <a:lnTo>
                    <a:pt x="3339" y="0"/>
                  </a:lnTo>
                  <a:cubicBezTo>
                    <a:pt x="3330" y="0"/>
                    <a:pt x="3321" y="0"/>
                    <a:pt x="3313" y="0"/>
                  </a:cubicBezTo>
                  <a:cubicBezTo>
                    <a:pt x="3306" y="0"/>
                    <a:pt x="3297" y="0"/>
                    <a:pt x="3287" y="0"/>
                  </a:cubicBezTo>
                  <a:moveTo>
                    <a:pt x="2375" y="28"/>
                  </a:moveTo>
                  <a:lnTo>
                    <a:pt x="2375" y="28"/>
                  </a:lnTo>
                  <a:cubicBezTo>
                    <a:pt x="2365" y="28"/>
                    <a:pt x="2356" y="28"/>
                    <a:pt x="2348" y="28"/>
                  </a:cubicBezTo>
                  <a:cubicBezTo>
                    <a:pt x="2341" y="28"/>
                    <a:pt x="2332" y="29"/>
                    <a:pt x="2322" y="29"/>
                  </a:cubicBezTo>
                  <a:moveTo>
                    <a:pt x="1627" y="47"/>
                  </a:moveTo>
                  <a:lnTo>
                    <a:pt x="1627" y="47"/>
                  </a:lnTo>
                  <a:cubicBezTo>
                    <a:pt x="1618" y="47"/>
                    <a:pt x="1609" y="47"/>
                    <a:pt x="1600" y="47"/>
                  </a:cubicBezTo>
                  <a:cubicBezTo>
                    <a:pt x="1591" y="47"/>
                    <a:pt x="1581" y="47"/>
                    <a:pt x="1572" y="47"/>
                  </a:cubicBezTo>
                  <a:moveTo>
                    <a:pt x="835" y="73"/>
                  </a:moveTo>
                  <a:lnTo>
                    <a:pt x="835" y="73"/>
                  </a:lnTo>
                  <a:cubicBezTo>
                    <a:pt x="824" y="74"/>
                    <a:pt x="814" y="74"/>
                    <a:pt x="806" y="74"/>
                  </a:cubicBezTo>
                  <a:cubicBezTo>
                    <a:pt x="798" y="74"/>
                    <a:pt x="789" y="74"/>
                    <a:pt x="779" y="74"/>
                  </a:cubicBezTo>
                  <a:moveTo>
                    <a:pt x="286" y="70"/>
                  </a:moveTo>
                  <a:lnTo>
                    <a:pt x="286" y="70"/>
                  </a:lnTo>
                  <a:cubicBezTo>
                    <a:pt x="275" y="70"/>
                    <a:pt x="266" y="70"/>
                    <a:pt x="258" y="70"/>
                  </a:cubicBezTo>
                  <a:cubicBezTo>
                    <a:pt x="248" y="70"/>
                    <a:pt x="238" y="70"/>
                    <a:pt x="226" y="70"/>
                  </a:cubicBezTo>
                  <a:moveTo>
                    <a:pt x="33" y="72"/>
                  </a:moveTo>
                  <a:lnTo>
                    <a:pt x="33" y="72"/>
                  </a:lnTo>
                  <a:cubicBezTo>
                    <a:pt x="13" y="72"/>
                    <a:pt x="0" y="72"/>
                    <a:pt x="0" y="72"/>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8" name="Freeform 27"/>
            <p:cNvSpPr>
              <a:spLocks/>
            </p:cNvSpPr>
            <p:nvPr/>
          </p:nvSpPr>
          <p:spPr bwMode="auto">
            <a:xfrm>
              <a:off x="3890" y="3972"/>
              <a:ext cx="1339" cy="14"/>
            </a:xfrm>
            <a:custGeom>
              <a:avLst/>
              <a:gdLst>
                <a:gd name="T0" fmla="*/ 38 w 2229"/>
                <a:gd name="T1" fmla="*/ 1 h 23"/>
                <a:gd name="T2" fmla="*/ 38 w 2229"/>
                <a:gd name="T3" fmla="*/ 1 h 23"/>
                <a:gd name="T4" fmla="*/ 37 w 2229"/>
                <a:gd name="T5" fmla="*/ 0 h 23"/>
                <a:gd name="T6" fmla="*/ 1 w 2229"/>
                <a:gd name="T7" fmla="*/ 1 h 23"/>
                <a:gd name="T8" fmla="*/ 0 w 2229"/>
                <a:gd name="T9" fmla="*/ 1 h 23"/>
                <a:gd name="T10" fmla="*/ 35 w 2229"/>
                <a:gd name="T11" fmla="*/ 1 h 23"/>
                <a:gd name="T12" fmla="*/ 0 60000 65536"/>
                <a:gd name="T13" fmla="*/ 0 60000 65536"/>
                <a:gd name="T14" fmla="*/ 0 60000 65536"/>
                <a:gd name="T15" fmla="*/ 0 60000 65536"/>
                <a:gd name="T16" fmla="*/ 0 60000 65536"/>
                <a:gd name="T17" fmla="*/ 0 60000 65536"/>
                <a:gd name="T18" fmla="*/ 0 w 2229"/>
                <a:gd name="T19" fmla="*/ 0 h 23"/>
                <a:gd name="T20" fmla="*/ 2229 w 22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229" h="23">
                  <a:moveTo>
                    <a:pt x="2229" y="9"/>
                  </a:moveTo>
                  <a:lnTo>
                    <a:pt x="2229" y="9"/>
                  </a:lnTo>
                  <a:lnTo>
                    <a:pt x="2153" y="0"/>
                  </a:lnTo>
                  <a:lnTo>
                    <a:pt x="17" y="23"/>
                  </a:lnTo>
                  <a:lnTo>
                    <a:pt x="0" y="14"/>
                  </a:lnTo>
                  <a:lnTo>
                    <a:pt x="2108" y="13"/>
                  </a:lnTo>
                </a:path>
              </a:pathLst>
            </a:custGeom>
            <a:solidFill>
              <a:srgbClr val="000000"/>
            </a:solidFill>
            <a:ln w="0">
              <a:solidFill>
                <a:srgbClr val="000000"/>
              </a:solidFill>
              <a:prstDash val="solid"/>
              <a:round/>
              <a:headEnd/>
              <a:tailEnd/>
            </a:ln>
          </p:spPr>
          <p:txBody>
            <a:bodyPr/>
            <a:lstStyle/>
            <a:p>
              <a:endParaRPr lang="en-GB"/>
            </a:p>
          </p:txBody>
        </p:sp>
        <p:sp>
          <p:nvSpPr>
            <p:cNvPr id="28699" name="Freeform 28"/>
            <p:cNvSpPr>
              <a:spLocks/>
            </p:cNvSpPr>
            <p:nvPr/>
          </p:nvSpPr>
          <p:spPr bwMode="auto">
            <a:xfrm>
              <a:off x="913" y="277"/>
              <a:ext cx="2001" cy="8"/>
            </a:xfrm>
            <a:custGeom>
              <a:avLst/>
              <a:gdLst>
                <a:gd name="T0" fmla="*/ 10 w 3331"/>
                <a:gd name="T1" fmla="*/ 1 h 13"/>
                <a:gd name="T2" fmla="*/ 10 w 3331"/>
                <a:gd name="T3" fmla="*/ 1 h 13"/>
                <a:gd name="T4" fmla="*/ 10 w 3331"/>
                <a:gd name="T5" fmla="*/ 1 h 13"/>
                <a:gd name="T6" fmla="*/ 0 w 3331"/>
                <a:gd name="T7" fmla="*/ 1 h 13"/>
                <a:gd name="T8" fmla="*/ 0 w 3331"/>
                <a:gd name="T9" fmla="*/ 1 h 13"/>
                <a:gd name="T10" fmla="*/ 10 w 3331"/>
                <a:gd name="T11" fmla="*/ 0 h 13"/>
                <a:gd name="T12" fmla="*/ 15 w 3331"/>
                <a:gd name="T13" fmla="*/ 1 h 13"/>
                <a:gd name="T14" fmla="*/ 23 w 3331"/>
                <a:gd name="T15" fmla="*/ 1 h 13"/>
                <a:gd name="T16" fmla="*/ 39 w 3331"/>
                <a:gd name="T17" fmla="*/ 1 h 13"/>
                <a:gd name="T18" fmla="*/ 44 w 3331"/>
                <a:gd name="T19" fmla="*/ 1 h 13"/>
                <a:gd name="T20" fmla="*/ 46 w 3331"/>
                <a:gd name="T21" fmla="*/ 1 h 13"/>
                <a:gd name="T22" fmla="*/ 53 w 3331"/>
                <a:gd name="T23" fmla="*/ 1 h 13"/>
                <a:gd name="T24" fmla="*/ 53 w 3331"/>
                <a:gd name="T25" fmla="*/ 1 h 13"/>
                <a:gd name="T26" fmla="*/ 56 w 3331"/>
                <a:gd name="T27" fmla="*/ 1 h 13"/>
                <a:gd name="T28" fmla="*/ 56 w 3331"/>
                <a:gd name="T29" fmla="*/ 1 h 13"/>
                <a:gd name="T30" fmla="*/ 53 w 3331"/>
                <a:gd name="T31" fmla="*/ 1 h 13"/>
                <a:gd name="T32" fmla="*/ 19 w 3331"/>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31"/>
                <a:gd name="T52" fmla="*/ 0 h 13"/>
                <a:gd name="T53" fmla="*/ 3331 w 3331"/>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31" h="13">
                  <a:moveTo>
                    <a:pt x="631" y="9"/>
                  </a:moveTo>
                  <a:lnTo>
                    <a:pt x="631" y="9"/>
                  </a:lnTo>
                  <a:lnTo>
                    <a:pt x="553" y="9"/>
                  </a:lnTo>
                  <a:lnTo>
                    <a:pt x="0" y="12"/>
                  </a:lnTo>
                  <a:lnTo>
                    <a:pt x="0" y="6"/>
                  </a:lnTo>
                  <a:lnTo>
                    <a:pt x="631" y="0"/>
                  </a:lnTo>
                  <a:lnTo>
                    <a:pt x="893" y="4"/>
                  </a:lnTo>
                  <a:lnTo>
                    <a:pt x="1399" y="13"/>
                  </a:lnTo>
                  <a:lnTo>
                    <a:pt x="2299" y="13"/>
                  </a:lnTo>
                  <a:lnTo>
                    <a:pt x="2566" y="7"/>
                  </a:lnTo>
                  <a:lnTo>
                    <a:pt x="2736" y="8"/>
                  </a:lnTo>
                  <a:lnTo>
                    <a:pt x="3119" y="13"/>
                  </a:lnTo>
                  <a:lnTo>
                    <a:pt x="3136" y="8"/>
                  </a:lnTo>
                  <a:lnTo>
                    <a:pt x="3331" y="7"/>
                  </a:lnTo>
                  <a:lnTo>
                    <a:pt x="3280" y="3"/>
                  </a:lnTo>
                  <a:lnTo>
                    <a:pt x="3128" y="4"/>
                  </a:lnTo>
                  <a:cubicBezTo>
                    <a:pt x="2450" y="4"/>
                    <a:pt x="1774" y="5"/>
                    <a:pt x="1096" y="0"/>
                  </a:cubicBezTo>
                </a:path>
              </a:pathLst>
            </a:custGeom>
            <a:solidFill>
              <a:srgbClr val="000000"/>
            </a:solidFill>
            <a:ln w="0">
              <a:solidFill>
                <a:srgbClr val="000000"/>
              </a:solidFill>
              <a:prstDash val="solid"/>
              <a:round/>
              <a:headEnd/>
              <a:tailEnd/>
            </a:ln>
          </p:spPr>
          <p:txBody>
            <a:bodyPr/>
            <a:lstStyle/>
            <a:p>
              <a:endParaRPr lang="en-GB"/>
            </a:p>
          </p:txBody>
        </p:sp>
        <p:sp>
          <p:nvSpPr>
            <p:cNvPr id="28700" name="Freeform 29"/>
            <p:cNvSpPr>
              <a:spLocks/>
            </p:cNvSpPr>
            <p:nvPr/>
          </p:nvSpPr>
          <p:spPr bwMode="auto">
            <a:xfrm>
              <a:off x="281" y="461"/>
              <a:ext cx="3598" cy="3527"/>
            </a:xfrm>
            <a:custGeom>
              <a:avLst/>
              <a:gdLst>
                <a:gd name="T0" fmla="*/ 1 w 5989"/>
                <a:gd name="T1" fmla="*/ 5 h 5859"/>
                <a:gd name="T2" fmla="*/ 1 w 5989"/>
                <a:gd name="T3" fmla="*/ 5 h 5859"/>
                <a:gd name="T4" fmla="*/ 1 w 5989"/>
                <a:gd name="T5" fmla="*/ 26 h 5859"/>
                <a:gd name="T6" fmla="*/ 1 w 5989"/>
                <a:gd name="T7" fmla="*/ 23 h 5859"/>
                <a:gd name="T8" fmla="*/ 1 w 5989"/>
                <a:gd name="T9" fmla="*/ 32 h 5859"/>
                <a:gd name="T10" fmla="*/ 1 w 5989"/>
                <a:gd name="T11" fmla="*/ 41 h 5859"/>
                <a:gd name="T12" fmla="*/ 1 w 5989"/>
                <a:gd name="T13" fmla="*/ 49 h 5859"/>
                <a:gd name="T14" fmla="*/ 1 w 5989"/>
                <a:gd name="T15" fmla="*/ 58 h 5859"/>
                <a:gd name="T16" fmla="*/ 1 w 5989"/>
                <a:gd name="T17" fmla="*/ 76 h 5859"/>
                <a:gd name="T18" fmla="*/ 1 w 5989"/>
                <a:gd name="T19" fmla="*/ 82 h 5859"/>
                <a:gd name="T20" fmla="*/ 1 w 5989"/>
                <a:gd name="T21" fmla="*/ 91 h 5859"/>
                <a:gd name="T22" fmla="*/ 1 w 5989"/>
                <a:gd name="T23" fmla="*/ 96 h 5859"/>
                <a:gd name="T24" fmla="*/ 1 w 5989"/>
                <a:gd name="T25" fmla="*/ 98 h 5859"/>
                <a:gd name="T26" fmla="*/ 1 w 5989"/>
                <a:gd name="T27" fmla="*/ 101 h 5859"/>
                <a:gd name="T28" fmla="*/ 6 w 5989"/>
                <a:gd name="T29" fmla="*/ 101 h 5859"/>
                <a:gd name="T30" fmla="*/ 7 w 5989"/>
                <a:gd name="T31" fmla="*/ 101 h 5859"/>
                <a:gd name="T32" fmla="*/ 8 w 5989"/>
                <a:gd name="T33" fmla="*/ 101 h 5859"/>
                <a:gd name="T34" fmla="*/ 35 w 5989"/>
                <a:gd name="T35" fmla="*/ 101 h 5859"/>
                <a:gd name="T36" fmla="*/ 40 w 5989"/>
                <a:gd name="T37" fmla="*/ 101 h 5859"/>
                <a:gd name="T38" fmla="*/ 47 w 5989"/>
                <a:gd name="T39" fmla="*/ 101 h 5859"/>
                <a:gd name="T40" fmla="*/ 56 w 5989"/>
                <a:gd name="T41" fmla="*/ 101 h 5859"/>
                <a:gd name="T42" fmla="*/ 56 w 5989"/>
                <a:gd name="T43" fmla="*/ 101 h 5859"/>
                <a:gd name="T44" fmla="*/ 87 w 5989"/>
                <a:gd name="T45" fmla="*/ 101 h 5859"/>
                <a:gd name="T46" fmla="*/ 94 w 5989"/>
                <a:gd name="T47" fmla="*/ 101 h 5859"/>
                <a:gd name="T48" fmla="*/ 101 w 5989"/>
                <a:gd name="T49" fmla="*/ 101 h 5859"/>
                <a:gd name="T50" fmla="*/ 101 w 5989"/>
                <a:gd name="T51" fmla="*/ 101 h 5859"/>
                <a:gd name="T52" fmla="*/ 102 w 5989"/>
                <a:gd name="T53" fmla="*/ 101 h 5859"/>
                <a:gd name="T54" fmla="*/ 102 w 5989"/>
                <a:gd name="T55" fmla="*/ 101 h 5859"/>
                <a:gd name="T56" fmla="*/ 94 w 5989"/>
                <a:gd name="T57" fmla="*/ 101 h 5859"/>
                <a:gd name="T58" fmla="*/ 87 w 5989"/>
                <a:gd name="T59" fmla="*/ 101 h 5859"/>
                <a:gd name="T60" fmla="*/ 72 w 5989"/>
                <a:gd name="T61" fmla="*/ 101 h 5859"/>
                <a:gd name="T62" fmla="*/ 41 w 5989"/>
                <a:gd name="T63" fmla="*/ 101 h 5859"/>
                <a:gd name="T64" fmla="*/ 34 w 5989"/>
                <a:gd name="T65" fmla="*/ 101 h 5859"/>
                <a:gd name="T66" fmla="*/ 34 w 5989"/>
                <a:gd name="T67" fmla="*/ 101 h 5859"/>
                <a:gd name="T68" fmla="*/ 24 w 5989"/>
                <a:gd name="T69" fmla="*/ 101 h 5859"/>
                <a:gd name="T70" fmla="*/ 17 w 5989"/>
                <a:gd name="T71" fmla="*/ 101 h 5859"/>
                <a:gd name="T72" fmla="*/ 1 w 5989"/>
                <a:gd name="T73" fmla="*/ 101 h 5859"/>
                <a:gd name="T74" fmla="*/ 1 w 5989"/>
                <a:gd name="T75" fmla="*/ 98 h 5859"/>
                <a:gd name="T76" fmla="*/ 1 w 5989"/>
                <a:gd name="T77" fmla="*/ 95 h 5859"/>
                <a:gd name="T78" fmla="*/ 1 w 5989"/>
                <a:gd name="T79" fmla="*/ 86 h 5859"/>
                <a:gd name="T80" fmla="*/ 1 w 5989"/>
                <a:gd name="T81" fmla="*/ 77 h 5859"/>
                <a:gd name="T82" fmla="*/ 1 w 5989"/>
                <a:gd name="T83" fmla="*/ 69 h 5859"/>
                <a:gd name="T84" fmla="*/ 1 w 5989"/>
                <a:gd name="T85" fmla="*/ 62 h 5859"/>
                <a:gd name="T86" fmla="*/ 1 w 5989"/>
                <a:gd name="T87" fmla="*/ 52 h 5859"/>
                <a:gd name="T88" fmla="*/ 1 w 5989"/>
                <a:gd name="T89" fmla="*/ 42 h 5859"/>
                <a:gd name="T90" fmla="*/ 1 w 5989"/>
                <a:gd name="T91" fmla="*/ 29 h 5859"/>
                <a:gd name="T92" fmla="*/ 1 w 5989"/>
                <a:gd name="T93" fmla="*/ 26 h 5859"/>
                <a:gd name="T94" fmla="*/ 1 w 5989"/>
                <a:gd name="T95" fmla="*/ 9 h 5859"/>
                <a:gd name="T96" fmla="*/ 1 w 5989"/>
                <a:gd name="T97" fmla="*/ 1 h 5859"/>
                <a:gd name="T98" fmla="*/ 1 w 5989"/>
                <a:gd name="T99" fmla="*/ 1 h 5859"/>
                <a:gd name="T100" fmla="*/ 1 w 5989"/>
                <a:gd name="T101" fmla="*/ 0 h 5859"/>
                <a:gd name="T102" fmla="*/ 1 w 5989"/>
                <a:gd name="T103" fmla="*/ 1 h 5859"/>
                <a:gd name="T104" fmla="*/ 1 w 5989"/>
                <a:gd name="T105" fmla="*/ 1 h 5859"/>
                <a:gd name="T106" fmla="*/ 1 w 5989"/>
                <a:gd name="T107" fmla="*/ 4 h 5859"/>
                <a:gd name="T108" fmla="*/ 1 w 5989"/>
                <a:gd name="T109" fmla="*/ 5 h 58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89"/>
                <a:gd name="T166" fmla="*/ 0 h 5859"/>
                <a:gd name="T167" fmla="*/ 5989 w 5989"/>
                <a:gd name="T168" fmla="*/ 5859 h 58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89" h="5859">
                  <a:moveTo>
                    <a:pt x="58" y="286"/>
                  </a:moveTo>
                  <a:lnTo>
                    <a:pt x="58" y="286"/>
                  </a:lnTo>
                  <a:cubicBezTo>
                    <a:pt x="81" y="892"/>
                    <a:pt x="37" y="906"/>
                    <a:pt x="37" y="1511"/>
                  </a:cubicBezTo>
                  <a:lnTo>
                    <a:pt x="37" y="1358"/>
                  </a:lnTo>
                  <a:cubicBezTo>
                    <a:pt x="37" y="1527"/>
                    <a:pt x="57" y="1690"/>
                    <a:pt x="64" y="1858"/>
                  </a:cubicBezTo>
                  <a:cubicBezTo>
                    <a:pt x="71" y="2025"/>
                    <a:pt x="61" y="2203"/>
                    <a:pt x="55" y="2371"/>
                  </a:cubicBezTo>
                  <a:cubicBezTo>
                    <a:pt x="50" y="2538"/>
                    <a:pt x="29" y="2704"/>
                    <a:pt x="28" y="2871"/>
                  </a:cubicBezTo>
                  <a:cubicBezTo>
                    <a:pt x="27" y="3041"/>
                    <a:pt x="52" y="3207"/>
                    <a:pt x="55" y="3376"/>
                  </a:cubicBezTo>
                  <a:cubicBezTo>
                    <a:pt x="60" y="3714"/>
                    <a:pt x="72" y="4055"/>
                    <a:pt x="46" y="4393"/>
                  </a:cubicBezTo>
                  <a:cubicBezTo>
                    <a:pt x="34" y="4560"/>
                    <a:pt x="78" y="4599"/>
                    <a:pt x="62" y="4769"/>
                  </a:cubicBezTo>
                  <a:cubicBezTo>
                    <a:pt x="47" y="4938"/>
                    <a:pt x="73" y="5104"/>
                    <a:pt x="73" y="5274"/>
                  </a:cubicBezTo>
                  <a:lnTo>
                    <a:pt x="80" y="5542"/>
                  </a:lnTo>
                  <a:cubicBezTo>
                    <a:pt x="80" y="5642"/>
                    <a:pt x="82" y="5596"/>
                    <a:pt x="82" y="5653"/>
                  </a:cubicBezTo>
                  <a:cubicBezTo>
                    <a:pt x="75" y="5699"/>
                    <a:pt x="78" y="5774"/>
                    <a:pt x="81" y="5827"/>
                  </a:cubicBezTo>
                  <a:lnTo>
                    <a:pt x="340" y="5833"/>
                  </a:lnTo>
                  <a:lnTo>
                    <a:pt x="438" y="5833"/>
                  </a:lnTo>
                  <a:lnTo>
                    <a:pt x="439" y="5834"/>
                  </a:lnTo>
                  <a:lnTo>
                    <a:pt x="2059" y="5851"/>
                  </a:lnTo>
                  <a:lnTo>
                    <a:pt x="2398" y="5852"/>
                  </a:lnTo>
                  <a:lnTo>
                    <a:pt x="2772" y="5846"/>
                  </a:lnTo>
                  <a:lnTo>
                    <a:pt x="3307" y="5846"/>
                  </a:lnTo>
                  <a:lnTo>
                    <a:pt x="3316" y="5852"/>
                  </a:lnTo>
                  <a:lnTo>
                    <a:pt x="5062" y="5833"/>
                  </a:lnTo>
                  <a:lnTo>
                    <a:pt x="5526" y="5831"/>
                  </a:lnTo>
                  <a:lnTo>
                    <a:pt x="5944" y="5842"/>
                  </a:lnTo>
                  <a:lnTo>
                    <a:pt x="5951" y="5847"/>
                  </a:lnTo>
                  <a:lnTo>
                    <a:pt x="5981" y="5846"/>
                  </a:lnTo>
                  <a:lnTo>
                    <a:pt x="5989" y="5851"/>
                  </a:lnTo>
                  <a:cubicBezTo>
                    <a:pt x="5854" y="5851"/>
                    <a:pt x="5706" y="5842"/>
                    <a:pt x="5561" y="5842"/>
                  </a:cubicBezTo>
                  <a:cubicBezTo>
                    <a:pt x="5418" y="5842"/>
                    <a:pt x="5266" y="5843"/>
                    <a:pt x="5125" y="5842"/>
                  </a:cubicBezTo>
                  <a:cubicBezTo>
                    <a:pt x="4827" y="5841"/>
                    <a:pt x="4534" y="5851"/>
                    <a:pt x="4233" y="5851"/>
                  </a:cubicBezTo>
                  <a:cubicBezTo>
                    <a:pt x="3640" y="5850"/>
                    <a:pt x="3036" y="5859"/>
                    <a:pt x="2442" y="5859"/>
                  </a:cubicBezTo>
                  <a:lnTo>
                    <a:pt x="1988" y="5859"/>
                  </a:lnTo>
                  <a:lnTo>
                    <a:pt x="1979" y="5859"/>
                  </a:lnTo>
                  <a:cubicBezTo>
                    <a:pt x="1818" y="5859"/>
                    <a:pt x="1564" y="5859"/>
                    <a:pt x="1405" y="5855"/>
                  </a:cubicBezTo>
                  <a:cubicBezTo>
                    <a:pt x="1261" y="5852"/>
                    <a:pt x="1184" y="5852"/>
                    <a:pt x="1054" y="5844"/>
                  </a:cubicBezTo>
                  <a:cubicBezTo>
                    <a:pt x="754" y="5825"/>
                    <a:pt x="380" y="5840"/>
                    <a:pt x="66" y="5840"/>
                  </a:cubicBezTo>
                  <a:cubicBezTo>
                    <a:pt x="67" y="5744"/>
                    <a:pt x="70" y="5755"/>
                    <a:pt x="71" y="5670"/>
                  </a:cubicBezTo>
                  <a:cubicBezTo>
                    <a:pt x="71" y="5670"/>
                    <a:pt x="70" y="5587"/>
                    <a:pt x="65" y="5490"/>
                  </a:cubicBezTo>
                  <a:cubicBezTo>
                    <a:pt x="55" y="5306"/>
                    <a:pt x="69" y="5179"/>
                    <a:pt x="42" y="4997"/>
                  </a:cubicBezTo>
                  <a:cubicBezTo>
                    <a:pt x="16" y="4823"/>
                    <a:pt x="66" y="4630"/>
                    <a:pt x="37" y="4449"/>
                  </a:cubicBezTo>
                  <a:cubicBezTo>
                    <a:pt x="10" y="4274"/>
                    <a:pt x="46" y="4200"/>
                    <a:pt x="46" y="4019"/>
                  </a:cubicBezTo>
                  <a:lnTo>
                    <a:pt x="46" y="3589"/>
                  </a:lnTo>
                  <a:cubicBezTo>
                    <a:pt x="46" y="3391"/>
                    <a:pt x="23" y="3202"/>
                    <a:pt x="12" y="3005"/>
                  </a:cubicBezTo>
                  <a:cubicBezTo>
                    <a:pt x="0" y="2808"/>
                    <a:pt x="22" y="2611"/>
                    <a:pt x="35" y="2414"/>
                  </a:cubicBezTo>
                  <a:cubicBezTo>
                    <a:pt x="62" y="2018"/>
                    <a:pt x="19" y="2085"/>
                    <a:pt x="19" y="1690"/>
                  </a:cubicBezTo>
                  <a:lnTo>
                    <a:pt x="19" y="1494"/>
                  </a:lnTo>
                  <a:cubicBezTo>
                    <a:pt x="19" y="1169"/>
                    <a:pt x="51" y="845"/>
                    <a:pt x="55" y="520"/>
                  </a:cubicBezTo>
                  <a:cubicBezTo>
                    <a:pt x="57" y="356"/>
                    <a:pt x="26" y="174"/>
                    <a:pt x="46" y="9"/>
                  </a:cubicBezTo>
                  <a:cubicBezTo>
                    <a:pt x="48" y="8"/>
                    <a:pt x="45" y="2"/>
                    <a:pt x="48" y="1"/>
                  </a:cubicBezTo>
                  <a:cubicBezTo>
                    <a:pt x="51" y="0"/>
                    <a:pt x="48" y="1"/>
                    <a:pt x="51" y="0"/>
                  </a:cubicBezTo>
                  <a:lnTo>
                    <a:pt x="51" y="14"/>
                  </a:lnTo>
                  <a:cubicBezTo>
                    <a:pt x="48" y="18"/>
                    <a:pt x="50" y="31"/>
                    <a:pt x="50" y="41"/>
                  </a:cubicBezTo>
                  <a:cubicBezTo>
                    <a:pt x="47" y="77"/>
                    <a:pt x="44" y="124"/>
                    <a:pt x="55" y="237"/>
                  </a:cubicBezTo>
                  <a:lnTo>
                    <a:pt x="58" y="286"/>
                  </a:lnTo>
                  <a:close/>
                </a:path>
              </a:pathLst>
            </a:custGeom>
            <a:solidFill>
              <a:srgbClr val="000000"/>
            </a:solidFill>
            <a:ln w="0">
              <a:solidFill>
                <a:srgbClr val="000000"/>
              </a:solidFill>
              <a:prstDash val="solid"/>
              <a:round/>
              <a:headEnd/>
              <a:tailEnd/>
            </a:ln>
          </p:spPr>
          <p:txBody>
            <a:bodyPr/>
            <a:lstStyle/>
            <a:p>
              <a:endParaRPr lang="en-GB"/>
            </a:p>
          </p:txBody>
        </p:sp>
        <p:sp>
          <p:nvSpPr>
            <p:cNvPr id="28701" name="Freeform 30"/>
            <p:cNvSpPr>
              <a:spLocks/>
            </p:cNvSpPr>
            <p:nvPr/>
          </p:nvSpPr>
          <p:spPr bwMode="auto">
            <a:xfrm>
              <a:off x="2904" y="267"/>
              <a:ext cx="2729" cy="3549"/>
            </a:xfrm>
            <a:custGeom>
              <a:avLst/>
              <a:gdLst>
                <a:gd name="T0" fmla="*/ 75 w 4542"/>
                <a:gd name="T1" fmla="*/ 102 h 5895"/>
                <a:gd name="T2" fmla="*/ 75 w 4542"/>
                <a:gd name="T3" fmla="*/ 102 h 5895"/>
                <a:gd name="T4" fmla="*/ 75 w 4542"/>
                <a:gd name="T5" fmla="*/ 99 h 5895"/>
                <a:gd name="T6" fmla="*/ 75 w 4542"/>
                <a:gd name="T7" fmla="*/ 93 h 5895"/>
                <a:gd name="T8" fmla="*/ 75 w 4542"/>
                <a:gd name="T9" fmla="*/ 83 h 5895"/>
                <a:gd name="T10" fmla="*/ 75 w 4542"/>
                <a:gd name="T11" fmla="*/ 71 h 5895"/>
                <a:gd name="T12" fmla="*/ 75 w 4542"/>
                <a:gd name="T13" fmla="*/ 59 h 5895"/>
                <a:gd name="T14" fmla="*/ 75 w 4542"/>
                <a:gd name="T15" fmla="*/ 52 h 5895"/>
                <a:gd name="T16" fmla="*/ 75 w 4542"/>
                <a:gd name="T17" fmla="*/ 47 h 5895"/>
                <a:gd name="T18" fmla="*/ 75 w 4542"/>
                <a:gd name="T19" fmla="*/ 41 h 5895"/>
                <a:gd name="T20" fmla="*/ 75 w 4542"/>
                <a:gd name="T21" fmla="*/ 35 h 5895"/>
                <a:gd name="T22" fmla="*/ 75 w 4542"/>
                <a:gd name="T23" fmla="*/ 31 h 5895"/>
                <a:gd name="T24" fmla="*/ 75 w 4542"/>
                <a:gd name="T25" fmla="*/ 20 h 5895"/>
                <a:gd name="T26" fmla="*/ 75 w 4542"/>
                <a:gd name="T27" fmla="*/ 4 h 5895"/>
                <a:gd name="T28" fmla="*/ 75 w 4542"/>
                <a:gd name="T29" fmla="*/ 2 h 5895"/>
                <a:gd name="T30" fmla="*/ 75 w 4542"/>
                <a:gd name="T31" fmla="*/ 1 h 5895"/>
                <a:gd name="T32" fmla="*/ 69 w 4542"/>
                <a:gd name="T33" fmla="*/ 1 h 5895"/>
                <a:gd name="T34" fmla="*/ 71 w 4542"/>
                <a:gd name="T35" fmla="*/ 1 h 5895"/>
                <a:gd name="T36" fmla="*/ 34 w 4542"/>
                <a:gd name="T37" fmla="*/ 1 h 5895"/>
                <a:gd name="T38" fmla="*/ 1 w 4542"/>
                <a:gd name="T39" fmla="*/ 1 h 5895"/>
                <a:gd name="T40" fmla="*/ 1 w 4542"/>
                <a:gd name="T41" fmla="*/ 1 h 5895"/>
                <a:gd name="T42" fmla="*/ 1 w 4542"/>
                <a:gd name="T43" fmla="*/ 1 h 5895"/>
                <a:gd name="T44" fmla="*/ 0 w 4542"/>
                <a:gd name="T45" fmla="*/ 1 h 5895"/>
                <a:gd name="T46" fmla="*/ 24 w 4542"/>
                <a:gd name="T47" fmla="*/ 1 h 5895"/>
                <a:gd name="T48" fmla="*/ 44 w 4542"/>
                <a:gd name="T49" fmla="*/ 1 h 5895"/>
                <a:gd name="T50" fmla="*/ 74 w 4542"/>
                <a:gd name="T51" fmla="*/ 1 h 5895"/>
                <a:gd name="T52" fmla="*/ 75 w 4542"/>
                <a:gd name="T53" fmla="*/ 17 h 5895"/>
                <a:gd name="T54" fmla="*/ 74 w 4542"/>
                <a:gd name="T55" fmla="*/ 33 h 5895"/>
                <a:gd name="T56" fmla="*/ 74 w 4542"/>
                <a:gd name="T57" fmla="*/ 36 h 5895"/>
                <a:gd name="T58" fmla="*/ 74 w 4542"/>
                <a:gd name="T59" fmla="*/ 42 h 5895"/>
                <a:gd name="T60" fmla="*/ 74 w 4542"/>
                <a:gd name="T61" fmla="*/ 47 h 5895"/>
                <a:gd name="T62" fmla="*/ 75 w 4542"/>
                <a:gd name="T63" fmla="*/ 52 h 5895"/>
                <a:gd name="T64" fmla="*/ 75 w 4542"/>
                <a:gd name="T65" fmla="*/ 58 h 5895"/>
                <a:gd name="T66" fmla="*/ 75 w 4542"/>
                <a:gd name="T67" fmla="*/ 69 h 5895"/>
                <a:gd name="T68" fmla="*/ 75 w 4542"/>
                <a:gd name="T69" fmla="*/ 79 h 5895"/>
                <a:gd name="T70" fmla="*/ 74 w 4542"/>
                <a:gd name="T71" fmla="*/ 88 h 5895"/>
                <a:gd name="T72" fmla="*/ 75 w 4542"/>
                <a:gd name="T73" fmla="*/ 98 h 5895"/>
                <a:gd name="T74" fmla="*/ 75 w 4542"/>
                <a:gd name="T75" fmla="*/ 101 h 58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42"/>
                <a:gd name="T115" fmla="*/ 0 h 5895"/>
                <a:gd name="T116" fmla="*/ 4542 w 4542"/>
                <a:gd name="T117" fmla="*/ 5895 h 58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42" h="5895">
                  <a:moveTo>
                    <a:pt x="4387" y="5884"/>
                  </a:moveTo>
                  <a:lnTo>
                    <a:pt x="4387" y="5884"/>
                  </a:lnTo>
                  <a:cubicBezTo>
                    <a:pt x="4377" y="5895"/>
                    <a:pt x="4380" y="5877"/>
                    <a:pt x="4390" y="5750"/>
                  </a:cubicBezTo>
                  <a:cubicBezTo>
                    <a:pt x="4413" y="5638"/>
                    <a:pt x="4393" y="5510"/>
                    <a:pt x="4388" y="5396"/>
                  </a:cubicBezTo>
                  <a:cubicBezTo>
                    <a:pt x="4377" y="5163"/>
                    <a:pt x="4383" y="5055"/>
                    <a:pt x="4400" y="4822"/>
                  </a:cubicBezTo>
                  <a:cubicBezTo>
                    <a:pt x="4418" y="4589"/>
                    <a:pt x="4395" y="4354"/>
                    <a:pt x="4396" y="4120"/>
                  </a:cubicBezTo>
                  <a:cubicBezTo>
                    <a:pt x="4397" y="3881"/>
                    <a:pt x="4416" y="3646"/>
                    <a:pt x="4414" y="3407"/>
                  </a:cubicBezTo>
                  <a:cubicBezTo>
                    <a:pt x="4412" y="3287"/>
                    <a:pt x="4413" y="3170"/>
                    <a:pt x="4404" y="3050"/>
                  </a:cubicBezTo>
                  <a:cubicBezTo>
                    <a:pt x="4395" y="2939"/>
                    <a:pt x="4387" y="2824"/>
                    <a:pt x="4385" y="2715"/>
                  </a:cubicBezTo>
                  <a:cubicBezTo>
                    <a:pt x="4383" y="2601"/>
                    <a:pt x="4388" y="2485"/>
                    <a:pt x="4387" y="2367"/>
                  </a:cubicBezTo>
                  <a:cubicBezTo>
                    <a:pt x="4387" y="2247"/>
                    <a:pt x="4390" y="2127"/>
                    <a:pt x="4384" y="2008"/>
                  </a:cubicBezTo>
                  <a:cubicBezTo>
                    <a:pt x="4373" y="1772"/>
                    <a:pt x="4396" y="1996"/>
                    <a:pt x="4396" y="1759"/>
                  </a:cubicBezTo>
                  <a:lnTo>
                    <a:pt x="4396" y="1159"/>
                  </a:lnTo>
                  <a:cubicBezTo>
                    <a:pt x="4396" y="846"/>
                    <a:pt x="4396" y="531"/>
                    <a:pt x="4389" y="218"/>
                  </a:cubicBezTo>
                  <a:cubicBezTo>
                    <a:pt x="4392" y="156"/>
                    <a:pt x="4388" y="137"/>
                    <a:pt x="4396" y="106"/>
                  </a:cubicBezTo>
                  <a:cubicBezTo>
                    <a:pt x="4400" y="86"/>
                    <a:pt x="4390" y="54"/>
                    <a:pt x="4390" y="43"/>
                  </a:cubicBezTo>
                  <a:cubicBezTo>
                    <a:pt x="4391" y="0"/>
                    <a:pt x="4364" y="13"/>
                    <a:pt x="4089" y="15"/>
                  </a:cubicBezTo>
                  <a:cubicBezTo>
                    <a:pt x="3763" y="12"/>
                    <a:pt x="4542" y="16"/>
                    <a:pt x="4216" y="16"/>
                  </a:cubicBezTo>
                  <a:cubicBezTo>
                    <a:pt x="3562" y="16"/>
                    <a:pt x="2676" y="7"/>
                    <a:pt x="2021" y="8"/>
                  </a:cubicBezTo>
                  <a:cubicBezTo>
                    <a:pt x="1367" y="8"/>
                    <a:pt x="716" y="16"/>
                    <a:pt x="62" y="16"/>
                  </a:cubicBezTo>
                  <a:lnTo>
                    <a:pt x="45" y="21"/>
                  </a:lnTo>
                  <a:lnTo>
                    <a:pt x="18" y="20"/>
                  </a:lnTo>
                  <a:lnTo>
                    <a:pt x="0" y="24"/>
                  </a:lnTo>
                  <a:lnTo>
                    <a:pt x="1425" y="17"/>
                  </a:lnTo>
                  <a:lnTo>
                    <a:pt x="2581" y="16"/>
                  </a:lnTo>
                  <a:lnTo>
                    <a:pt x="4362" y="27"/>
                  </a:lnTo>
                  <a:lnTo>
                    <a:pt x="4380" y="1033"/>
                  </a:lnTo>
                  <a:lnTo>
                    <a:pt x="4378" y="1899"/>
                  </a:lnTo>
                  <a:cubicBezTo>
                    <a:pt x="4378" y="2114"/>
                    <a:pt x="4367" y="1868"/>
                    <a:pt x="4369" y="2085"/>
                  </a:cubicBezTo>
                  <a:cubicBezTo>
                    <a:pt x="4370" y="2189"/>
                    <a:pt x="4382" y="2299"/>
                    <a:pt x="4371" y="2403"/>
                  </a:cubicBezTo>
                  <a:cubicBezTo>
                    <a:pt x="4361" y="2502"/>
                    <a:pt x="4373" y="2617"/>
                    <a:pt x="4371" y="2716"/>
                  </a:cubicBezTo>
                  <a:cubicBezTo>
                    <a:pt x="4370" y="2816"/>
                    <a:pt x="4381" y="2917"/>
                    <a:pt x="4389" y="3018"/>
                  </a:cubicBezTo>
                  <a:cubicBezTo>
                    <a:pt x="4398" y="3127"/>
                    <a:pt x="4396" y="3233"/>
                    <a:pt x="4396" y="3341"/>
                  </a:cubicBezTo>
                  <a:cubicBezTo>
                    <a:pt x="4396" y="3555"/>
                    <a:pt x="4401" y="3762"/>
                    <a:pt x="4380" y="3977"/>
                  </a:cubicBezTo>
                  <a:cubicBezTo>
                    <a:pt x="4360" y="4177"/>
                    <a:pt x="4386" y="4420"/>
                    <a:pt x="4396" y="4624"/>
                  </a:cubicBezTo>
                  <a:cubicBezTo>
                    <a:pt x="4407" y="4832"/>
                    <a:pt x="4369" y="4919"/>
                    <a:pt x="4369" y="5131"/>
                  </a:cubicBezTo>
                  <a:cubicBezTo>
                    <a:pt x="4369" y="5331"/>
                    <a:pt x="4438" y="5462"/>
                    <a:pt x="4394" y="5657"/>
                  </a:cubicBezTo>
                  <a:cubicBezTo>
                    <a:pt x="4394" y="5657"/>
                    <a:pt x="4390" y="5664"/>
                    <a:pt x="4380" y="5863"/>
                  </a:cubicBezTo>
                </a:path>
              </a:pathLst>
            </a:custGeom>
            <a:solidFill>
              <a:srgbClr val="000000"/>
            </a:solidFill>
            <a:ln w="0">
              <a:solidFill>
                <a:srgbClr val="000000"/>
              </a:solidFill>
              <a:prstDash val="solid"/>
              <a:round/>
              <a:headEnd/>
              <a:tailEnd/>
            </a:ln>
          </p:spPr>
          <p:txBody>
            <a:bodyPr/>
            <a:lstStyle/>
            <a:p>
              <a:endParaRPr lang="en-GB"/>
            </a:p>
          </p:txBody>
        </p:sp>
        <p:sp>
          <p:nvSpPr>
            <p:cNvPr id="28702" name="Freeform 31"/>
            <p:cNvSpPr>
              <a:spLocks/>
            </p:cNvSpPr>
            <p:nvPr/>
          </p:nvSpPr>
          <p:spPr bwMode="auto">
            <a:xfrm>
              <a:off x="306" y="210"/>
              <a:ext cx="186" cy="205"/>
            </a:xfrm>
            <a:custGeom>
              <a:avLst/>
              <a:gdLst>
                <a:gd name="T0" fmla="*/ 1 w 310"/>
                <a:gd name="T1" fmla="*/ 0 h 340"/>
                <a:gd name="T2" fmla="*/ 1 w 310"/>
                <a:gd name="T3" fmla="*/ 0 h 340"/>
                <a:gd name="T4" fmla="*/ 1 w 310"/>
                <a:gd name="T5" fmla="*/ 2 h 340"/>
                <a:gd name="T6" fmla="*/ 2 w 310"/>
                <a:gd name="T7" fmla="*/ 1 h 340"/>
                <a:gd name="T8" fmla="*/ 3 w 310"/>
                <a:gd name="T9" fmla="*/ 3 h 340"/>
                <a:gd name="T10" fmla="*/ 4 w 310"/>
                <a:gd name="T11" fmla="*/ 1 h 340"/>
                <a:gd name="T12" fmla="*/ 4 w 310"/>
                <a:gd name="T13" fmla="*/ 3 h 340"/>
                <a:gd name="T14" fmla="*/ 5 w 310"/>
                <a:gd name="T15" fmla="*/ 1 h 340"/>
                <a:gd name="T16" fmla="*/ 5 w 310"/>
                <a:gd name="T17" fmla="*/ 3 h 340"/>
                <a:gd name="T18" fmla="*/ 5 w 310"/>
                <a:gd name="T19" fmla="*/ 5 h 340"/>
                <a:gd name="T20" fmla="*/ 5 w 310"/>
                <a:gd name="T21" fmla="*/ 6 h 340"/>
                <a:gd name="T22" fmla="*/ 5 w 310"/>
                <a:gd name="T23" fmla="*/ 6 h 340"/>
                <a:gd name="T24" fmla="*/ 5 w 310"/>
                <a:gd name="T25" fmla="*/ 2 h 340"/>
                <a:gd name="T26" fmla="*/ 4 w 310"/>
                <a:gd name="T27" fmla="*/ 4 h 340"/>
                <a:gd name="T28" fmla="*/ 4 w 310"/>
                <a:gd name="T29" fmla="*/ 2 h 340"/>
                <a:gd name="T30" fmla="*/ 3 w 310"/>
                <a:gd name="T31" fmla="*/ 4 h 340"/>
                <a:gd name="T32" fmla="*/ 2 w 310"/>
                <a:gd name="T33" fmla="*/ 1 h 340"/>
                <a:gd name="T34" fmla="*/ 1 w 310"/>
                <a:gd name="T35" fmla="*/ 3 h 340"/>
                <a:gd name="T36" fmla="*/ 1 w 310"/>
                <a:gd name="T37" fmla="*/ 1 h 340"/>
                <a:gd name="T38" fmla="*/ 1 w 310"/>
                <a:gd name="T39" fmla="*/ 3 h 340"/>
                <a:gd name="T40" fmla="*/ 1 w 310"/>
                <a:gd name="T41" fmla="*/ 4 h 340"/>
                <a:gd name="T42" fmla="*/ 1 w 310"/>
                <a:gd name="T43" fmla="*/ 1 h 340"/>
                <a:gd name="T44" fmla="*/ 1 w 310"/>
                <a:gd name="T45" fmla="*/ 2 h 340"/>
                <a:gd name="T46" fmla="*/ 1 w 310"/>
                <a:gd name="T47" fmla="*/ 0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0"/>
                <a:gd name="T73" fmla="*/ 0 h 340"/>
                <a:gd name="T74" fmla="*/ 310 w 310"/>
                <a:gd name="T75" fmla="*/ 340 h 3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0" h="340">
                  <a:moveTo>
                    <a:pt x="57" y="0"/>
                  </a:moveTo>
                  <a:lnTo>
                    <a:pt x="57" y="0"/>
                  </a:lnTo>
                  <a:cubicBezTo>
                    <a:pt x="91" y="22"/>
                    <a:pt x="78" y="90"/>
                    <a:pt x="90" y="135"/>
                  </a:cubicBezTo>
                  <a:cubicBezTo>
                    <a:pt x="99" y="99"/>
                    <a:pt x="108" y="63"/>
                    <a:pt x="122" y="33"/>
                  </a:cubicBezTo>
                  <a:cubicBezTo>
                    <a:pt x="157" y="56"/>
                    <a:pt x="157" y="113"/>
                    <a:pt x="163" y="164"/>
                  </a:cubicBezTo>
                  <a:cubicBezTo>
                    <a:pt x="181" y="140"/>
                    <a:pt x="186" y="102"/>
                    <a:pt x="207" y="80"/>
                  </a:cubicBezTo>
                  <a:cubicBezTo>
                    <a:pt x="232" y="104"/>
                    <a:pt x="217" y="155"/>
                    <a:pt x="229" y="190"/>
                  </a:cubicBezTo>
                  <a:cubicBezTo>
                    <a:pt x="248" y="157"/>
                    <a:pt x="254" y="110"/>
                    <a:pt x="276" y="80"/>
                  </a:cubicBezTo>
                  <a:cubicBezTo>
                    <a:pt x="293" y="100"/>
                    <a:pt x="285" y="135"/>
                    <a:pt x="283" y="164"/>
                  </a:cubicBezTo>
                  <a:cubicBezTo>
                    <a:pt x="282" y="200"/>
                    <a:pt x="292" y="242"/>
                    <a:pt x="294" y="278"/>
                  </a:cubicBezTo>
                  <a:cubicBezTo>
                    <a:pt x="296" y="297"/>
                    <a:pt x="310" y="329"/>
                    <a:pt x="283" y="340"/>
                  </a:cubicBezTo>
                  <a:cubicBezTo>
                    <a:pt x="285" y="334"/>
                    <a:pt x="281" y="333"/>
                    <a:pt x="276" y="333"/>
                  </a:cubicBezTo>
                  <a:cubicBezTo>
                    <a:pt x="293" y="281"/>
                    <a:pt x="267" y="188"/>
                    <a:pt x="269" y="117"/>
                  </a:cubicBezTo>
                  <a:cubicBezTo>
                    <a:pt x="253" y="150"/>
                    <a:pt x="250" y="196"/>
                    <a:pt x="225" y="219"/>
                  </a:cubicBezTo>
                  <a:cubicBezTo>
                    <a:pt x="204" y="188"/>
                    <a:pt x="216" y="148"/>
                    <a:pt x="207" y="106"/>
                  </a:cubicBezTo>
                  <a:cubicBezTo>
                    <a:pt x="182" y="130"/>
                    <a:pt x="184" y="181"/>
                    <a:pt x="163" y="208"/>
                  </a:cubicBezTo>
                  <a:cubicBezTo>
                    <a:pt x="142" y="167"/>
                    <a:pt x="153" y="94"/>
                    <a:pt x="126" y="58"/>
                  </a:cubicBezTo>
                  <a:cubicBezTo>
                    <a:pt x="101" y="89"/>
                    <a:pt x="113" y="158"/>
                    <a:pt x="86" y="186"/>
                  </a:cubicBezTo>
                  <a:cubicBezTo>
                    <a:pt x="77" y="142"/>
                    <a:pt x="73" y="82"/>
                    <a:pt x="64" y="29"/>
                  </a:cubicBezTo>
                  <a:cubicBezTo>
                    <a:pt x="43" y="56"/>
                    <a:pt x="37" y="112"/>
                    <a:pt x="31" y="157"/>
                  </a:cubicBezTo>
                  <a:cubicBezTo>
                    <a:pt x="29" y="172"/>
                    <a:pt x="40" y="198"/>
                    <a:pt x="16" y="201"/>
                  </a:cubicBezTo>
                  <a:cubicBezTo>
                    <a:pt x="9" y="156"/>
                    <a:pt x="0" y="93"/>
                    <a:pt x="5" y="47"/>
                  </a:cubicBezTo>
                  <a:cubicBezTo>
                    <a:pt x="25" y="78"/>
                    <a:pt x="4" y="117"/>
                    <a:pt x="20" y="146"/>
                  </a:cubicBezTo>
                  <a:cubicBezTo>
                    <a:pt x="31" y="96"/>
                    <a:pt x="41" y="45"/>
                    <a:pt x="57" y="0"/>
                  </a:cubicBezTo>
                  <a:close/>
                </a:path>
              </a:pathLst>
            </a:custGeom>
            <a:solidFill>
              <a:srgbClr val="000000"/>
            </a:solidFill>
            <a:ln w="0">
              <a:solidFill>
                <a:srgbClr val="000000"/>
              </a:solidFill>
              <a:prstDash val="solid"/>
              <a:round/>
              <a:headEnd/>
              <a:tailEnd/>
            </a:ln>
          </p:spPr>
          <p:txBody>
            <a:bodyPr/>
            <a:lstStyle/>
            <a:p>
              <a:endParaRPr lang="en-GB"/>
            </a:p>
          </p:txBody>
        </p:sp>
        <p:sp>
          <p:nvSpPr>
            <p:cNvPr id="28703" name="Freeform 32"/>
            <p:cNvSpPr>
              <a:spLocks/>
            </p:cNvSpPr>
            <p:nvPr/>
          </p:nvSpPr>
          <p:spPr bwMode="auto">
            <a:xfrm>
              <a:off x="490" y="165"/>
              <a:ext cx="88" cy="170"/>
            </a:xfrm>
            <a:custGeom>
              <a:avLst/>
              <a:gdLst>
                <a:gd name="T0" fmla="*/ 2 w 146"/>
                <a:gd name="T1" fmla="*/ 2 h 282"/>
                <a:gd name="T2" fmla="*/ 2 w 146"/>
                <a:gd name="T3" fmla="*/ 2 h 282"/>
                <a:gd name="T4" fmla="*/ 1 w 146"/>
                <a:gd name="T5" fmla="*/ 1 h 282"/>
                <a:gd name="T6" fmla="*/ 1 w 146"/>
                <a:gd name="T7" fmla="*/ 5 h 282"/>
                <a:gd name="T8" fmla="*/ 2 w 146"/>
                <a:gd name="T9" fmla="*/ 2 h 282"/>
                <a:gd name="T10" fmla="*/ 2 w 146"/>
                <a:gd name="T11" fmla="*/ 5 h 282"/>
                <a:gd name="T12" fmla="*/ 2 w 146"/>
                <a:gd name="T13" fmla="*/ 5 h 282"/>
                <a:gd name="T14" fmla="*/ 2 w 146"/>
                <a:gd name="T15" fmla="*/ 3 h 282"/>
                <a:gd name="T16" fmla="*/ 1 w 146"/>
                <a:gd name="T17" fmla="*/ 5 h 282"/>
                <a:gd name="T18" fmla="*/ 2 w 146"/>
                <a:gd name="T19" fmla="*/ 2 h 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282"/>
                <a:gd name="T32" fmla="*/ 146 w 146"/>
                <a:gd name="T33" fmla="*/ 282 h 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282">
                  <a:moveTo>
                    <a:pt x="113" y="103"/>
                  </a:moveTo>
                  <a:lnTo>
                    <a:pt x="113" y="103"/>
                  </a:lnTo>
                  <a:cubicBezTo>
                    <a:pt x="96" y="103"/>
                    <a:pt x="100" y="82"/>
                    <a:pt x="80" y="85"/>
                  </a:cubicBezTo>
                  <a:cubicBezTo>
                    <a:pt x="41" y="124"/>
                    <a:pt x="24" y="197"/>
                    <a:pt x="32" y="264"/>
                  </a:cubicBezTo>
                  <a:cubicBezTo>
                    <a:pt x="73" y="237"/>
                    <a:pt x="80" y="178"/>
                    <a:pt x="127" y="158"/>
                  </a:cubicBezTo>
                  <a:cubicBezTo>
                    <a:pt x="144" y="189"/>
                    <a:pt x="124" y="248"/>
                    <a:pt x="146" y="268"/>
                  </a:cubicBezTo>
                  <a:cubicBezTo>
                    <a:pt x="138" y="270"/>
                    <a:pt x="135" y="277"/>
                    <a:pt x="124" y="275"/>
                  </a:cubicBezTo>
                  <a:cubicBezTo>
                    <a:pt x="121" y="237"/>
                    <a:pt x="123" y="219"/>
                    <a:pt x="120" y="180"/>
                  </a:cubicBezTo>
                  <a:cubicBezTo>
                    <a:pt x="75" y="201"/>
                    <a:pt x="76" y="267"/>
                    <a:pt x="25" y="282"/>
                  </a:cubicBezTo>
                  <a:cubicBezTo>
                    <a:pt x="0" y="219"/>
                    <a:pt x="47" y="0"/>
                    <a:pt x="113" y="103"/>
                  </a:cubicBezTo>
                  <a:close/>
                </a:path>
              </a:pathLst>
            </a:custGeom>
            <a:solidFill>
              <a:srgbClr val="000000"/>
            </a:solidFill>
            <a:ln w="0">
              <a:solidFill>
                <a:srgbClr val="000000"/>
              </a:solidFill>
              <a:prstDash val="solid"/>
              <a:round/>
              <a:headEnd/>
              <a:tailEnd/>
            </a:ln>
          </p:spPr>
          <p:txBody>
            <a:bodyPr/>
            <a:lstStyle/>
            <a:p>
              <a:endParaRPr lang="en-GB"/>
            </a:p>
          </p:txBody>
        </p:sp>
        <p:sp>
          <p:nvSpPr>
            <p:cNvPr id="28704" name="Freeform 33"/>
            <p:cNvSpPr>
              <a:spLocks noEditPoints="1"/>
            </p:cNvSpPr>
            <p:nvPr/>
          </p:nvSpPr>
          <p:spPr bwMode="auto">
            <a:xfrm>
              <a:off x="580" y="251"/>
              <a:ext cx="240" cy="88"/>
            </a:xfrm>
            <a:custGeom>
              <a:avLst/>
              <a:gdLst>
                <a:gd name="T0" fmla="*/ 6 w 400"/>
                <a:gd name="T1" fmla="*/ 1 h 146"/>
                <a:gd name="T2" fmla="*/ 6 w 400"/>
                <a:gd name="T3" fmla="*/ 1 h 146"/>
                <a:gd name="T4" fmla="*/ 6 w 400"/>
                <a:gd name="T5" fmla="*/ 1 h 146"/>
                <a:gd name="T6" fmla="*/ 6 w 400"/>
                <a:gd name="T7" fmla="*/ 1 h 146"/>
                <a:gd name="T8" fmla="*/ 1 w 400"/>
                <a:gd name="T9" fmla="*/ 2 h 146"/>
                <a:gd name="T10" fmla="*/ 1 w 400"/>
                <a:gd name="T11" fmla="*/ 2 h 146"/>
                <a:gd name="T12" fmla="*/ 1 w 400"/>
                <a:gd name="T13" fmla="*/ 1 h 146"/>
                <a:gd name="T14" fmla="*/ 1 w 400"/>
                <a:gd name="T15" fmla="*/ 2 h 146"/>
                <a:gd name="T16" fmla="*/ 6 w 400"/>
                <a:gd name="T17" fmla="*/ 0 h 146"/>
                <a:gd name="T18" fmla="*/ 6 w 400"/>
                <a:gd name="T19" fmla="*/ 0 h 146"/>
                <a:gd name="T20" fmla="*/ 6 w 400"/>
                <a:gd name="T21" fmla="*/ 2 h 146"/>
                <a:gd name="T22" fmla="*/ 7 w 400"/>
                <a:gd name="T23" fmla="*/ 2 h 146"/>
                <a:gd name="T24" fmla="*/ 5 w 400"/>
                <a:gd name="T25" fmla="*/ 2 h 146"/>
                <a:gd name="T26" fmla="*/ 5 w 400"/>
                <a:gd name="T27" fmla="*/ 2 h 146"/>
                <a:gd name="T28" fmla="*/ 5 w 400"/>
                <a:gd name="T29" fmla="*/ 1 h 146"/>
                <a:gd name="T30" fmla="*/ 4 w 400"/>
                <a:gd name="T31" fmla="*/ 2 h 146"/>
                <a:gd name="T32" fmla="*/ 4 w 400"/>
                <a:gd name="T33" fmla="*/ 1 h 146"/>
                <a:gd name="T34" fmla="*/ 2 w 400"/>
                <a:gd name="T35" fmla="*/ 2 h 146"/>
                <a:gd name="T36" fmla="*/ 2 w 400"/>
                <a:gd name="T37" fmla="*/ 1 h 146"/>
                <a:gd name="T38" fmla="*/ 1 w 400"/>
                <a:gd name="T39" fmla="*/ 2 h 146"/>
                <a:gd name="T40" fmla="*/ 1 w 400"/>
                <a:gd name="T41" fmla="*/ 1 h 146"/>
                <a:gd name="T42" fmla="*/ 1 w 400"/>
                <a:gd name="T43" fmla="*/ 2 h 146"/>
                <a:gd name="T44" fmla="*/ 1 w 400"/>
                <a:gd name="T45" fmla="*/ 1 h 146"/>
                <a:gd name="T46" fmla="*/ 1 w 400"/>
                <a:gd name="T47" fmla="*/ 1 h 146"/>
                <a:gd name="T48" fmla="*/ 1 w 400"/>
                <a:gd name="T49" fmla="*/ 1 h 146"/>
                <a:gd name="T50" fmla="*/ 1 w 400"/>
                <a:gd name="T51" fmla="*/ 2 h 146"/>
                <a:gd name="T52" fmla="*/ 2 w 400"/>
                <a:gd name="T53" fmla="*/ 1 h 146"/>
                <a:gd name="T54" fmla="*/ 3 w 400"/>
                <a:gd name="T55" fmla="*/ 2 h 146"/>
                <a:gd name="T56" fmla="*/ 4 w 400"/>
                <a:gd name="T57" fmla="*/ 1 h 146"/>
                <a:gd name="T58" fmla="*/ 4 w 400"/>
                <a:gd name="T59" fmla="*/ 1 h 146"/>
                <a:gd name="T60" fmla="*/ 5 w 400"/>
                <a:gd name="T61" fmla="*/ 1 h 146"/>
                <a:gd name="T62" fmla="*/ 5 w 400"/>
                <a:gd name="T63" fmla="*/ 2 h 146"/>
                <a:gd name="T64" fmla="*/ 6 w 400"/>
                <a:gd name="T65" fmla="*/ 0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0"/>
                <a:gd name="T100" fmla="*/ 0 h 146"/>
                <a:gd name="T101" fmla="*/ 400 w 400"/>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0" h="146">
                  <a:moveTo>
                    <a:pt x="358" y="37"/>
                  </a:moveTo>
                  <a:lnTo>
                    <a:pt x="358" y="37"/>
                  </a:lnTo>
                  <a:cubicBezTo>
                    <a:pt x="352" y="46"/>
                    <a:pt x="341" y="52"/>
                    <a:pt x="340" y="66"/>
                  </a:cubicBezTo>
                  <a:cubicBezTo>
                    <a:pt x="352" y="63"/>
                    <a:pt x="353" y="48"/>
                    <a:pt x="358" y="37"/>
                  </a:cubicBezTo>
                  <a:close/>
                  <a:moveTo>
                    <a:pt x="21" y="114"/>
                  </a:moveTo>
                  <a:lnTo>
                    <a:pt x="21" y="114"/>
                  </a:lnTo>
                  <a:cubicBezTo>
                    <a:pt x="36" y="88"/>
                    <a:pt x="55" y="67"/>
                    <a:pt x="65" y="37"/>
                  </a:cubicBezTo>
                  <a:cubicBezTo>
                    <a:pt x="30" y="2"/>
                    <a:pt x="11" y="80"/>
                    <a:pt x="21" y="114"/>
                  </a:cubicBezTo>
                  <a:close/>
                  <a:moveTo>
                    <a:pt x="376" y="0"/>
                  </a:moveTo>
                  <a:lnTo>
                    <a:pt x="376" y="0"/>
                  </a:lnTo>
                  <a:cubicBezTo>
                    <a:pt x="392" y="38"/>
                    <a:pt x="344" y="72"/>
                    <a:pt x="332" y="106"/>
                  </a:cubicBezTo>
                  <a:cubicBezTo>
                    <a:pt x="338" y="133"/>
                    <a:pt x="384" y="118"/>
                    <a:pt x="398" y="110"/>
                  </a:cubicBezTo>
                  <a:cubicBezTo>
                    <a:pt x="400" y="146"/>
                    <a:pt x="328" y="144"/>
                    <a:pt x="318" y="117"/>
                  </a:cubicBezTo>
                  <a:cubicBezTo>
                    <a:pt x="304" y="122"/>
                    <a:pt x="297" y="133"/>
                    <a:pt x="277" y="132"/>
                  </a:cubicBezTo>
                  <a:cubicBezTo>
                    <a:pt x="266" y="108"/>
                    <a:pt x="276" y="71"/>
                    <a:pt x="270" y="33"/>
                  </a:cubicBezTo>
                  <a:cubicBezTo>
                    <a:pt x="239" y="56"/>
                    <a:pt x="241" y="111"/>
                    <a:pt x="204" y="128"/>
                  </a:cubicBezTo>
                  <a:cubicBezTo>
                    <a:pt x="201" y="110"/>
                    <a:pt x="207" y="64"/>
                    <a:pt x="204" y="48"/>
                  </a:cubicBezTo>
                  <a:cubicBezTo>
                    <a:pt x="183" y="75"/>
                    <a:pt x="182" y="123"/>
                    <a:pt x="153" y="143"/>
                  </a:cubicBezTo>
                  <a:cubicBezTo>
                    <a:pt x="148" y="112"/>
                    <a:pt x="149" y="71"/>
                    <a:pt x="153" y="44"/>
                  </a:cubicBezTo>
                  <a:cubicBezTo>
                    <a:pt x="115" y="58"/>
                    <a:pt x="112" y="127"/>
                    <a:pt x="73" y="128"/>
                  </a:cubicBezTo>
                  <a:cubicBezTo>
                    <a:pt x="74" y="104"/>
                    <a:pt x="78" y="83"/>
                    <a:pt x="76" y="55"/>
                  </a:cubicBezTo>
                  <a:cubicBezTo>
                    <a:pt x="50" y="64"/>
                    <a:pt x="48" y="129"/>
                    <a:pt x="7" y="136"/>
                  </a:cubicBezTo>
                  <a:cubicBezTo>
                    <a:pt x="0" y="92"/>
                    <a:pt x="9" y="40"/>
                    <a:pt x="32" y="15"/>
                  </a:cubicBezTo>
                  <a:cubicBezTo>
                    <a:pt x="50" y="15"/>
                    <a:pt x="68" y="13"/>
                    <a:pt x="69" y="29"/>
                  </a:cubicBezTo>
                  <a:cubicBezTo>
                    <a:pt x="82" y="32"/>
                    <a:pt x="81" y="12"/>
                    <a:pt x="91" y="22"/>
                  </a:cubicBezTo>
                  <a:cubicBezTo>
                    <a:pt x="91" y="57"/>
                    <a:pt x="86" y="65"/>
                    <a:pt x="87" y="103"/>
                  </a:cubicBezTo>
                  <a:cubicBezTo>
                    <a:pt x="112" y="76"/>
                    <a:pt x="126" y="39"/>
                    <a:pt x="157" y="18"/>
                  </a:cubicBezTo>
                  <a:cubicBezTo>
                    <a:pt x="171" y="33"/>
                    <a:pt x="161" y="73"/>
                    <a:pt x="164" y="99"/>
                  </a:cubicBezTo>
                  <a:cubicBezTo>
                    <a:pt x="186" y="75"/>
                    <a:pt x="187" y="31"/>
                    <a:pt x="219" y="18"/>
                  </a:cubicBezTo>
                  <a:cubicBezTo>
                    <a:pt x="220" y="52"/>
                    <a:pt x="218" y="68"/>
                    <a:pt x="215" y="92"/>
                  </a:cubicBezTo>
                  <a:cubicBezTo>
                    <a:pt x="242" y="70"/>
                    <a:pt x="244" y="22"/>
                    <a:pt x="281" y="11"/>
                  </a:cubicBezTo>
                  <a:cubicBezTo>
                    <a:pt x="290" y="40"/>
                    <a:pt x="279" y="89"/>
                    <a:pt x="288" y="117"/>
                  </a:cubicBezTo>
                  <a:cubicBezTo>
                    <a:pt x="337" y="97"/>
                    <a:pt x="323" y="15"/>
                    <a:pt x="376" y="0"/>
                  </a:cubicBezTo>
                  <a:close/>
                </a:path>
              </a:pathLst>
            </a:custGeom>
            <a:solidFill>
              <a:srgbClr val="000000"/>
            </a:solidFill>
            <a:ln w="0">
              <a:solidFill>
                <a:srgbClr val="000000"/>
              </a:solidFill>
              <a:prstDash val="solid"/>
              <a:round/>
              <a:headEnd/>
              <a:tailEnd/>
            </a:ln>
          </p:spPr>
          <p:txBody>
            <a:bodyPr/>
            <a:lstStyle/>
            <a:p>
              <a:endParaRPr lang="en-GB"/>
            </a:p>
          </p:txBody>
        </p:sp>
        <p:sp>
          <p:nvSpPr>
            <p:cNvPr id="28705" name="Freeform 34"/>
            <p:cNvSpPr>
              <a:spLocks/>
            </p:cNvSpPr>
            <p:nvPr/>
          </p:nvSpPr>
          <p:spPr bwMode="auto">
            <a:xfrm>
              <a:off x="5419" y="4046"/>
              <a:ext cx="26" cy="49"/>
            </a:xfrm>
            <a:custGeom>
              <a:avLst/>
              <a:gdLst>
                <a:gd name="T0" fmla="*/ 0 w 44"/>
                <a:gd name="T1" fmla="*/ 1 h 81"/>
                <a:gd name="T2" fmla="*/ 0 w 44"/>
                <a:gd name="T3" fmla="*/ 1 h 81"/>
                <a:gd name="T4" fmla="*/ 0 w 44"/>
                <a:gd name="T5" fmla="*/ 0 h 81"/>
                <a:gd name="T6" fmla="*/ 1 w 44"/>
                <a:gd name="T7" fmla="*/ 0 h 81"/>
                <a:gd name="T8" fmla="*/ 1 w 44"/>
                <a:gd name="T9" fmla="*/ 1 h 81"/>
                <a:gd name="T10" fmla="*/ 1 w 44"/>
                <a:gd name="T11" fmla="*/ 1 h 81"/>
                <a:gd name="T12" fmla="*/ 1 w 44"/>
                <a:gd name="T13" fmla="*/ 1 h 81"/>
                <a:gd name="T14" fmla="*/ 1 w 44"/>
                <a:gd name="T15" fmla="*/ 1 h 81"/>
                <a:gd name="T16" fmla="*/ 1 w 44"/>
                <a:gd name="T17" fmla="*/ 1 h 81"/>
                <a:gd name="T18" fmla="*/ 1 w 44"/>
                <a:gd name="T19" fmla="*/ 1 h 81"/>
                <a:gd name="T20" fmla="*/ 1 w 44"/>
                <a:gd name="T21" fmla="*/ 1 h 81"/>
                <a:gd name="T22" fmla="*/ 1 w 44"/>
                <a:gd name="T23" fmla="*/ 1 h 81"/>
                <a:gd name="T24" fmla="*/ 1 w 44"/>
                <a:gd name="T25" fmla="*/ 1 h 81"/>
                <a:gd name="T26" fmla="*/ 0 w 4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81"/>
                <a:gd name="T44" fmla="*/ 44 w 4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81">
                  <a:moveTo>
                    <a:pt x="0" y="81"/>
                  </a:moveTo>
                  <a:lnTo>
                    <a:pt x="0" y="81"/>
                  </a:lnTo>
                  <a:lnTo>
                    <a:pt x="0" y="0"/>
                  </a:lnTo>
                  <a:lnTo>
                    <a:pt x="44" y="0"/>
                  </a:lnTo>
                  <a:lnTo>
                    <a:pt x="44" y="18"/>
                  </a:lnTo>
                  <a:lnTo>
                    <a:pt x="20" y="18"/>
                  </a:lnTo>
                  <a:lnTo>
                    <a:pt x="20" y="31"/>
                  </a:lnTo>
                  <a:lnTo>
                    <a:pt x="44" y="31"/>
                  </a:lnTo>
                  <a:lnTo>
                    <a:pt x="44" y="49"/>
                  </a:lnTo>
                  <a:lnTo>
                    <a:pt x="20" y="49"/>
                  </a:lnTo>
                  <a:lnTo>
                    <a:pt x="20" y="63"/>
                  </a:lnTo>
                  <a:lnTo>
                    <a:pt x="44" y="63"/>
                  </a:lnTo>
                  <a:lnTo>
                    <a:pt x="44" y="81"/>
                  </a:lnTo>
                  <a:lnTo>
                    <a:pt x="0" y="81"/>
                  </a:lnTo>
                  <a:close/>
                </a:path>
              </a:pathLst>
            </a:custGeom>
            <a:solidFill>
              <a:srgbClr val="B42E34"/>
            </a:solidFill>
            <a:ln w="0">
              <a:solidFill>
                <a:srgbClr val="000000"/>
              </a:solidFill>
              <a:prstDash val="solid"/>
              <a:round/>
              <a:headEnd/>
              <a:tailEnd/>
            </a:ln>
          </p:spPr>
          <p:txBody>
            <a:bodyPr/>
            <a:lstStyle/>
            <a:p>
              <a:endParaRPr lang="en-GB"/>
            </a:p>
          </p:txBody>
        </p:sp>
        <p:sp>
          <p:nvSpPr>
            <p:cNvPr id="28706" name="Freeform 35"/>
            <p:cNvSpPr>
              <a:spLocks/>
            </p:cNvSpPr>
            <p:nvPr/>
          </p:nvSpPr>
          <p:spPr bwMode="auto">
            <a:xfrm>
              <a:off x="5453" y="4057"/>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1" y="3"/>
                    <a:pt x="26" y="0"/>
                    <a:pt x="34" y="0"/>
                  </a:cubicBezTo>
                  <a:cubicBezTo>
                    <a:pt x="47" y="0"/>
                    <a:pt x="55" y="8"/>
                    <a:pt x="55" y="22"/>
                  </a:cubicBezTo>
                  <a:lnTo>
                    <a:pt x="55" y="62"/>
                  </a:lnTo>
                  <a:lnTo>
                    <a:pt x="37" y="62"/>
                  </a:lnTo>
                  <a:lnTo>
                    <a:pt x="37" y="29"/>
                  </a:lnTo>
                  <a:cubicBezTo>
                    <a:pt x="37" y="20"/>
                    <a:pt x="35" y="17"/>
                    <a:pt x="28" y="17"/>
                  </a:cubicBezTo>
                  <a:cubicBezTo>
                    <a:pt x="21" y="17"/>
                    <a:pt x="18" y="21"/>
                    <a:pt x="18" y="29"/>
                  </a:cubicBezTo>
                  <a:lnTo>
                    <a:pt x="18"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28707" name="Freeform 36"/>
            <p:cNvSpPr>
              <a:spLocks noEditPoints="1"/>
            </p:cNvSpPr>
            <p:nvPr/>
          </p:nvSpPr>
          <p:spPr bwMode="auto">
            <a:xfrm>
              <a:off x="5492" y="4057"/>
              <a:ext cx="38" cy="53"/>
            </a:xfrm>
            <a:custGeom>
              <a:avLst/>
              <a:gdLst>
                <a:gd name="T0" fmla="*/ 1 w 62"/>
                <a:gd name="T1" fmla="*/ 1 h 88"/>
                <a:gd name="T2" fmla="*/ 1 w 62"/>
                <a:gd name="T3" fmla="*/ 1 h 88"/>
                <a:gd name="T4" fmla="*/ 0 w 62"/>
                <a:gd name="T5" fmla="*/ 1 h 88"/>
                <a:gd name="T6" fmla="*/ 1 w 62"/>
                <a:gd name="T7" fmla="*/ 1 h 88"/>
                <a:gd name="T8" fmla="*/ 1 w 62"/>
                <a:gd name="T9" fmla="*/ 0 h 88"/>
                <a:gd name="T10" fmla="*/ 1 w 62"/>
                <a:gd name="T11" fmla="*/ 1 h 88"/>
                <a:gd name="T12" fmla="*/ 1 w 62"/>
                <a:gd name="T13" fmla="*/ 1 h 88"/>
                <a:gd name="T14" fmla="*/ 1 w 62"/>
                <a:gd name="T15" fmla="*/ 1 h 88"/>
                <a:gd name="T16" fmla="*/ 1 w 62"/>
                <a:gd name="T17" fmla="*/ 1 h 88"/>
                <a:gd name="T18" fmla="*/ 1 w 62"/>
                <a:gd name="T19" fmla="*/ 1 h 88"/>
                <a:gd name="T20" fmla="*/ 1 w 62"/>
                <a:gd name="T21" fmla="*/ 1 h 88"/>
                <a:gd name="T22" fmla="*/ 1 w 62"/>
                <a:gd name="T23" fmla="*/ 1 h 88"/>
                <a:gd name="T24" fmla="*/ 1 w 62"/>
                <a:gd name="T25" fmla="*/ 1 h 88"/>
                <a:gd name="T26" fmla="*/ 1 w 62"/>
                <a:gd name="T27" fmla="*/ 1 h 88"/>
                <a:gd name="T28" fmla="*/ 1 w 62"/>
                <a:gd name="T29" fmla="*/ 1 h 88"/>
                <a:gd name="T30" fmla="*/ 1 w 62"/>
                <a:gd name="T31" fmla="*/ 1 h 88"/>
                <a:gd name="T32" fmla="*/ 1 w 62"/>
                <a:gd name="T33" fmla="*/ 1 h 88"/>
                <a:gd name="T34" fmla="*/ 1 w 62"/>
                <a:gd name="T35" fmla="*/ 1 h 88"/>
                <a:gd name="T36" fmla="*/ 1 w 62"/>
                <a:gd name="T37" fmla="*/ 1 h 88"/>
                <a:gd name="T38" fmla="*/ 1 w 62"/>
                <a:gd name="T39" fmla="*/ 1 h 88"/>
                <a:gd name="T40" fmla="*/ 1 w 62"/>
                <a:gd name="T41" fmla="*/ 1 h 88"/>
                <a:gd name="T42" fmla="*/ 1 w 62"/>
                <a:gd name="T43" fmla="*/ 1 h 88"/>
                <a:gd name="T44" fmla="*/ 1 w 62"/>
                <a:gd name="T45" fmla="*/ 1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
                <a:gd name="T70" fmla="*/ 0 h 88"/>
                <a:gd name="T71" fmla="*/ 62 w 62"/>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 h="88">
                  <a:moveTo>
                    <a:pt x="28" y="62"/>
                  </a:moveTo>
                  <a:lnTo>
                    <a:pt x="28" y="62"/>
                  </a:lnTo>
                  <a:cubicBezTo>
                    <a:pt x="12" y="62"/>
                    <a:pt x="0" y="49"/>
                    <a:pt x="0" y="31"/>
                  </a:cubicBezTo>
                  <a:cubicBezTo>
                    <a:pt x="0" y="22"/>
                    <a:pt x="3" y="15"/>
                    <a:pt x="9" y="9"/>
                  </a:cubicBezTo>
                  <a:cubicBezTo>
                    <a:pt x="15" y="3"/>
                    <a:pt x="21" y="0"/>
                    <a:pt x="29" y="0"/>
                  </a:cubicBezTo>
                  <a:cubicBezTo>
                    <a:pt x="36" y="0"/>
                    <a:pt x="41" y="3"/>
                    <a:pt x="45" y="8"/>
                  </a:cubicBezTo>
                  <a:lnTo>
                    <a:pt x="45" y="1"/>
                  </a:lnTo>
                  <a:lnTo>
                    <a:pt x="62" y="1"/>
                  </a:lnTo>
                  <a:lnTo>
                    <a:pt x="62" y="56"/>
                  </a:lnTo>
                  <a:cubicBezTo>
                    <a:pt x="62" y="64"/>
                    <a:pt x="62" y="70"/>
                    <a:pt x="57" y="76"/>
                  </a:cubicBezTo>
                  <a:cubicBezTo>
                    <a:pt x="52" y="84"/>
                    <a:pt x="43" y="88"/>
                    <a:pt x="32" y="88"/>
                  </a:cubicBezTo>
                  <a:cubicBezTo>
                    <a:pt x="16" y="88"/>
                    <a:pt x="5" y="79"/>
                    <a:pt x="2" y="67"/>
                  </a:cubicBezTo>
                  <a:lnTo>
                    <a:pt x="22" y="67"/>
                  </a:lnTo>
                  <a:cubicBezTo>
                    <a:pt x="23" y="71"/>
                    <a:pt x="27" y="73"/>
                    <a:pt x="32" y="73"/>
                  </a:cubicBezTo>
                  <a:cubicBezTo>
                    <a:pt x="40" y="73"/>
                    <a:pt x="45" y="68"/>
                    <a:pt x="45" y="59"/>
                  </a:cubicBezTo>
                  <a:cubicBezTo>
                    <a:pt x="45" y="58"/>
                    <a:pt x="45" y="57"/>
                    <a:pt x="45" y="56"/>
                  </a:cubicBezTo>
                  <a:cubicBezTo>
                    <a:pt x="40" y="60"/>
                    <a:pt x="35" y="62"/>
                    <a:pt x="28" y="62"/>
                  </a:cubicBezTo>
                  <a:close/>
                  <a:moveTo>
                    <a:pt x="31" y="46"/>
                  </a:moveTo>
                  <a:lnTo>
                    <a:pt x="31" y="46"/>
                  </a:lnTo>
                  <a:cubicBezTo>
                    <a:pt x="39" y="46"/>
                    <a:pt x="46" y="40"/>
                    <a:pt x="46" y="31"/>
                  </a:cubicBezTo>
                  <a:cubicBezTo>
                    <a:pt x="46" y="22"/>
                    <a:pt x="39" y="16"/>
                    <a:pt x="32" y="16"/>
                  </a:cubicBezTo>
                  <a:cubicBezTo>
                    <a:pt x="23" y="16"/>
                    <a:pt x="17" y="23"/>
                    <a:pt x="17" y="31"/>
                  </a:cubicBezTo>
                  <a:cubicBezTo>
                    <a:pt x="17" y="40"/>
                    <a:pt x="23" y="46"/>
                    <a:pt x="31" y="46"/>
                  </a:cubicBezTo>
                  <a:close/>
                </a:path>
              </a:pathLst>
            </a:custGeom>
            <a:solidFill>
              <a:srgbClr val="B42E34"/>
            </a:solidFill>
            <a:ln w="0">
              <a:solidFill>
                <a:srgbClr val="000000"/>
              </a:solidFill>
              <a:prstDash val="solid"/>
              <a:round/>
              <a:headEnd/>
              <a:tailEnd/>
            </a:ln>
          </p:spPr>
          <p:txBody>
            <a:bodyPr/>
            <a:lstStyle/>
            <a:p>
              <a:endParaRPr lang="en-GB"/>
            </a:p>
          </p:txBody>
        </p:sp>
        <p:sp>
          <p:nvSpPr>
            <p:cNvPr id="28708" name="Freeform 37"/>
            <p:cNvSpPr>
              <a:spLocks/>
            </p:cNvSpPr>
            <p:nvPr/>
          </p:nvSpPr>
          <p:spPr bwMode="auto">
            <a:xfrm>
              <a:off x="5537" y="4046"/>
              <a:ext cx="11" cy="49"/>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28709" name="Freeform 38"/>
            <p:cNvSpPr>
              <a:spLocks noEditPoints="1"/>
            </p:cNvSpPr>
            <p:nvPr/>
          </p:nvSpPr>
          <p:spPr bwMode="auto">
            <a:xfrm>
              <a:off x="5554" y="4057"/>
              <a:ext cx="39" cy="38"/>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8" y="55"/>
                  </a:moveTo>
                  <a:lnTo>
                    <a:pt x="48" y="55"/>
                  </a:lnTo>
                  <a:cubicBezTo>
                    <a:pt x="42" y="60"/>
                    <a:pt x="37" y="62"/>
                    <a:pt x="30" y="62"/>
                  </a:cubicBezTo>
                  <a:cubicBezTo>
                    <a:pt x="22" y="62"/>
                    <a:pt x="16" y="60"/>
                    <a:pt x="11" y="55"/>
                  </a:cubicBezTo>
                  <a:cubicBezTo>
                    <a:pt x="4" y="49"/>
                    <a:pt x="0" y="41"/>
                    <a:pt x="0" y="31"/>
                  </a:cubicBezTo>
                  <a:cubicBezTo>
                    <a:pt x="0" y="22"/>
                    <a:pt x="3" y="15"/>
                    <a:pt x="10" y="8"/>
                  </a:cubicBezTo>
                  <a:cubicBezTo>
                    <a:pt x="15" y="3"/>
                    <a:pt x="22" y="0"/>
                    <a:pt x="30" y="0"/>
                  </a:cubicBezTo>
                  <a:cubicBezTo>
                    <a:pt x="37" y="0"/>
                    <a:pt x="43" y="3"/>
                    <a:pt x="47" y="8"/>
                  </a:cubicBezTo>
                  <a:lnTo>
                    <a:pt x="47" y="1"/>
                  </a:lnTo>
                  <a:lnTo>
                    <a:pt x="65" y="1"/>
                  </a:lnTo>
                  <a:lnTo>
                    <a:pt x="65" y="62"/>
                  </a:lnTo>
                  <a:lnTo>
                    <a:pt x="48" y="62"/>
                  </a:lnTo>
                  <a:lnTo>
                    <a:pt x="48" y="55"/>
                  </a:lnTo>
                  <a:close/>
                  <a:moveTo>
                    <a:pt x="34" y="46"/>
                  </a:moveTo>
                  <a:lnTo>
                    <a:pt x="34" y="46"/>
                  </a:lnTo>
                  <a:cubicBezTo>
                    <a:pt x="41" y="46"/>
                    <a:pt x="48" y="40"/>
                    <a:pt x="48" y="31"/>
                  </a:cubicBezTo>
                  <a:cubicBezTo>
                    <a:pt x="48" y="22"/>
                    <a:pt x="41" y="16"/>
                    <a:pt x="33" y="16"/>
                  </a:cubicBezTo>
                  <a:cubicBezTo>
                    <a:pt x="24" y="16"/>
                    <a:pt x="18" y="23"/>
                    <a:pt x="18" y="31"/>
                  </a:cubicBezTo>
                  <a:cubicBezTo>
                    <a:pt x="18" y="40"/>
                    <a:pt x="24" y="46"/>
                    <a:pt x="34" y="46"/>
                  </a:cubicBezTo>
                  <a:close/>
                </a:path>
              </a:pathLst>
            </a:custGeom>
            <a:solidFill>
              <a:srgbClr val="B42E34"/>
            </a:solidFill>
            <a:ln w="0">
              <a:solidFill>
                <a:srgbClr val="000000"/>
              </a:solidFill>
              <a:prstDash val="solid"/>
              <a:round/>
              <a:headEnd/>
              <a:tailEnd/>
            </a:ln>
          </p:spPr>
          <p:txBody>
            <a:bodyPr/>
            <a:lstStyle/>
            <a:p>
              <a:endParaRPr lang="en-GB"/>
            </a:p>
          </p:txBody>
        </p:sp>
        <p:sp>
          <p:nvSpPr>
            <p:cNvPr id="28710" name="Freeform 39"/>
            <p:cNvSpPr>
              <a:spLocks/>
            </p:cNvSpPr>
            <p:nvPr/>
          </p:nvSpPr>
          <p:spPr bwMode="auto">
            <a:xfrm>
              <a:off x="5600" y="4057"/>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6"/>
                    <a:pt x="28" y="16"/>
                  </a:cubicBezTo>
                  <a:cubicBezTo>
                    <a:pt x="21" y="16"/>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28711" name="Freeform 40"/>
            <p:cNvSpPr>
              <a:spLocks noEditPoints="1"/>
            </p:cNvSpPr>
            <p:nvPr/>
          </p:nvSpPr>
          <p:spPr bwMode="auto">
            <a:xfrm>
              <a:off x="5638" y="4046"/>
              <a:ext cx="39" cy="49"/>
            </a:xfrm>
            <a:custGeom>
              <a:avLst/>
              <a:gdLst>
                <a:gd name="T0" fmla="*/ 1 w 65"/>
                <a:gd name="T1" fmla="*/ 1 h 81"/>
                <a:gd name="T2" fmla="*/ 1 w 65"/>
                <a:gd name="T3" fmla="*/ 1 h 81"/>
                <a:gd name="T4" fmla="*/ 1 w 65"/>
                <a:gd name="T5" fmla="*/ 1 h 81"/>
                <a:gd name="T6" fmla="*/ 1 w 65"/>
                <a:gd name="T7" fmla="*/ 1 h 81"/>
                <a:gd name="T8" fmla="*/ 0 w 65"/>
                <a:gd name="T9" fmla="*/ 1 h 81"/>
                <a:gd name="T10" fmla="*/ 1 w 65"/>
                <a:gd name="T11" fmla="*/ 1 h 81"/>
                <a:gd name="T12" fmla="*/ 1 w 65"/>
                <a:gd name="T13" fmla="*/ 1 h 81"/>
                <a:gd name="T14" fmla="*/ 1 w 65"/>
                <a:gd name="T15" fmla="*/ 1 h 81"/>
                <a:gd name="T16" fmla="*/ 1 w 65"/>
                <a:gd name="T17" fmla="*/ 0 h 81"/>
                <a:gd name="T18" fmla="*/ 1 w 65"/>
                <a:gd name="T19" fmla="*/ 0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48" y="74"/>
                  </a:moveTo>
                  <a:lnTo>
                    <a:pt x="48" y="74"/>
                  </a:lnTo>
                  <a:cubicBezTo>
                    <a:pt x="42" y="79"/>
                    <a:pt x="37" y="81"/>
                    <a:pt x="30" y="81"/>
                  </a:cubicBezTo>
                  <a:cubicBezTo>
                    <a:pt x="22" y="81"/>
                    <a:pt x="16" y="79"/>
                    <a:pt x="11" y="74"/>
                  </a:cubicBezTo>
                  <a:cubicBezTo>
                    <a:pt x="4" y="68"/>
                    <a:pt x="0" y="60"/>
                    <a:pt x="0" y="50"/>
                  </a:cubicBezTo>
                  <a:cubicBezTo>
                    <a:pt x="0" y="41"/>
                    <a:pt x="3" y="33"/>
                    <a:pt x="10" y="27"/>
                  </a:cubicBezTo>
                  <a:cubicBezTo>
                    <a:pt x="15" y="22"/>
                    <a:pt x="22" y="19"/>
                    <a:pt x="30" y="19"/>
                  </a:cubicBezTo>
                  <a:cubicBezTo>
                    <a:pt x="37" y="19"/>
                    <a:pt x="43" y="21"/>
                    <a:pt x="47" y="27"/>
                  </a:cubicBezTo>
                  <a:lnTo>
                    <a:pt x="47" y="0"/>
                  </a:lnTo>
                  <a:lnTo>
                    <a:pt x="65" y="0"/>
                  </a:lnTo>
                  <a:lnTo>
                    <a:pt x="65" y="81"/>
                  </a:lnTo>
                  <a:lnTo>
                    <a:pt x="48" y="81"/>
                  </a:lnTo>
                  <a:lnTo>
                    <a:pt x="48" y="74"/>
                  </a:lnTo>
                  <a:close/>
                  <a:moveTo>
                    <a:pt x="34" y="65"/>
                  </a:moveTo>
                  <a:lnTo>
                    <a:pt x="34" y="65"/>
                  </a:lnTo>
                  <a:cubicBezTo>
                    <a:pt x="41" y="65"/>
                    <a:pt x="48" y="58"/>
                    <a:pt x="48" y="50"/>
                  </a:cubicBezTo>
                  <a:cubicBezTo>
                    <a:pt x="48" y="41"/>
                    <a:pt x="41" y="35"/>
                    <a:pt x="33" y="35"/>
                  </a:cubicBezTo>
                  <a:cubicBezTo>
                    <a:pt x="24" y="35"/>
                    <a:pt x="18" y="42"/>
                    <a:pt x="18" y="50"/>
                  </a:cubicBezTo>
                  <a:cubicBezTo>
                    <a:pt x="18" y="58"/>
                    <a:pt x="24" y="65"/>
                    <a:pt x="34" y="65"/>
                  </a:cubicBezTo>
                  <a:close/>
                </a:path>
              </a:pathLst>
            </a:custGeom>
            <a:solidFill>
              <a:srgbClr val="B42E34"/>
            </a:solidFill>
            <a:ln w="0">
              <a:solidFill>
                <a:srgbClr val="000000"/>
              </a:solidFill>
              <a:prstDash val="solid"/>
              <a:round/>
              <a:headEnd/>
              <a:tailEnd/>
            </a:ln>
          </p:spPr>
          <p:txBody>
            <a:bodyPr/>
            <a:lstStyle/>
            <a:p>
              <a:endParaRPr lang="en-GB"/>
            </a:p>
          </p:txBody>
        </p:sp>
        <p:sp>
          <p:nvSpPr>
            <p:cNvPr id="28712" name="Freeform 41"/>
            <p:cNvSpPr>
              <a:spLocks/>
            </p:cNvSpPr>
            <p:nvPr/>
          </p:nvSpPr>
          <p:spPr bwMode="auto">
            <a:xfrm>
              <a:off x="5453" y="4114"/>
              <a:ext cx="33" cy="37"/>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7"/>
                    <a:pt x="28" y="17"/>
                  </a:cubicBezTo>
                  <a:cubicBezTo>
                    <a:pt x="21" y="17"/>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28713" name="Freeform 42"/>
            <p:cNvSpPr>
              <a:spLocks noEditPoints="1"/>
            </p:cNvSpPr>
            <p:nvPr/>
          </p:nvSpPr>
          <p:spPr bwMode="auto">
            <a:xfrm>
              <a:off x="5492" y="4113"/>
              <a:ext cx="38" cy="39"/>
            </a:xfrm>
            <a:custGeom>
              <a:avLst/>
              <a:gdLst>
                <a:gd name="T0" fmla="*/ 1 w 64"/>
                <a:gd name="T1" fmla="*/ 1 h 64"/>
                <a:gd name="T2" fmla="*/ 1 w 64"/>
                <a:gd name="T3" fmla="*/ 1 h 64"/>
                <a:gd name="T4" fmla="*/ 1 w 64"/>
                <a:gd name="T5" fmla="*/ 1 h 64"/>
                <a:gd name="T6" fmla="*/ 1 w 64"/>
                <a:gd name="T7" fmla="*/ 1 h 64"/>
                <a:gd name="T8" fmla="*/ 0 w 64"/>
                <a:gd name="T9" fmla="*/ 1 h 64"/>
                <a:gd name="T10" fmla="*/ 1 w 64"/>
                <a:gd name="T11" fmla="*/ 1 h 64"/>
                <a:gd name="T12" fmla="*/ 1 w 64"/>
                <a:gd name="T13" fmla="*/ 0 h 64"/>
                <a:gd name="T14" fmla="*/ 1 w 64"/>
                <a:gd name="T15" fmla="*/ 1 h 64"/>
                <a:gd name="T16" fmla="*/ 1 w 64"/>
                <a:gd name="T17" fmla="*/ 1 h 64"/>
                <a:gd name="T18" fmla="*/ 1 w 64"/>
                <a:gd name="T19" fmla="*/ 1 h 64"/>
                <a:gd name="T20" fmla="*/ 1 w 64"/>
                <a:gd name="T21" fmla="*/ 1 h 64"/>
                <a:gd name="T22" fmla="*/ 1 w 64"/>
                <a:gd name="T23" fmla="*/ 1 h 64"/>
                <a:gd name="T24" fmla="*/ 1 w 64"/>
                <a:gd name="T25" fmla="*/ 1 h 64"/>
                <a:gd name="T26" fmla="*/ 1 w 64"/>
                <a:gd name="T27" fmla="*/ 1 h 64"/>
                <a:gd name="T28" fmla="*/ 1 w 64"/>
                <a:gd name="T29" fmla="*/ 1 h 64"/>
                <a:gd name="T30" fmla="*/ 1 w 64"/>
                <a:gd name="T31" fmla="*/ 1 h 64"/>
                <a:gd name="T32" fmla="*/ 1 w 64"/>
                <a:gd name="T33" fmla="*/ 1 h 64"/>
                <a:gd name="T34" fmla="*/ 1 w 64"/>
                <a:gd name="T35" fmla="*/ 1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64"/>
                <a:gd name="T56" fmla="*/ 64 w 64"/>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64">
                  <a:moveTo>
                    <a:pt x="61" y="45"/>
                  </a:moveTo>
                  <a:lnTo>
                    <a:pt x="61" y="45"/>
                  </a:lnTo>
                  <a:cubicBezTo>
                    <a:pt x="55" y="58"/>
                    <a:pt x="45" y="64"/>
                    <a:pt x="32" y="64"/>
                  </a:cubicBezTo>
                  <a:cubicBezTo>
                    <a:pt x="22" y="64"/>
                    <a:pt x="15" y="61"/>
                    <a:pt x="9" y="55"/>
                  </a:cubicBezTo>
                  <a:cubicBezTo>
                    <a:pt x="3" y="48"/>
                    <a:pt x="0" y="41"/>
                    <a:pt x="0" y="32"/>
                  </a:cubicBezTo>
                  <a:cubicBezTo>
                    <a:pt x="0" y="24"/>
                    <a:pt x="3" y="16"/>
                    <a:pt x="9" y="10"/>
                  </a:cubicBezTo>
                  <a:cubicBezTo>
                    <a:pt x="15" y="4"/>
                    <a:pt x="23" y="0"/>
                    <a:pt x="31" y="0"/>
                  </a:cubicBezTo>
                  <a:cubicBezTo>
                    <a:pt x="51" y="0"/>
                    <a:pt x="64" y="14"/>
                    <a:pt x="64" y="37"/>
                  </a:cubicBezTo>
                  <a:lnTo>
                    <a:pt x="64" y="39"/>
                  </a:lnTo>
                  <a:lnTo>
                    <a:pt x="18" y="39"/>
                  </a:lnTo>
                  <a:cubicBezTo>
                    <a:pt x="20" y="45"/>
                    <a:pt x="24" y="49"/>
                    <a:pt x="32" y="49"/>
                  </a:cubicBezTo>
                  <a:cubicBezTo>
                    <a:pt x="36" y="49"/>
                    <a:pt x="39" y="48"/>
                    <a:pt x="41" y="45"/>
                  </a:cubicBezTo>
                  <a:lnTo>
                    <a:pt x="61" y="45"/>
                  </a:lnTo>
                  <a:close/>
                  <a:moveTo>
                    <a:pt x="46" y="26"/>
                  </a:moveTo>
                  <a:lnTo>
                    <a:pt x="46" y="26"/>
                  </a:lnTo>
                  <a:cubicBezTo>
                    <a:pt x="44" y="20"/>
                    <a:pt x="39" y="16"/>
                    <a:pt x="32" y="16"/>
                  </a:cubicBezTo>
                  <a:cubicBezTo>
                    <a:pt x="24" y="16"/>
                    <a:pt x="19" y="20"/>
                    <a:pt x="18" y="26"/>
                  </a:cubicBezTo>
                  <a:lnTo>
                    <a:pt x="46" y="26"/>
                  </a:lnTo>
                  <a:close/>
                </a:path>
              </a:pathLst>
            </a:custGeom>
            <a:solidFill>
              <a:srgbClr val="B42E34"/>
            </a:solidFill>
            <a:ln w="0">
              <a:solidFill>
                <a:srgbClr val="000000"/>
              </a:solidFill>
              <a:prstDash val="solid"/>
              <a:round/>
              <a:headEnd/>
              <a:tailEnd/>
            </a:ln>
          </p:spPr>
          <p:txBody>
            <a:bodyPr/>
            <a:lstStyle/>
            <a:p>
              <a:endParaRPr lang="en-GB"/>
            </a:p>
          </p:txBody>
        </p:sp>
        <p:sp>
          <p:nvSpPr>
            <p:cNvPr id="28714" name="Freeform 43"/>
            <p:cNvSpPr>
              <a:spLocks/>
            </p:cNvSpPr>
            <p:nvPr/>
          </p:nvSpPr>
          <p:spPr bwMode="auto">
            <a:xfrm>
              <a:off x="5533" y="4103"/>
              <a:ext cx="20" cy="48"/>
            </a:xfrm>
            <a:custGeom>
              <a:avLst/>
              <a:gdLst>
                <a:gd name="T0" fmla="*/ 0 w 34"/>
                <a:gd name="T1" fmla="*/ 1 h 81"/>
                <a:gd name="T2" fmla="*/ 0 w 34"/>
                <a:gd name="T3" fmla="*/ 1 h 81"/>
                <a:gd name="T4" fmla="*/ 0 w 34"/>
                <a:gd name="T5" fmla="*/ 1 h 81"/>
                <a:gd name="T6" fmla="*/ 1 w 34"/>
                <a:gd name="T7" fmla="*/ 1 h 81"/>
                <a:gd name="T8" fmla="*/ 1 w 34"/>
                <a:gd name="T9" fmla="*/ 0 h 81"/>
                <a:gd name="T10" fmla="*/ 1 w 34"/>
                <a:gd name="T11" fmla="*/ 0 h 81"/>
                <a:gd name="T12" fmla="*/ 1 w 34"/>
                <a:gd name="T13" fmla="*/ 1 h 81"/>
                <a:gd name="T14" fmla="*/ 1 w 34"/>
                <a:gd name="T15" fmla="*/ 1 h 81"/>
                <a:gd name="T16" fmla="*/ 1 w 34"/>
                <a:gd name="T17" fmla="*/ 1 h 81"/>
                <a:gd name="T18" fmla="*/ 1 w 34"/>
                <a:gd name="T19" fmla="*/ 1 h 81"/>
                <a:gd name="T20" fmla="*/ 1 w 34"/>
                <a:gd name="T21" fmla="*/ 1 h 81"/>
                <a:gd name="T22" fmla="*/ 1 w 34"/>
                <a:gd name="T23" fmla="*/ 1 h 81"/>
                <a:gd name="T24" fmla="*/ 1 w 34"/>
                <a:gd name="T25" fmla="*/ 1 h 81"/>
                <a:gd name="T26" fmla="*/ 0 w 3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81"/>
                <a:gd name="T44" fmla="*/ 34 w 3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81">
                  <a:moveTo>
                    <a:pt x="0" y="33"/>
                  </a:moveTo>
                  <a:lnTo>
                    <a:pt x="0" y="33"/>
                  </a:lnTo>
                  <a:lnTo>
                    <a:pt x="0" y="20"/>
                  </a:lnTo>
                  <a:lnTo>
                    <a:pt x="8" y="20"/>
                  </a:lnTo>
                  <a:lnTo>
                    <a:pt x="8" y="0"/>
                  </a:lnTo>
                  <a:lnTo>
                    <a:pt x="26" y="0"/>
                  </a:lnTo>
                  <a:lnTo>
                    <a:pt x="26" y="20"/>
                  </a:lnTo>
                  <a:lnTo>
                    <a:pt x="34" y="20"/>
                  </a:lnTo>
                  <a:lnTo>
                    <a:pt x="34" y="33"/>
                  </a:lnTo>
                  <a:lnTo>
                    <a:pt x="26" y="33"/>
                  </a:lnTo>
                  <a:lnTo>
                    <a:pt x="26" y="81"/>
                  </a:lnTo>
                  <a:lnTo>
                    <a:pt x="8" y="81"/>
                  </a:lnTo>
                  <a:lnTo>
                    <a:pt x="8" y="33"/>
                  </a:lnTo>
                  <a:lnTo>
                    <a:pt x="0" y="33"/>
                  </a:lnTo>
                  <a:close/>
                </a:path>
              </a:pathLst>
            </a:custGeom>
            <a:solidFill>
              <a:srgbClr val="B42E34"/>
            </a:solidFill>
            <a:ln w="0">
              <a:solidFill>
                <a:srgbClr val="000000"/>
              </a:solidFill>
              <a:prstDash val="solid"/>
              <a:round/>
              <a:headEnd/>
              <a:tailEnd/>
            </a:ln>
          </p:spPr>
          <p:txBody>
            <a:bodyPr/>
            <a:lstStyle/>
            <a:p>
              <a:endParaRPr lang="en-GB"/>
            </a:p>
          </p:txBody>
        </p:sp>
        <p:sp>
          <p:nvSpPr>
            <p:cNvPr id="28715" name="Freeform 44"/>
            <p:cNvSpPr>
              <a:spLocks noEditPoints="1"/>
            </p:cNvSpPr>
            <p:nvPr/>
          </p:nvSpPr>
          <p:spPr bwMode="auto">
            <a:xfrm>
              <a:off x="5556" y="4103"/>
              <a:ext cx="39" cy="48"/>
            </a:xfrm>
            <a:custGeom>
              <a:avLst/>
              <a:gdLst>
                <a:gd name="T0" fmla="*/ 1 w 65"/>
                <a:gd name="T1" fmla="*/ 1 h 81"/>
                <a:gd name="T2" fmla="*/ 1 w 65"/>
                <a:gd name="T3" fmla="*/ 1 h 81"/>
                <a:gd name="T4" fmla="*/ 0 w 65"/>
                <a:gd name="T5" fmla="*/ 1 h 81"/>
                <a:gd name="T6" fmla="*/ 0 w 65"/>
                <a:gd name="T7" fmla="*/ 0 h 81"/>
                <a:gd name="T8" fmla="*/ 1 w 65"/>
                <a:gd name="T9" fmla="*/ 0 h 81"/>
                <a:gd name="T10" fmla="*/ 1 w 65"/>
                <a:gd name="T11" fmla="*/ 1 h 81"/>
                <a:gd name="T12" fmla="*/ 1 w 65"/>
                <a:gd name="T13" fmla="*/ 1 h 81"/>
                <a:gd name="T14" fmla="*/ 1 w 65"/>
                <a:gd name="T15" fmla="*/ 1 h 81"/>
                <a:gd name="T16" fmla="*/ 1 w 65"/>
                <a:gd name="T17" fmla="*/ 1 h 81"/>
                <a:gd name="T18" fmla="*/ 1 w 65"/>
                <a:gd name="T19" fmla="*/ 1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17" y="81"/>
                  </a:moveTo>
                  <a:lnTo>
                    <a:pt x="17" y="81"/>
                  </a:lnTo>
                  <a:lnTo>
                    <a:pt x="0" y="81"/>
                  </a:lnTo>
                  <a:lnTo>
                    <a:pt x="0" y="0"/>
                  </a:lnTo>
                  <a:lnTo>
                    <a:pt x="18" y="0"/>
                  </a:lnTo>
                  <a:lnTo>
                    <a:pt x="18" y="27"/>
                  </a:lnTo>
                  <a:cubicBezTo>
                    <a:pt x="22" y="22"/>
                    <a:pt x="27" y="19"/>
                    <a:pt x="35" y="19"/>
                  </a:cubicBezTo>
                  <a:cubicBezTo>
                    <a:pt x="43" y="19"/>
                    <a:pt x="50" y="22"/>
                    <a:pt x="55" y="27"/>
                  </a:cubicBezTo>
                  <a:cubicBezTo>
                    <a:pt x="62" y="34"/>
                    <a:pt x="65" y="41"/>
                    <a:pt x="65" y="50"/>
                  </a:cubicBezTo>
                  <a:cubicBezTo>
                    <a:pt x="65" y="60"/>
                    <a:pt x="61" y="68"/>
                    <a:pt x="54" y="74"/>
                  </a:cubicBezTo>
                  <a:cubicBezTo>
                    <a:pt x="49" y="79"/>
                    <a:pt x="43" y="81"/>
                    <a:pt x="35" y="81"/>
                  </a:cubicBezTo>
                  <a:cubicBezTo>
                    <a:pt x="28" y="81"/>
                    <a:pt x="23" y="79"/>
                    <a:pt x="17" y="74"/>
                  </a:cubicBezTo>
                  <a:lnTo>
                    <a:pt x="17" y="81"/>
                  </a:lnTo>
                  <a:close/>
                  <a:moveTo>
                    <a:pt x="31" y="65"/>
                  </a:moveTo>
                  <a:lnTo>
                    <a:pt x="31" y="65"/>
                  </a:lnTo>
                  <a:cubicBezTo>
                    <a:pt x="41" y="65"/>
                    <a:pt x="47" y="58"/>
                    <a:pt x="47" y="50"/>
                  </a:cubicBezTo>
                  <a:cubicBezTo>
                    <a:pt x="47" y="42"/>
                    <a:pt x="40" y="35"/>
                    <a:pt x="32" y="35"/>
                  </a:cubicBezTo>
                  <a:cubicBezTo>
                    <a:pt x="24" y="35"/>
                    <a:pt x="17" y="41"/>
                    <a:pt x="17" y="50"/>
                  </a:cubicBezTo>
                  <a:cubicBezTo>
                    <a:pt x="17" y="59"/>
                    <a:pt x="24" y="65"/>
                    <a:pt x="31" y="65"/>
                  </a:cubicBezTo>
                  <a:close/>
                </a:path>
              </a:pathLst>
            </a:custGeom>
            <a:solidFill>
              <a:srgbClr val="B42E34"/>
            </a:solidFill>
            <a:ln w="0">
              <a:solidFill>
                <a:srgbClr val="000000"/>
              </a:solidFill>
              <a:prstDash val="solid"/>
              <a:round/>
              <a:headEnd/>
              <a:tailEnd/>
            </a:ln>
          </p:spPr>
          <p:txBody>
            <a:bodyPr/>
            <a:lstStyle/>
            <a:p>
              <a:endParaRPr lang="en-GB"/>
            </a:p>
          </p:txBody>
        </p:sp>
        <p:sp>
          <p:nvSpPr>
            <p:cNvPr id="28716" name="Freeform 45"/>
            <p:cNvSpPr>
              <a:spLocks noEditPoints="1"/>
            </p:cNvSpPr>
            <p:nvPr/>
          </p:nvSpPr>
          <p:spPr bwMode="auto">
            <a:xfrm>
              <a:off x="5599" y="4114"/>
              <a:ext cx="39" cy="37"/>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7" y="55"/>
                  </a:moveTo>
                  <a:lnTo>
                    <a:pt x="47" y="55"/>
                  </a:lnTo>
                  <a:cubicBezTo>
                    <a:pt x="42" y="60"/>
                    <a:pt x="37" y="62"/>
                    <a:pt x="29" y="62"/>
                  </a:cubicBezTo>
                  <a:cubicBezTo>
                    <a:pt x="22" y="62"/>
                    <a:pt x="16" y="60"/>
                    <a:pt x="10" y="55"/>
                  </a:cubicBezTo>
                  <a:cubicBezTo>
                    <a:pt x="3" y="49"/>
                    <a:pt x="0" y="41"/>
                    <a:pt x="0" y="31"/>
                  </a:cubicBezTo>
                  <a:cubicBezTo>
                    <a:pt x="0" y="22"/>
                    <a:pt x="3" y="14"/>
                    <a:pt x="9" y="8"/>
                  </a:cubicBezTo>
                  <a:cubicBezTo>
                    <a:pt x="15" y="3"/>
                    <a:pt x="22" y="0"/>
                    <a:pt x="30" y="0"/>
                  </a:cubicBezTo>
                  <a:cubicBezTo>
                    <a:pt x="37" y="0"/>
                    <a:pt x="43" y="2"/>
                    <a:pt x="47" y="8"/>
                  </a:cubicBezTo>
                  <a:lnTo>
                    <a:pt x="47" y="1"/>
                  </a:lnTo>
                  <a:lnTo>
                    <a:pt x="65" y="1"/>
                  </a:lnTo>
                  <a:lnTo>
                    <a:pt x="65" y="62"/>
                  </a:lnTo>
                  <a:lnTo>
                    <a:pt x="47" y="62"/>
                  </a:lnTo>
                  <a:lnTo>
                    <a:pt x="47" y="55"/>
                  </a:lnTo>
                  <a:close/>
                  <a:moveTo>
                    <a:pt x="33" y="46"/>
                  </a:moveTo>
                  <a:lnTo>
                    <a:pt x="33" y="46"/>
                  </a:lnTo>
                  <a:cubicBezTo>
                    <a:pt x="41" y="46"/>
                    <a:pt x="47" y="39"/>
                    <a:pt x="47" y="31"/>
                  </a:cubicBezTo>
                  <a:cubicBezTo>
                    <a:pt x="47" y="22"/>
                    <a:pt x="41" y="16"/>
                    <a:pt x="33" y="16"/>
                  </a:cubicBezTo>
                  <a:cubicBezTo>
                    <a:pt x="24" y="16"/>
                    <a:pt x="18" y="23"/>
                    <a:pt x="18" y="31"/>
                  </a:cubicBezTo>
                  <a:cubicBezTo>
                    <a:pt x="18" y="39"/>
                    <a:pt x="24" y="46"/>
                    <a:pt x="33" y="46"/>
                  </a:cubicBezTo>
                  <a:close/>
                </a:path>
              </a:pathLst>
            </a:custGeom>
            <a:solidFill>
              <a:srgbClr val="B42E34"/>
            </a:solidFill>
            <a:ln w="0">
              <a:solidFill>
                <a:srgbClr val="000000"/>
              </a:solidFill>
              <a:prstDash val="solid"/>
              <a:round/>
              <a:headEnd/>
              <a:tailEnd/>
            </a:ln>
          </p:spPr>
          <p:txBody>
            <a:bodyPr/>
            <a:lstStyle/>
            <a:p>
              <a:endParaRPr lang="en-GB"/>
            </a:p>
          </p:txBody>
        </p:sp>
        <p:sp>
          <p:nvSpPr>
            <p:cNvPr id="28717" name="Freeform 46"/>
            <p:cNvSpPr>
              <a:spLocks/>
            </p:cNvSpPr>
            <p:nvPr/>
          </p:nvSpPr>
          <p:spPr bwMode="auto">
            <a:xfrm>
              <a:off x="5646" y="4103"/>
              <a:ext cx="11" cy="48"/>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28718" name="Freeform 47"/>
            <p:cNvSpPr>
              <a:spLocks/>
            </p:cNvSpPr>
            <p:nvPr/>
          </p:nvSpPr>
          <p:spPr bwMode="auto">
            <a:xfrm>
              <a:off x="5666" y="4103"/>
              <a:ext cx="11" cy="48"/>
            </a:xfrm>
            <a:custGeom>
              <a:avLst/>
              <a:gdLst>
                <a:gd name="T0" fmla="*/ 1 w 18"/>
                <a:gd name="T1" fmla="*/ 0 h 81"/>
                <a:gd name="T2" fmla="*/ 1 w 18"/>
                <a:gd name="T3" fmla="*/ 0 h 81"/>
                <a:gd name="T4" fmla="*/ 1 w 18"/>
                <a:gd name="T5" fmla="*/ 1 h 81"/>
                <a:gd name="T6" fmla="*/ 1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1"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28719" name="Freeform 48"/>
            <p:cNvSpPr>
              <a:spLocks/>
            </p:cNvSpPr>
            <p:nvPr/>
          </p:nvSpPr>
          <p:spPr bwMode="auto">
            <a:xfrm>
              <a:off x="5308" y="3953"/>
              <a:ext cx="202" cy="72"/>
            </a:xfrm>
            <a:custGeom>
              <a:avLst/>
              <a:gdLst>
                <a:gd name="T0" fmla="*/ 1 w 336"/>
                <a:gd name="T1" fmla="*/ 1 h 120"/>
                <a:gd name="T2" fmla="*/ 1 w 336"/>
                <a:gd name="T3" fmla="*/ 1 h 120"/>
                <a:gd name="T4" fmla="*/ 1 w 336"/>
                <a:gd name="T5" fmla="*/ 1 h 120"/>
                <a:gd name="T6" fmla="*/ 5 w 336"/>
                <a:gd name="T7" fmla="*/ 2 h 120"/>
                <a:gd name="T8" fmla="*/ 6 w 336"/>
                <a:gd name="T9" fmla="*/ 2 h 120"/>
                <a:gd name="T10" fmla="*/ 5 w 336"/>
                <a:gd name="T11" fmla="*/ 2 h 120"/>
                <a:gd name="T12" fmla="*/ 0 w 336"/>
                <a:gd name="T13" fmla="*/ 1 h 120"/>
                <a:gd name="T14" fmla="*/ 1 w 336"/>
                <a:gd name="T15" fmla="*/ 0 h 120"/>
                <a:gd name="T16" fmla="*/ 1 w 336"/>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6"/>
                <a:gd name="T28" fmla="*/ 0 h 120"/>
                <a:gd name="T29" fmla="*/ 336 w 33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6" h="120">
                  <a:moveTo>
                    <a:pt x="66" y="24"/>
                  </a:moveTo>
                  <a:lnTo>
                    <a:pt x="66" y="24"/>
                  </a:lnTo>
                  <a:cubicBezTo>
                    <a:pt x="56" y="31"/>
                    <a:pt x="50" y="39"/>
                    <a:pt x="50" y="48"/>
                  </a:cubicBezTo>
                  <a:cubicBezTo>
                    <a:pt x="50" y="86"/>
                    <a:pt x="170" y="117"/>
                    <a:pt x="322" y="119"/>
                  </a:cubicBezTo>
                  <a:cubicBezTo>
                    <a:pt x="326" y="119"/>
                    <a:pt x="331" y="119"/>
                    <a:pt x="336" y="119"/>
                  </a:cubicBezTo>
                  <a:lnTo>
                    <a:pt x="300" y="119"/>
                  </a:lnTo>
                  <a:cubicBezTo>
                    <a:pt x="134" y="120"/>
                    <a:pt x="0" y="86"/>
                    <a:pt x="0" y="44"/>
                  </a:cubicBezTo>
                  <a:cubicBezTo>
                    <a:pt x="0" y="28"/>
                    <a:pt x="19" y="13"/>
                    <a:pt x="52" y="0"/>
                  </a:cubicBezTo>
                  <a:lnTo>
                    <a:pt x="66" y="24"/>
                  </a:lnTo>
                  <a:close/>
                </a:path>
              </a:pathLst>
            </a:custGeom>
            <a:solidFill>
              <a:srgbClr val="B42E34"/>
            </a:solidFill>
            <a:ln w="0">
              <a:solidFill>
                <a:srgbClr val="000000"/>
              </a:solidFill>
              <a:prstDash val="solid"/>
              <a:round/>
              <a:headEnd/>
              <a:tailEnd/>
            </a:ln>
          </p:spPr>
          <p:txBody>
            <a:bodyPr/>
            <a:lstStyle/>
            <a:p>
              <a:endParaRPr lang="en-GB"/>
            </a:p>
          </p:txBody>
        </p:sp>
        <p:sp>
          <p:nvSpPr>
            <p:cNvPr id="28720" name="Freeform 49"/>
            <p:cNvSpPr>
              <a:spLocks/>
            </p:cNvSpPr>
            <p:nvPr/>
          </p:nvSpPr>
          <p:spPr bwMode="auto">
            <a:xfrm>
              <a:off x="5534" y="3934"/>
              <a:ext cx="96" cy="16"/>
            </a:xfrm>
            <a:custGeom>
              <a:avLst/>
              <a:gdLst>
                <a:gd name="T0" fmla="*/ 0 w 161"/>
                <a:gd name="T1" fmla="*/ 1 h 26"/>
                <a:gd name="T2" fmla="*/ 0 w 161"/>
                <a:gd name="T3" fmla="*/ 1 h 26"/>
                <a:gd name="T4" fmla="*/ 2 w 161"/>
                <a:gd name="T5" fmla="*/ 1 h 26"/>
                <a:gd name="T6" fmla="*/ 2 w 161"/>
                <a:gd name="T7" fmla="*/ 1 h 26"/>
                <a:gd name="T8" fmla="*/ 0 w 161"/>
                <a:gd name="T9" fmla="*/ 0 h 26"/>
                <a:gd name="T10" fmla="*/ 0 w 161"/>
                <a:gd name="T11" fmla="*/ 1 h 26"/>
                <a:gd name="T12" fmla="*/ 0 60000 65536"/>
                <a:gd name="T13" fmla="*/ 0 60000 65536"/>
                <a:gd name="T14" fmla="*/ 0 60000 65536"/>
                <a:gd name="T15" fmla="*/ 0 60000 65536"/>
                <a:gd name="T16" fmla="*/ 0 60000 65536"/>
                <a:gd name="T17" fmla="*/ 0 60000 65536"/>
                <a:gd name="T18" fmla="*/ 0 w 161"/>
                <a:gd name="T19" fmla="*/ 0 h 26"/>
                <a:gd name="T20" fmla="*/ 161 w 16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61" h="26">
                  <a:moveTo>
                    <a:pt x="0" y="7"/>
                  </a:moveTo>
                  <a:lnTo>
                    <a:pt x="0" y="7"/>
                  </a:lnTo>
                  <a:cubicBezTo>
                    <a:pt x="62" y="9"/>
                    <a:pt x="118" y="16"/>
                    <a:pt x="161" y="26"/>
                  </a:cubicBezTo>
                  <a:lnTo>
                    <a:pt x="157" y="25"/>
                  </a:lnTo>
                  <a:cubicBezTo>
                    <a:pt x="117" y="12"/>
                    <a:pt x="62" y="4"/>
                    <a:pt x="0" y="0"/>
                  </a:cubicBezTo>
                  <a:lnTo>
                    <a:pt x="0" y="7"/>
                  </a:lnTo>
                  <a:close/>
                </a:path>
              </a:pathLst>
            </a:custGeom>
            <a:solidFill>
              <a:srgbClr val="B42E34"/>
            </a:solidFill>
            <a:ln w="0">
              <a:solidFill>
                <a:srgbClr val="000000"/>
              </a:solidFill>
              <a:prstDash val="solid"/>
              <a:round/>
              <a:headEnd/>
              <a:tailEnd/>
            </a:ln>
          </p:spPr>
          <p:txBody>
            <a:bodyPr/>
            <a:lstStyle/>
            <a:p>
              <a:endParaRPr lang="en-GB"/>
            </a:p>
          </p:txBody>
        </p:sp>
        <p:sp>
          <p:nvSpPr>
            <p:cNvPr id="28721" name="Freeform 50"/>
            <p:cNvSpPr>
              <a:spLocks/>
            </p:cNvSpPr>
            <p:nvPr/>
          </p:nvSpPr>
          <p:spPr bwMode="auto">
            <a:xfrm>
              <a:off x="5331" y="3865"/>
              <a:ext cx="212" cy="148"/>
            </a:xfrm>
            <a:custGeom>
              <a:avLst/>
              <a:gdLst>
                <a:gd name="T0" fmla="*/ 6 w 352"/>
                <a:gd name="T1" fmla="*/ 0 h 247"/>
                <a:gd name="T2" fmla="*/ 6 w 352"/>
                <a:gd name="T3" fmla="*/ 0 h 247"/>
                <a:gd name="T4" fmla="*/ 6 w 352"/>
                <a:gd name="T5" fmla="*/ 1 h 247"/>
                <a:gd name="T6" fmla="*/ 3 w 352"/>
                <a:gd name="T7" fmla="*/ 4 h 247"/>
                <a:gd name="T8" fmla="*/ 0 w 352"/>
                <a:gd name="T9" fmla="*/ 2 h 247"/>
                <a:gd name="T10" fmla="*/ 1 w 352"/>
                <a:gd name="T11" fmla="*/ 2 h 247"/>
                <a:gd name="T12" fmla="*/ 3 w 352"/>
                <a:gd name="T13" fmla="*/ 4 h 247"/>
                <a:gd name="T14" fmla="*/ 6 w 352"/>
                <a:gd name="T15" fmla="*/ 1 h 247"/>
                <a:gd name="T16" fmla="*/ 6 w 352"/>
                <a:gd name="T17" fmla="*/ 1 h 247"/>
                <a:gd name="T18" fmla="*/ 6 w 352"/>
                <a:gd name="T19" fmla="*/ 0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247"/>
                <a:gd name="T32" fmla="*/ 352 w 352"/>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247">
                  <a:moveTo>
                    <a:pt x="338" y="0"/>
                  </a:moveTo>
                  <a:lnTo>
                    <a:pt x="338" y="0"/>
                  </a:lnTo>
                  <a:cubicBezTo>
                    <a:pt x="342" y="14"/>
                    <a:pt x="344" y="28"/>
                    <a:pt x="344" y="43"/>
                  </a:cubicBezTo>
                  <a:cubicBezTo>
                    <a:pt x="344" y="141"/>
                    <a:pt x="265" y="222"/>
                    <a:pt x="166" y="222"/>
                  </a:cubicBezTo>
                  <a:cubicBezTo>
                    <a:pt x="91" y="223"/>
                    <a:pt x="27" y="177"/>
                    <a:pt x="0" y="112"/>
                  </a:cubicBezTo>
                  <a:lnTo>
                    <a:pt x="2" y="118"/>
                  </a:lnTo>
                  <a:cubicBezTo>
                    <a:pt x="23" y="193"/>
                    <a:pt x="92" y="247"/>
                    <a:pt x="174" y="247"/>
                  </a:cubicBezTo>
                  <a:cubicBezTo>
                    <a:pt x="273" y="246"/>
                    <a:pt x="352" y="166"/>
                    <a:pt x="352" y="67"/>
                  </a:cubicBezTo>
                  <a:cubicBezTo>
                    <a:pt x="352" y="46"/>
                    <a:pt x="348" y="26"/>
                    <a:pt x="341" y="7"/>
                  </a:cubicBezTo>
                  <a:lnTo>
                    <a:pt x="338" y="0"/>
                  </a:lnTo>
                  <a:close/>
                </a:path>
              </a:pathLst>
            </a:custGeom>
            <a:solidFill>
              <a:srgbClr val="B42E34"/>
            </a:solidFill>
            <a:ln w="0">
              <a:solidFill>
                <a:srgbClr val="000000"/>
              </a:solidFill>
              <a:prstDash val="solid"/>
              <a:round/>
              <a:headEnd/>
              <a:tailEnd/>
            </a:ln>
          </p:spPr>
          <p:txBody>
            <a:bodyPr/>
            <a:lstStyle/>
            <a:p>
              <a:endParaRPr lang="en-GB"/>
            </a:p>
          </p:txBody>
        </p:sp>
        <p:sp>
          <p:nvSpPr>
            <p:cNvPr id="28722" name="Freeform 51"/>
            <p:cNvSpPr>
              <a:spLocks/>
            </p:cNvSpPr>
            <p:nvPr/>
          </p:nvSpPr>
          <p:spPr bwMode="auto">
            <a:xfrm>
              <a:off x="5299" y="3996"/>
              <a:ext cx="184" cy="149"/>
            </a:xfrm>
            <a:custGeom>
              <a:avLst/>
              <a:gdLst>
                <a:gd name="T0" fmla="*/ 5 w 305"/>
                <a:gd name="T1" fmla="*/ 1 h 247"/>
                <a:gd name="T2" fmla="*/ 5 w 305"/>
                <a:gd name="T3" fmla="*/ 1 h 247"/>
                <a:gd name="T4" fmla="*/ 1 w 305"/>
                <a:gd name="T5" fmla="*/ 1 h 247"/>
                <a:gd name="T6" fmla="*/ 1 w 305"/>
                <a:gd name="T7" fmla="*/ 1 h 247"/>
                <a:gd name="T8" fmla="*/ 3 w 305"/>
                <a:gd name="T9" fmla="*/ 4 h 247"/>
                <a:gd name="T10" fmla="*/ 2 w 305"/>
                <a:gd name="T11" fmla="*/ 1 h 247"/>
                <a:gd name="T12" fmla="*/ 2 w 305"/>
                <a:gd name="T13" fmla="*/ 1 h 247"/>
                <a:gd name="T14" fmla="*/ 5 w 305"/>
                <a:gd name="T15" fmla="*/ 1 h 247"/>
                <a:gd name="T16" fmla="*/ 0 60000 65536"/>
                <a:gd name="T17" fmla="*/ 0 60000 65536"/>
                <a:gd name="T18" fmla="*/ 0 60000 65536"/>
                <a:gd name="T19" fmla="*/ 0 60000 65536"/>
                <a:gd name="T20" fmla="*/ 0 60000 65536"/>
                <a:gd name="T21" fmla="*/ 0 60000 65536"/>
                <a:gd name="T22" fmla="*/ 0 60000 65536"/>
                <a:gd name="T23" fmla="*/ 0 60000 65536"/>
                <a:gd name="T24" fmla="*/ 0 w 305"/>
                <a:gd name="T25" fmla="*/ 0 h 247"/>
                <a:gd name="T26" fmla="*/ 305 w 305"/>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 h="247">
                  <a:moveTo>
                    <a:pt x="305" y="51"/>
                  </a:moveTo>
                  <a:lnTo>
                    <a:pt x="305" y="51"/>
                  </a:lnTo>
                  <a:cubicBezTo>
                    <a:pt x="305" y="51"/>
                    <a:pt x="123" y="52"/>
                    <a:pt x="48" y="12"/>
                  </a:cubicBezTo>
                  <a:cubicBezTo>
                    <a:pt x="48" y="12"/>
                    <a:pt x="0" y="0"/>
                    <a:pt x="62" y="72"/>
                  </a:cubicBezTo>
                  <a:cubicBezTo>
                    <a:pt x="123" y="145"/>
                    <a:pt x="185" y="247"/>
                    <a:pt x="185" y="247"/>
                  </a:cubicBezTo>
                  <a:lnTo>
                    <a:pt x="92" y="77"/>
                  </a:lnTo>
                  <a:cubicBezTo>
                    <a:pt x="92" y="77"/>
                    <a:pt x="77" y="40"/>
                    <a:pt x="116" y="46"/>
                  </a:cubicBezTo>
                  <a:cubicBezTo>
                    <a:pt x="179" y="56"/>
                    <a:pt x="305" y="51"/>
                    <a:pt x="305" y="51"/>
                  </a:cubicBezTo>
                  <a:close/>
                </a:path>
              </a:pathLst>
            </a:custGeom>
            <a:solidFill>
              <a:srgbClr val="B42E34"/>
            </a:solidFill>
            <a:ln w="0">
              <a:solidFill>
                <a:srgbClr val="000000"/>
              </a:solidFill>
              <a:prstDash val="solid"/>
              <a:round/>
              <a:headEnd/>
              <a:tailEnd/>
            </a:ln>
          </p:spPr>
          <p:txBody>
            <a:bodyPr/>
            <a:lstStyle/>
            <a:p>
              <a:endParaRPr lang="en-GB"/>
            </a:p>
          </p:txBody>
        </p:sp>
      </p:grpSp>
      <p:sp>
        <p:nvSpPr>
          <p:cNvPr id="28676" name="Rectangle 5"/>
          <p:cNvSpPr>
            <a:spLocks noChangeArrowheads="1"/>
          </p:cNvSpPr>
          <p:nvPr/>
        </p:nvSpPr>
        <p:spPr bwMode="auto">
          <a:xfrm>
            <a:off x="7239000" y="457200"/>
            <a:ext cx="1600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5400" b="1">
              <a:solidFill>
                <a:srgbClr val="000000"/>
              </a:solidFill>
              <a:latin typeface="Arial Bold" panose="020B0704020202020204" pitchFamily="34" charset="0"/>
              <a:cs typeface="Arial Bold" panose="020B0704020202020204" pitchFamily="34" charset="0"/>
            </a:endParaRPr>
          </a:p>
        </p:txBody>
      </p:sp>
      <p:sp>
        <p:nvSpPr>
          <p:cNvPr id="14341" name="Rectangle 1"/>
          <p:cNvSpPr>
            <a:spLocks noChangeArrowheads="1"/>
          </p:cNvSpPr>
          <p:nvPr/>
        </p:nvSpPr>
        <p:spPr bwMode="auto">
          <a:xfrm>
            <a:off x="684213" y="1304925"/>
            <a:ext cx="7991475" cy="615950"/>
          </a:xfrm>
          <a:prstGeom prst="rect">
            <a:avLst/>
          </a:prstGeom>
          <a:noFill/>
          <a:ln>
            <a:noFill/>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indent="-285750" eaLnBrk="1" fontAlgn="auto" hangingPunct="1">
              <a:spcBef>
                <a:spcPct val="0"/>
              </a:spcBef>
              <a:spcAft>
                <a:spcPts val="0"/>
              </a:spcAft>
              <a:defRPr/>
            </a:pPr>
            <a:endParaRPr lang="en-GB" altLang="en-US" sz="1600" dirty="0">
              <a:ea typeface="+mn-ea"/>
            </a:endParaRPr>
          </a:p>
          <a:p>
            <a:pPr eaLnBrk="1" fontAlgn="auto" hangingPunct="1">
              <a:spcBef>
                <a:spcPct val="0"/>
              </a:spcBef>
              <a:spcAft>
                <a:spcPts val="0"/>
              </a:spcAft>
              <a:buFontTx/>
              <a:buNone/>
              <a:defRPr/>
            </a:pPr>
            <a:endParaRPr lang="en-GB" altLang="en-US" sz="1800" dirty="0">
              <a:ea typeface="+mn-ea"/>
            </a:endParaRPr>
          </a:p>
        </p:txBody>
      </p:sp>
      <p:pic>
        <p:nvPicPr>
          <p:cNvPr id="286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2788" y="6069013"/>
            <a:ext cx="6683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51" descr="Final WY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5975350"/>
            <a:ext cx="1152525"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 Box 49"/>
          <p:cNvSpPr txBox="1">
            <a:spLocks noGrp="1" noChangeArrowheads="1"/>
          </p:cNvSpPr>
          <p:nvPr>
            <p:ph idx="1"/>
          </p:nvPr>
        </p:nvSpPr>
        <p:spPr bwMode="auto">
          <a:xfrm>
            <a:off x="461267" y="1600200"/>
            <a:ext cx="8431213"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None/>
            </a:pPr>
            <a:r>
              <a:rPr lang="en-GB" altLang="en-US" sz="2400" b="1" dirty="0">
                <a:latin typeface="Verdana" panose="020B0604030504040204" pitchFamily="34" charset="0"/>
              </a:rPr>
              <a:t>RECOGNISING OUR WINNERS</a:t>
            </a:r>
          </a:p>
          <a:p>
            <a:pPr>
              <a:spcBef>
                <a:spcPct val="50000"/>
              </a:spcBef>
              <a:buNone/>
            </a:pPr>
            <a:r>
              <a:rPr lang="en-GB" altLang="en-US" sz="2000" b="1" dirty="0">
                <a:latin typeface="Verdana" panose="020B0604030504040204" pitchFamily="34" charset="0"/>
              </a:rPr>
              <a:t>   HUDDERSFIELD LEAGUE </a:t>
            </a:r>
            <a:r>
              <a:rPr lang="en-GB" altLang="en-US" sz="1800" dirty="0">
                <a:latin typeface="Verdana" panose="020B0604030504040204" pitchFamily="34" charset="0"/>
              </a:rPr>
              <a:t>– Mid week competition running at various venues across Huddersfield, organised by clubs</a:t>
            </a:r>
          </a:p>
          <a:p>
            <a:pPr>
              <a:spcBef>
                <a:spcPct val="50000"/>
              </a:spcBef>
              <a:buNone/>
            </a:pPr>
            <a:endParaRPr lang="en-GB" altLang="en-US" sz="1800" dirty="0">
              <a:latin typeface="Verdana" panose="020B0604030504040204" pitchFamily="34" charset="0"/>
            </a:endParaRPr>
          </a:p>
          <a:p>
            <a:pPr algn="ctr">
              <a:spcBef>
                <a:spcPct val="50000"/>
              </a:spcBef>
              <a:buNone/>
            </a:pPr>
            <a:endParaRPr lang="en-GB" altLang="en-US" sz="2400" b="1" dirty="0">
              <a:latin typeface="Verdana" panose="020B0604030504040204" pitchFamily="34" charset="0"/>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37" y="6350"/>
            <a:ext cx="9249825" cy="1524000"/>
          </a:xfrm>
          <a:prstGeom prst="rect">
            <a:avLst/>
          </a:prstGeom>
        </p:spPr>
      </p:pic>
      <p:sp>
        <p:nvSpPr>
          <p:cNvPr id="51" name="Text Box 48"/>
          <p:cNvSpPr txBox="1">
            <a:spLocks noChangeArrowheads="1"/>
          </p:cNvSpPr>
          <p:nvPr/>
        </p:nvSpPr>
        <p:spPr bwMode="auto">
          <a:xfrm>
            <a:off x="820317" y="3017287"/>
            <a:ext cx="3851625"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50000"/>
              </a:spcBef>
              <a:buNone/>
            </a:pPr>
            <a:r>
              <a:rPr lang="en-GB" altLang="en-US" sz="1800" b="1" dirty="0">
                <a:latin typeface="Verdana" panose="020B0604030504040204" pitchFamily="34" charset="0"/>
              </a:rPr>
              <a:t>Winter League 2021</a:t>
            </a:r>
          </a:p>
          <a:p>
            <a:pPr>
              <a:spcBef>
                <a:spcPct val="50000"/>
              </a:spcBef>
              <a:buNone/>
            </a:pPr>
            <a:r>
              <a:rPr lang="en-GB" altLang="en-US" sz="1600" dirty="0">
                <a:latin typeface="Verdana" panose="020B0604030504040204" pitchFamily="34" charset="0"/>
              </a:rPr>
              <a:t>Div 1:  Hi Tech A / Fountain A</a:t>
            </a:r>
          </a:p>
          <a:p>
            <a:pPr>
              <a:spcBef>
                <a:spcPct val="50000"/>
              </a:spcBef>
              <a:buNone/>
            </a:pPr>
            <a:r>
              <a:rPr lang="en-GB" altLang="en-US" sz="1600" dirty="0">
                <a:latin typeface="Verdana" panose="020B0604030504040204" pitchFamily="34" charset="0"/>
              </a:rPr>
              <a:t>Div 2:  Portland C / Holmfirth B</a:t>
            </a:r>
          </a:p>
          <a:p>
            <a:pPr>
              <a:spcBef>
                <a:spcPct val="50000"/>
              </a:spcBef>
              <a:buNone/>
            </a:pPr>
            <a:r>
              <a:rPr lang="en-GB" altLang="en-US" sz="1600" dirty="0">
                <a:latin typeface="Verdana" panose="020B0604030504040204" pitchFamily="34" charset="0"/>
              </a:rPr>
              <a:t>Div 3:  Hepworth A / Fountain C</a:t>
            </a:r>
          </a:p>
          <a:p>
            <a:pPr>
              <a:spcBef>
                <a:spcPct val="50000"/>
              </a:spcBef>
              <a:buNone/>
            </a:pPr>
            <a:endParaRPr lang="en-GB" altLang="en-US" sz="1800" b="1" dirty="0">
              <a:latin typeface="Verdana" panose="020B0604030504040204" pitchFamily="34"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586839" y="5067337"/>
            <a:ext cx="1214135" cy="1170732"/>
          </a:xfrm>
          <a:prstGeom prst="rect">
            <a:avLst/>
          </a:prstGeom>
        </p:spPr>
      </p:pic>
      <p:sp>
        <p:nvSpPr>
          <p:cNvPr id="5" name="TextBox 4">
            <a:extLst>
              <a:ext uri="{FF2B5EF4-FFF2-40B4-BE49-F238E27FC236}">
                <a16:creationId xmlns:a16="http://schemas.microsoft.com/office/drawing/2014/main" id="{00294C9E-9F1D-522A-3AEB-BAC061381ECA}"/>
              </a:ext>
            </a:extLst>
          </p:cNvPr>
          <p:cNvSpPr txBox="1"/>
          <p:nvPr/>
        </p:nvSpPr>
        <p:spPr>
          <a:xfrm>
            <a:off x="4336963" y="2991689"/>
            <a:ext cx="4378499" cy="2262158"/>
          </a:xfrm>
          <a:prstGeom prst="rect">
            <a:avLst/>
          </a:prstGeom>
          <a:noFill/>
        </p:spPr>
        <p:txBody>
          <a:bodyPr wrap="square" rtlCol="0">
            <a:spAutoFit/>
          </a:bodyPr>
          <a:lstStyle/>
          <a:p>
            <a:pPr>
              <a:spcBef>
                <a:spcPct val="50000"/>
              </a:spcBef>
              <a:buNone/>
            </a:pPr>
            <a:r>
              <a:rPr lang="en-GB" altLang="en-US" sz="1800" b="1" dirty="0">
                <a:latin typeface="Verdana" panose="020B0604030504040204" pitchFamily="34" charset="0"/>
              </a:rPr>
              <a:t>Summer League 2022 </a:t>
            </a:r>
            <a:r>
              <a:rPr lang="en-GB" altLang="en-US" sz="1600" b="1" dirty="0">
                <a:latin typeface="Verdana" panose="020B0604030504040204" pitchFamily="34" charset="0"/>
              </a:rPr>
              <a:t>(31 teams)</a:t>
            </a:r>
          </a:p>
          <a:p>
            <a:pPr>
              <a:spcBef>
                <a:spcPct val="50000"/>
              </a:spcBef>
              <a:buNone/>
            </a:pPr>
            <a:r>
              <a:rPr lang="en-GB" altLang="en-US" sz="1600" dirty="0">
                <a:latin typeface="Verdana" panose="020B0604030504040204" pitchFamily="34" charset="0"/>
              </a:rPr>
              <a:t>Div 1:  Hi Tech A / Fountain A</a:t>
            </a:r>
          </a:p>
          <a:p>
            <a:pPr>
              <a:spcBef>
                <a:spcPct val="50000"/>
              </a:spcBef>
              <a:buNone/>
            </a:pPr>
            <a:r>
              <a:rPr lang="en-GB" altLang="en-US" sz="1600" dirty="0">
                <a:latin typeface="Verdana" panose="020B0604030504040204" pitchFamily="34" charset="0"/>
              </a:rPr>
              <a:t>Div 2:  Marsden A / Kelly’s Heroes 1</a:t>
            </a:r>
          </a:p>
          <a:p>
            <a:pPr>
              <a:spcBef>
                <a:spcPct val="50000"/>
              </a:spcBef>
              <a:buNone/>
            </a:pPr>
            <a:r>
              <a:rPr lang="en-GB" altLang="en-US" sz="1600" dirty="0">
                <a:latin typeface="Verdana" panose="020B0604030504040204" pitchFamily="34" charset="0"/>
              </a:rPr>
              <a:t>Div 3:  Portland C / Mirfield</a:t>
            </a:r>
          </a:p>
          <a:p>
            <a:pPr>
              <a:spcBef>
                <a:spcPct val="50000"/>
              </a:spcBef>
              <a:buNone/>
            </a:pPr>
            <a:r>
              <a:rPr lang="en-GB" altLang="en-US" sz="1600" dirty="0">
                <a:latin typeface="Verdana" panose="020B0604030504040204" pitchFamily="34" charset="0"/>
              </a:rPr>
              <a:t>Div 4:  Shelley B / Holmfirth D</a:t>
            </a:r>
          </a:p>
          <a:p>
            <a:pPr>
              <a:spcBef>
                <a:spcPct val="50000"/>
              </a:spcBef>
              <a:buNone/>
            </a:pPr>
            <a:endParaRPr lang="en-GB" altLang="en-US" sz="1800" b="1" dirty="0">
              <a:latin typeface="Verdana" panose="020B0604030504040204" pitchFamily="34" charset="0"/>
            </a:endParaRPr>
          </a:p>
        </p:txBody>
      </p:sp>
    </p:spTree>
    <p:extLst>
      <p:ext uri="{BB962C8B-B14F-4D97-AF65-F5344CB8AC3E}">
        <p14:creationId xmlns:p14="http://schemas.microsoft.com/office/powerpoint/2010/main" val="1575343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74" name="Group 11"/>
          <p:cNvGrpSpPr>
            <a:grpSpLocks noChangeAspect="1"/>
          </p:cNvGrpSpPr>
          <p:nvPr/>
        </p:nvGrpSpPr>
        <p:grpSpPr bwMode="auto">
          <a:xfrm>
            <a:off x="77788" y="0"/>
            <a:ext cx="9423400" cy="6858000"/>
            <a:chOff x="49" y="0"/>
            <a:chExt cx="5936" cy="4320"/>
          </a:xfrm>
        </p:grpSpPr>
        <p:sp>
          <p:nvSpPr>
            <p:cNvPr id="28682" name="AutoShape 10"/>
            <p:cNvSpPr>
              <a:spLocks noChangeAspect="1" noChangeArrowheads="1" noTextEdit="1"/>
            </p:cNvSpPr>
            <p:nvPr/>
          </p:nvSpPr>
          <p:spPr bwMode="auto">
            <a:xfrm>
              <a:off x="49" y="4"/>
              <a:ext cx="5760" cy="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8683" name="Freeform 12"/>
            <p:cNvSpPr>
              <a:spLocks/>
            </p:cNvSpPr>
            <p:nvPr/>
          </p:nvSpPr>
          <p:spPr bwMode="auto">
            <a:xfrm>
              <a:off x="49" y="0"/>
              <a:ext cx="5766" cy="910"/>
            </a:xfrm>
            <a:custGeom>
              <a:avLst/>
              <a:gdLst>
                <a:gd name="T0" fmla="*/ 18 w 9599"/>
                <a:gd name="T1" fmla="*/ 0 h 2905"/>
                <a:gd name="T2" fmla="*/ 18 w 9599"/>
                <a:gd name="T3" fmla="*/ 0 h 2905"/>
                <a:gd name="T4" fmla="*/ 67 w 9599"/>
                <a:gd name="T5" fmla="*/ 0 h 2905"/>
                <a:gd name="T6" fmla="*/ 80 w 9599"/>
                <a:gd name="T7" fmla="*/ 0 h 2905"/>
                <a:gd name="T8" fmla="*/ 96 w 9599"/>
                <a:gd name="T9" fmla="*/ 0 h 2905"/>
                <a:gd name="T10" fmla="*/ 105 w 9599"/>
                <a:gd name="T11" fmla="*/ 0 h 2905"/>
                <a:gd name="T12" fmla="*/ 117 w 9599"/>
                <a:gd name="T13" fmla="*/ 0 h 2905"/>
                <a:gd name="T14" fmla="*/ 129 w 9599"/>
                <a:gd name="T15" fmla="*/ 0 h 2905"/>
                <a:gd name="T16" fmla="*/ 145 w 9599"/>
                <a:gd name="T17" fmla="*/ 0 h 2905"/>
                <a:gd name="T18" fmla="*/ 159 w 9599"/>
                <a:gd name="T19" fmla="*/ 0 h 2905"/>
                <a:gd name="T20" fmla="*/ 161 w 9599"/>
                <a:gd name="T21" fmla="*/ 0 h 2905"/>
                <a:gd name="T22" fmla="*/ 163 w 9599"/>
                <a:gd name="T23" fmla="*/ 0 h 2905"/>
                <a:gd name="T24" fmla="*/ 163 w 9599"/>
                <a:gd name="T25" fmla="*/ 0 h 2905"/>
                <a:gd name="T26" fmla="*/ 0 w 9599"/>
                <a:gd name="T27" fmla="*/ 0 h 2905"/>
                <a:gd name="T28" fmla="*/ 0 w 9599"/>
                <a:gd name="T29" fmla="*/ 0 h 2905"/>
                <a:gd name="T30" fmla="*/ 18 w 9599"/>
                <a:gd name="T31" fmla="*/ 0 h 29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99"/>
                <a:gd name="T49" fmla="*/ 0 h 2905"/>
                <a:gd name="T50" fmla="*/ 9599 w 9599"/>
                <a:gd name="T51" fmla="*/ 2905 h 29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99" h="2905">
                  <a:moveTo>
                    <a:pt x="1057" y="2871"/>
                  </a:moveTo>
                  <a:lnTo>
                    <a:pt x="1057" y="2871"/>
                  </a:lnTo>
                  <a:cubicBezTo>
                    <a:pt x="1057" y="2871"/>
                    <a:pt x="3791" y="2791"/>
                    <a:pt x="3930" y="2829"/>
                  </a:cubicBezTo>
                  <a:cubicBezTo>
                    <a:pt x="4068" y="2867"/>
                    <a:pt x="4648" y="2879"/>
                    <a:pt x="4723" y="2879"/>
                  </a:cubicBezTo>
                  <a:cubicBezTo>
                    <a:pt x="4799" y="2879"/>
                    <a:pt x="5504" y="2829"/>
                    <a:pt x="5643" y="2829"/>
                  </a:cubicBezTo>
                  <a:lnTo>
                    <a:pt x="6197" y="2829"/>
                  </a:lnTo>
                  <a:cubicBezTo>
                    <a:pt x="6348" y="2829"/>
                    <a:pt x="6688" y="2867"/>
                    <a:pt x="6889" y="2867"/>
                  </a:cubicBezTo>
                  <a:lnTo>
                    <a:pt x="7569" y="2867"/>
                  </a:lnTo>
                  <a:cubicBezTo>
                    <a:pt x="7834" y="2867"/>
                    <a:pt x="8539" y="2905"/>
                    <a:pt x="8539" y="2905"/>
                  </a:cubicBezTo>
                  <a:lnTo>
                    <a:pt x="9370" y="2879"/>
                  </a:lnTo>
                  <a:cubicBezTo>
                    <a:pt x="9370" y="2879"/>
                    <a:pt x="9408" y="2867"/>
                    <a:pt x="9496" y="2867"/>
                  </a:cubicBezTo>
                  <a:lnTo>
                    <a:pt x="9599" y="2867"/>
                  </a:lnTo>
                  <a:lnTo>
                    <a:pt x="9599" y="0"/>
                  </a:lnTo>
                  <a:lnTo>
                    <a:pt x="0" y="0"/>
                  </a:lnTo>
                  <a:lnTo>
                    <a:pt x="0" y="2879"/>
                  </a:lnTo>
                  <a:lnTo>
                    <a:pt x="1057" y="2871"/>
                  </a:lnTo>
                  <a:close/>
                </a:path>
              </a:pathLst>
            </a:custGeom>
            <a:solidFill>
              <a:srgbClr val="0070C0"/>
            </a:solidFill>
            <a:ln w="0">
              <a:solidFill>
                <a:srgbClr val="000000"/>
              </a:solidFill>
              <a:prstDash val="solid"/>
              <a:round/>
              <a:headEnd/>
              <a:tailEnd/>
            </a:ln>
          </p:spPr>
          <p:txBody>
            <a:bodyPr/>
            <a:lstStyle/>
            <a:p>
              <a:endParaRPr lang="en-GB"/>
            </a:p>
          </p:txBody>
        </p:sp>
        <p:sp>
          <p:nvSpPr>
            <p:cNvPr id="28684" name="Freeform 13"/>
            <p:cNvSpPr>
              <a:spLocks noEditPoints="1"/>
            </p:cNvSpPr>
            <p:nvPr/>
          </p:nvSpPr>
          <p:spPr bwMode="auto">
            <a:xfrm>
              <a:off x="5266" y="841"/>
              <a:ext cx="672" cy="34"/>
            </a:xfrm>
            <a:custGeom>
              <a:avLst/>
              <a:gdLst>
                <a:gd name="T0" fmla="*/ 19 w 1118"/>
                <a:gd name="T1" fmla="*/ 0 h 56"/>
                <a:gd name="T2" fmla="*/ 19 w 1118"/>
                <a:gd name="T3" fmla="*/ 0 h 56"/>
                <a:gd name="T4" fmla="*/ 19 w 1118"/>
                <a:gd name="T5" fmla="*/ 1 h 56"/>
                <a:gd name="T6" fmla="*/ 18 w 1118"/>
                <a:gd name="T7" fmla="*/ 1 h 56"/>
                <a:gd name="T8" fmla="*/ 17 w 1118"/>
                <a:gd name="T9" fmla="*/ 1 h 56"/>
                <a:gd name="T10" fmla="*/ 17 w 1118"/>
                <a:gd name="T11" fmla="*/ 1 h 56"/>
                <a:gd name="T12" fmla="*/ 17 w 1118"/>
                <a:gd name="T13" fmla="*/ 1 h 56"/>
                <a:gd name="T14" fmla="*/ 16 w 1118"/>
                <a:gd name="T15" fmla="*/ 1 h 56"/>
                <a:gd name="T16" fmla="*/ 16 w 1118"/>
                <a:gd name="T17" fmla="*/ 1 h 56"/>
                <a:gd name="T18" fmla="*/ 16 w 1118"/>
                <a:gd name="T19" fmla="*/ 1 h 56"/>
                <a:gd name="T20" fmla="*/ 15 w 1118"/>
                <a:gd name="T21" fmla="*/ 1 h 56"/>
                <a:gd name="T22" fmla="*/ 14 w 1118"/>
                <a:gd name="T23" fmla="*/ 1 h 56"/>
                <a:gd name="T24" fmla="*/ 14 w 1118"/>
                <a:gd name="T25" fmla="*/ 1 h 56"/>
                <a:gd name="T26" fmla="*/ 14 w 1118"/>
                <a:gd name="T27" fmla="*/ 1 h 56"/>
                <a:gd name="T28" fmla="*/ 13 w 1118"/>
                <a:gd name="T29" fmla="*/ 1 h 56"/>
                <a:gd name="T30" fmla="*/ 13 w 1118"/>
                <a:gd name="T31" fmla="*/ 1 h 56"/>
                <a:gd name="T32" fmla="*/ 12 w 1118"/>
                <a:gd name="T33" fmla="*/ 1 h 56"/>
                <a:gd name="T34" fmla="*/ 12 w 1118"/>
                <a:gd name="T35" fmla="*/ 1 h 56"/>
                <a:gd name="T36" fmla="*/ 11 w 1118"/>
                <a:gd name="T37" fmla="*/ 1 h 56"/>
                <a:gd name="T38" fmla="*/ 10 w 1118"/>
                <a:gd name="T39" fmla="*/ 1 h 56"/>
                <a:gd name="T40" fmla="*/ 10 w 1118"/>
                <a:gd name="T41" fmla="*/ 1 h 56"/>
                <a:gd name="T42" fmla="*/ 10 w 1118"/>
                <a:gd name="T43" fmla="*/ 1 h 56"/>
                <a:gd name="T44" fmla="*/ 9 w 1118"/>
                <a:gd name="T45" fmla="*/ 1 h 56"/>
                <a:gd name="T46" fmla="*/ 8 w 1118"/>
                <a:gd name="T47" fmla="*/ 1 h 56"/>
                <a:gd name="T48" fmla="*/ 8 w 1118"/>
                <a:gd name="T49" fmla="*/ 1 h 56"/>
                <a:gd name="T50" fmla="*/ 7 w 1118"/>
                <a:gd name="T51" fmla="*/ 1 h 56"/>
                <a:gd name="T52" fmla="*/ 6 w 1118"/>
                <a:gd name="T53" fmla="*/ 1 h 56"/>
                <a:gd name="T54" fmla="*/ 6 w 1118"/>
                <a:gd name="T55" fmla="*/ 1 h 56"/>
                <a:gd name="T56" fmla="*/ 5 w 1118"/>
                <a:gd name="T57" fmla="*/ 1 h 56"/>
                <a:gd name="T58" fmla="*/ 5 w 1118"/>
                <a:gd name="T59" fmla="*/ 1 h 56"/>
                <a:gd name="T60" fmla="*/ 5 w 1118"/>
                <a:gd name="T61" fmla="*/ 1 h 56"/>
                <a:gd name="T62" fmla="*/ 5 w 1118"/>
                <a:gd name="T63" fmla="*/ 1 h 56"/>
                <a:gd name="T64" fmla="*/ 4 w 1118"/>
                <a:gd name="T65" fmla="*/ 1 h 56"/>
                <a:gd name="T66" fmla="*/ 4 w 1118"/>
                <a:gd name="T67" fmla="*/ 1 h 56"/>
                <a:gd name="T68" fmla="*/ 3 w 1118"/>
                <a:gd name="T69" fmla="*/ 1 h 56"/>
                <a:gd name="T70" fmla="*/ 3 w 1118"/>
                <a:gd name="T71" fmla="*/ 1 h 56"/>
                <a:gd name="T72" fmla="*/ 2 w 1118"/>
                <a:gd name="T73" fmla="*/ 1 h 56"/>
                <a:gd name="T74" fmla="*/ 2 w 1118"/>
                <a:gd name="T75" fmla="*/ 1 h 56"/>
                <a:gd name="T76" fmla="*/ 1 w 1118"/>
                <a:gd name="T77" fmla="*/ 1 h 56"/>
                <a:gd name="T78" fmla="*/ 1 w 1118"/>
                <a:gd name="T79" fmla="*/ 1 h 56"/>
                <a:gd name="T80" fmla="*/ 0 w 1118"/>
                <a:gd name="T81" fmla="*/ 1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18"/>
                <a:gd name="T124" fmla="*/ 0 h 56"/>
                <a:gd name="T125" fmla="*/ 1118 w 1118"/>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18" h="56">
                  <a:moveTo>
                    <a:pt x="1118" y="0"/>
                  </a:moveTo>
                  <a:lnTo>
                    <a:pt x="1118" y="0"/>
                  </a:lnTo>
                  <a:lnTo>
                    <a:pt x="1084" y="3"/>
                  </a:lnTo>
                  <a:lnTo>
                    <a:pt x="1065" y="5"/>
                  </a:lnTo>
                  <a:moveTo>
                    <a:pt x="1011" y="9"/>
                  </a:moveTo>
                  <a:lnTo>
                    <a:pt x="1011" y="9"/>
                  </a:lnTo>
                  <a:lnTo>
                    <a:pt x="1000" y="10"/>
                  </a:lnTo>
                  <a:lnTo>
                    <a:pt x="958" y="13"/>
                  </a:lnTo>
                  <a:moveTo>
                    <a:pt x="905" y="17"/>
                  </a:moveTo>
                  <a:lnTo>
                    <a:pt x="905" y="17"/>
                  </a:lnTo>
                  <a:lnTo>
                    <a:pt x="896" y="18"/>
                  </a:lnTo>
                  <a:lnTo>
                    <a:pt x="852" y="21"/>
                  </a:lnTo>
                  <a:moveTo>
                    <a:pt x="799" y="24"/>
                  </a:moveTo>
                  <a:lnTo>
                    <a:pt x="799" y="24"/>
                  </a:lnTo>
                  <a:lnTo>
                    <a:pt x="775" y="26"/>
                  </a:lnTo>
                  <a:lnTo>
                    <a:pt x="746" y="28"/>
                  </a:lnTo>
                  <a:moveTo>
                    <a:pt x="693" y="31"/>
                  </a:moveTo>
                  <a:lnTo>
                    <a:pt x="693" y="31"/>
                  </a:lnTo>
                  <a:lnTo>
                    <a:pt x="639" y="34"/>
                  </a:lnTo>
                  <a:moveTo>
                    <a:pt x="586" y="36"/>
                  </a:moveTo>
                  <a:lnTo>
                    <a:pt x="586" y="36"/>
                  </a:lnTo>
                  <a:lnTo>
                    <a:pt x="564" y="37"/>
                  </a:lnTo>
                  <a:lnTo>
                    <a:pt x="533" y="39"/>
                  </a:lnTo>
                  <a:moveTo>
                    <a:pt x="480" y="41"/>
                  </a:moveTo>
                  <a:lnTo>
                    <a:pt x="480" y="41"/>
                  </a:lnTo>
                  <a:lnTo>
                    <a:pt x="426" y="44"/>
                  </a:lnTo>
                  <a:moveTo>
                    <a:pt x="373" y="46"/>
                  </a:moveTo>
                  <a:lnTo>
                    <a:pt x="373" y="46"/>
                  </a:lnTo>
                  <a:lnTo>
                    <a:pt x="325" y="48"/>
                  </a:lnTo>
                  <a:lnTo>
                    <a:pt x="320" y="48"/>
                  </a:lnTo>
                  <a:moveTo>
                    <a:pt x="267" y="49"/>
                  </a:moveTo>
                  <a:lnTo>
                    <a:pt x="267" y="49"/>
                  </a:lnTo>
                  <a:lnTo>
                    <a:pt x="240" y="50"/>
                  </a:lnTo>
                  <a:lnTo>
                    <a:pt x="213" y="51"/>
                  </a:lnTo>
                  <a:moveTo>
                    <a:pt x="160" y="53"/>
                  </a:moveTo>
                  <a:lnTo>
                    <a:pt x="160" y="53"/>
                  </a:lnTo>
                  <a:lnTo>
                    <a:pt x="153" y="53"/>
                  </a:lnTo>
                  <a:lnTo>
                    <a:pt x="107" y="54"/>
                  </a:lnTo>
                  <a:moveTo>
                    <a:pt x="54" y="55"/>
                  </a:moveTo>
                  <a:lnTo>
                    <a:pt x="54" y="55"/>
                  </a:lnTo>
                  <a:lnTo>
                    <a:pt x="0" y="5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85" name="Freeform 14"/>
            <p:cNvSpPr>
              <a:spLocks noEditPoints="1"/>
            </p:cNvSpPr>
            <p:nvPr/>
          </p:nvSpPr>
          <p:spPr bwMode="auto">
            <a:xfrm>
              <a:off x="4675" y="855"/>
              <a:ext cx="494" cy="20"/>
            </a:xfrm>
            <a:custGeom>
              <a:avLst/>
              <a:gdLst>
                <a:gd name="T0" fmla="*/ 14 w 823"/>
                <a:gd name="T1" fmla="*/ 1 h 33"/>
                <a:gd name="T2" fmla="*/ 14 w 823"/>
                <a:gd name="T3" fmla="*/ 1 h 33"/>
                <a:gd name="T4" fmla="*/ 13 w 823"/>
                <a:gd name="T5" fmla="*/ 1 h 33"/>
                <a:gd name="T6" fmla="*/ 12 w 823"/>
                <a:gd name="T7" fmla="*/ 1 h 33"/>
                <a:gd name="T8" fmla="*/ 12 w 823"/>
                <a:gd name="T9" fmla="*/ 1 h 33"/>
                <a:gd name="T10" fmla="*/ 11 w 823"/>
                <a:gd name="T11" fmla="*/ 1 h 33"/>
                <a:gd name="T12" fmla="*/ 10 w 823"/>
                <a:gd name="T13" fmla="*/ 1 h 33"/>
                <a:gd name="T14" fmla="*/ 10 w 823"/>
                <a:gd name="T15" fmla="*/ 1 h 33"/>
                <a:gd name="T16" fmla="*/ 10 w 823"/>
                <a:gd name="T17" fmla="*/ 1 h 33"/>
                <a:gd name="T18" fmla="*/ 8 w 823"/>
                <a:gd name="T19" fmla="*/ 1 h 33"/>
                <a:gd name="T20" fmla="*/ 8 w 823"/>
                <a:gd name="T21" fmla="*/ 1 h 33"/>
                <a:gd name="T22" fmla="*/ 8 w 823"/>
                <a:gd name="T23" fmla="*/ 1 h 33"/>
                <a:gd name="T24" fmla="*/ 7 w 823"/>
                <a:gd name="T25" fmla="*/ 1 h 33"/>
                <a:gd name="T26" fmla="*/ 7 w 823"/>
                <a:gd name="T27" fmla="*/ 1 h 33"/>
                <a:gd name="T28" fmla="*/ 7 w 823"/>
                <a:gd name="T29" fmla="*/ 1 h 33"/>
                <a:gd name="T30" fmla="*/ 6 w 823"/>
                <a:gd name="T31" fmla="*/ 1 h 33"/>
                <a:gd name="T32" fmla="*/ 5 w 823"/>
                <a:gd name="T33" fmla="*/ 1 h 33"/>
                <a:gd name="T34" fmla="*/ 5 w 823"/>
                <a:gd name="T35" fmla="*/ 1 h 33"/>
                <a:gd name="T36" fmla="*/ 4 w 823"/>
                <a:gd name="T37" fmla="*/ 1 h 33"/>
                <a:gd name="T38" fmla="*/ 3 w 823"/>
                <a:gd name="T39" fmla="*/ 1 h 33"/>
                <a:gd name="T40" fmla="*/ 3 w 823"/>
                <a:gd name="T41" fmla="*/ 1 h 33"/>
                <a:gd name="T42" fmla="*/ 2 w 823"/>
                <a:gd name="T43" fmla="*/ 1 h 33"/>
                <a:gd name="T44" fmla="*/ 2 w 823"/>
                <a:gd name="T45" fmla="*/ 1 h 33"/>
                <a:gd name="T46" fmla="*/ 1 w 823"/>
                <a:gd name="T47" fmla="*/ 1 h 33"/>
                <a:gd name="T48" fmla="*/ 1 w 823"/>
                <a:gd name="T49" fmla="*/ 1 h 33"/>
                <a:gd name="T50" fmla="*/ 0 w 823"/>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3"/>
                <a:gd name="T79" fmla="*/ 0 h 33"/>
                <a:gd name="T80" fmla="*/ 823 w 823"/>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3" h="33">
                  <a:moveTo>
                    <a:pt x="823" y="33"/>
                  </a:moveTo>
                  <a:lnTo>
                    <a:pt x="823" y="33"/>
                  </a:lnTo>
                  <a:lnTo>
                    <a:pt x="768" y="32"/>
                  </a:lnTo>
                  <a:moveTo>
                    <a:pt x="713" y="30"/>
                  </a:moveTo>
                  <a:lnTo>
                    <a:pt x="713" y="30"/>
                  </a:lnTo>
                  <a:lnTo>
                    <a:pt x="658" y="29"/>
                  </a:lnTo>
                  <a:moveTo>
                    <a:pt x="603" y="27"/>
                  </a:moveTo>
                  <a:lnTo>
                    <a:pt x="603" y="27"/>
                  </a:lnTo>
                  <a:lnTo>
                    <a:pt x="548" y="24"/>
                  </a:lnTo>
                  <a:moveTo>
                    <a:pt x="494" y="22"/>
                  </a:moveTo>
                  <a:lnTo>
                    <a:pt x="494" y="22"/>
                  </a:lnTo>
                  <a:lnTo>
                    <a:pt x="486" y="22"/>
                  </a:lnTo>
                  <a:lnTo>
                    <a:pt x="439" y="19"/>
                  </a:lnTo>
                  <a:moveTo>
                    <a:pt x="384" y="16"/>
                  </a:moveTo>
                  <a:lnTo>
                    <a:pt x="384" y="16"/>
                  </a:lnTo>
                  <a:lnTo>
                    <a:pt x="329" y="13"/>
                  </a:lnTo>
                  <a:moveTo>
                    <a:pt x="274" y="11"/>
                  </a:moveTo>
                  <a:lnTo>
                    <a:pt x="274" y="11"/>
                  </a:lnTo>
                  <a:lnTo>
                    <a:pt x="219" y="8"/>
                  </a:lnTo>
                  <a:moveTo>
                    <a:pt x="164" y="5"/>
                  </a:moveTo>
                  <a:lnTo>
                    <a:pt x="164" y="5"/>
                  </a:lnTo>
                  <a:lnTo>
                    <a:pt x="144" y="4"/>
                  </a:lnTo>
                  <a:lnTo>
                    <a:pt x="109" y="3"/>
                  </a:lnTo>
                  <a:moveTo>
                    <a:pt x="54" y="2"/>
                  </a:moveTo>
                  <a:lnTo>
                    <a:pt x="54" y="2"/>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86" name="Freeform 15"/>
            <p:cNvSpPr>
              <a:spLocks noEditPoints="1"/>
            </p:cNvSpPr>
            <p:nvPr/>
          </p:nvSpPr>
          <p:spPr bwMode="auto">
            <a:xfrm>
              <a:off x="3843" y="823"/>
              <a:ext cx="734" cy="31"/>
            </a:xfrm>
            <a:custGeom>
              <a:avLst/>
              <a:gdLst>
                <a:gd name="T0" fmla="*/ 21 w 1222"/>
                <a:gd name="T1" fmla="*/ 1 h 52"/>
                <a:gd name="T2" fmla="*/ 21 w 1222"/>
                <a:gd name="T3" fmla="*/ 1 h 52"/>
                <a:gd name="T4" fmla="*/ 20 w 1222"/>
                <a:gd name="T5" fmla="*/ 1 h 52"/>
                <a:gd name="T6" fmla="*/ 19 w 1222"/>
                <a:gd name="T7" fmla="*/ 1 h 52"/>
                <a:gd name="T8" fmla="*/ 19 w 1222"/>
                <a:gd name="T9" fmla="*/ 1 h 52"/>
                <a:gd name="T10" fmla="*/ 18 w 1222"/>
                <a:gd name="T11" fmla="*/ 1 h 52"/>
                <a:gd name="T12" fmla="*/ 17 w 1222"/>
                <a:gd name="T13" fmla="*/ 1 h 52"/>
                <a:gd name="T14" fmla="*/ 17 w 1222"/>
                <a:gd name="T15" fmla="*/ 1 h 52"/>
                <a:gd name="T16" fmla="*/ 16 w 1222"/>
                <a:gd name="T17" fmla="*/ 1 h 52"/>
                <a:gd name="T18" fmla="*/ 16 w 1222"/>
                <a:gd name="T19" fmla="*/ 1 h 52"/>
                <a:gd name="T20" fmla="*/ 16 w 1222"/>
                <a:gd name="T21" fmla="*/ 1 h 52"/>
                <a:gd name="T22" fmla="*/ 14 w 1222"/>
                <a:gd name="T23" fmla="*/ 1 h 52"/>
                <a:gd name="T24" fmla="*/ 13 w 1222"/>
                <a:gd name="T25" fmla="*/ 1 h 52"/>
                <a:gd name="T26" fmla="*/ 13 w 1222"/>
                <a:gd name="T27" fmla="*/ 1 h 52"/>
                <a:gd name="T28" fmla="*/ 13 w 1222"/>
                <a:gd name="T29" fmla="*/ 1 h 52"/>
                <a:gd name="T30" fmla="*/ 11 w 1222"/>
                <a:gd name="T31" fmla="*/ 1 h 52"/>
                <a:gd name="T32" fmla="*/ 11 w 1222"/>
                <a:gd name="T33" fmla="*/ 1 h 52"/>
                <a:gd name="T34" fmla="*/ 11 w 1222"/>
                <a:gd name="T35" fmla="*/ 1 h 52"/>
                <a:gd name="T36" fmla="*/ 10 w 1222"/>
                <a:gd name="T37" fmla="*/ 1 h 52"/>
                <a:gd name="T38" fmla="*/ 10 w 1222"/>
                <a:gd name="T39" fmla="*/ 1 h 52"/>
                <a:gd name="T40" fmla="*/ 9 w 1222"/>
                <a:gd name="T41" fmla="*/ 1 h 52"/>
                <a:gd name="T42" fmla="*/ 9 w 1222"/>
                <a:gd name="T43" fmla="*/ 1 h 52"/>
                <a:gd name="T44" fmla="*/ 8 w 1222"/>
                <a:gd name="T45" fmla="*/ 1 h 52"/>
                <a:gd name="T46" fmla="*/ 8 w 1222"/>
                <a:gd name="T47" fmla="*/ 1 h 52"/>
                <a:gd name="T48" fmla="*/ 8 w 1222"/>
                <a:gd name="T49" fmla="*/ 1 h 52"/>
                <a:gd name="T50" fmla="*/ 7 w 1222"/>
                <a:gd name="T51" fmla="*/ 1 h 52"/>
                <a:gd name="T52" fmla="*/ 6 w 1222"/>
                <a:gd name="T53" fmla="*/ 1 h 52"/>
                <a:gd name="T54" fmla="*/ 6 w 1222"/>
                <a:gd name="T55" fmla="*/ 1 h 52"/>
                <a:gd name="T56" fmla="*/ 6 w 1222"/>
                <a:gd name="T57" fmla="*/ 1 h 52"/>
                <a:gd name="T58" fmla="*/ 5 w 1222"/>
                <a:gd name="T59" fmla="*/ 1 h 52"/>
                <a:gd name="T60" fmla="*/ 5 w 1222"/>
                <a:gd name="T61" fmla="*/ 1 h 52"/>
                <a:gd name="T62" fmla="*/ 5 w 1222"/>
                <a:gd name="T63" fmla="*/ 1 h 52"/>
                <a:gd name="T64" fmla="*/ 4 w 1222"/>
                <a:gd name="T65" fmla="*/ 1 h 52"/>
                <a:gd name="T66" fmla="*/ 4 w 1222"/>
                <a:gd name="T67" fmla="*/ 1 h 52"/>
                <a:gd name="T68" fmla="*/ 3 w 1222"/>
                <a:gd name="T69" fmla="*/ 1 h 52"/>
                <a:gd name="T70" fmla="*/ 3 w 1222"/>
                <a:gd name="T71" fmla="*/ 1 h 52"/>
                <a:gd name="T72" fmla="*/ 2 w 1222"/>
                <a:gd name="T73" fmla="*/ 1 h 52"/>
                <a:gd name="T74" fmla="*/ 2 w 1222"/>
                <a:gd name="T75" fmla="*/ 1 h 52"/>
                <a:gd name="T76" fmla="*/ 1 w 1222"/>
                <a:gd name="T77" fmla="*/ 1 h 52"/>
                <a:gd name="T78" fmla="*/ 1 w 1222"/>
                <a:gd name="T79" fmla="*/ 1 h 52"/>
                <a:gd name="T80" fmla="*/ 1 w 1222"/>
                <a:gd name="T81" fmla="*/ 1 h 52"/>
                <a:gd name="T82" fmla="*/ 0 w 1222"/>
                <a:gd name="T83" fmla="*/ 0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2"/>
                <a:gd name="T127" fmla="*/ 0 h 52"/>
                <a:gd name="T128" fmla="*/ 1222 w 1222"/>
                <a:gd name="T129" fmla="*/ 52 h 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2" h="52">
                  <a:moveTo>
                    <a:pt x="1222" y="52"/>
                  </a:moveTo>
                  <a:lnTo>
                    <a:pt x="1222" y="52"/>
                  </a:lnTo>
                  <a:lnTo>
                    <a:pt x="1169" y="51"/>
                  </a:lnTo>
                  <a:moveTo>
                    <a:pt x="1116" y="51"/>
                  </a:moveTo>
                  <a:lnTo>
                    <a:pt x="1116" y="51"/>
                  </a:lnTo>
                  <a:lnTo>
                    <a:pt x="1063" y="50"/>
                  </a:lnTo>
                  <a:moveTo>
                    <a:pt x="1009" y="49"/>
                  </a:moveTo>
                  <a:lnTo>
                    <a:pt x="1009" y="49"/>
                  </a:lnTo>
                  <a:lnTo>
                    <a:pt x="956" y="48"/>
                  </a:lnTo>
                  <a:moveTo>
                    <a:pt x="903" y="47"/>
                  </a:moveTo>
                  <a:lnTo>
                    <a:pt x="903" y="47"/>
                  </a:lnTo>
                  <a:lnTo>
                    <a:pt x="850" y="46"/>
                  </a:lnTo>
                  <a:moveTo>
                    <a:pt x="797" y="45"/>
                  </a:moveTo>
                  <a:lnTo>
                    <a:pt x="797" y="45"/>
                  </a:lnTo>
                  <a:lnTo>
                    <a:pt x="743" y="43"/>
                  </a:lnTo>
                  <a:moveTo>
                    <a:pt x="690" y="42"/>
                  </a:moveTo>
                  <a:lnTo>
                    <a:pt x="690" y="42"/>
                  </a:lnTo>
                  <a:lnTo>
                    <a:pt x="637" y="40"/>
                  </a:lnTo>
                  <a:moveTo>
                    <a:pt x="584" y="39"/>
                  </a:moveTo>
                  <a:lnTo>
                    <a:pt x="584" y="39"/>
                  </a:lnTo>
                  <a:lnTo>
                    <a:pt x="535" y="37"/>
                  </a:lnTo>
                  <a:lnTo>
                    <a:pt x="531" y="37"/>
                  </a:lnTo>
                  <a:moveTo>
                    <a:pt x="477" y="34"/>
                  </a:moveTo>
                  <a:lnTo>
                    <a:pt x="477" y="34"/>
                  </a:lnTo>
                  <a:lnTo>
                    <a:pt x="449" y="33"/>
                  </a:lnTo>
                  <a:lnTo>
                    <a:pt x="424" y="32"/>
                  </a:lnTo>
                  <a:moveTo>
                    <a:pt x="371" y="30"/>
                  </a:moveTo>
                  <a:lnTo>
                    <a:pt x="371" y="30"/>
                  </a:lnTo>
                  <a:lnTo>
                    <a:pt x="367" y="29"/>
                  </a:lnTo>
                  <a:lnTo>
                    <a:pt x="318" y="27"/>
                  </a:lnTo>
                  <a:moveTo>
                    <a:pt x="265" y="23"/>
                  </a:moveTo>
                  <a:lnTo>
                    <a:pt x="265" y="23"/>
                  </a:lnTo>
                  <a:lnTo>
                    <a:pt x="215" y="20"/>
                  </a:lnTo>
                  <a:lnTo>
                    <a:pt x="212" y="20"/>
                  </a:lnTo>
                  <a:moveTo>
                    <a:pt x="159" y="16"/>
                  </a:moveTo>
                  <a:lnTo>
                    <a:pt x="159" y="16"/>
                  </a:lnTo>
                  <a:lnTo>
                    <a:pt x="147" y="15"/>
                  </a:lnTo>
                  <a:lnTo>
                    <a:pt x="106" y="11"/>
                  </a:lnTo>
                  <a:moveTo>
                    <a:pt x="53" y="6"/>
                  </a:moveTo>
                  <a:lnTo>
                    <a:pt x="53" y="6"/>
                  </a:lnTo>
                  <a:lnTo>
                    <a:pt x="25" y="3"/>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87" name="Freeform 16"/>
            <p:cNvSpPr>
              <a:spLocks noEditPoints="1"/>
            </p:cNvSpPr>
            <p:nvPr/>
          </p:nvSpPr>
          <p:spPr bwMode="auto">
            <a:xfrm>
              <a:off x="3599" y="815"/>
              <a:ext cx="151" cy="6"/>
            </a:xfrm>
            <a:custGeom>
              <a:avLst/>
              <a:gdLst>
                <a:gd name="T0" fmla="*/ 4 w 251"/>
                <a:gd name="T1" fmla="*/ 0 h 10"/>
                <a:gd name="T2" fmla="*/ 4 w 251"/>
                <a:gd name="T3" fmla="*/ 0 h 10"/>
                <a:gd name="T4" fmla="*/ 4 w 251"/>
                <a:gd name="T5" fmla="*/ 1 h 10"/>
                <a:gd name="T6" fmla="*/ 4 w 251"/>
                <a:gd name="T7" fmla="*/ 1 h 10"/>
                <a:gd name="T8" fmla="*/ 2 w 251"/>
                <a:gd name="T9" fmla="*/ 1 h 10"/>
                <a:gd name="T10" fmla="*/ 2 w 251"/>
                <a:gd name="T11" fmla="*/ 1 h 10"/>
                <a:gd name="T12" fmla="*/ 2 w 251"/>
                <a:gd name="T13" fmla="*/ 1 h 10"/>
                <a:gd name="T14" fmla="*/ 2 w 251"/>
                <a:gd name="T15" fmla="*/ 1 h 10"/>
                <a:gd name="T16" fmla="*/ 1 w 251"/>
                <a:gd name="T17" fmla="*/ 1 h 10"/>
                <a:gd name="T18" fmla="*/ 1 w 251"/>
                <a:gd name="T19" fmla="*/ 1 h 10"/>
                <a:gd name="T20" fmla="*/ 1 w 251"/>
                <a:gd name="T21" fmla="*/ 1 h 10"/>
                <a:gd name="T22" fmla="*/ 1 w 251"/>
                <a:gd name="T23" fmla="*/ 1 h 10"/>
                <a:gd name="T24" fmla="*/ 0 w 251"/>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1"/>
                <a:gd name="T40" fmla="*/ 0 h 10"/>
                <a:gd name="T41" fmla="*/ 251 w 25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1" h="10">
                  <a:moveTo>
                    <a:pt x="251" y="0"/>
                  </a:moveTo>
                  <a:lnTo>
                    <a:pt x="251" y="0"/>
                  </a:lnTo>
                  <a:lnTo>
                    <a:pt x="215" y="1"/>
                  </a:lnTo>
                  <a:lnTo>
                    <a:pt x="201" y="1"/>
                  </a:lnTo>
                  <a:moveTo>
                    <a:pt x="151" y="3"/>
                  </a:moveTo>
                  <a:lnTo>
                    <a:pt x="151" y="3"/>
                  </a:lnTo>
                  <a:lnTo>
                    <a:pt x="132" y="4"/>
                  </a:lnTo>
                  <a:lnTo>
                    <a:pt x="101" y="5"/>
                  </a:lnTo>
                  <a:moveTo>
                    <a:pt x="50" y="8"/>
                  </a:moveTo>
                  <a:lnTo>
                    <a:pt x="50" y="8"/>
                  </a:lnTo>
                  <a:lnTo>
                    <a:pt x="48" y="8"/>
                  </a:lnTo>
                  <a:lnTo>
                    <a:pt x="9" y="9"/>
                  </a:lnTo>
                  <a:lnTo>
                    <a:pt x="0" y="1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88" name="Freeform 17"/>
            <p:cNvSpPr>
              <a:spLocks noEditPoints="1"/>
            </p:cNvSpPr>
            <p:nvPr/>
          </p:nvSpPr>
          <p:spPr bwMode="auto">
            <a:xfrm>
              <a:off x="3418" y="822"/>
              <a:ext cx="90" cy="1"/>
            </a:xfrm>
            <a:custGeom>
              <a:avLst/>
              <a:gdLst>
                <a:gd name="T0" fmla="*/ 2 w 150"/>
                <a:gd name="T1" fmla="*/ 0 h 1"/>
                <a:gd name="T2" fmla="*/ 2 w 150"/>
                <a:gd name="T3" fmla="*/ 0 h 1"/>
                <a:gd name="T4" fmla="*/ 2 w 150"/>
                <a:gd name="T5" fmla="*/ 1 h 1"/>
                <a:gd name="T6" fmla="*/ 1 w 150"/>
                <a:gd name="T7" fmla="*/ 1 h 1"/>
                <a:gd name="T8" fmla="*/ 1 w 150"/>
                <a:gd name="T9" fmla="*/ 1 h 1"/>
                <a:gd name="T10" fmla="*/ 1 w 150"/>
                <a:gd name="T11" fmla="*/ 1 h 1"/>
                <a:gd name="T12" fmla="*/ 0 w 150"/>
                <a:gd name="T13" fmla="*/ 1 h 1"/>
                <a:gd name="T14" fmla="*/ 0 60000 65536"/>
                <a:gd name="T15" fmla="*/ 0 60000 65536"/>
                <a:gd name="T16" fmla="*/ 0 60000 65536"/>
                <a:gd name="T17" fmla="*/ 0 60000 65536"/>
                <a:gd name="T18" fmla="*/ 0 60000 65536"/>
                <a:gd name="T19" fmla="*/ 0 60000 65536"/>
                <a:gd name="T20" fmla="*/ 0 60000 65536"/>
                <a:gd name="T21" fmla="*/ 0 w 150"/>
                <a:gd name="T22" fmla="*/ 0 h 1"/>
                <a:gd name="T23" fmla="*/ 150 w 150"/>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
                  <a:moveTo>
                    <a:pt x="150" y="0"/>
                  </a:moveTo>
                  <a:lnTo>
                    <a:pt x="150" y="0"/>
                  </a:lnTo>
                  <a:lnTo>
                    <a:pt x="100" y="1"/>
                  </a:lnTo>
                  <a:moveTo>
                    <a:pt x="50" y="1"/>
                  </a:moveTo>
                  <a:lnTo>
                    <a:pt x="50" y="1"/>
                  </a:lnTo>
                  <a:lnTo>
                    <a:pt x="38"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89" name="Freeform 18"/>
            <p:cNvSpPr>
              <a:spLocks noEditPoints="1"/>
            </p:cNvSpPr>
            <p:nvPr/>
          </p:nvSpPr>
          <p:spPr bwMode="auto">
            <a:xfrm>
              <a:off x="2905" y="825"/>
              <a:ext cx="419" cy="30"/>
            </a:xfrm>
            <a:custGeom>
              <a:avLst/>
              <a:gdLst>
                <a:gd name="T0" fmla="*/ 12 w 697"/>
                <a:gd name="T1" fmla="*/ 0 h 50"/>
                <a:gd name="T2" fmla="*/ 12 w 697"/>
                <a:gd name="T3" fmla="*/ 0 h 50"/>
                <a:gd name="T4" fmla="*/ 11 w 697"/>
                <a:gd name="T5" fmla="*/ 1 h 50"/>
                <a:gd name="T6" fmla="*/ 11 w 697"/>
                <a:gd name="T7" fmla="*/ 1 h 50"/>
                <a:gd name="T8" fmla="*/ 10 w 697"/>
                <a:gd name="T9" fmla="*/ 1 h 50"/>
                <a:gd name="T10" fmla="*/ 10 w 697"/>
                <a:gd name="T11" fmla="*/ 1 h 50"/>
                <a:gd name="T12" fmla="*/ 10 w 697"/>
                <a:gd name="T13" fmla="*/ 1 h 50"/>
                <a:gd name="T14" fmla="*/ 9 w 697"/>
                <a:gd name="T15" fmla="*/ 1 h 50"/>
                <a:gd name="T16" fmla="*/ 8 w 697"/>
                <a:gd name="T17" fmla="*/ 1 h 50"/>
                <a:gd name="T18" fmla="*/ 8 w 697"/>
                <a:gd name="T19" fmla="*/ 1 h 50"/>
                <a:gd name="T20" fmla="*/ 8 w 697"/>
                <a:gd name="T21" fmla="*/ 1 h 50"/>
                <a:gd name="T22" fmla="*/ 7 w 697"/>
                <a:gd name="T23" fmla="*/ 1 h 50"/>
                <a:gd name="T24" fmla="*/ 6 w 697"/>
                <a:gd name="T25" fmla="*/ 1 h 50"/>
                <a:gd name="T26" fmla="*/ 6 w 697"/>
                <a:gd name="T27" fmla="*/ 1 h 50"/>
                <a:gd name="T28" fmla="*/ 5 w 697"/>
                <a:gd name="T29" fmla="*/ 1 h 50"/>
                <a:gd name="T30" fmla="*/ 5 w 697"/>
                <a:gd name="T31" fmla="*/ 1 h 50"/>
                <a:gd name="T32" fmla="*/ 5 w 697"/>
                <a:gd name="T33" fmla="*/ 1 h 50"/>
                <a:gd name="T34" fmla="*/ 5 w 697"/>
                <a:gd name="T35" fmla="*/ 1 h 50"/>
                <a:gd name="T36" fmla="*/ 4 w 697"/>
                <a:gd name="T37" fmla="*/ 1 h 50"/>
                <a:gd name="T38" fmla="*/ 4 w 697"/>
                <a:gd name="T39" fmla="*/ 1 h 50"/>
                <a:gd name="T40" fmla="*/ 3 w 697"/>
                <a:gd name="T41" fmla="*/ 1 h 50"/>
                <a:gd name="T42" fmla="*/ 3 w 697"/>
                <a:gd name="T43" fmla="*/ 1 h 50"/>
                <a:gd name="T44" fmla="*/ 2 w 697"/>
                <a:gd name="T45" fmla="*/ 1 h 50"/>
                <a:gd name="T46" fmla="*/ 2 w 697"/>
                <a:gd name="T47" fmla="*/ 1 h 50"/>
                <a:gd name="T48" fmla="*/ 1 w 697"/>
                <a:gd name="T49" fmla="*/ 1 h 50"/>
                <a:gd name="T50" fmla="*/ 1 w 697"/>
                <a:gd name="T51" fmla="*/ 1 h 50"/>
                <a:gd name="T52" fmla="*/ 1 w 697"/>
                <a:gd name="T53" fmla="*/ 1 h 50"/>
                <a:gd name="T54" fmla="*/ 1 w 697"/>
                <a:gd name="T55" fmla="*/ 1 h 50"/>
                <a:gd name="T56" fmla="*/ 0 w 697"/>
                <a:gd name="T57" fmla="*/ 1 h 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97"/>
                <a:gd name="T88" fmla="*/ 0 h 50"/>
                <a:gd name="T89" fmla="*/ 697 w 697"/>
                <a:gd name="T90" fmla="*/ 50 h 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97" h="50">
                  <a:moveTo>
                    <a:pt x="697" y="0"/>
                  </a:moveTo>
                  <a:lnTo>
                    <a:pt x="697" y="0"/>
                  </a:lnTo>
                  <a:lnTo>
                    <a:pt x="660" y="3"/>
                  </a:lnTo>
                  <a:lnTo>
                    <a:pt x="643" y="4"/>
                  </a:lnTo>
                  <a:moveTo>
                    <a:pt x="590" y="7"/>
                  </a:moveTo>
                  <a:lnTo>
                    <a:pt x="590" y="7"/>
                  </a:lnTo>
                  <a:lnTo>
                    <a:pt x="575" y="8"/>
                  </a:lnTo>
                  <a:lnTo>
                    <a:pt x="536" y="11"/>
                  </a:lnTo>
                  <a:moveTo>
                    <a:pt x="483" y="15"/>
                  </a:moveTo>
                  <a:lnTo>
                    <a:pt x="483" y="15"/>
                  </a:lnTo>
                  <a:lnTo>
                    <a:pt x="479" y="15"/>
                  </a:lnTo>
                  <a:lnTo>
                    <a:pt x="429" y="19"/>
                  </a:lnTo>
                  <a:moveTo>
                    <a:pt x="375" y="23"/>
                  </a:moveTo>
                  <a:lnTo>
                    <a:pt x="375" y="23"/>
                  </a:lnTo>
                  <a:lnTo>
                    <a:pt x="324" y="27"/>
                  </a:lnTo>
                  <a:lnTo>
                    <a:pt x="322" y="27"/>
                  </a:lnTo>
                  <a:moveTo>
                    <a:pt x="268" y="31"/>
                  </a:moveTo>
                  <a:lnTo>
                    <a:pt x="268" y="31"/>
                  </a:lnTo>
                  <a:lnTo>
                    <a:pt x="222" y="34"/>
                  </a:lnTo>
                  <a:lnTo>
                    <a:pt x="215" y="35"/>
                  </a:lnTo>
                  <a:moveTo>
                    <a:pt x="161" y="39"/>
                  </a:moveTo>
                  <a:lnTo>
                    <a:pt x="161" y="39"/>
                  </a:lnTo>
                  <a:lnTo>
                    <a:pt x="126" y="41"/>
                  </a:lnTo>
                  <a:lnTo>
                    <a:pt x="107" y="43"/>
                  </a:lnTo>
                  <a:moveTo>
                    <a:pt x="54" y="46"/>
                  </a:moveTo>
                  <a:lnTo>
                    <a:pt x="54" y="46"/>
                  </a:lnTo>
                  <a:lnTo>
                    <a:pt x="41" y="47"/>
                  </a:lnTo>
                  <a:lnTo>
                    <a:pt x="5" y="50"/>
                  </a:lnTo>
                  <a:lnTo>
                    <a:pt x="0" y="5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0" name="Freeform 19"/>
            <p:cNvSpPr>
              <a:spLocks noEditPoints="1"/>
            </p:cNvSpPr>
            <p:nvPr/>
          </p:nvSpPr>
          <p:spPr bwMode="auto">
            <a:xfrm>
              <a:off x="2407" y="818"/>
              <a:ext cx="404" cy="36"/>
            </a:xfrm>
            <a:custGeom>
              <a:avLst/>
              <a:gdLst>
                <a:gd name="T0" fmla="*/ 11 w 672"/>
                <a:gd name="T1" fmla="*/ 1 h 60"/>
                <a:gd name="T2" fmla="*/ 11 w 672"/>
                <a:gd name="T3" fmla="*/ 1 h 60"/>
                <a:gd name="T4" fmla="*/ 11 w 672"/>
                <a:gd name="T5" fmla="*/ 1 h 60"/>
                <a:gd name="T6" fmla="*/ 10 w 672"/>
                <a:gd name="T7" fmla="*/ 1 h 60"/>
                <a:gd name="T8" fmla="*/ 10 w 672"/>
                <a:gd name="T9" fmla="*/ 1 h 60"/>
                <a:gd name="T10" fmla="*/ 10 w 672"/>
                <a:gd name="T11" fmla="*/ 1 h 60"/>
                <a:gd name="T12" fmla="*/ 9 w 672"/>
                <a:gd name="T13" fmla="*/ 1 h 60"/>
                <a:gd name="T14" fmla="*/ 8 w 672"/>
                <a:gd name="T15" fmla="*/ 1 h 60"/>
                <a:gd name="T16" fmla="*/ 8 w 672"/>
                <a:gd name="T17" fmla="*/ 1 h 60"/>
                <a:gd name="T18" fmla="*/ 8 w 672"/>
                <a:gd name="T19" fmla="*/ 1 h 60"/>
                <a:gd name="T20" fmla="*/ 7 w 672"/>
                <a:gd name="T21" fmla="*/ 1 h 60"/>
                <a:gd name="T22" fmla="*/ 7 w 672"/>
                <a:gd name="T23" fmla="*/ 1 h 60"/>
                <a:gd name="T24" fmla="*/ 6 w 672"/>
                <a:gd name="T25" fmla="*/ 1 h 60"/>
                <a:gd name="T26" fmla="*/ 6 w 672"/>
                <a:gd name="T27" fmla="*/ 1 h 60"/>
                <a:gd name="T28" fmla="*/ 5 w 672"/>
                <a:gd name="T29" fmla="*/ 1 h 60"/>
                <a:gd name="T30" fmla="*/ 5 w 672"/>
                <a:gd name="T31" fmla="*/ 1 h 60"/>
                <a:gd name="T32" fmla="*/ 4 w 672"/>
                <a:gd name="T33" fmla="*/ 1 h 60"/>
                <a:gd name="T34" fmla="*/ 4 w 672"/>
                <a:gd name="T35" fmla="*/ 1 h 60"/>
                <a:gd name="T36" fmla="*/ 4 w 672"/>
                <a:gd name="T37" fmla="*/ 1 h 60"/>
                <a:gd name="T38" fmla="*/ 4 w 672"/>
                <a:gd name="T39" fmla="*/ 1 h 60"/>
                <a:gd name="T40" fmla="*/ 2 w 672"/>
                <a:gd name="T41" fmla="*/ 1 h 60"/>
                <a:gd name="T42" fmla="*/ 2 w 672"/>
                <a:gd name="T43" fmla="*/ 1 h 60"/>
                <a:gd name="T44" fmla="*/ 2 w 672"/>
                <a:gd name="T45" fmla="*/ 1 h 60"/>
                <a:gd name="T46" fmla="*/ 2 w 672"/>
                <a:gd name="T47" fmla="*/ 1 h 60"/>
                <a:gd name="T48" fmla="*/ 1 w 672"/>
                <a:gd name="T49" fmla="*/ 1 h 60"/>
                <a:gd name="T50" fmla="*/ 1 w 672"/>
                <a:gd name="T51" fmla="*/ 1 h 60"/>
                <a:gd name="T52" fmla="*/ 1 w 672"/>
                <a:gd name="T53" fmla="*/ 1 h 60"/>
                <a:gd name="T54" fmla="*/ 0 w 672"/>
                <a:gd name="T55" fmla="*/ 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2"/>
                <a:gd name="T85" fmla="*/ 0 h 60"/>
                <a:gd name="T86" fmla="*/ 672 w 67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2" h="60">
                  <a:moveTo>
                    <a:pt x="672" y="60"/>
                  </a:moveTo>
                  <a:lnTo>
                    <a:pt x="672" y="60"/>
                  </a:lnTo>
                  <a:lnTo>
                    <a:pt x="633" y="57"/>
                  </a:lnTo>
                  <a:lnTo>
                    <a:pt x="620" y="56"/>
                  </a:lnTo>
                  <a:moveTo>
                    <a:pt x="569" y="51"/>
                  </a:moveTo>
                  <a:lnTo>
                    <a:pt x="569" y="51"/>
                  </a:lnTo>
                  <a:lnTo>
                    <a:pt x="540" y="48"/>
                  </a:lnTo>
                  <a:lnTo>
                    <a:pt x="517" y="46"/>
                  </a:lnTo>
                  <a:moveTo>
                    <a:pt x="465" y="41"/>
                  </a:moveTo>
                  <a:lnTo>
                    <a:pt x="465" y="41"/>
                  </a:lnTo>
                  <a:lnTo>
                    <a:pt x="433" y="38"/>
                  </a:lnTo>
                  <a:lnTo>
                    <a:pt x="414" y="36"/>
                  </a:lnTo>
                  <a:moveTo>
                    <a:pt x="362" y="32"/>
                  </a:moveTo>
                  <a:lnTo>
                    <a:pt x="362" y="32"/>
                  </a:lnTo>
                  <a:lnTo>
                    <a:pt x="320" y="28"/>
                  </a:lnTo>
                  <a:lnTo>
                    <a:pt x="310" y="27"/>
                  </a:lnTo>
                  <a:moveTo>
                    <a:pt x="258" y="22"/>
                  </a:moveTo>
                  <a:lnTo>
                    <a:pt x="258" y="22"/>
                  </a:lnTo>
                  <a:lnTo>
                    <a:pt x="207" y="17"/>
                  </a:lnTo>
                  <a:moveTo>
                    <a:pt x="155" y="12"/>
                  </a:moveTo>
                  <a:lnTo>
                    <a:pt x="155" y="12"/>
                  </a:lnTo>
                  <a:lnTo>
                    <a:pt x="154" y="12"/>
                  </a:lnTo>
                  <a:lnTo>
                    <a:pt x="103" y="8"/>
                  </a:lnTo>
                  <a:moveTo>
                    <a:pt x="52" y="4"/>
                  </a:moveTo>
                  <a:lnTo>
                    <a:pt x="52" y="4"/>
                  </a:lnTo>
                  <a:lnTo>
                    <a:pt x="12"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1" name="Freeform 20"/>
            <p:cNvSpPr>
              <a:spLocks noEditPoints="1"/>
            </p:cNvSpPr>
            <p:nvPr/>
          </p:nvSpPr>
          <p:spPr bwMode="auto">
            <a:xfrm>
              <a:off x="2096" y="811"/>
              <a:ext cx="218" cy="5"/>
            </a:xfrm>
            <a:custGeom>
              <a:avLst/>
              <a:gdLst>
                <a:gd name="T0" fmla="*/ 6 w 362"/>
                <a:gd name="T1" fmla="*/ 1 h 8"/>
                <a:gd name="T2" fmla="*/ 6 w 362"/>
                <a:gd name="T3" fmla="*/ 1 h 8"/>
                <a:gd name="T4" fmla="*/ 5 w 362"/>
                <a:gd name="T5" fmla="*/ 1 h 8"/>
                <a:gd name="T6" fmla="*/ 5 w 362"/>
                <a:gd name="T7" fmla="*/ 1 h 8"/>
                <a:gd name="T8" fmla="*/ 4 w 362"/>
                <a:gd name="T9" fmla="*/ 1 h 8"/>
                <a:gd name="T10" fmla="*/ 4 w 362"/>
                <a:gd name="T11" fmla="*/ 1 h 8"/>
                <a:gd name="T12" fmla="*/ 4 w 362"/>
                <a:gd name="T13" fmla="*/ 1 h 8"/>
                <a:gd name="T14" fmla="*/ 4 w 362"/>
                <a:gd name="T15" fmla="*/ 1 h 8"/>
                <a:gd name="T16" fmla="*/ 2 w 362"/>
                <a:gd name="T17" fmla="*/ 1 h 8"/>
                <a:gd name="T18" fmla="*/ 2 w 362"/>
                <a:gd name="T19" fmla="*/ 1 h 8"/>
                <a:gd name="T20" fmla="*/ 2 w 362"/>
                <a:gd name="T21" fmla="*/ 1 h 8"/>
                <a:gd name="T22" fmla="*/ 2 w 362"/>
                <a:gd name="T23" fmla="*/ 1 h 8"/>
                <a:gd name="T24" fmla="*/ 1 w 362"/>
                <a:gd name="T25" fmla="*/ 1 h 8"/>
                <a:gd name="T26" fmla="*/ 1 w 362"/>
                <a:gd name="T27" fmla="*/ 1 h 8"/>
                <a:gd name="T28" fmla="*/ 1 w 362"/>
                <a:gd name="T29" fmla="*/ 0 h 8"/>
                <a:gd name="T30" fmla="*/ 0 w 362"/>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2"/>
                <a:gd name="T49" fmla="*/ 0 h 8"/>
                <a:gd name="T50" fmla="*/ 362 w 362"/>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2" h="8">
                  <a:moveTo>
                    <a:pt x="362" y="8"/>
                  </a:moveTo>
                  <a:lnTo>
                    <a:pt x="362" y="8"/>
                  </a:lnTo>
                  <a:lnTo>
                    <a:pt x="314" y="7"/>
                  </a:lnTo>
                  <a:lnTo>
                    <a:pt x="310" y="7"/>
                  </a:lnTo>
                  <a:moveTo>
                    <a:pt x="258" y="6"/>
                  </a:moveTo>
                  <a:lnTo>
                    <a:pt x="258" y="6"/>
                  </a:lnTo>
                  <a:lnTo>
                    <a:pt x="212" y="5"/>
                  </a:lnTo>
                  <a:lnTo>
                    <a:pt x="207" y="5"/>
                  </a:lnTo>
                  <a:moveTo>
                    <a:pt x="155" y="3"/>
                  </a:moveTo>
                  <a:lnTo>
                    <a:pt x="155" y="3"/>
                  </a:lnTo>
                  <a:lnTo>
                    <a:pt x="109" y="2"/>
                  </a:lnTo>
                  <a:lnTo>
                    <a:pt x="103" y="2"/>
                  </a:lnTo>
                  <a:moveTo>
                    <a:pt x="52" y="1"/>
                  </a:moveTo>
                  <a:lnTo>
                    <a:pt x="52" y="1"/>
                  </a:lnTo>
                  <a:lnTo>
                    <a:pt x="15" y="0"/>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2" name="Freeform 21"/>
            <p:cNvSpPr>
              <a:spLocks noEditPoints="1"/>
            </p:cNvSpPr>
            <p:nvPr/>
          </p:nvSpPr>
          <p:spPr bwMode="auto">
            <a:xfrm>
              <a:off x="1518" y="811"/>
              <a:ext cx="483" cy="15"/>
            </a:xfrm>
            <a:custGeom>
              <a:avLst/>
              <a:gdLst>
                <a:gd name="T0" fmla="*/ 14 w 804"/>
                <a:gd name="T1" fmla="*/ 0 h 26"/>
                <a:gd name="T2" fmla="*/ 14 w 804"/>
                <a:gd name="T3" fmla="*/ 0 h 26"/>
                <a:gd name="T4" fmla="*/ 13 w 804"/>
                <a:gd name="T5" fmla="*/ 1 h 26"/>
                <a:gd name="T6" fmla="*/ 13 w 804"/>
                <a:gd name="T7" fmla="*/ 1 h 26"/>
                <a:gd name="T8" fmla="*/ 12 w 804"/>
                <a:gd name="T9" fmla="*/ 1 h 26"/>
                <a:gd name="T10" fmla="*/ 12 w 804"/>
                <a:gd name="T11" fmla="*/ 1 h 26"/>
                <a:gd name="T12" fmla="*/ 11 w 804"/>
                <a:gd name="T13" fmla="*/ 1 h 26"/>
                <a:gd name="T14" fmla="*/ 11 w 804"/>
                <a:gd name="T15" fmla="*/ 1 h 26"/>
                <a:gd name="T16" fmla="*/ 10 w 804"/>
                <a:gd name="T17" fmla="*/ 1 h 26"/>
                <a:gd name="T18" fmla="*/ 10 w 804"/>
                <a:gd name="T19" fmla="*/ 1 h 26"/>
                <a:gd name="T20" fmla="*/ 10 w 804"/>
                <a:gd name="T21" fmla="*/ 1 h 26"/>
                <a:gd name="T22" fmla="*/ 9 w 804"/>
                <a:gd name="T23" fmla="*/ 1 h 26"/>
                <a:gd name="T24" fmla="*/ 8 w 804"/>
                <a:gd name="T25" fmla="*/ 1 h 26"/>
                <a:gd name="T26" fmla="*/ 8 w 804"/>
                <a:gd name="T27" fmla="*/ 1 h 26"/>
                <a:gd name="T28" fmla="*/ 8 w 804"/>
                <a:gd name="T29" fmla="*/ 1 h 26"/>
                <a:gd name="T30" fmla="*/ 7 w 804"/>
                <a:gd name="T31" fmla="*/ 1 h 26"/>
                <a:gd name="T32" fmla="*/ 6 w 804"/>
                <a:gd name="T33" fmla="*/ 1 h 26"/>
                <a:gd name="T34" fmla="*/ 6 w 804"/>
                <a:gd name="T35" fmla="*/ 1 h 26"/>
                <a:gd name="T36" fmla="*/ 5 w 804"/>
                <a:gd name="T37" fmla="*/ 1 h 26"/>
                <a:gd name="T38" fmla="*/ 5 w 804"/>
                <a:gd name="T39" fmla="*/ 1 h 26"/>
                <a:gd name="T40" fmla="*/ 5 w 804"/>
                <a:gd name="T41" fmla="*/ 1 h 26"/>
                <a:gd name="T42" fmla="*/ 5 w 804"/>
                <a:gd name="T43" fmla="*/ 1 h 26"/>
                <a:gd name="T44" fmla="*/ 5 w 804"/>
                <a:gd name="T45" fmla="*/ 1 h 26"/>
                <a:gd name="T46" fmla="*/ 4 w 804"/>
                <a:gd name="T47" fmla="*/ 1 h 26"/>
                <a:gd name="T48" fmla="*/ 3 w 804"/>
                <a:gd name="T49" fmla="*/ 1 h 26"/>
                <a:gd name="T50" fmla="*/ 3 w 804"/>
                <a:gd name="T51" fmla="*/ 1 h 26"/>
                <a:gd name="T52" fmla="*/ 2 w 804"/>
                <a:gd name="T53" fmla="*/ 1 h 26"/>
                <a:gd name="T54" fmla="*/ 2 w 804"/>
                <a:gd name="T55" fmla="*/ 1 h 26"/>
                <a:gd name="T56" fmla="*/ 1 w 804"/>
                <a:gd name="T57" fmla="*/ 1 h 26"/>
                <a:gd name="T58" fmla="*/ 1 w 804"/>
                <a:gd name="T59" fmla="*/ 1 h 26"/>
                <a:gd name="T60" fmla="*/ 1 w 804"/>
                <a:gd name="T61" fmla="*/ 1 h 26"/>
                <a:gd name="T62" fmla="*/ 0 w 804"/>
                <a:gd name="T63" fmla="*/ 1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4"/>
                <a:gd name="T97" fmla="*/ 0 h 26"/>
                <a:gd name="T98" fmla="*/ 804 w 804"/>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4" h="26">
                  <a:moveTo>
                    <a:pt x="804" y="0"/>
                  </a:moveTo>
                  <a:lnTo>
                    <a:pt x="804" y="0"/>
                  </a:lnTo>
                  <a:lnTo>
                    <a:pt x="762" y="1"/>
                  </a:lnTo>
                  <a:lnTo>
                    <a:pt x="750" y="2"/>
                  </a:lnTo>
                  <a:moveTo>
                    <a:pt x="697" y="3"/>
                  </a:moveTo>
                  <a:lnTo>
                    <a:pt x="697" y="3"/>
                  </a:lnTo>
                  <a:lnTo>
                    <a:pt x="666" y="4"/>
                  </a:lnTo>
                  <a:lnTo>
                    <a:pt x="643" y="5"/>
                  </a:lnTo>
                  <a:moveTo>
                    <a:pt x="590" y="7"/>
                  </a:moveTo>
                  <a:lnTo>
                    <a:pt x="590" y="7"/>
                  </a:lnTo>
                  <a:lnTo>
                    <a:pt x="557" y="8"/>
                  </a:lnTo>
                  <a:lnTo>
                    <a:pt x="536" y="9"/>
                  </a:lnTo>
                  <a:moveTo>
                    <a:pt x="482" y="10"/>
                  </a:moveTo>
                  <a:lnTo>
                    <a:pt x="482" y="10"/>
                  </a:lnTo>
                  <a:lnTo>
                    <a:pt x="441" y="12"/>
                  </a:lnTo>
                  <a:lnTo>
                    <a:pt x="429" y="12"/>
                  </a:lnTo>
                  <a:moveTo>
                    <a:pt x="375" y="14"/>
                  </a:moveTo>
                  <a:lnTo>
                    <a:pt x="375" y="14"/>
                  </a:lnTo>
                  <a:lnTo>
                    <a:pt x="322" y="16"/>
                  </a:lnTo>
                  <a:moveTo>
                    <a:pt x="268" y="18"/>
                  </a:moveTo>
                  <a:lnTo>
                    <a:pt x="268" y="18"/>
                  </a:lnTo>
                  <a:lnTo>
                    <a:pt x="264" y="18"/>
                  </a:lnTo>
                  <a:lnTo>
                    <a:pt x="214" y="20"/>
                  </a:lnTo>
                  <a:moveTo>
                    <a:pt x="161" y="22"/>
                  </a:moveTo>
                  <a:lnTo>
                    <a:pt x="161" y="22"/>
                  </a:lnTo>
                  <a:lnTo>
                    <a:pt x="153" y="22"/>
                  </a:lnTo>
                  <a:lnTo>
                    <a:pt x="107" y="23"/>
                  </a:lnTo>
                  <a:moveTo>
                    <a:pt x="54" y="25"/>
                  </a:moveTo>
                  <a:lnTo>
                    <a:pt x="54" y="25"/>
                  </a:lnTo>
                  <a:lnTo>
                    <a:pt x="11" y="26"/>
                  </a:lnTo>
                  <a:lnTo>
                    <a:pt x="0" y="2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3" name="Freeform 22"/>
            <p:cNvSpPr>
              <a:spLocks noEditPoints="1"/>
            </p:cNvSpPr>
            <p:nvPr/>
          </p:nvSpPr>
          <p:spPr bwMode="auto">
            <a:xfrm>
              <a:off x="1068" y="828"/>
              <a:ext cx="354" cy="10"/>
            </a:xfrm>
            <a:custGeom>
              <a:avLst/>
              <a:gdLst>
                <a:gd name="T0" fmla="*/ 10 w 588"/>
                <a:gd name="T1" fmla="*/ 0 h 17"/>
                <a:gd name="T2" fmla="*/ 10 w 588"/>
                <a:gd name="T3" fmla="*/ 0 h 17"/>
                <a:gd name="T4" fmla="*/ 10 w 588"/>
                <a:gd name="T5" fmla="*/ 1 h 17"/>
                <a:gd name="T6" fmla="*/ 9 w 588"/>
                <a:gd name="T7" fmla="*/ 1 h 17"/>
                <a:gd name="T8" fmla="*/ 8 w 588"/>
                <a:gd name="T9" fmla="*/ 1 h 17"/>
                <a:gd name="T10" fmla="*/ 8 w 588"/>
                <a:gd name="T11" fmla="*/ 1 h 17"/>
                <a:gd name="T12" fmla="*/ 8 w 588"/>
                <a:gd name="T13" fmla="*/ 1 h 17"/>
                <a:gd name="T14" fmla="*/ 7 w 588"/>
                <a:gd name="T15" fmla="*/ 1 h 17"/>
                <a:gd name="T16" fmla="*/ 7 w 588"/>
                <a:gd name="T17" fmla="*/ 1 h 17"/>
                <a:gd name="T18" fmla="*/ 7 w 588"/>
                <a:gd name="T19" fmla="*/ 1 h 17"/>
                <a:gd name="T20" fmla="*/ 6 w 588"/>
                <a:gd name="T21" fmla="*/ 1 h 17"/>
                <a:gd name="T22" fmla="*/ 5 w 588"/>
                <a:gd name="T23" fmla="*/ 1 h 17"/>
                <a:gd name="T24" fmla="*/ 5 w 588"/>
                <a:gd name="T25" fmla="*/ 1 h 17"/>
                <a:gd name="T26" fmla="*/ 5 w 588"/>
                <a:gd name="T27" fmla="*/ 1 h 17"/>
                <a:gd name="T28" fmla="*/ 4 w 588"/>
                <a:gd name="T29" fmla="*/ 1 h 17"/>
                <a:gd name="T30" fmla="*/ 4 w 588"/>
                <a:gd name="T31" fmla="*/ 1 h 17"/>
                <a:gd name="T32" fmla="*/ 3 w 588"/>
                <a:gd name="T33" fmla="*/ 1 h 17"/>
                <a:gd name="T34" fmla="*/ 3 w 588"/>
                <a:gd name="T35" fmla="*/ 1 h 17"/>
                <a:gd name="T36" fmla="*/ 2 w 588"/>
                <a:gd name="T37" fmla="*/ 1 h 17"/>
                <a:gd name="T38" fmla="*/ 2 w 588"/>
                <a:gd name="T39" fmla="*/ 1 h 17"/>
                <a:gd name="T40" fmla="*/ 1 w 588"/>
                <a:gd name="T41" fmla="*/ 1 h 17"/>
                <a:gd name="T42" fmla="*/ 1 w 588"/>
                <a:gd name="T43" fmla="*/ 1 h 17"/>
                <a:gd name="T44" fmla="*/ 1 w 588"/>
                <a:gd name="T45" fmla="*/ 1 h 17"/>
                <a:gd name="T46" fmla="*/ 0 w 588"/>
                <a:gd name="T47" fmla="*/ 1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8"/>
                <a:gd name="T73" fmla="*/ 0 h 17"/>
                <a:gd name="T74" fmla="*/ 588 w 588"/>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8" h="17">
                  <a:moveTo>
                    <a:pt x="588" y="0"/>
                  </a:moveTo>
                  <a:lnTo>
                    <a:pt x="588" y="0"/>
                  </a:lnTo>
                  <a:lnTo>
                    <a:pt x="546" y="1"/>
                  </a:lnTo>
                  <a:lnTo>
                    <a:pt x="535" y="2"/>
                  </a:lnTo>
                  <a:moveTo>
                    <a:pt x="481" y="4"/>
                  </a:moveTo>
                  <a:lnTo>
                    <a:pt x="481" y="4"/>
                  </a:lnTo>
                  <a:lnTo>
                    <a:pt x="448" y="5"/>
                  </a:lnTo>
                  <a:lnTo>
                    <a:pt x="428" y="5"/>
                  </a:lnTo>
                  <a:moveTo>
                    <a:pt x="375" y="7"/>
                  </a:moveTo>
                  <a:lnTo>
                    <a:pt x="375" y="7"/>
                  </a:lnTo>
                  <a:lnTo>
                    <a:pt x="336" y="9"/>
                  </a:lnTo>
                  <a:lnTo>
                    <a:pt x="321" y="9"/>
                  </a:lnTo>
                  <a:moveTo>
                    <a:pt x="268" y="11"/>
                  </a:moveTo>
                  <a:lnTo>
                    <a:pt x="268" y="11"/>
                  </a:lnTo>
                  <a:lnTo>
                    <a:pt x="216" y="12"/>
                  </a:lnTo>
                  <a:lnTo>
                    <a:pt x="214" y="12"/>
                  </a:lnTo>
                  <a:moveTo>
                    <a:pt x="161" y="14"/>
                  </a:moveTo>
                  <a:lnTo>
                    <a:pt x="161" y="14"/>
                  </a:lnTo>
                  <a:lnTo>
                    <a:pt x="155" y="14"/>
                  </a:lnTo>
                  <a:lnTo>
                    <a:pt x="107" y="15"/>
                  </a:lnTo>
                  <a:moveTo>
                    <a:pt x="54" y="16"/>
                  </a:moveTo>
                  <a:lnTo>
                    <a:pt x="54" y="16"/>
                  </a:lnTo>
                  <a:lnTo>
                    <a:pt x="33" y="16"/>
                  </a:lnTo>
                  <a:lnTo>
                    <a:pt x="0" y="17"/>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4" name="Freeform 23"/>
            <p:cNvSpPr>
              <a:spLocks noEditPoints="1"/>
            </p:cNvSpPr>
            <p:nvPr/>
          </p:nvSpPr>
          <p:spPr bwMode="auto">
            <a:xfrm>
              <a:off x="594" y="839"/>
              <a:ext cx="375" cy="14"/>
            </a:xfrm>
            <a:custGeom>
              <a:avLst/>
              <a:gdLst>
                <a:gd name="T0" fmla="*/ 10 w 624"/>
                <a:gd name="T1" fmla="*/ 0 h 24"/>
                <a:gd name="T2" fmla="*/ 10 w 624"/>
                <a:gd name="T3" fmla="*/ 0 h 24"/>
                <a:gd name="T4" fmla="*/ 10 w 624"/>
                <a:gd name="T5" fmla="*/ 1 h 24"/>
                <a:gd name="T6" fmla="*/ 8 w 624"/>
                <a:gd name="T7" fmla="*/ 1 h 24"/>
                <a:gd name="T8" fmla="*/ 8 w 624"/>
                <a:gd name="T9" fmla="*/ 1 h 24"/>
                <a:gd name="T10" fmla="*/ 8 w 624"/>
                <a:gd name="T11" fmla="*/ 1 h 24"/>
                <a:gd name="T12" fmla="*/ 8 w 624"/>
                <a:gd name="T13" fmla="*/ 1 h 24"/>
                <a:gd name="T14" fmla="*/ 7 w 624"/>
                <a:gd name="T15" fmla="*/ 1 h 24"/>
                <a:gd name="T16" fmla="*/ 7 w 624"/>
                <a:gd name="T17" fmla="*/ 1 h 24"/>
                <a:gd name="T18" fmla="*/ 7 w 624"/>
                <a:gd name="T19" fmla="*/ 1 h 24"/>
                <a:gd name="T20" fmla="*/ 6 w 624"/>
                <a:gd name="T21" fmla="*/ 1 h 24"/>
                <a:gd name="T22" fmla="*/ 5 w 624"/>
                <a:gd name="T23" fmla="*/ 1 h 24"/>
                <a:gd name="T24" fmla="*/ 5 w 624"/>
                <a:gd name="T25" fmla="*/ 1 h 24"/>
                <a:gd name="T26" fmla="*/ 5 w 624"/>
                <a:gd name="T27" fmla="*/ 1 h 24"/>
                <a:gd name="T28" fmla="*/ 4 w 624"/>
                <a:gd name="T29" fmla="*/ 1 h 24"/>
                <a:gd name="T30" fmla="*/ 3 w 624"/>
                <a:gd name="T31" fmla="*/ 1 h 24"/>
                <a:gd name="T32" fmla="*/ 3 w 624"/>
                <a:gd name="T33" fmla="*/ 1 h 24"/>
                <a:gd name="T34" fmla="*/ 2 w 624"/>
                <a:gd name="T35" fmla="*/ 1 h 24"/>
                <a:gd name="T36" fmla="*/ 2 w 624"/>
                <a:gd name="T37" fmla="*/ 1 h 24"/>
                <a:gd name="T38" fmla="*/ 1 w 624"/>
                <a:gd name="T39" fmla="*/ 1 h 24"/>
                <a:gd name="T40" fmla="*/ 1 w 624"/>
                <a:gd name="T41" fmla="*/ 1 h 24"/>
                <a:gd name="T42" fmla="*/ 1 w 624"/>
                <a:gd name="T43" fmla="*/ 1 h 24"/>
                <a:gd name="T44" fmla="*/ 1 w 624"/>
                <a:gd name="T45" fmla="*/ 1 h 24"/>
                <a:gd name="T46" fmla="*/ 0 w 624"/>
                <a:gd name="T47" fmla="*/ 1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4"/>
                <a:gd name="T73" fmla="*/ 0 h 24"/>
                <a:gd name="T74" fmla="*/ 624 w 624"/>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4" h="24">
                  <a:moveTo>
                    <a:pt x="624" y="0"/>
                  </a:moveTo>
                  <a:lnTo>
                    <a:pt x="624" y="0"/>
                  </a:lnTo>
                  <a:lnTo>
                    <a:pt x="567" y="1"/>
                  </a:lnTo>
                  <a:moveTo>
                    <a:pt x="511" y="3"/>
                  </a:moveTo>
                  <a:lnTo>
                    <a:pt x="511" y="3"/>
                  </a:lnTo>
                  <a:lnTo>
                    <a:pt x="507" y="3"/>
                  </a:lnTo>
                  <a:lnTo>
                    <a:pt x="454" y="5"/>
                  </a:lnTo>
                  <a:moveTo>
                    <a:pt x="397" y="7"/>
                  </a:moveTo>
                  <a:lnTo>
                    <a:pt x="397" y="7"/>
                  </a:lnTo>
                  <a:lnTo>
                    <a:pt x="385" y="7"/>
                  </a:lnTo>
                  <a:lnTo>
                    <a:pt x="341" y="9"/>
                  </a:lnTo>
                  <a:moveTo>
                    <a:pt x="284" y="11"/>
                  </a:moveTo>
                  <a:lnTo>
                    <a:pt x="284" y="11"/>
                  </a:lnTo>
                  <a:lnTo>
                    <a:pt x="265" y="12"/>
                  </a:lnTo>
                  <a:lnTo>
                    <a:pt x="227" y="14"/>
                  </a:lnTo>
                  <a:moveTo>
                    <a:pt x="170" y="16"/>
                  </a:moveTo>
                  <a:lnTo>
                    <a:pt x="170" y="16"/>
                  </a:lnTo>
                  <a:lnTo>
                    <a:pt x="153" y="17"/>
                  </a:lnTo>
                  <a:lnTo>
                    <a:pt x="114" y="19"/>
                  </a:lnTo>
                  <a:moveTo>
                    <a:pt x="57" y="21"/>
                  </a:moveTo>
                  <a:lnTo>
                    <a:pt x="57" y="21"/>
                  </a:lnTo>
                  <a:lnTo>
                    <a:pt x="53" y="21"/>
                  </a:lnTo>
                  <a:lnTo>
                    <a:pt x="10" y="23"/>
                  </a:lnTo>
                  <a:lnTo>
                    <a:pt x="0" y="24"/>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5" name="Freeform 24"/>
            <p:cNvSpPr>
              <a:spLocks noEditPoints="1"/>
            </p:cNvSpPr>
            <p:nvPr/>
          </p:nvSpPr>
          <p:spPr bwMode="auto">
            <a:xfrm>
              <a:off x="264" y="852"/>
              <a:ext cx="230" cy="2"/>
            </a:xfrm>
            <a:custGeom>
              <a:avLst/>
              <a:gdLst>
                <a:gd name="T0" fmla="*/ 7 w 383"/>
                <a:gd name="T1" fmla="*/ 1 h 3"/>
                <a:gd name="T2" fmla="*/ 7 w 383"/>
                <a:gd name="T3" fmla="*/ 1 h 3"/>
                <a:gd name="T4" fmla="*/ 6 w 383"/>
                <a:gd name="T5" fmla="*/ 1 h 3"/>
                <a:gd name="T6" fmla="*/ 6 w 383"/>
                <a:gd name="T7" fmla="*/ 1 h 3"/>
                <a:gd name="T8" fmla="*/ 5 w 383"/>
                <a:gd name="T9" fmla="*/ 1 h 3"/>
                <a:gd name="T10" fmla="*/ 5 w 383"/>
                <a:gd name="T11" fmla="*/ 1 h 3"/>
                <a:gd name="T12" fmla="*/ 4 w 383"/>
                <a:gd name="T13" fmla="*/ 1 h 3"/>
                <a:gd name="T14" fmla="*/ 4 w 383"/>
                <a:gd name="T15" fmla="*/ 1 h 3"/>
                <a:gd name="T16" fmla="*/ 3 w 383"/>
                <a:gd name="T17" fmla="*/ 1 h 3"/>
                <a:gd name="T18" fmla="*/ 3 w 383"/>
                <a:gd name="T19" fmla="*/ 1 h 3"/>
                <a:gd name="T20" fmla="*/ 2 w 383"/>
                <a:gd name="T21" fmla="*/ 1 h 3"/>
                <a:gd name="T22" fmla="*/ 2 w 383"/>
                <a:gd name="T23" fmla="*/ 1 h 3"/>
                <a:gd name="T24" fmla="*/ 1 w 383"/>
                <a:gd name="T25" fmla="*/ 1 h 3"/>
                <a:gd name="T26" fmla="*/ 1 w 383"/>
                <a:gd name="T27" fmla="*/ 1 h 3"/>
                <a:gd name="T28" fmla="*/ 1 w 383"/>
                <a:gd name="T29" fmla="*/ 1 h 3"/>
                <a:gd name="T30" fmla="*/ 1 w 383"/>
                <a:gd name="T31" fmla="*/ 1 h 3"/>
                <a:gd name="T32" fmla="*/ 0 w 383"/>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3"/>
                <a:gd name="T52" fmla="*/ 0 h 3"/>
                <a:gd name="T53" fmla="*/ 383 w 383"/>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3" h="3">
                  <a:moveTo>
                    <a:pt x="383" y="3"/>
                  </a:moveTo>
                  <a:lnTo>
                    <a:pt x="383" y="3"/>
                  </a:lnTo>
                  <a:lnTo>
                    <a:pt x="341" y="3"/>
                  </a:lnTo>
                  <a:lnTo>
                    <a:pt x="328" y="3"/>
                  </a:lnTo>
                  <a:moveTo>
                    <a:pt x="274" y="3"/>
                  </a:moveTo>
                  <a:lnTo>
                    <a:pt x="274" y="3"/>
                  </a:lnTo>
                  <a:lnTo>
                    <a:pt x="246" y="2"/>
                  </a:lnTo>
                  <a:lnTo>
                    <a:pt x="219" y="2"/>
                  </a:lnTo>
                  <a:moveTo>
                    <a:pt x="164" y="2"/>
                  </a:moveTo>
                  <a:lnTo>
                    <a:pt x="164" y="2"/>
                  </a:lnTo>
                  <a:lnTo>
                    <a:pt x="147" y="2"/>
                  </a:lnTo>
                  <a:lnTo>
                    <a:pt x="109" y="1"/>
                  </a:lnTo>
                  <a:moveTo>
                    <a:pt x="54" y="1"/>
                  </a:moveTo>
                  <a:lnTo>
                    <a:pt x="54" y="1"/>
                  </a:lnTo>
                  <a:lnTo>
                    <a:pt x="52" y="1"/>
                  </a:lnTo>
                  <a:lnTo>
                    <a:pt x="10"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6" name="Freeform 25"/>
            <p:cNvSpPr>
              <a:spLocks/>
            </p:cNvSpPr>
            <p:nvPr/>
          </p:nvSpPr>
          <p:spPr bwMode="auto">
            <a:xfrm>
              <a:off x="117" y="852"/>
              <a:ext cx="40" cy="1"/>
            </a:xfrm>
            <a:custGeom>
              <a:avLst/>
              <a:gdLst>
                <a:gd name="T0" fmla="*/ 1 w 65"/>
                <a:gd name="T1" fmla="*/ 0 h 1"/>
                <a:gd name="T2" fmla="*/ 1 w 65"/>
                <a:gd name="T3" fmla="*/ 0 h 1"/>
                <a:gd name="T4" fmla="*/ 1 w 65"/>
                <a:gd name="T5" fmla="*/ 1 h 1"/>
                <a:gd name="T6" fmla="*/ 0 w 65"/>
                <a:gd name="T7" fmla="*/ 1 h 1"/>
                <a:gd name="T8" fmla="*/ 0 60000 65536"/>
                <a:gd name="T9" fmla="*/ 0 60000 65536"/>
                <a:gd name="T10" fmla="*/ 0 60000 65536"/>
                <a:gd name="T11" fmla="*/ 0 60000 65536"/>
                <a:gd name="T12" fmla="*/ 0 w 65"/>
                <a:gd name="T13" fmla="*/ 0 h 1"/>
                <a:gd name="T14" fmla="*/ 65 w 65"/>
                <a:gd name="T15" fmla="*/ 1 h 1"/>
              </a:gdLst>
              <a:ahLst/>
              <a:cxnLst>
                <a:cxn ang="T8">
                  <a:pos x="T0" y="T1"/>
                </a:cxn>
                <a:cxn ang="T9">
                  <a:pos x="T2" y="T3"/>
                </a:cxn>
                <a:cxn ang="T10">
                  <a:pos x="T4" y="T5"/>
                </a:cxn>
                <a:cxn ang="T11">
                  <a:pos x="T6" y="T7"/>
                </a:cxn>
              </a:cxnLst>
              <a:rect l="T12" t="T13" r="T14" b="T15"/>
              <a:pathLst>
                <a:path w="65" h="1">
                  <a:moveTo>
                    <a:pt x="65" y="0"/>
                  </a:moveTo>
                  <a:lnTo>
                    <a:pt x="65" y="0"/>
                  </a:lnTo>
                  <a:lnTo>
                    <a:pt x="14"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7" name="Freeform 26"/>
            <p:cNvSpPr>
              <a:spLocks noEditPoints="1"/>
            </p:cNvSpPr>
            <p:nvPr/>
          </p:nvSpPr>
          <p:spPr bwMode="auto">
            <a:xfrm>
              <a:off x="59" y="810"/>
              <a:ext cx="5926" cy="65"/>
            </a:xfrm>
            <a:custGeom>
              <a:avLst/>
              <a:gdLst>
                <a:gd name="T0" fmla="*/ 168 w 9865"/>
                <a:gd name="T1" fmla="*/ 1 h 108"/>
                <a:gd name="T2" fmla="*/ 168 w 9865"/>
                <a:gd name="T3" fmla="*/ 1 h 108"/>
                <a:gd name="T4" fmla="*/ 167 w 9865"/>
                <a:gd name="T5" fmla="*/ 1 h 108"/>
                <a:gd name="T6" fmla="*/ 146 w 9865"/>
                <a:gd name="T7" fmla="*/ 2 h 108"/>
                <a:gd name="T8" fmla="*/ 146 w 9865"/>
                <a:gd name="T9" fmla="*/ 2 h 108"/>
                <a:gd name="T10" fmla="*/ 146 w 9865"/>
                <a:gd name="T11" fmla="*/ 2 h 108"/>
                <a:gd name="T12" fmla="*/ 145 w 9865"/>
                <a:gd name="T13" fmla="*/ 2 h 108"/>
                <a:gd name="T14" fmla="*/ 130 w 9865"/>
                <a:gd name="T15" fmla="*/ 1 h 108"/>
                <a:gd name="T16" fmla="*/ 130 w 9865"/>
                <a:gd name="T17" fmla="*/ 1 h 108"/>
                <a:gd name="T18" fmla="*/ 129 w 9865"/>
                <a:gd name="T19" fmla="*/ 1 h 108"/>
                <a:gd name="T20" fmla="*/ 129 w 9865"/>
                <a:gd name="T21" fmla="*/ 1 h 108"/>
                <a:gd name="T22" fmla="*/ 106 w 9865"/>
                <a:gd name="T23" fmla="*/ 1 h 108"/>
                <a:gd name="T24" fmla="*/ 106 w 9865"/>
                <a:gd name="T25" fmla="*/ 1 h 108"/>
                <a:gd name="T26" fmla="*/ 106 w 9865"/>
                <a:gd name="T27" fmla="*/ 1 h 108"/>
                <a:gd name="T28" fmla="*/ 105 w 9865"/>
                <a:gd name="T29" fmla="*/ 1 h 108"/>
                <a:gd name="T30" fmla="*/ 99 w 9865"/>
                <a:gd name="T31" fmla="*/ 1 h 108"/>
                <a:gd name="T32" fmla="*/ 99 w 9865"/>
                <a:gd name="T33" fmla="*/ 1 h 108"/>
                <a:gd name="T34" fmla="*/ 99 w 9865"/>
                <a:gd name="T35" fmla="*/ 1 h 108"/>
                <a:gd name="T36" fmla="*/ 98 w 9865"/>
                <a:gd name="T37" fmla="*/ 1 h 108"/>
                <a:gd name="T38" fmla="*/ 94 w 9865"/>
                <a:gd name="T39" fmla="*/ 1 h 108"/>
                <a:gd name="T40" fmla="*/ 94 w 9865"/>
                <a:gd name="T41" fmla="*/ 1 h 108"/>
                <a:gd name="T42" fmla="*/ 94 w 9865"/>
                <a:gd name="T43" fmla="*/ 1 h 108"/>
                <a:gd name="T44" fmla="*/ 93 w 9865"/>
                <a:gd name="T45" fmla="*/ 1 h 108"/>
                <a:gd name="T46" fmla="*/ 79 w 9865"/>
                <a:gd name="T47" fmla="*/ 1 h 108"/>
                <a:gd name="T48" fmla="*/ 79 w 9865"/>
                <a:gd name="T49" fmla="*/ 1 h 108"/>
                <a:gd name="T50" fmla="*/ 79 w 9865"/>
                <a:gd name="T51" fmla="*/ 1 h 108"/>
                <a:gd name="T52" fmla="*/ 78 w 9865"/>
                <a:gd name="T53" fmla="*/ 1 h 108"/>
                <a:gd name="T54" fmla="*/ 65 w 9865"/>
                <a:gd name="T55" fmla="*/ 1 h 108"/>
                <a:gd name="T56" fmla="*/ 65 w 9865"/>
                <a:gd name="T57" fmla="*/ 1 h 108"/>
                <a:gd name="T58" fmla="*/ 65 w 9865"/>
                <a:gd name="T59" fmla="*/ 1 h 108"/>
                <a:gd name="T60" fmla="*/ 65 w 9865"/>
                <a:gd name="T61" fmla="*/ 1 h 108"/>
                <a:gd name="T62" fmla="*/ 56 w 9865"/>
                <a:gd name="T63" fmla="*/ 0 h 108"/>
                <a:gd name="T64" fmla="*/ 56 w 9865"/>
                <a:gd name="T65" fmla="*/ 0 h 108"/>
                <a:gd name="T66" fmla="*/ 56 w 9865"/>
                <a:gd name="T67" fmla="*/ 0 h 108"/>
                <a:gd name="T68" fmla="*/ 56 w 9865"/>
                <a:gd name="T69" fmla="*/ 0 h 108"/>
                <a:gd name="T70" fmla="*/ 40 w 9865"/>
                <a:gd name="T71" fmla="*/ 1 h 108"/>
                <a:gd name="T72" fmla="*/ 40 w 9865"/>
                <a:gd name="T73" fmla="*/ 1 h 108"/>
                <a:gd name="T74" fmla="*/ 40 w 9865"/>
                <a:gd name="T75" fmla="*/ 1 h 108"/>
                <a:gd name="T76" fmla="*/ 39 w 9865"/>
                <a:gd name="T77" fmla="*/ 1 h 108"/>
                <a:gd name="T78" fmla="*/ 28 w 9865"/>
                <a:gd name="T79" fmla="*/ 1 h 108"/>
                <a:gd name="T80" fmla="*/ 28 w 9865"/>
                <a:gd name="T81" fmla="*/ 1 h 108"/>
                <a:gd name="T82" fmla="*/ 27 w 9865"/>
                <a:gd name="T83" fmla="*/ 1 h 108"/>
                <a:gd name="T84" fmla="*/ 26 w 9865"/>
                <a:gd name="T85" fmla="*/ 1 h 108"/>
                <a:gd name="T86" fmla="*/ 14 w 9865"/>
                <a:gd name="T87" fmla="*/ 1 h 108"/>
                <a:gd name="T88" fmla="*/ 14 w 9865"/>
                <a:gd name="T89" fmla="*/ 1 h 108"/>
                <a:gd name="T90" fmla="*/ 14 w 9865"/>
                <a:gd name="T91" fmla="*/ 1 h 108"/>
                <a:gd name="T92" fmla="*/ 13 w 9865"/>
                <a:gd name="T93" fmla="*/ 1 h 108"/>
                <a:gd name="T94" fmla="*/ 5 w 9865"/>
                <a:gd name="T95" fmla="*/ 1 h 108"/>
                <a:gd name="T96" fmla="*/ 5 w 9865"/>
                <a:gd name="T97" fmla="*/ 1 h 108"/>
                <a:gd name="T98" fmla="*/ 4 w 9865"/>
                <a:gd name="T99" fmla="*/ 1 h 108"/>
                <a:gd name="T100" fmla="*/ 4 w 9865"/>
                <a:gd name="T101" fmla="*/ 1 h 108"/>
                <a:gd name="T102" fmla="*/ 1 w 9865"/>
                <a:gd name="T103" fmla="*/ 1 h 108"/>
                <a:gd name="T104" fmla="*/ 1 w 9865"/>
                <a:gd name="T105" fmla="*/ 1 h 108"/>
                <a:gd name="T106" fmla="*/ 0 w 9865"/>
                <a:gd name="T107" fmla="*/ 1 h 1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65"/>
                <a:gd name="T163" fmla="*/ 0 h 108"/>
                <a:gd name="T164" fmla="*/ 9865 w 9865"/>
                <a:gd name="T165" fmla="*/ 108 h 1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65" h="108">
                  <a:moveTo>
                    <a:pt x="9865" y="43"/>
                  </a:moveTo>
                  <a:lnTo>
                    <a:pt x="9865" y="43"/>
                  </a:lnTo>
                  <a:cubicBezTo>
                    <a:pt x="9862" y="43"/>
                    <a:pt x="9853" y="45"/>
                    <a:pt x="9839" y="46"/>
                  </a:cubicBezTo>
                  <a:moveTo>
                    <a:pt x="8615" y="108"/>
                  </a:moveTo>
                  <a:lnTo>
                    <a:pt x="8615" y="108"/>
                  </a:lnTo>
                  <a:cubicBezTo>
                    <a:pt x="8606" y="108"/>
                    <a:pt x="8597" y="108"/>
                    <a:pt x="8588" y="108"/>
                  </a:cubicBezTo>
                  <a:cubicBezTo>
                    <a:pt x="8579" y="108"/>
                    <a:pt x="8570" y="108"/>
                    <a:pt x="8561" y="108"/>
                  </a:cubicBezTo>
                  <a:moveTo>
                    <a:pt x="7628" y="74"/>
                  </a:moveTo>
                  <a:lnTo>
                    <a:pt x="7628" y="74"/>
                  </a:lnTo>
                  <a:cubicBezTo>
                    <a:pt x="7619" y="74"/>
                    <a:pt x="7609" y="74"/>
                    <a:pt x="7600" y="73"/>
                  </a:cubicBezTo>
                  <a:cubicBezTo>
                    <a:pt x="7591" y="73"/>
                    <a:pt x="7582" y="73"/>
                    <a:pt x="7574" y="73"/>
                  </a:cubicBezTo>
                  <a:moveTo>
                    <a:pt x="6245" y="14"/>
                  </a:moveTo>
                  <a:lnTo>
                    <a:pt x="6245" y="14"/>
                  </a:lnTo>
                  <a:cubicBezTo>
                    <a:pt x="6236" y="13"/>
                    <a:pt x="6227" y="11"/>
                    <a:pt x="6219" y="10"/>
                  </a:cubicBezTo>
                  <a:cubicBezTo>
                    <a:pt x="6214" y="9"/>
                    <a:pt x="6205" y="8"/>
                    <a:pt x="6194" y="8"/>
                  </a:cubicBezTo>
                  <a:moveTo>
                    <a:pt x="5842" y="20"/>
                  </a:moveTo>
                  <a:lnTo>
                    <a:pt x="5842" y="20"/>
                  </a:lnTo>
                  <a:cubicBezTo>
                    <a:pt x="5832" y="20"/>
                    <a:pt x="5823" y="20"/>
                    <a:pt x="5817" y="20"/>
                  </a:cubicBezTo>
                  <a:cubicBezTo>
                    <a:pt x="5809" y="20"/>
                    <a:pt x="5801" y="20"/>
                    <a:pt x="5792" y="20"/>
                  </a:cubicBezTo>
                  <a:moveTo>
                    <a:pt x="5541" y="21"/>
                  </a:moveTo>
                  <a:lnTo>
                    <a:pt x="5541" y="21"/>
                  </a:lnTo>
                  <a:cubicBezTo>
                    <a:pt x="5532" y="21"/>
                    <a:pt x="5524" y="21"/>
                    <a:pt x="5515" y="21"/>
                  </a:cubicBezTo>
                  <a:cubicBezTo>
                    <a:pt x="5508" y="21"/>
                    <a:pt x="5499" y="22"/>
                    <a:pt x="5489" y="22"/>
                  </a:cubicBezTo>
                  <a:moveTo>
                    <a:pt x="4685" y="77"/>
                  </a:moveTo>
                  <a:lnTo>
                    <a:pt x="4685" y="77"/>
                  </a:lnTo>
                  <a:cubicBezTo>
                    <a:pt x="4673" y="77"/>
                    <a:pt x="4664" y="78"/>
                    <a:pt x="4658" y="78"/>
                  </a:cubicBezTo>
                  <a:cubicBezTo>
                    <a:pt x="4651" y="78"/>
                    <a:pt x="4643" y="77"/>
                    <a:pt x="4632" y="77"/>
                  </a:cubicBezTo>
                  <a:moveTo>
                    <a:pt x="3856" y="10"/>
                  </a:moveTo>
                  <a:lnTo>
                    <a:pt x="3856" y="10"/>
                  </a:lnTo>
                  <a:cubicBezTo>
                    <a:pt x="3846" y="10"/>
                    <a:pt x="3837" y="10"/>
                    <a:pt x="3830" y="10"/>
                  </a:cubicBezTo>
                  <a:cubicBezTo>
                    <a:pt x="3822" y="10"/>
                    <a:pt x="3813" y="10"/>
                    <a:pt x="3804" y="9"/>
                  </a:cubicBezTo>
                  <a:moveTo>
                    <a:pt x="3339" y="0"/>
                  </a:moveTo>
                  <a:lnTo>
                    <a:pt x="3339" y="0"/>
                  </a:lnTo>
                  <a:cubicBezTo>
                    <a:pt x="3330" y="0"/>
                    <a:pt x="3321" y="0"/>
                    <a:pt x="3313" y="0"/>
                  </a:cubicBezTo>
                  <a:cubicBezTo>
                    <a:pt x="3306" y="0"/>
                    <a:pt x="3297" y="0"/>
                    <a:pt x="3287" y="0"/>
                  </a:cubicBezTo>
                  <a:moveTo>
                    <a:pt x="2375" y="28"/>
                  </a:moveTo>
                  <a:lnTo>
                    <a:pt x="2375" y="28"/>
                  </a:lnTo>
                  <a:cubicBezTo>
                    <a:pt x="2365" y="28"/>
                    <a:pt x="2356" y="28"/>
                    <a:pt x="2348" y="28"/>
                  </a:cubicBezTo>
                  <a:cubicBezTo>
                    <a:pt x="2341" y="28"/>
                    <a:pt x="2332" y="29"/>
                    <a:pt x="2322" y="29"/>
                  </a:cubicBezTo>
                  <a:moveTo>
                    <a:pt x="1627" y="47"/>
                  </a:moveTo>
                  <a:lnTo>
                    <a:pt x="1627" y="47"/>
                  </a:lnTo>
                  <a:cubicBezTo>
                    <a:pt x="1618" y="47"/>
                    <a:pt x="1609" y="47"/>
                    <a:pt x="1600" y="47"/>
                  </a:cubicBezTo>
                  <a:cubicBezTo>
                    <a:pt x="1591" y="47"/>
                    <a:pt x="1581" y="47"/>
                    <a:pt x="1572" y="47"/>
                  </a:cubicBezTo>
                  <a:moveTo>
                    <a:pt x="835" y="73"/>
                  </a:moveTo>
                  <a:lnTo>
                    <a:pt x="835" y="73"/>
                  </a:lnTo>
                  <a:cubicBezTo>
                    <a:pt x="824" y="74"/>
                    <a:pt x="814" y="74"/>
                    <a:pt x="806" y="74"/>
                  </a:cubicBezTo>
                  <a:cubicBezTo>
                    <a:pt x="798" y="74"/>
                    <a:pt x="789" y="74"/>
                    <a:pt x="779" y="74"/>
                  </a:cubicBezTo>
                  <a:moveTo>
                    <a:pt x="286" y="70"/>
                  </a:moveTo>
                  <a:lnTo>
                    <a:pt x="286" y="70"/>
                  </a:lnTo>
                  <a:cubicBezTo>
                    <a:pt x="275" y="70"/>
                    <a:pt x="266" y="70"/>
                    <a:pt x="258" y="70"/>
                  </a:cubicBezTo>
                  <a:cubicBezTo>
                    <a:pt x="248" y="70"/>
                    <a:pt x="238" y="70"/>
                    <a:pt x="226" y="70"/>
                  </a:cubicBezTo>
                  <a:moveTo>
                    <a:pt x="33" y="72"/>
                  </a:moveTo>
                  <a:lnTo>
                    <a:pt x="33" y="72"/>
                  </a:lnTo>
                  <a:cubicBezTo>
                    <a:pt x="13" y="72"/>
                    <a:pt x="0" y="72"/>
                    <a:pt x="0" y="72"/>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8698" name="Freeform 27"/>
            <p:cNvSpPr>
              <a:spLocks/>
            </p:cNvSpPr>
            <p:nvPr/>
          </p:nvSpPr>
          <p:spPr bwMode="auto">
            <a:xfrm>
              <a:off x="3890" y="3972"/>
              <a:ext cx="1339" cy="14"/>
            </a:xfrm>
            <a:custGeom>
              <a:avLst/>
              <a:gdLst>
                <a:gd name="T0" fmla="*/ 38 w 2229"/>
                <a:gd name="T1" fmla="*/ 1 h 23"/>
                <a:gd name="T2" fmla="*/ 38 w 2229"/>
                <a:gd name="T3" fmla="*/ 1 h 23"/>
                <a:gd name="T4" fmla="*/ 37 w 2229"/>
                <a:gd name="T5" fmla="*/ 0 h 23"/>
                <a:gd name="T6" fmla="*/ 1 w 2229"/>
                <a:gd name="T7" fmla="*/ 1 h 23"/>
                <a:gd name="T8" fmla="*/ 0 w 2229"/>
                <a:gd name="T9" fmla="*/ 1 h 23"/>
                <a:gd name="T10" fmla="*/ 35 w 2229"/>
                <a:gd name="T11" fmla="*/ 1 h 23"/>
                <a:gd name="T12" fmla="*/ 0 60000 65536"/>
                <a:gd name="T13" fmla="*/ 0 60000 65536"/>
                <a:gd name="T14" fmla="*/ 0 60000 65536"/>
                <a:gd name="T15" fmla="*/ 0 60000 65536"/>
                <a:gd name="T16" fmla="*/ 0 60000 65536"/>
                <a:gd name="T17" fmla="*/ 0 60000 65536"/>
                <a:gd name="T18" fmla="*/ 0 w 2229"/>
                <a:gd name="T19" fmla="*/ 0 h 23"/>
                <a:gd name="T20" fmla="*/ 2229 w 22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229" h="23">
                  <a:moveTo>
                    <a:pt x="2229" y="9"/>
                  </a:moveTo>
                  <a:lnTo>
                    <a:pt x="2229" y="9"/>
                  </a:lnTo>
                  <a:lnTo>
                    <a:pt x="2153" y="0"/>
                  </a:lnTo>
                  <a:lnTo>
                    <a:pt x="17" y="23"/>
                  </a:lnTo>
                  <a:lnTo>
                    <a:pt x="0" y="14"/>
                  </a:lnTo>
                  <a:lnTo>
                    <a:pt x="2108" y="13"/>
                  </a:lnTo>
                </a:path>
              </a:pathLst>
            </a:custGeom>
            <a:solidFill>
              <a:srgbClr val="000000"/>
            </a:solidFill>
            <a:ln w="0">
              <a:solidFill>
                <a:srgbClr val="000000"/>
              </a:solidFill>
              <a:prstDash val="solid"/>
              <a:round/>
              <a:headEnd/>
              <a:tailEnd/>
            </a:ln>
          </p:spPr>
          <p:txBody>
            <a:bodyPr/>
            <a:lstStyle/>
            <a:p>
              <a:endParaRPr lang="en-GB"/>
            </a:p>
          </p:txBody>
        </p:sp>
        <p:sp>
          <p:nvSpPr>
            <p:cNvPr id="28699" name="Freeform 28"/>
            <p:cNvSpPr>
              <a:spLocks/>
            </p:cNvSpPr>
            <p:nvPr/>
          </p:nvSpPr>
          <p:spPr bwMode="auto">
            <a:xfrm>
              <a:off x="913" y="277"/>
              <a:ext cx="2001" cy="8"/>
            </a:xfrm>
            <a:custGeom>
              <a:avLst/>
              <a:gdLst>
                <a:gd name="T0" fmla="*/ 10 w 3331"/>
                <a:gd name="T1" fmla="*/ 1 h 13"/>
                <a:gd name="T2" fmla="*/ 10 w 3331"/>
                <a:gd name="T3" fmla="*/ 1 h 13"/>
                <a:gd name="T4" fmla="*/ 10 w 3331"/>
                <a:gd name="T5" fmla="*/ 1 h 13"/>
                <a:gd name="T6" fmla="*/ 0 w 3331"/>
                <a:gd name="T7" fmla="*/ 1 h 13"/>
                <a:gd name="T8" fmla="*/ 0 w 3331"/>
                <a:gd name="T9" fmla="*/ 1 h 13"/>
                <a:gd name="T10" fmla="*/ 10 w 3331"/>
                <a:gd name="T11" fmla="*/ 0 h 13"/>
                <a:gd name="T12" fmla="*/ 15 w 3331"/>
                <a:gd name="T13" fmla="*/ 1 h 13"/>
                <a:gd name="T14" fmla="*/ 23 w 3331"/>
                <a:gd name="T15" fmla="*/ 1 h 13"/>
                <a:gd name="T16" fmla="*/ 39 w 3331"/>
                <a:gd name="T17" fmla="*/ 1 h 13"/>
                <a:gd name="T18" fmla="*/ 44 w 3331"/>
                <a:gd name="T19" fmla="*/ 1 h 13"/>
                <a:gd name="T20" fmla="*/ 46 w 3331"/>
                <a:gd name="T21" fmla="*/ 1 h 13"/>
                <a:gd name="T22" fmla="*/ 53 w 3331"/>
                <a:gd name="T23" fmla="*/ 1 h 13"/>
                <a:gd name="T24" fmla="*/ 53 w 3331"/>
                <a:gd name="T25" fmla="*/ 1 h 13"/>
                <a:gd name="T26" fmla="*/ 56 w 3331"/>
                <a:gd name="T27" fmla="*/ 1 h 13"/>
                <a:gd name="T28" fmla="*/ 56 w 3331"/>
                <a:gd name="T29" fmla="*/ 1 h 13"/>
                <a:gd name="T30" fmla="*/ 53 w 3331"/>
                <a:gd name="T31" fmla="*/ 1 h 13"/>
                <a:gd name="T32" fmla="*/ 19 w 3331"/>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31"/>
                <a:gd name="T52" fmla="*/ 0 h 13"/>
                <a:gd name="T53" fmla="*/ 3331 w 3331"/>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31" h="13">
                  <a:moveTo>
                    <a:pt x="631" y="9"/>
                  </a:moveTo>
                  <a:lnTo>
                    <a:pt x="631" y="9"/>
                  </a:lnTo>
                  <a:lnTo>
                    <a:pt x="553" y="9"/>
                  </a:lnTo>
                  <a:lnTo>
                    <a:pt x="0" y="12"/>
                  </a:lnTo>
                  <a:lnTo>
                    <a:pt x="0" y="6"/>
                  </a:lnTo>
                  <a:lnTo>
                    <a:pt x="631" y="0"/>
                  </a:lnTo>
                  <a:lnTo>
                    <a:pt x="893" y="4"/>
                  </a:lnTo>
                  <a:lnTo>
                    <a:pt x="1399" y="13"/>
                  </a:lnTo>
                  <a:lnTo>
                    <a:pt x="2299" y="13"/>
                  </a:lnTo>
                  <a:lnTo>
                    <a:pt x="2566" y="7"/>
                  </a:lnTo>
                  <a:lnTo>
                    <a:pt x="2736" y="8"/>
                  </a:lnTo>
                  <a:lnTo>
                    <a:pt x="3119" y="13"/>
                  </a:lnTo>
                  <a:lnTo>
                    <a:pt x="3136" y="8"/>
                  </a:lnTo>
                  <a:lnTo>
                    <a:pt x="3331" y="7"/>
                  </a:lnTo>
                  <a:lnTo>
                    <a:pt x="3280" y="3"/>
                  </a:lnTo>
                  <a:lnTo>
                    <a:pt x="3128" y="4"/>
                  </a:lnTo>
                  <a:cubicBezTo>
                    <a:pt x="2450" y="4"/>
                    <a:pt x="1774" y="5"/>
                    <a:pt x="1096" y="0"/>
                  </a:cubicBezTo>
                </a:path>
              </a:pathLst>
            </a:custGeom>
            <a:solidFill>
              <a:srgbClr val="000000"/>
            </a:solidFill>
            <a:ln w="0">
              <a:solidFill>
                <a:srgbClr val="000000"/>
              </a:solidFill>
              <a:prstDash val="solid"/>
              <a:round/>
              <a:headEnd/>
              <a:tailEnd/>
            </a:ln>
          </p:spPr>
          <p:txBody>
            <a:bodyPr/>
            <a:lstStyle/>
            <a:p>
              <a:endParaRPr lang="en-GB"/>
            </a:p>
          </p:txBody>
        </p:sp>
        <p:sp>
          <p:nvSpPr>
            <p:cNvPr id="28700" name="Freeform 29"/>
            <p:cNvSpPr>
              <a:spLocks/>
            </p:cNvSpPr>
            <p:nvPr/>
          </p:nvSpPr>
          <p:spPr bwMode="auto">
            <a:xfrm>
              <a:off x="281" y="461"/>
              <a:ext cx="3598" cy="3527"/>
            </a:xfrm>
            <a:custGeom>
              <a:avLst/>
              <a:gdLst>
                <a:gd name="T0" fmla="*/ 1 w 5989"/>
                <a:gd name="T1" fmla="*/ 5 h 5859"/>
                <a:gd name="T2" fmla="*/ 1 w 5989"/>
                <a:gd name="T3" fmla="*/ 5 h 5859"/>
                <a:gd name="T4" fmla="*/ 1 w 5989"/>
                <a:gd name="T5" fmla="*/ 26 h 5859"/>
                <a:gd name="T6" fmla="*/ 1 w 5989"/>
                <a:gd name="T7" fmla="*/ 23 h 5859"/>
                <a:gd name="T8" fmla="*/ 1 w 5989"/>
                <a:gd name="T9" fmla="*/ 32 h 5859"/>
                <a:gd name="T10" fmla="*/ 1 w 5989"/>
                <a:gd name="T11" fmla="*/ 41 h 5859"/>
                <a:gd name="T12" fmla="*/ 1 w 5989"/>
                <a:gd name="T13" fmla="*/ 49 h 5859"/>
                <a:gd name="T14" fmla="*/ 1 w 5989"/>
                <a:gd name="T15" fmla="*/ 58 h 5859"/>
                <a:gd name="T16" fmla="*/ 1 w 5989"/>
                <a:gd name="T17" fmla="*/ 76 h 5859"/>
                <a:gd name="T18" fmla="*/ 1 w 5989"/>
                <a:gd name="T19" fmla="*/ 82 h 5859"/>
                <a:gd name="T20" fmla="*/ 1 w 5989"/>
                <a:gd name="T21" fmla="*/ 91 h 5859"/>
                <a:gd name="T22" fmla="*/ 1 w 5989"/>
                <a:gd name="T23" fmla="*/ 96 h 5859"/>
                <a:gd name="T24" fmla="*/ 1 w 5989"/>
                <a:gd name="T25" fmla="*/ 98 h 5859"/>
                <a:gd name="T26" fmla="*/ 1 w 5989"/>
                <a:gd name="T27" fmla="*/ 101 h 5859"/>
                <a:gd name="T28" fmla="*/ 6 w 5989"/>
                <a:gd name="T29" fmla="*/ 101 h 5859"/>
                <a:gd name="T30" fmla="*/ 7 w 5989"/>
                <a:gd name="T31" fmla="*/ 101 h 5859"/>
                <a:gd name="T32" fmla="*/ 8 w 5989"/>
                <a:gd name="T33" fmla="*/ 101 h 5859"/>
                <a:gd name="T34" fmla="*/ 35 w 5989"/>
                <a:gd name="T35" fmla="*/ 101 h 5859"/>
                <a:gd name="T36" fmla="*/ 40 w 5989"/>
                <a:gd name="T37" fmla="*/ 101 h 5859"/>
                <a:gd name="T38" fmla="*/ 47 w 5989"/>
                <a:gd name="T39" fmla="*/ 101 h 5859"/>
                <a:gd name="T40" fmla="*/ 56 w 5989"/>
                <a:gd name="T41" fmla="*/ 101 h 5859"/>
                <a:gd name="T42" fmla="*/ 56 w 5989"/>
                <a:gd name="T43" fmla="*/ 101 h 5859"/>
                <a:gd name="T44" fmla="*/ 87 w 5989"/>
                <a:gd name="T45" fmla="*/ 101 h 5859"/>
                <a:gd name="T46" fmla="*/ 94 w 5989"/>
                <a:gd name="T47" fmla="*/ 101 h 5859"/>
                <a:gd name="T48" fmla="*/ 101 w 5989"/>
                <a:gd name="T49" fmla="*/ 101 h 5859"/>
                <a:gd name="T50" fmla="*/ 101 w 5989"/>
                <a:gd name="T51" fmla="*/ 101 h 5859"/>
                <a:gd name="T52" fmla="*/ 102 w 5989"/>
                <a:gd name="T53" fmla="*/ 101 h 5859"/>
                <a:gd name="T54" fmla="*/ 102 w 5989"/>
                <a:gd name="T55" fmla="*/ 101 h 5859"/>
                <a:gd name="T56" fmla="*/ 94 w 5989"/>
                <a:gd name="T57" fmla="*/ 101 h 5859"/>
                <a:gd name="T58" fmla="*/ 87 w 5989"/>
                <a:gd name="T59" fmla="*/ 101 h 5859"/>
                <a:gd name="T60" fmla="*/ 72 w 5989"/>
                <a:gd name="T61" fmla="*/ 101 h 5859"/>
                <a:gd name="T62" fmla="*/ 41 w 5989"/>
                <a:gd name="T63" fmla="*/ 101 h 5859"/>
                <a:gd name="T64" fmla="*/ 34 w 5989"/>
                <a:gd name="T65" fmla="*/ 101 h 5859"/>
                <a:gd name="T66" fmla="*/ 34 w 5989"/>
                <a:gd name="T67" fmla="*/ 101 h 5859"/>
                <a:gd name="T68" fmla="*/ 24 w 5989"/>
                <a:gd name="T69" fmla="*/ 101 h 5859"/>
                <a:gd name="T70" fmla="*/ 17 w 5989"/>
                <a:gd name="T71" fmla="*/ 101 h 5859"/>
                <a:gd name="T72" fmla="*/ 1 w 5989"/>
                <a:gd name="T73" fmla="*/ 101 h 5859"/>
                <a:gd name="T74" fmla="*/ 1 w 5989"/>
                <a:gd name="T75" fmla="*/ 98 h 5859"/>
                <a:gd name="T76" fmla="*/ 1 w 5989"/>
                <a:gd name="T77" fmla="*/ 95 h 5859"/>
                <a:gd name="T78" fmla="*/ 1 w 5989"/>
                <a:gd name="T79" fmla="*/ 86 h 5859"/>
                <a:gd name="T80" fmla="*/ 1 w 5989"/>
                <a:gd name="T81" fmla="*/ 77 h 5859"/>
                <a:gd name="T82" fmla="*/ 1 w 5989"/>
                <a:gd name="T83" fmla="*/ 69 h 5859"/>
                <a:gd name="T84" fmla="*/ 1 w 5989"/>
                <a:gd name="T85" fmla="*/ 62 h 5859"/>
                <a:gd name="T86" fmla="*/ 1 w 5989"/>
                <a:gd name="T87" fmla="*/ 52 h 5859"/>
                <a:gd name="T88" fmla="*/ 1 w 5989"/>
                <a:gd name="T89" fmla="*/ 42 h 5859"/>
                <a:gd name="T90" fmla="*/ 1 w 5989"/>
                <a:gd name="T91" fmla="*/ 29 h 5859"/>
                <a:gd name="T92" fmla="*/ 1 w 5989"/>
                <a:gd name="T93" fmla="*/ 26 h 5859"/>
                <a:gd name="T94" fmla="*/ 1 w 5989"/>
                <a:gd name="T95" fmla="*/ 9 h 5859"/>
                <a:gd name="T96" fmla="*/ 1 w 5989"/>
                <a:gd name="T97" fmla="*/ 1 h 5859"/>
                <a:gd name="T98" fmla="*/ 1 w 5989"/>
                <a:gd name="T99" fmla="*/ 1 h 5859"/>
                <a:gd name="T100" fmla="*/ 1 w 5989"/>
                <a:gd name="T101" fmla="*/ 0 h 5859"/>
                <a:gd name="T102" fmla="*/ 1 w 5989"/>
                <a:gd name="T103" fmla="*/ 1 h 5859"/>
                <a:gd name="T104" fmla="*/ 1 w 5989"/>
                <a:gd name="T105" fmla="*/ 1 h 5859"/>
                <a:gd name="T106" fmla="*/ 1 w 5989"/>
                <a:gd name="T107" fmla="*/ 4 h 5859"/>
                <a:gd name="T108" fmla="*/ 1 w 5989"/>
                <a:gd name="T109" fmla="*/ 5 h 58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89"/>
                <a:gd name="T166" fmla="*/ 0 h 5859"/>
                <a:gd name="T167" fmla="*/ 5989 w 5989"/>
                <a:gd name="T168" fmla="*/ 5859 h 58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89" h="5859">
                  <a:moveTo>
                    <a:pt x="58" y="286"/>
                  </a:moveTo>
                  <a:lnTo>
                    <a:pt x="58" y="286"/>
                  </a:lnTo>
                  <a:cubicBezTo>
                    <a:pt x="81" y="892"/>
                    <a:pt x="37" y="906"/>
                    <a:pt x="37" y="1511"/>
                  </a:cubicBezTo>
                  <a:lnTo>
                    <a:pt x="37" y="1358"/>
                  </a:lnTo>
                  <a:cubicBezTo>
                    <a:pt x="37" y="1527"/>
                    <a:pt x="57" y="1690"/>
                    <a:pt x="64" y="1858"/>
                  </a:cubicBezTo>
                  <a:cubicBezTo>
                    <a:pt x="71" y="2025"/>
                    <a:pt x="61" y="2203"/>
                    <a:pt x="55" y="2371"/>
                  </a:cubicBezTo>
                  <a:cubicBezTo>
                    <a:pt x="50" y="2538"/>
                    <a:pt x="29" y="2704"/>
                    <a:pt x="28" y="2871"/>
                  </a:cubicBezTo>
                  <a:cubicBezTo>
                    <a:pt x="27" y="3041"/>
                    <a:pt x="52" y="3207"/>
                    <a:pt x="55" y="3376"/>
                  </a:cubicBezTo>
                  <a:cubicBezTo>
                    <a:pt x="60" y="3714"/>
                    <a:pt x="72" y="4055"/>
                    <a:pt x="46" y="4393"/>
                  </a:cubicBezTo>
                  <a:cubicBezTo>
                    <a:pt x="34" y="4560"/>
                    <a:pt x="78" y="4599"/>
                    <a:pt x="62" y="4769"/>
                  </a:cubicBezTo>
                  <a:cubicBezTo>
                    <a:pt x="47" y="4938"/>
                    <a:pt x="73" y="5104"/>
                    <a:pt x="73" y="5274"/>
                  </a:cubicBezTo>
                  <a:lnTo>
                    <a:pt x="80" y="5542"/>
                  </a:lnTo>
                  <a:cubicBezTo>
                    <a:pt x="80" y="5642"/>
                    <a:pt x="82" y="5596"/>
                    <a:pt x="82" y="5653"/>
                  </a:cubicBezTo>
                  <a:cubicBezTo>
                    <a:pt x="75" y="5699"/>
                    <a:pt x="78" y="5774"/>
                    <a:pt x="81" y="5827"/>
                  </a:cubicBezTo>
                  <a:lnTo>
                    <a:pt x="340" y="5833"/>
                  </a:lnTo>
                  <a:lnTo>
                    <a:pt x="438" y="5833"/>
                  </a:lnTo>
                  <a:lnTo>
                    <a:pt x="439" y="5834"/>
                  </a:lnTo>
                  <a:lnTo>
                    <a:pt x="2059" y="5851"/>
                  </a:lnTo>
                  <a:lnTo>
                    <a:pt x="2398" y="5852"/>
                  </a:lnTo>
                  <a:lnTo>
                    <a:pt x="2772" y="5846"/>
                  </a:lnTo>
                  <a:lnTo>
                    <a:pt x="3307" y="5846"/>
                  </a:lnTo>
                  <a:lnTo>
                    <a:pt x="3316" y="5852"/>
                  </a:lnTo>
                  <a:lnTo>
                    <a:pt x="5062" y="5833"/>
                  </a:lnTo>
                  <a:lnTo>
                    <a:pt x="5526" y="5831"/>
                  </a:lnTo>
                  <a:lnTo>
                    <a:pt x="5944" y="5842"/>
                  </a:lnTo>
                  <a:lnTo>
                    <a:pt x="5951" y="5847"/>
                  </a:lnTo>
                  <a:lnTo>
                    <a:pt x="5981" y="5846"/>
                  </a:lnTo>
                  <a:lnTo>
                    <a:pt x="5989" y="5851"/>
                  </a:lnTo>
                  <a:cubicBezTo>
                    <a:pt x="5854" y="5851"/>
                    <a:pt x="5706" y="5842"/>
                    <a:pt x="5561" y="5842"/>
                  </a:cubicBezTo>
                  <a:cubicBezTo>
                    <a:pt x="5418" y="5842"/>
                    <a:pt x="5266" y="5843"/>
                    <a:pt x="5125" y="5842"/>
                  </a:cubicBezTo>
                  <a:cubicBezTo>
                    <a:pt x="4827" y="5841"/>
                    <a:pt x="4534" y="5851"/>
                    <a:pt x="4233" y="5851"/>
                  </a:cubicBezTo>
                  <a:cubicBezTo>
                    <a:pt x="3640" y="5850"/>
                    <a:pt x="3036" y="5859"/>
                    <a:pt x="2442" y="5859"/>
                  </a:cubicBezTo>
                  <a:lnTo>
                    <a:pt x="1988" y="5859"/>
                  </a:lnTo>
                  <a:lnTo>
                    <a:pt x="1979" y="5859"/>
                  </a:lnTo>
                  <a:cubicBezTo>
                    <a:pt x="1818" y="5859"/>
                    <a:pt x="1564" y="5859"/>
                    <a:pt x="1405" y="5855"/>
                  </a:cubicBezTo>
                  <a:cubicBezTo>
                    <a:pt x="1261" y="5852"/>
                    <a:pt x="1184" y="5852"/>
                    <a:pt x="1054" y="5844"/>
                  </a:cubicBezTo>
                  <a:cubicBezTo>
                    <a:pt x="754" y="5825"/>
                    <a:pt x="380" y="5840"/>
                    <a:pt x="66" y="5840"/>
                  </a:cubicBezTo>
                  <a:cubicBezTo>
                    <a:pt x="67" y="5744"/>
                    <a:pt x="70" y="5755"/>
                    <a:pt x="71" y="5670"/>
                  </a:cubicBezTo>
                  <a:cubicBezTo>
                    <a:pt x="71" y="5670"/>
                    <a:pt x="70" y="5587"/>
                    <a:pt x="65" y="5490"/>
                  </a:cubicBezTo>
                  <a:cubicBezTo>
                    <a:pt x="55" y="5306"/>
                    <a:pt x="69" y="5179"/>
                    <a:pt x="42" y="4997"/>
                  </a:cubicBezTo>
                  <a:cubicBezTo>
                    <a:pt x="16" y="4823"/>
                    <a:pt x="66" y="4630"/>
                    <a:pt x="37" y="4449"/>
                  </a:cubicBezTo>
                  <a:cubicBezTo>
                    <a:pt x="10" y="4274"/>
                    <a:pt x="46" y="4200"/>
                    <a:pt x="46" y="4019"/>
                  </a:cubicBezTo>
                  <a:lnTo>
                    <a:pt x="46" y="3589"/>
                  </a:lnTo>
                  <a:cubicBezTo>
                    <a:pt x="46" y="3391"/>
                    <a:pt x="23" y="3202"/>
                    <a:pt x="12" y="3005"/>
                  </a:cubicBezTo>
                  <a:cubicBezTo>
                    <a:pt x="0" y="2808"/>
                    <a:pt x="22" y="2611"/>
                    <a:pt x="35" y="2414"/>
                  </a:cubicBezTo>
                  <a:cubicBezTo>
                    <a:pt x="62" y="2018"/>
                    <a:pt x="19" y="2085"/>
                    <a:pt x="19" y="1690"/>
                  </a:cubicBezTo>
                  <a:lnTo>
                    <a:pt x="19" y="1494"/>
                  </a:lnTo>
                  <a:cubicBezTo>
                    <a:pt x="19" y="1169"/>
                    <a:pt x="51" y="845"/>
                    <a:pt x="55" y="520"/>
                  </a:cubicBezTo>
                  <a:cubicBezTo>
                    <a:pt x="57" y="356"/>
                    <a:pt x="26" y="174"/>
                    <a:pt x="46" y="9"/>
                  </a:cubicBezTo>
                  <a:cubicBezTo>
                    <a:pt x="48" y="8"/>
                    <a:pt x="45" y="2"/>
                    <a:pt x="48" y="1"/>
                  </a:cubicBezTo>
                  <a:cubicBezTo>
                    <a:pt x="51" y="0"/>
                    <a:pt x="48" y="1"/>
                    <a:pt x="51" y="0"/>
                  </a:cubicBezTo>
                  <a:lnTo>
                    <a:pt x="51" y="14"/>
                  </a:lnTo>
                  <a:cubicBezTo>
                    <a:pt x="48" y="18"/>
                    <a:pt x="50" y="31"/>
                    <a:pt x="50" y="41"/>
                  </a:cubicBezTo>
                  <a:cubicBezTo>
                    <a:pt x="47" y="77"/>
                    <a:pt x="44" y="124"/>
                    <a:pt x="55" y="237"/>
                  </a:cubicBezTo>
                  <a:lnTo>
                    <a:pt x="58" y="286"/>
                  </a:lnTo>
                  <a:close/>
                </a:path>
              </a:pathLst>
            </a:custGeom>
            <a:solidFill>
              <a:srgbClr val="000000"/>
            </a:solidFill>
            <a:ln w="0">
              <a:solidFill>
                <a:srgbClr val="000000"/>
              </a:solidFill>
              <a:prstDash val="solid"/>
              <a:round/>
              <a:headEnd/>
              <a:tailEnd/>
            </a:ln>
          </p:spPr>
          <p:txBody>
            <a:bodyPr/>
            <a:lstStyle/>
            <a:p>
              <a:endParaRPr lang="en-GB"/>
            </a:p>
          </p:txBody>
        </p:sp>
        <p:sp>
          <p:nvSpPr>
            <p:cNvPr id="28701" name="Freeform 30"/>
            <p:cNvSpPr>
              <a:spLocks/>
            </p:cNvSpPr>
            <p:nvPr/>
          </p:nvSpPr>
          <p:spPr bwMode="auto">
            <a:xfrm>
              <a:off x="2904" y="267"/>
              <a:ext cx="2729" cy="3549"/>
            </a:xfrm>
            <a:custGeom>
              <a:avLst/>
              <a:gdLst>
                <a:gd name="T0" fmla="*/ 75 w 4542"/>
                <a:gd name="T1" fmla="*/ 102 h 5895"/>
                <a:gd name="T2" fmla="*/ 75 w 4542"/>
                <a:gd name="T3" fmla="*/ 102 h 5895"/>
                <a:gd name="T4" fmla="*/ 75 w 4542"/>
                <a:gd name="T5" fmla="*/ 99 h 5895"/>
                <a:gd name="T6" fmla="*/ 75 w 4542"/>
                <a:gd name="T7" fmla="*/ 93 h 5895"/>
                <a:gd name="T8" fmla="*/ 75 w 4542"/>
                <a:gd name="T9" fmla="*/ 83 h 5895"/>
                <a:gd name="T10" fmla="*/ 75 w 4542"/>
                <a:gd name="T11" fmla="*/ 71 h 5895"/>
                <a:gd name="T12" fmla="*/ 75 w 4542"/>
                <a:gd name="T13" fmla="*/ 59 h 5895"/>
                <a:gd name="T14" fmla="*/ 75 w 4542"/>
                <a:gd name="T15" fmla="*/ 52 h 5895"/>
                <a:gd name="T16" fmla="*/ 75 w 4542"/>
                <a:gd name="T17" fmla="*/ 47 h 5895"/>
                <a:gd name="T18" fmla="*/ 75 w 4542"/>
                <a:gd name="T19" fmla="*/ 41 h 5895"/>
                <a:gd name="T20" fmla="*/ 75 w 4542"/>
                <a:gd name="T21" fmla="*/ 35 h 5895"/>
                <a:gd name="T22" fmla="*/ 75 w 4542"/>
                <a:gd name="T23" fmla="*/ 31 h 5895"/>
                <a:gd name="T24" fmla="*/ 75 w 4542"/>
                <a:gd name="T25" fmla="*/ 20 h 5895"/>
                <a:gd name="T26" fmla="*/ 75 w 4542"/>
                <a:gd name="T27" fmla="*/ 4 h 5895"/>
                <a:gd name="T28" fmla="*/ 75 w 4542"/>
                <a:gd name="T29" fmla="*/ 2 h 5895"/>
                <a:gd name="T30" fmla="*/ 75 w 4542"/>
                <a:gd name="T31" fmla="*/ 1 h 5895"/>
                <a:gd name="T32" fmla="*/ 69 w 4542"/>
                <a:gd name="T33" fmla="*/ 1 h 5895"/>
                <a:gd name="T34" fmla="*/ 71 w 4542"/>
                <a:gd name="T35" fmla="*/ 1 h 5895"/>
                <a:gd name="T36" fmla="*/ 34 w 4542"/>
                <a:gd name="T37" fmla="*/ 1 h 5895"/>
                <a:gd name="T38" fmla="*/ 1 w 4542"/>
                <a:gd name="T39" fmla="*/ 1 h 5895"/>
                <a:gd name="T40" fmla="*/ 1 w 4542"/>
                <a:gd name="T41" fmla="*/ 1 h 5895"/>
                <a:gd name="T42" fmla="*/ 1 w 4542"/>
                <a:gd name="T43" fmla="*/ 1 h 5895"/>
                <a:gd name="T44" fmla="*/ 0 w 4542"/>
                <a:gd name="T45" fmla="*/ 1 h 5895"/>
                <a:gd name="T46" fmla="*/ 24 w 4542"/>
                <a:gd name="T47" fmla="*/ 1 h 5895"/>
                <a:gd name="T48" fmla="*/ 44 w 4542"/>
                <a:gd name="T49" fmla="*/ 1 h 5895"/>
                <a:gd name="T50" fmla="*/ 74 w 4542"/>
                <a:gd name="T51" fmla="*/ 1 h 5895"/>
                <a:gd name="T52" fmla="*/ 75 w 4542"/>
                <a:gd name="T53" fmla="*/ 17 h 5895"/>
                <a:gd name="T54" fmla="*/ 74 w 4542"/>
                <a:gd name="T55" fmla="*/ 33 h 5895"/>
                <a:gd name="T56" fmla="*/ 74 w 4542"/>
                <a:gd name="T57" fmla="*/ 36 h 5895"/>
                <a:gd name="T58" fmla="*/ 74 w 4542"/>
                <a:gd name="T59" fmla="*/ 42 h 5895"/>
                <a:gd name="T60" fmla="*/ 74 w 4542"/>
                <a:gd name="T61" fmla="*/ 47 h 5895"/>
                <a:gd name="T62" fmla="*/ 75 w 4542"/>
                <a:gd name="T63" fmla="*/ 52 h 5895"/>
                <a:gd name="T64" fmla="*/ 75 w 4542"/>
                <a:gd name="T65" fmla="*/ 58 h 5895"/>
                <a:gd name="T66" fmla="*/ 75 w 4542"/>
                <a:gd name="T67" fmla="*/ 69 h 5895"/>
                <a:gd name="T68" fmla="*/ 75 w 4542"/>
                <a:gd name="T69" fmla="*/ 79 h 5895"/>
                <a:gd name="T70" fmla="*/ 74 w 4542"/>
                <a:gd name="T71" fmla="*/ 88 h 5895"/>
                <a:gd name="T72" fmla="*/ 75 w 4542"/>
                <a:gd name="T73" fmla="*/ 98 h 5895"/>
                <a:gd name="T74" fmla="*/ 75 w 4542"/>
                <a:gd name="T75" fmla="*/ 101 h 58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42"/>
                <a:gd name="T115" fmla="*/ 0 h 5895"/>
                <a:gd name="T116" fmla="*/ 4542 w 4542"/>
                <a:gd name="T117" fmla="*/ 5895 h 58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42" h="5895">
                  <a:moveTo>
                    <a:pt x="4387" y="5884"/>
                  </a:moveTo>
                  <a:lnTo>
                    <a:pt x="4387" y="5884"/>
                  </a:lnTo>
                  <a:cubicBezTo>
                    <a:pt x="4377" y="5895"/>
                    <a:pt x="4380" y="5877"/>
                    <a:pt x="4390" y="5750"/>
                  </a:cubicBezTo>
                  <a:cubicBezTo>
                    <a:pt x="4413" y="5638"/>
                    <a:pt x="4393" y="5510"/>
                    <a:pt x="4388" y="5396"/>
                  </a:cubicBezTo>
                  <a:cubicBezTo>
                    <a:pt x="4377" y="5163"/>
                    <a:pt x="4383" y="5055"/>
                    <a:pt x="4400" y="4822"/>
                  </a:cubicBezTo>
                  <a:cubicBezTo>
                    <a:pt x="4418" y="4589"/>
                    <a:pt x="4395" y="4354"/>
                    <a:pt x="4396" y="4120"/>
                  </a:cubicBezTo>
                  <a:cubicBezTo>
                    <a:pt x="4397" y="3881"/>
                    <a:pt x="4416" y="3646"/>
                    <a:pt x="4414" y="3407"/>
                  </a:cubicBezTo>
                  <a:cubicBezTo>
                    <a:pt x="4412" y="3287"/>
                    <a:pt x="4413" y="3170"/>
                    <a:pt x="4404" y="3050"/>
                  </a:cubicBezTo>
                  <a:cubicBezTo>
                    <a:pt x="4395" y="2939"/>
                    <a:pt x="4387" y="2824"/>
                    <a:pt x="4385" y="2715"/>
                  </a:cubicBezTo>
                  <a:cubicBezTo>
                    <a:pt x="4383" y="2601"/>
                    <a:pt x="4388" y="2485"/>
                    <a:pt x="4387" y="2367"/>
                  </a:cubicBezTo>
                  <a:cubicBezTo>
                    <a:pt x="4387" y="2247"/>
                    <a:pt x="4390" y="2127"/>
                    <a:pt x="4384" y="2008"/>
                  </a:cubicBezTo>
                  <a:cubicBezTo>
                    <a:pt x="4373" y="1772"/>
                    <a:pt x="4396" y="1996"/>
                    <a:pt x="4396" y="1759"/>
                  </a:cubicBezTo>
                  <a:lnTo>
                    <a:pt x="4396" y="1159"/>
                  </a:lnTo>
                  <a:cubicBezTo>
                    <a:pt x="4396" y="846"/>
                    <a:pt x="4396" y="531"/>
                    <a:pt x="4389" y="218"/>
                  </a:cubicBezTo>
                  <a:cubicBezTo>
                    <a:pt x="4392" y="156"/>
                    <a:pt x="4388" y="137"/>
                    <a:pt x="4396" y="106"/>
                  </a:cubicBezTo>
                  <a:cubicBezTo>
                    <a:pt x="4400" y="86"/>
                    <a:pt x="4390" y="54"/>
                    <a:pt x="4390" y="43"/>
                  </a:cubicBezTo>
                  <a:cubicBezTo>
                    <a:pt x="4391" y="0"/>
                    <a:pt x="4364" y="13"/>
                    <a:pt x="4089" y="15"/>
                  </a:cubicBezTo>
                  <a:cubicBezTo>
                    <a:pt x="3763" y="12"/>
                    <a:pt x="4542" y="16"/>
                    <a:pt x="4216" y="16"/>
                  </a:cubicBezTo>
                  <a:cubicBezTo>
                    <a:pt x="3562" y="16"/>
                    <a:pt x="2676" y="7"/>
                    <a:pt x="2021" y="8"/>
                  </a:cubicBezTo>
                  <a:cubicBezTo>
                    <a:pt x="1367" y="8"/>
                    <a:pt x="716" y="16"/>
                    <a:pt x="62" y="16"/>
                  </a:cubicBezTo>
                  <a:lnTo>
                    <a:pt x="45" y="21"/>
                  </a:lnTo>
                  <a:lnTo>
                    <a:pt x="18" y="20"/>
                  </a:lnTo>
                  <a:lnTo>
                    <a:pt x="0" y="24"/>
                  </a:lnTo>
                  <a:lnTo>
                    <a:pt x="1425" y="17"/>
                  </a:lnTo>
                  <a:lnTo>
                    <a:pt x="2581" y="16"/>
                  </a:lnTo>
                  <a:lnTo>
                    <a:pt x="4362" y="27"/>
                  </a:lnTo>
                  <a:lnTo>
                    <a:pt x="4380" y="1033"/>
                  </a:lnTo>
                  <a:lnTo>
                    <a:pt x="4378" y="1899"/>
                  </a:lnTo>
                  <a:cubicBezTo>
                    <a:pt x="4378" y="2114"/>
                    <a:pt x="4367" y="1868"/>
                    <a:pt x="4369" y="2085"/>
                  </a:cubicBezTo>
                  <a:cubicBezTo>
                    <a:pt x="4370" y="2189"/>
                    <a:pt x="4382" y="2299"/>
                    <a:pt x="4371" y="2403"/>
                  </a:cubicBezTo>
                  <a:cubicBezTo>
                    <a:pt x="4361" y="2502"/>
                    <a:pt x="4373" y="2617"/>
                    <a:pt x="4371" y="2716"/>
                  </a:cubicBezTo>
                  <a:cubicBezTo>
                    <a:pt x="4370" y="2816"/>
                    <a:pt x="4381" y="2917"/>
                    <a:pt x="4389" y="3018"/>
                  </a:cubicBezTo>
                  <a:cubicBezTo>
                    <a:pt x="4398" y="3127"/>
                    <a:pt x="4396" y="3233"/>
                    <a:pt x="4396" y="3341"/>
                  </a:cubicBezTo>
                  <a:cubicBezTo>
                    <a:pt x="4396" y="3555"/>
                    <a:pt x="4401" y="3762"/>
                    <a:pt x="4380" y="3977"/>
                  </a:cubicBezTo>
                  <a:cubicBezTo>
                    <a:pt x="4360" y="4177"/>
                    <a:pt x="4386" y="4420"/>
                    <a:pt x="4396" y="4624"/>
                  </a:cubicBezTo>
                  <a:cubicBezTo>
                    <a:pt x="4407" y="4832"/>
                    <a:pt x="4369" y="4919"/>
                    <a:pt x="4369" y="5131"/>
                  </a:cubicBezTo>
                  <a:cubicBezTo>
                    <a:pt x="4369" y="5331"/>
                    <a:pt x="4438" y="5462"/>
                    <a:pt x="4394" y="5657"/>
                  </a:cubicBezTo>
                  <a:cubicBezTo>
                    <a:pt x="4394" y="5657"/>
                    <a:pt x="4390" y="5664"/>
                    <a:pt x="4380" y="5863"/>
                  </a:cubicBezTo>
                </a:path>
              </a:pathLst>
            </a:custGeom>
            <a:solidFill>
              <a:srgbClr val="000000"/>
            </a:solidFill>
            <a:ln w="0">
              <a:solidFill>
                <a:srgbClr val="000000"/>
              </a:solidFill>
              <a:prstDash val="solid"/>
              <a:round/>
              <a:headEnd/>
              <a:tailEnd/>
            </a:ln>
          </p:spPr>
          <p:txBody>
            <a:bodyPr/>
            <a:lstStyle/>
            <a:p>
              <a:endParaRPr lang="en-GB"/>
            </a:p>
          </p:txBody>
        </p:sp>
        <p:sp>
          <p:nvSpPr>
            <p:cNvPr id="28702" name="Freeform 31"/>
            <p:cNvSpPr>
              <a:spLocks/>
            </p:cNvSpPr>
            <p:nvPr/>
          </p:nvSpPr>
          <p:spPr bwMode="auto">
            <a:xfrm>
              <a:off x="306" y="210"/>
              <a:ext cx="186" cy="205"/>
            </a:xfrm>
            <a:custGeom>
              <a:avLst/>
              <a:gdLst>
                <a:gd name="T0" fmla="*/ 1 w 310"/>
                <a:gd name="T1" fmla="*/ 0 h 340"/>
                <a:gd name="T2" fmla="*/ 1 w 310"/>
                <a:gd name="T3" fmla="*/ 0 h 340"/>
                <a:gd name="T4" fmla="*/ 1 w 310"/>
                <a:gd name="T5" fmla="*/ 2 h 340"/>
                <a:gd name="T6" fmla="*/ 2 w 310"/>
                <a:gd name="T7" fmla="*/ 1 h 340"/>
                <a:gd name="T8" fmla="*/ 3 w 310"/>
                <a:gd name="T9" fmla="*/ 3 h 340"/>
                <a:gd name="T10" fmla="*/ 4 w 310"/>
                <a:gd name="T11" fmla="*/ 1 h 340"/>
                <a:gd name="T12" fmla="*/ 4 w 310"/>
                <a:gd name="T13" fmla="*/ 3 h 340"/>
                <a:gd name="T14" fmla="*/ 5 w 310"/>
                <a:gd name="T15" fmla="*/ 1 h 340"/>
                <a:gd name="T16" fmla="*/ 5 w 310"/>
                <a:gd name="T17" fmla="*/ 3 h 340"/>
                <a:gd name="T18" fmla="*/ 5 w 310"/>
                <a:gd name="T19" fmla="*/ 5 h 340"/>
                <a:gd name="T20" fmla="*/ 5 w 310"/>
                <a:gd name="T21" fmla="*/ 6 h 340"/>
                <a:gd name="T22" fmla="*/ 5 w 310"/>
                <a:gd name="T23" fmla="*/ 6 h 340"/>
                <a:gd name="T24" fmla="*/ 5 w 310"/>
                <a:gd name="T25" fmla="*/ 2 h 340"/>
                <a:gd name="T26" fmla="*/ 4 w 310"/>
                <a:gd name="T27" fmla="*/ 4 h 340"/>
                <a:gd name="T28" fmla="*/ 4 w 310"/>
                <a:gd name="T29" fmla="*/ 2 h 340"/>
                <a:gd name="T30" fmla="*/ 3 w 310"/>
                <a:gd name="T31" fmla="*/ 4 h 340"/>
                <a:gd name="T32" fmla="*/ 2 w 310"/>
                <a:gd name="T33" fmla="*/ 1 h 340"/>
                <a:gd name="T34" fmla="*/ 1 w 310"/>
                <a:gd name="T35" fmla="*/ 3 h 340"/>
                <a:gd name="T36" fmla="*/ 1 w 310"/>
                <a:gd name="T37" fmla="*/ 1 h 340"/>
                <a:gd name="T38" fmla="*/ 1 w 310"/>
                <a:gd name="T39" fmla="*/ 3 h 340"/>
                <a:gd name="T40" fmla="*/ 1 w 310"/>
                <a:gd name="T41" fmla="*/ 4 h 340"/>
                <a:gd name="T42" fmla="*/ 1 w 310"/>
                <a:gd name="T43" fmla="*/ 1 h 340"/>
                <a:gd name="T44" fmla="*/ 1 w 310"/>
                <a:gd name="T45" fmla="*/ 2 h 340"/>
                <a:gd name="T46" fmla="*/ 1 w 310"/>
                <a:gd name="T47" fmla="*/ 0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0"/>
                <a:gd name="T73" fmla="*/ 0 h 340"/>
                <a:gd name="T74" fmla="*/ 310 w 310"/>
                <a:gd name="T75" fmla="*/ 340 h 3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0" h="340">
                  <a:moveTo>
                    <a:pt x="57" y="0"/>
                  </a:moveTo>
                  <a:lnTo>
                    <a:pt x="57" y="0"/>
                  </a:lnTo>
                  <a:cubicBezTo>
                    <a:pt x="91" y="22"/>
                    <a:pt x="78" y="90"/>
                    <a:pt x="90" y="135"/>
                  </a:cubicBezTo>
                  <a:cubicBezTo>
                    <a:pt x="99" y="99"/>
                    <a:pt x="108" y="63"/>
                    <a:pt x="122" y="33"/>
                  </a:cubicBezTo>
                  <a:cubicBezTo>
                    <a:pt x="157" y="56"/>
                    <a:pt x="157" y="113"/>
                    <a:pt x="163" y="164"/>
                  </a:cubicBezTo>
                  <a:cubicBezTo>
                    <a:pt x="181" y="140"/>
                    <a:pt x="186" y="102"/>
                    <a:pt x="207" y="80"/>
                  </a:cubicBezTo>
                  <a:cubicBezTo>
                    <a:pt x="232" y="104"/>
                    <a:pt x="217" y="155"/>
                    <a:pt x="229" y="190"/>
                  </a:cubicBezTo>
                  <a:cubicBezTo>
                    <a:pt x="248" y="157"/>
                    <a:pt x="254" y="110"/>
                    <a:pt x="276" y="80"/>
                  </a:cubicBezTo>
                  <a:cubicBezTo>
                    <a:pt x="293" y="100"/>
                    <a:pt x="285" y="135"/>
                    <a:pt x="283" y="164"/>
                  </a:cubicBezTo>
                  <a:cubicBezTo>
                    <a:pt x="282" y="200"/>
                    <a:pt x="292" y="242"/>
                    <a:pt x="294" y="278"/>
                  </a:cubicBezTo>
                  <a:cubicBezTo>
                    <a:pt x="296" y="297"/>
                    <a:pt x="310" y="329"/>
                    <a:pt x="283" y="340"/>
                  </a:cubicBezTo>
                  <a:cubicBezTo>
                    <a:pt x="285" y="334"/>
                    <a:pt x="281" y="333"/>
                    <a:pt x="276" y="333"/>
                  </a:cubicBezTo>
                  <a:cubicBezTo>
                    <a:pt x="293" y="281"/>
                    <a:pt x="267" y="188"/>
                    <a:pt x="269" y="117"/>
                  </a:cubicBezTo>
                  <a:cubicBezTo>
                    <a:pt x="253" y="150"/>
                    <a:pt x="250" y="196"/>
                    <a:pt x="225" y="219"/>
                  </a:cubicBezTo>
                  <a:cubicBezTo>
                    <a:pt x="204" y="188"/>
                    <a:pt x="216" y="148"/>
                    <a:pt x="207" y="106"/>
                  </a:cubicBezTo>
                  <a:cubicBezTo>
                    <a:pt x="182" y="130"/>
                    <a:pt x="184" y="181"/>
                    <a:pt x="163" y="208"/>
                  </a:cubicBezTo>
                  <a:cubicBezTo>
                    <a:pt x="142" y="167"/>
                    <a:pt x="153" y="94"/>
                    <a:pt x="126" y="58"/>
                  </a:cubicBezTo>
                  <a:cubicBezTo>
                    <a:pt x="101" y="89"/>
                    <a:pt x="113" y="158"/>
                    <a:pt x="86" y="186"/>
                  </a:cubicBezTo>
                  <a:cubicBezTo>
                    <a:pt x="77" y="142"/>
                    <a:pt x="73" y="82"/>
                    <a:pt x="64" y="29"/>
                  </a:cubicBezTo>
                  <a:cubicBezTo>
                    <a:pt x="43" y="56"/>
                    <a:pt x="37" y="112"/>
                    <a:pt x="31" y="157"/>
                  </a:cubicBezTo>
                  <a:cubicBezTo>
                    <a:pt x="29" y="172"/>
                    <a:pt x="40" y="198"/>
                    <a:pt x="16" y="201"/>
                  </a:cubicBezTo>
                  <a:cubicBezTo>
                    <a:pt x="9" y="156"/>
                    <a:pt x="0" y="93"/>
                    <a:pt x="5" y="47"/>
                  </a:cubicBezTo>
                  <a:cubicBezTo>
                    <a:pt x="25" y="78"/>
                    <a:pt x="4" y="117"/>
                    <a:pt x="20" y="146"/>
                  </a:cubicBezTo>
                  <a:cubicBezTo>
                    <a:pt x="31" y="96"/>
                    <a:pt x="41" y="45"/>
                    <a:pt x="57" y="0"/>
                  </a:cubicBezTo>
                  <a:close/>
                </a:path>
              </a:pathLst>
            </a:custGeom>
            <a:solidFill>
              <a:srgbClr val="000000"/>
            </a:solidFill>
            <a:ln w="0">
              <a:solidFill>
                <a:srgbClr val="000000"/>
              </a:solidFill>
              <a:prstDash val="solid"/>
              <a:round/>
              <a:headEnd/>
              <a:tailEnd/>
            </a:ln>
          </p:spPr>
          <p:txBody>
            <a:bodyPr/>
            <a:lstStyle/>
            <a:p>
              <a:endParaRPr lang="en-GB"/>
            </a:p>
          </p:txBody>
        </p:sp>
        <p:sp>
          <p:nvSpPr>
            <p:cNvPr id="28703" name="Freeform 32"/>
            <p:cNvSpPr>
              <a:spLocks/>
            </p:cNvSpPr>
            <p:nvPr/>
          </p:nvSpPr>
          <p:spPr bwMode="auto">
            <a:xfrm>
              <a:off x="490" y="165"/>
              <a:ext cx="88" cy="170"/>
            </a:xfrm>
            <a:custGeom>
              <a:avLst/>
              <a:gdLst>
                <a:gd name="T0" fmla="*/ 2 w 146"/>
                <a:gd name="T1" fmla="*/ 2 h 282"/>
                <a:gd name="T2" fmla="*/ 2 w 146"/>
                <a:gd name="T3" fmla="*/ 2 h 282"/>
                <a:gd name="T4" fmla="*/ 1 w 146"/>
                <a:gd name="T5" fmla="*/ 1 h 282"/>
                <a:gd name="T6" fmla="*/ 1 w 146"/>
                <a:gd name="T7" fmla="*/ 5 h 282"/>
                <a:gd name="T8" fmla="*/ 2 w 146"/>
                <a:gd name="T9" fmla="*/ 2 h 282"/>
                <a:gd name="T10" fmla="*/ 2 w 146"/>
                <a:gd name="T11" fmla="*/ 5 h 282"/>
                <a:gd name="T12" fmla="*/ 2 w 146"/>
                <a:gd name="T13" fmla="*/ 5 h 282"/>
                <a:gd name="T14" fmla="*/ 2 w 146"/>
                <a:gd name="T15" fmla="*/ 3 h 282"/>
                <a:gd name="T16" fmla="*/ 1 w 146"/>
                <a:gd name="T17" fmla="*/ 5 h 282"/>
                <a:gd name="T18" fmla="*/ 2 w 146"/>
                <a:gd name="T19" fmla="*/ 2 h 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282"/>
                <a:gd name="T32" fmla="*/ 146 w 146"/>
                <a:gd name="T33" fmla="*/ 282 h 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282">
                  <a:moveTo>
                    <a:pt x="113" y="103"/>
                  </a:moveTo>
                  <a:lnTo>
                    <a:pt x="113" y="103"/>
                  </a:lnTo>
                  <a:cubicBezTo>
                    <a:pt x="96" y="103"/>
                    <a:pt x="100" y="82"/>
                    <a:pt x="80" y="85"/>
                  </a:cubicBezTo>
                  <a:cubicBezTo>
                    <a:pt x="41" y="124"/>
                    <a:pt x="24" y="197"/>
                    <a:pt x="32" y="264"/>
                  </a:cubicBezTo>
                  <a:cubicBezTo>
                    <a:pt x="73" y="237"/>
                    <a:pt x="80" y="178"/>
                    <a:pt x="127" y="158"/>
                  </a:cubicBezTo>
                  <a:cubicBezTo>
                    <a:pt x="144" y="189"/>
                    <a:pt x="124" y="248"/>
                    <a:pt x="146" y="268"/>
                  </a:cubicBezTo>
                  <a:cubicBezTo>
                    <a:pt x="138" y="270"/>
                    <a:pt x="135" y="277"/>
                    <a:pt x="124" y="275"/>
                  </a:cubicBezTo>
                  <a:cubicBezTo>
                    <a:pt x="121" y="237"/>
                    <a:pt x="123" y="219"/>
                    <a:pt x="120" y="180"/>
                  </a:cubicBezTo>
                  <a:cubicBezTo>
                    <a:pt x="75" y="201"/>
                    <a:pt x="76" y="267"/>
                    <a:pt x="25" y="282"/>
                  </a:cubicBezTo>
                  <a:cubicBezTo>
                    <a:pt x="0" y="219"/>
                    <a:pt x="47" y="0"/>
                    <a:pt x="113" y="103"/>
                  </a:cubicBezTo>
                  <a:close/>
                </a:path>
              </a:pathLst>
            </a:custGeom>
            <a:solidFill>
              <a:srgbClr val="000000"/>
            </a:solidFill>
            <a:ln w="0">
              <a:solidFill>
                <a:srgbClr val="000000"/>
              </a:solidFill>
              <a:prstDash val="solid"/>
              <a:round/>
              <a:headEnd/>
              <a:tailEnd/>
            </a:ln>
          </p:spPr>
          <p:txBody>
            <a:bodyPr/>
            <a:lstStyle/>
            <a:p>
              <a:endParaRPr lang="en-GB"/>
            </a:p>
          </p:txBody>
        </p:sp>
        <p:sp>
          <p:nvSpPr>
            <p:cNvPr id="28704" name="Freeform 33"/>
            <p:cNvSpPr>
              <a:spLocks noEditPoints="1"/>
            </p:cNvSpPr>
            <p:nvPr/>
          </p:nvSpPr>
          <p:spPr bwMode="auto">
            <a:xfrm>
              <a:off x="580" y="251"/>
              <a:ext cx="240" cy="88"/>
            </a:xfrm>
            <a:custGeom>
              <a:avLst/>
              <a:gdLst>
                <a:gd name="T0" fmla="*/ 6 w 400"/>
                <a:gd name="T1" fmla="*/ 1 h 146"/>
                <a:gd name="T2" fmla="*/ 6 w 400"/>
                <a:gd name="T3" fmla="*/ 1 h 146"/>
                <a:gd name="T4" fmla="*/ 6 w 400"/>
                <a:gd name="T5" fmla="*/ 1 h 146"/>
                <a:gd name="T6" fmla="*/ 6 w 400"/>
                <a:gd name="T7" fmla="*/ 1 h 146"/>
                <a:gd name="T8" fmla="*/ 1 w 400"/>
                <a:gd name="T9" fmla="*/ 2 h 146"/>
                <a:gd name="T10" fmla="*/ 1 w 400"/>
                <a:gd name="T11" fmla="*/ 2 h 146"/>
                <a:gd name="T12" fmla="*/ 1 w 400"/>
                <a:gd name="T13" fmla="*/ 1 h 146"/>
                <a:gd name="T14" fmla="*/ 1 w 400"/>
                <a:gd name="T15" fmla="*/ 2 h 146"/>
                <a:gd name="T16" fmla="*/ 6 w 400"/>
                <a:gd name="T17" fmla="*/ 0 h 146"/>
                <a:gd name="T18" fmla="*/ 6 w 400"/>
                <a:gd name="T19" fmla="*/ 0 h 146"/>
                <a:gd name="T20" fmla="*/ 6 w 400"/>
                <a:gd name="T21" fmla="*/ 2 h 146"/>
                <a:gd name="T22" fmla="*/ 7 w 400"/>
                <a:gd name="T23" fmla="*/ 2 h 146"/>
                <a:gd name="T24" fmla="*/ 5 w 400"/>
                <a:gd name="T25" fmla="*/ 2 h 146"/>
                <a:gd name="T26" fmla="*/ 5 w 400"/>
                <a:gd name="T27" fmla="*/ 2 h 146"/>
                <a:gd name="T28" fmla="*/ 5 w 400"/>
                <a:gd name="T29" fmla="*/ 1 h 146"/>
                <a:gd name="T30" fmla="*/ 4 w 400"/>
                <a:gd name="T31" fmla="*/ 2 h 146"/>
                <a:gd name="T32" fmla="*/ 4 w 400"/>
                <a:gd name="T33" fmla="*/ 1 h 146"/>
                <a:gd name="T34" fmla="*/ 2 w 400"/>
                <a:gd name="T35" fmla="*/ 2 h 146"/>
                <a:gd name="T36" fmla="*/ 2 w 400"/>
                <a:gd name="T37" fmla="*/ 1 h 146"/>
                <a:gd name="T38" fmla="*/ 1 w 400"/>
                <a:gd name="T39" fmla="*/ 2 h 146"/>
                <a:gd name="T40" fmla="*/ 1 w 400"/>
                <a:gd name="T41" fmla="*/ 1 h 146"/>
                <a:gd name="T42" fmla="*/ 1 w 400"/>
                <a:gd name="T43" fmla="*/ 2 h 146"/>
                <a:gd name="T44" fmla="*/ 1 w 400"/>
                <a:gd name="T45" fmla="*/ 1 h 146"/>
                <a:gd name="T46" fmla="*/ 1 w 400"/>
                <a:gd name="T47" fmla="*/ 1 h 146"/>
                <a:gd name="T48" fmla="*/ 1 w 400"/>
                <a:gd name="T49" fmla="*/ 1 h 146"/>
                <a:gd name="T50" fmla="*/ 1 w 400"/>
                <a:gd name="T51" fmla="*/ 2 h 146"/>
                <a:gd name="T52" fmla="*/ 2 w 400"/>
                <a:gd name="T53" fmla="*/ 1 h 146"/>
                <a:gd name="T54" fmla="*/ 3 w 400"/>
                <a:gd name="T55" fmla="*/ 2 h 146"/>
                <a:gd name="T56" fmla="*/ 4 w 400"/>
                <a:gd name="T57" fmla="*/ 1 h 146"/>
                <a:gd name="T58" fmla="*/ 4 w 400"/>
                <a:gd name="T59" fmla="*/ 1 h 146"/>
                <a:gd name="T60" fmla="*/ 5 w 400"/>
                <a:gd name="T61" fmla="*/ 1 h 146"/>
                <a:gd name="T62" fmla="*/ 5 w 400"/>
                <a:gd name="T63" fmla="*/ 2 h 146"/>
                <a:gd name="T64" fmla="*/ 6 w 400"/>
                <a:gd name="T65" fmla="*/ 0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0"/>
                <a:gd name="T100" fmla="*/ 0 h 146"/>
                <a:gd name="T101" fmla="*/ 400 w 400"/>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0" h="146">
                  <a:moveTo>
                    <a:pt x="358" y="37"/>
                  </a:moveTo>
                  <a:lnTo>
                    <a:pt x="358" y="37"/>
                  </a:lnTo>
                  <a:cubicBezTo>
                    <a:pt x="352" y="46"/>
                    <a:pt x="341" y="52"/>
                    <a:pt x="340" y="66"/>
                  </a:cubicBezTo>
                  <a:cubicBezTo>
                    <a:pt x="352" y="63"/>
                    <a:pt x="353" y="48"/>
                    <a:pt x="358" y="37"/>
                  </a:cubicBezTo>
                  <a:close/>
                  <a:moveTo>
                    <a:pt x="21" y="114"/>
                  </a:moveTo>
                  <a:lnTo>
                    <a:pt x="21" y="114"/>
                  </a:lnTo>
                  <a:cubicBezTo>
                    <a:pt x="36" y="88"/>
                    <a:pt x="55" y="67"/>
                    <a:pt x="65" y="37"/>
                  </a:cubicBezTo>
                  <a:cubicBezTo>
                    <a:pt x="30" y="2"/>
                    <a:pt x="11" y="80"/>
                    <a:pt x="21" y="114"/>
                  </a:cubicBezTo>
                  <a:close/>
                  <a:moveTo>
                    <a:pt x="376" y="0"/>
                  </a:moveTo>
                  <a:lnTo>
                    <a:pt x="376" y="0"/>
                  </a:lnTo>
                  <a:cubicBezTo>
                    <a:pt x="392" y="38"/>
                    <a:pt x="344" y="72"/>
                    <a:pt x="332" y="106"/>
                  </a:cubicBezTo>
                  <a:cubicBezTo>
                    <a:pt x="338" y="133"/>
                    <a:pt x="384" y="118"/>
                    <a:pt x="398" y="110"/>
                  </a:cubicBezTo>
                  <a:cubicBezTo>
                    <a:pt x="400" y="146"/>
                    <a:pt x="328" y="144"/>
                    <a:pt x="318" y="117"/>
                  </a:cubicBezTo>
                  <a:cubicBezTo>
                    <a:pt x="304" y="122"/>
                    <a:pt x="297" y="133"/>
                    <a:pt x="277" y="132"/>
                  </a:cubicBezTo>
                  <a:cubicBezTo>
                    <a:pt x="266" y="108"/>
                    <a:pt x="276" y="71"/>
                    <a:pt x="270" y="33"/>
                  </a:cubicBezTo>
                  <a:cubicBezTo>
                    <a:pt x="239" y="56"/>
                    <a:pt x="241" y="111"/>
                    <a:pt x="204" y="128"/>
                  </a:cubicBezTo>
                  <a:cubicBezTo>
                    <a:pt x="201" y="110"/>
                    <a:pt x="207" y="64"/>
                    <a:pt x="204" y="48"/>
                  </a:cubicBezTo>
                  <a:cubicBezTo>
                    <a:pt x="183" y="75"/>
                    <a:pt x="182" y="123"/>
                    <a:pt x="153" y="143"/>
                  </a:cubicBezTo>
                  <a:cubicBezTo>
                    <a:pt x="148" y="112"/>
                    <a:pt x="149" y="71"/>
                    <a:pt x="153" y="44"/>
                  </a:cubicBezTo>
                  <a:cubicBezTo>
                    <a:pt x="115" y="58"/>
                    <a:pt x="112" y="127"/>
                    <a:pt x="73" y="128"/>
                  </a:cubicBezTo>
                  <a:cubicBezTo>
                    <a:pt x="74" y="104"/>
                    <a:pt x="78" y="83"/>
                    <a:pt x="76" y="55"/>
                  </a:cubicBezTo>
                  <a:cubicBezTo>
                    <a:pt x="50" y="64"/>
                    <a:pt x="48" y="129"/>
                    <a:pt x="7" y="136"/>
                  </a:cubicBezTo>
                  <a:cubicBezTo>
                    <a:pt x="0" y="92"/>
                    <a:pt x="9" y="40"/>
                    <a:pt x="32" y="15"/>
                  </a:cubicBezTo>
                  <a:cubicBezTo>
                    <a:pt x="50" y="15"/>
                    <a:pt x="68" y="13"/>
                    <a:pt x="69" y="29"/>
                  </a:cubicBezTo>
                  <a:cubicBezTo>
                    <a:pt x="82" y="32"/>
                    <a:pt x="81" y="12"/>
                    <a:pt x="91" y="22"/>
                  </a:cubicBezTo>
                  <a:cubicBezTo>
                    <a:pt x="91" y="57"/>
                    <a:pt x="86" y="65"/>
                    <a:pt x="87" y="103"/>
                  </a:cubicBezTo>
                  <a:cubicBezTo>
                    <a:pt x="112" y="76"/>
                    <a:pt x="126" y="39"/>
                    <a:pt x="157" y="18"/>
                  </a:cubicBezTo>
                  <a:cubicBezTo>
                    <a:pt x="171" y="33"/>
                    <a:pt x="161" y="73"/>
                    <a:pt x="164" y="99"/>
                  </a:cubicBezTo>
                  <a:cubicBezTo>
                    <a:pt x="186" y="75"/>
                    <a:pt x="187" y="31"/>
                    <a:pt x="219" y="18"/>
                  </a:cubicBezTo>
                  <a:cubicBezTo>
                    <a:pt x="220" y="52"/>
                    <a:pt x="218" y="68"/>
                    <a:pt x="215" y="92"/>
                  </a:cubicBezTo>
                  <a:cubicBezTo>
                    <a:pt x="242" y="70"/>
                    <a:pt x="244" y="22"/>
                    <a:pt x="281" y="11"/>
                  </a:cubicBezTo>
                  <a:cubicBezTo>
                    <a:pt x="290" y="40"/>
                    <a:pt x="279" y="89"/>
                    <a:pt x="288" y="117"/>
                  </a:cubicBezTo>
                  <a:cubicBezTo>
                    <a:pt x="337" y="97"/>
                    <a:pt x="323" y="15"/>
                    <a:pt x="376" y="0"/>
                  </a:cubicBezTo>
                  <a:close/>
                </a:path>
              </a:pathLst>
            </a:custGeom>
            <a:solidFill>
              <a:srgbClr val="000000"/>
            </a:solidFill>
            <a:ln w="0">
              <a:solidFill>
                <a:srgbClr val="000000"/>
              </a:solidFill>
              <a:prstDash val="solid"/>
              <a:round/>
              <a:headEnd/>
              <a:tailEnd/>
            </a:ln>
          </p:spPr>
          <p:txBody>
            <a:bodyPr/>
            <a:lstStyle/>
            <a:p>
              <a:endParaRPr lang="en-GB"/>
            </a:p>
          </p:txBody>
        </p:sp>
        <p:sp>
          <p:nvSpPr>
            <p:cNvPr id="28705" name="Freeform 34"/>
            <p:cNvSpPr>
              <a:spLocks/>
            </p:cNvSpPr>
            <p:nvPr/>
          </p:nvSpPr>
          <p:spPr bwMode="auto">
            <a:xfrm>
              <a:off x="5419" y="4046"/>
              <a:ext cx="26" cy="49"/>
            </a:xfrm>
            <a:custGeom>
              <a:avLst/>
              <a:gdLst>
                <a:gd name="T0" fmla="*/ 0 w 44"/>
                <a:gd name="T1" fmla="*/ 1 h 81"/>
                <a:gd name="T2" fmla="*/ 0 w 44"/>
                <a:gd name="T3" fmla="*/ 1 h 81"/>
                <a:gd name="T4" fmla="*/ 0 w 44"/>
                <a:gd name="T5" fmla="*/ 0 h 81"/>
                <a:gd name="T6" fmla="*/ 1 w 44"/>
                <a:gd name="T7" fmla="*/ 0 h 81"/>
                <a:gd name="T8" fmla="*/ 1 w 44"/>
                <a:gd name="T9" fmla="*/ 1 h 81"/>
                <a:gd name="T10" fmla="*/ 1 w 44"/>
                <a:gd name="T11" fmla="*/ 1 h 81"/>
                <a:gd name="T12" fmla="*/ 1 w 44"/>
                <a:gd name="T13" fmla="*/ 1 h 81"/>
                <a:gd name="T14" fmla="*/ 1 w 44"/>
                <a:gd name="T15" fmla="*/ 1 h 81"/>
                <a:gd name="T16" fmla="*/ 1 w 44"/>
                <a:gd name="T17" fmla="*/ 1 h 81"/>
                <a:gd name="T18" fmla="*/ 1 w 44"/>
                <a:gd name="T19" fmla="*/ 1 h 81"/>
                <a:gd name="T20" fmla="*/ 1 w 44"/>
                <a:gd name="T21" fmla="*/ 1 h 81"/>
                <a:gd name="T22" fmla="*/ 1 w 44"/>
                <a:gd name="T23" fmla="*/ 1 h 81"/>
                <a:gd name="T24" fmla="*/ 1 w 44"/>
                <a:gd name="T25" fmla="*/ 1 h 81"/>
                <a:gd name="T26" fmla="*/ 0 w 4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81"/>
                <a:gd name="T44" fmla="*/ 44 w 4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81">
                  <a:moveTo>
                    <a:pt x="0" y="81"/>
                  </a:moveTo>
                  <a:lnTo>
                    <a:pt x="0" y="81"/>
                  </a:lnTo>
                  <a:lnTo>
                    <a:pt x="0" y="0"/>
                  </a:lnTo>
                  <a:lnTo>
                    <a:pt x="44" y="0"/>
                  </a:lnTo>
                  <a:lnTo>
                    <a:pt x="44" y="18"/>
                  </a:lnTo>
                  <a:lnTo>
                    <a:pt x="20" y="18"/>
                  </a:lnTo>
                  <a:lnTo>
                    <a:pt x="20" y="31"/>
                  </a:lnTo>
                  <a:lnTo>
                    <a:pt x="44" y="31"/>
                  </a:lnTo>
                  <a:lnTo>
                    <a:pt x="44" y="49"/>
                  </a:lnTo>
                  <a:lnTo>
                    <a:pt x="20" y="49"/>
                  </a:lnTo>
                  <a:lnTo>
                    <a:pt x="20" y="63"/>
                  </a:lnTo>
                  <a:lnTo>
                    <a:pt x="44" y="63"/>
                  </a:lnTo>
                  <a:lnTo>
                    <a:pt x="44" y="81"/>
                  </a:lnTo>
                  <a:lnTo>
                    <a:pt x="0" y="81"/>
                  </a:lnTo>
                  <a:close/>
                </a:path>
              </a:pathLst>
            </a:custGeom>
            <a:solidFill>
              <a:srgbClr val="B42E34"/>
            </a:solidFill>
            <a:ln w="0">
              <a:solidFill>
                <a:srgbClr val="000000"/>
              </a:solidFill>
              <a:prstDash val="solid"/>
              <a:round/>
              <a:headEnd/>
              <a:tailEnd/>
            </a:ln>
          </p:spPr>
          <p:txBody>
            <a:bodyPr/>
            <a:lstStyle/>
            <a:p>
              <a:endParaRPr lang="en-GB"/>
            </a:p>
          </p:txBody>
        </p:sp>
        <p:sp>
          <p:nvSpPr>
            <p:cNvPr id="28706" name="Freeform 35"/>
            <p:cNvSpPr>
              <a:spLocks/>
            </p:cNvSpPr>
            <p:nvPr/>
          </p:nvSpPr>
          <p:spPr bwMode="auto">
            <a:xfrm>
              <a:off x="5453" y="4057"/>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1" y="3"/>
                    <a:pt x="26" y="0"/>
                    <a:pt x="34" y="0"/>
                  </a:cubicBezTo>
                  <a:cubicBezTo>
                    <a:pt x="47" y="0"/>
                    <a:pt x="55" y="8"/>
                    <a:pt x="55" y="22"/>
                  </a:cubicBezTo>
                  <a:lnTo>
                    <a:pt x="55" y="62"/>
                  </a:lnTo>
                  <a:lnTo>
                    <a:pt x="37" y="62"/>
                  </a:lnTo>
                  <a:lnTo>
                    <a:pt x="37" y="29"/>
                  </a:lnTo>
                  <a:cubicBezTo>
                    <a:pt x="37" y="20"/>
                    <a:pt x="35" y="17"/>
                    <a:pt x="28" y="17"/>
                  </a:cubicBezTo>
                  <a:cubicBezTo>
                    <a:pt x="21" y="17"/>
                    <a:pt x="18" y="21"/>
                    <a:pt x="18" y="29"/>
                  </a:cubicBezTo>
                  <a:lnTo>
                    <a:pt x="18"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28707" name="Freeform 36"/>
            <p:cNvSpPr>
              <a:spLocks noEditPoints="1"/>
            </p:cNvSpPr>
            <p:nvPr/>
          </p:nvSpPr>
          <p:spPr bwMode="auto">
            <a:xfrm>
              <a:off x="5492" y="4057"/>
              <a:ext cx="38" cy="53"/>
            </a:xfrm>
            <a:custGeom>
              <a:avLst/>
              <a:gdLst>
                <a:gd name="T0" fmla="*/ 1 w 62"/>
                <a:gd name="T1" fmla="*/ 1 h 88"/>
                <a:gd name="T2" fmla="*/ 1 w 62"/>
                <a:gd name="T3" fmla="*/ 1 h 88"/>
                <a:gd name="T4" fmla="*/ 0 w 62"/>
                <a:gd name="T5" fmla="*/ 1 h 88"/>
                <a:gd name="T6" fmla="*/ 1 w 62"/>
                <a:gd name="T7" fmla="*/ 1 h 88"/>
                <a:gd name="T8" fmla="*/ 1 w 62"/>
                <a:gd name="T9" fmla="*/ 0 h 88"/>
                <a:gd name="T10" fmla="*/ 1 w 62"/>
                <a:gd name="T11" fmla="*/ 1 h 88"/>
                <a:gd name="T12" fmla="*/ 1 w 62"/>
                <a:gd name="T13" fmla="*/ 1 h 88"/>
                <a:gd name="T14" fmla="*/ 1 w 62"/>
                <a:gd name="T15" fmla="*/ 1 h 88"/>
                <a:gd name="T16" fmla="*/ 1 w 62"/>
                <a:gd name="T17" fmla="*/ 1 h 88"/>
                <a:gd name="T18" fmla="*/ 1 w 62"/>
                <a:gd name="T19" fmla="*/ 1 h 88"/>
                <a:gd name="T20" fmla="*/ 1 w 62"/>
                <a:gd name="T21" fmla="*/ 1 h 88"/>
                <a:gd name="T22" fmla="*/ 1 w 62"/>
                <a:gd name="T23" fmla="*/ 1 h 88"/>
                <a:gd name="T24" fmla="*/ 1 w 62"/>
                <a:gd name="T25" fmla="*/ 1 h 88"/>
                <a:gd name="T26" fmla="*/ 1 w 62"/>
                <a:gd name="T27" fmla="*/ 1 h 88"/>
                <a:gd name="T28" fmla="*/ 1 w 62"/>
                <a:gd name="T29" fmla="*/ 1 h 88"/>
                <a:gd name="T30" fmla="*/ 1 w 62"/>
                <a:gd name="T31" fmla="*/ 1 h 88"/>
                <a:gd name="T32" fmla="*/ 1 w 62"/>
                <a:gd name="T33" fmla="*/ 1 h 88"/>
                <a:gd name="T34" fmla="*/ 1 w 62"/>
                <a:gd name="T35" fmla="*/ 1 h 88"/>
                <a:gd name="T36" fmla="*/ 1 w 62"/>
                <a:gd name="T37" fmla="*/ 1 h 88"/>
                <a:gd name="T38" fmla="*/ 1 w 62"/>
                <a:gd name="T39" fmla="*/ 1 h 88"/>
                <a:gd name="T40" fmla="*/ 1 w 62"/>
                <a:gd name="T41" fmla="*/ 1 h 88"/>
                <a:gd name="T42" fmla="*/ 1 w 62"/>
                <a:gd name="T43" fmla="*/ 1 h 88"/>
                <a:gd name="T44" fmla="*/ 1 w 62"/>
                <a:gd name="T45" fmla="*/ 1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
                <a:gd name="T70" fmla="*/ 0 h 88"/>
                <a:gd name="T71" fmla="*/ 62 w 62"/>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 h="88">
                  <a:moveTo>
                    <a:pt x="28" y="62"/>
                  </a:moveTo>
                  <a:lnTo>
                    <a:pt x="28" y="62"/>
                  </a:lnTo>
                  <a:cubicBezTo>
                    <a:pt x="12" y="62"/>
                    <a:pt x="0" y="49"/>
                    <a:pt x="0" y="31"/>
                  </a:cubicBezTo>
                  <a:cubicBezTo>
                    <a:pt x="0" y="22"/>
                    <a:pt x="3" y="15"/>
                    <a:pt x="9" y="9"/>
                  </a:cubicBezTo>
                  <a:cubicBezTo>
                    <a:pt x="15" y="3"/>
                    <a:pt x="21" y="0"/>
                    <a:pt x="29" y="0"/>
                  </a:cubicBezTo>
                  <a:cubicBezTo>
                    <a:pt x="36" y="0"/>
                    <a:pt x="41" y="3"/>
                    <a:pt x="45" y="8"/>
                  </a:cubicBezTo>
                  <a:lnTo>
                    <a:pt x="45" y="1"/>
                  </a:lnTo>
                  <a:lnTo>
                    <a:pt x="62" y="1"/>
                  </a:lnTo>
                  <a:lnTo>
                    <a:pt x="62" y="56"/>
                  </a:lnTo>
                  <a:cubicBezTo>
                    <a:pt x="62" y="64"/>
                    <a:pt x="62" y="70"/>
                    <a:pt x="57" y="76"/>
                  </a:cubicBezTo>
                  <a:cubicBezTo>
                    <a:pt x="52" y="84"/>
                    <a:pt x="43" y="88"/>
                    <a:pt x="32" y="88"/>
                  </a:cubicBezTo>
                  <a:cubicBezTo>
                    <a:pt x="16" y="88"/>
                    <a:pt x="5" y="79"/>
                    <a:pt x="2" y="67"/>
                  </a:cubicBezTo>
                  <a:lnTo>
                    <a:pt x="22" y="67"/>
                  </a:lnTo>
                  <a:cubicBezTo>
                    <a:pt x="23" y="71"/>
                    <a:pt x="27" y="73"/>
                    <a:pt x="32" y="73"/>
                  </a:cubicBezTo>
                  <a:cubicBezTo>
                    <a:pt x="40" y="73"/>
                    <a:pt x="45" y="68"/>
                    <a:pt x="45" y="59"/>
                  </a:cubicBezTo>
                  <a:cubicBezTo>
                    <a:pt x="45" y="58"/>
                    <a:pt x="45" y="57"/>
                    <a:pt x="45" y="56"/>
                  </a:cubicBezTo>
                  <a:cubicBezTo>
                    <a:pt x="40" y="60"/>
                    <a:pt x="35" y="62"/>
                    <a:pt x="28" y="62"/>
                  </a:cubicBezTo>
                  <a:close/>
                  <a:moveTo>
                    <a:pt x="31" y="46"/>
                  </a:moveTo>
                  <a:lnTo>
                    <a:pt x="31" y="46"/>
                  </a:lnTo>
                  <a:cubicBezTo>
                    <a:pt x="39" y="46"/>
                    <a:pt x="46" y="40"/>
                    <a:pt x="46" y="31"/>
                  </a:cubicBezTo>
                  <a:cubicBezTo>
                    <a:pt x="46" y="22"/>
                    <a:pt x="39" y="16"/>
                    <a:pt x="32" y="16"/>
                  </a:cubicBezTo>
                  <a:cubicBezTo>
                    <a:pt x="23" y="16"/>
                    <a:pt x="17" y="23"/>
                    <a:pt x="17" y="31"/>
                  </a:cubicBezTo>
                  <a:cubicBezTo>
                    <a:pt x="17" y="40"/>
                    <a:pt x="23" y="46"/>
                    <a:pt x="31" y="46"/>
                  </a:cubicBezTo>
                  <a:close/>
                </a:path>
              </a:pathLst>
            </a:custGeom>
            <a:solidFill>
              <a:srgbClr val="B42E34"/>
            </a:solidFill>
            <a:ln w="0">
              <a:solidFill>
                <a:srgbClr val="000000"/>
              </a:solidFill>
              <a:prstDash val="solid"/>
              <a:round/>
              <a:headEnd/>
              <a:tailEnd/>
            </a:ln>
          </p:spPr>
          <p:txBody>
            <a:bodyPr/>
            <a:lstStyle/>
            <a:p>
              <a:endParaRPr lang="en-GB"/>
            </a:p>
          </p:txBody>
        </p:sp>
        <p:sp>
          <p:nvSpPr>
            <p:cNvPr id="28708" name="Freeform 37"/>
            <p:cNvSpPr>
              <a:spLocks/>
            </p:cNvSpPr>
            <p:nvPr/>
          </p:nvSpPr>
          <p:spPr bwMode="auto">
            <a:xfrm>
              <a:off x="5537" y="4046"/>
              <a:ext cx="11" cy="49"/>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28709" name="Freeform 38"/>
            <p:cNvSpPr>
              <a:spLocks noEditPoints="1"/>
            </p:cNvSpPr>
            <p:nvPr/>
          </p:nvSpPr>
          <p:spPr bwMode="auto">
            <a:xfrm>
              <a:off x="5554" y="4057"/>
              <a:ext cx="39" cy="38"/>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8" y="55"/>
                  </a:moveTo>
                  <a:lnTo>
                    <a:pt x="48" y="55"/>
                  </a:lnTo>
                  <a:cubicBezTo>
                    <a:pt x="42" y="60"/>
                    <a:pt x="37" y="62"/>
                    <a:pt x="30" y="62"/>
                  </a:cubicBezTo>
                  <a:cubicBezTo>
                    <a:pt x="22" y="62"/>
                    <a:pt x="16" y="60"/>
                    <a:pt x="11" y="55"/>
                  </a:cubicBezTo>
                  <a:cubicBezTo>
                    <a:pt x="4" y="49"/>
                    <a:pt x="0" y="41"/>
                    <a:pt x="0" y="31"/>
                  </a:cubicBezTo>
                  <a:cubicBezTo>
                    <a:pt x="0" y="22"/>
                    <a:pt x="3" y="15"/>
                    <a:pt x="10" y="8"/>
                  </a:cubicBezTo>
                  <a:cubicBezTo>
                    <a:pt x="15" y="3"/>
                    <a:pt x="22" y="0"/>
                    <a:pt x="30" y="0"/>
                  </a:cubicBezTo>
                  <a:cubicBezTo>
                    <a:pt x="37" y="0"/>
                    <a:pt x="43" y="3"/>
                    <a:pt x="47" y="8"/>
                  </a:cubicBezTo>
                  <a:lnTo>
                    <a:pt x="47" y="1"/>
                  </a:lnTo>
                  <a:lnTo>
                    <a:pt x="65" y="1"/>
                  </a:lnTo>
                  <a:lnTo>
                    <a:pt x="65" y="62"/>
                  </a:lnTo>
                  <a:lnTo>
                    <a:pt x="48" y="62"/>
                  </a:lnTo>
                  <a:lnTo>
                    <a:pt x="48" y="55"/>
                  </a:lnTo>
                  <a:close/>
                  <a:moveTo>
                    <a:pt x="34" y="46"/>
                  </a:moveTo>
                  <a:lnTo>
                    <a:pt x="34" y="46"/>
                  </a:lnTo>
                  <a:cubicBezTo>
                    <a:pt x="41" y="46"/>
                    <a:pt x="48" y="40"/>
                    <a:pt x="48" y="31"/>
                  </a:cubicBezTo>
                  <a:cubicBezTo>
                    <a:pt x="48" y="22"/>
                    <a:pt x="41" y="16"/>
                    <a:pt x="33" y="16"/>
                  </a:cubicBezTo>
                  <a:cubicBezTo>
                    <a:pt x="24" y="16"/>
                    <a:pt x="18" y="23"/>
                    <a:pt x="18" y="31"/>
                  </a:cubicBezTo>
                  <a:cubicBezTo>
                    <a:pt x="18" y="40"/>
                    <a:pt x="24" y="46"/>
                    <a:pt x="34" y="46"/>
                  </a:cubicBezTo>
                  <a:close/>
                </a:path>
              </a:pathLst>
            </a:custGeom>
            <a:solidFill>
              <a:srgbClr val="B42E34"/>
            </a:solidFill>
            <a:ln w="0">
              <a:solidFill>
                <a:srgbClr val="000000"/>
              </a:solidFill>
              <a:prstDash val="solid"/>
              <a:round/>
              <a:headEnd/>
              <a:tailEnd/>
            </a:ln>
          </p:spPr>
          <p:txBody>
            <a:bodyPr/>
            <a:lstStyle/>
            <a:p>
              <a:endParaRPr lang="en-GB"/>
            </a:p>
          </p:txBody>
        </p:sp>
        <p:sp>
          <p:nvSpPr>
            <p:cNvPr id="28710" name="Freeform 39"/>
            <p:cNvSpPr>
              <a:spLocks/>
            </p:cNvSpPr>
            <p:nvPr/>
          </p:nvSpPr>
          <p:spPr bwMode="auto">
            <a:xfrm>
              <a:off x="5600" y="4057"/>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6"/>
                    <a:pt x="28" y="16"/>
                  </a:cubicBezTo>
                  <a:cubicBezTo>
                    <a:pt x="21" y="16"/>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28711" name="Freeform 40"/>
            <p:cNvSpPr>
              <a:spLocks noEditPoints="1"/>
            </p:cNvSpPr>
            <p:nvPr/>
          </p:nvSpPr>
          <p:spPr bwMode="auto">
            <a:xfrm>
              <a:off x="5638" y="4046"/>
              <a:ext cx="39" cy="49"/>
            </a:xfrm>
            <a:custGeom>
              <a:avLst/>
              <a:gdLst>
                <a:gd name="T0" fmla="*/ 1 w 65"/>
                <a:gd name="T1" fmla="*/ 1 h 81"/>
                <a:gd name="T2" fmla="*/ 1 w 65"/>
                <a:gd name="T3" fmla="*/ 1 h 81"/>
                <a:gd name="T4" fmla="*/ 1 w 65"/>
                <a:gd name="T5" fmla="*/ 1 h 81"/>
                <a:gd name="T6" fmla="*/ 1 w 65"/>
                <a:gd name="T7" fmla="*/ 1 h 81"/>
                <a:gd name="T8" fmla="*/ 0 w 65"/>
                <a:gd name="T9" fmla="*/ 1 h 81"/>
                <a:gd name="T10" fmla="*/ 1 w 65"/>
                <a:gd name="T11" fmla="*/ 1 h 81"/>
                <a:gd name="T12" fmla="*/ 1 w 65"/>
                <a:gd name="T13" fmla="*/ 1 h 81"/>
                <a:gd name="T14" fmla="*/ 1 w 65"/>
                <a:gd name="T15" fmla="*/ 1 h 81"/>
                <a:gd name="T16" fmla="*/ 1 w 65"/>
                <a:gd name="T17" fmla="*/ 0 h 81"/>
                <a:gd name="T18" fmla="*/ 1 w 65"/>
                <a:gd name="T19" fmla="*/ 0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48" y="74"/>
                  </a:moveTo>
                  <a:lnTo>
                    <a:pt x="48" y="74"/>
                  </a:lnTo>
                  <a:cubicBezTo>
                    <a:pt x="42" y="79"/>
                    <a:pt x="37" y="81"/>
                    <a:pt x="30" y="81"/>
                  </a:cubicBezTo>
                  <a:cubicBezTo>
                    <a:pt x="22" y="81"/>
                    <a:pt x="16" y="79"/>
                    <a:pt x="11" y="74"/>
                  </a:cubicBezTo>
                  <a:cubicBezTo>
                    <a:pt x="4" y="68"/>
                    <a:pt x="0" y="60"/>
                    <a:pt x="0" y="50"/>
                  </a:cubicBezTo>
                  <a:cubicBezTo>
                    <a:pt x="0" y="41"/>
                    <a:pt x="3" y="33"/>
                    <a:pt x="10" y="27"/>
                  </a:cubicBezTo>
                  <a:cubicBezTo>
                    <a:pt x="15" y="22"/>
                    <a:pt x="22" y="19"/>
                    <a:pt x="30" y="19"/>
                  </a:cubicBezTo>
                  <a:cubicBezTo>
                    <a:pt x="37" y="19"/>
                    <a:pt x="43" y="21"/>
                    <a:pt x="47" y="27"/>
                  </a:cubicBezTo>
                  <a:lnTo>
                    <a:pt x="47" y="0"/>
                  </a:lnTo>
                  <a:lnTo>
                    <a:pt x="65" y="0"/>
                  </a:lnTo>
                  <a:lnTo>
                    <a:pt x="65" y="81"/>
                  </a:lnTo>
                  <a:lnTo>
                    <a:pt x="48" y="81"/>
                  </a:lnTo>
                  <a:lnTo>
                    <a:pt x="48" y="74"/>
                  </a:lnTo>
                  <a:close/>
                  <a:moveTo>
                    <a:pt x="34" y="65"/>
                  </a:moveTo>
                  <a:lnTo>
                    <a:pt x="34" y="65"/>
                  </a:lnTo>
                  <a:cubicBezTo>
                    <a:pt x="41" y="65"/>
                    <a:pt x="48" y="58"/>
                    <a:pt x="48" y="50"/>
                  </a:cubicBezTo>
                  <a:cubicBezTo>
                    <a:pt x="48" y="41"/>
                    <a:pt x="41" y="35"/>
                    <a:pt x="33" y="35"/>
                  </a:cubicBezTo>
                  <a:cubicBezTo>
                    <a:pt x="24" y="35"/>
                    <a:pt x="18" y="42"/>
                    <a:pt x="18" y="50"/>
                  </a:cubicBezTo>
                  <a:cubicBezTo>
                    <a:pt x="18" y="58"/>
                    <a:pt x="24" y="65"/>
                    <a:pt x="34" y="65"/>
                  </a:cubicBezTo>
                  <a:close/>
                </a:path>
              </a:pathLst>
            </a:custGeom>
            <a:solidFill>
              <a:srgbClr val="B42E34"/>
            </a:solidFill>
            <a:ln w="0">
              <a:solidFill>
                <a:srgbClr val="000000"/>
              </a:solidFill>
              <a:prstDash val="solid"/>
              <a:round/>
              <a:headEnd/>
              <a:tailEnd/>
            </a:ln>
          </p:spPr>
          <p:txBody>
            <a:bodyPr/>
            <a:lstStyle/>
            <a:p>
              <a:endParaRPr lang="en-GB"/>
            </a:p>
          </p:txBody>
        </p:sp>
        <p:sp>
          <p:nvSpPr>
            <p:cNvPr id="28712" name="Freeform 41"/>
            <p:cNvSpPr>
              <a:spLocks/>
            </p:cNvSpPr>
            <p:nvPr/>
          </p:nvSpPr>
          <p:spPr bwMode="auto">
            <a:xfrm>
              <a:off x="5453" y="4114"/>
              <a:ext cx="33" cy="37"/>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7"/>
                    <a:pt x="28" y="17"/>
                  </a:cubicBezTo>
                  <a:cubicBezTo>
                    <a:pt x="21" y="17"/>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28713" name="Freeform 42"/>
            <p:cNvSpPr>
              <a:spLocks noEditPoints="1"/>
            </p:cNvSpPr>
            <p:nvPr/>
          </p:nvSpPr>
          <p:spPr bwMode="auto">
            <a:xfrm>
              <a:off x="5492" y="4113"/>
              <a:ext cx="38" cy="39"/>
            </a:xfrm>
            <a:custGeom>
              <a:avLst/>
              <a:gdLst>
                <a:gd name="T0" fmla="*/ 1 w 64"/>
                <a:gd name="T1" fmla="*/ 1 h 64"/>
                <a:gd name="T2" fmla="*/ 1 w 64"/>
                <a:gd name="T3" fmla="*/ 1 h 64"/>
                <a:gd name="T4" fmla="*/ 1 w 64"/>
                <a:gd name="T5" fmla="*/ 1 h 64"/>
                <a:gd name="T6" fmla="*/ 1 w 64"/>
                <a:gd name="T7" fmla="*/ 1 h 64"/>
                <a:gd name="T8" fmla="*/ 0 w 64"/>
                <a:gd name="T9" fmla="*/ 1 h 64"/>
                <a:gd name="T10" fmla="*/ 1 w 64"/>
                <a:gd name="T11" fmla="*/ 1 h 64"/>
                <a:gd name="T12" fmla="*/ 1 w 64"/>
                <a:gd name="T13" fmla="*/ 0 h 64"/>
                <a:gd name="T14" fmla="*/ 1 w 64"/>
                <a:gd name="T15" fmla="*/ 1 h 64"/>
                <a:gd name="T16" fmla="*/ 1 w 64"/>
                <a:gd name="T17" fmla="*/ 1 h 64"/>
                <a:gd name="T18" fmla="*/ 1 w 64"/>
                <a:gd name="T19" fmla="*/ 1 h 64"/>
                <a:gd name="T20" fmla="*/ 1 w 64"/>
                <a:gd name="T21" fmla="*/ 1 h 64"/>
                <a:gd name="T22" fmla="*/ 1 w 64"/>
                <a:gd name="T23" fmla="*/ 1 h 64"/>
                <a:gd name="T24" fmla="*/ 1 w 64"/>
                <a:gd name="T25" fmla="*/ 1 h 64"/>
                <a:gd name="T26" fmla="*/ 1 w 64"/>
                <a:gd name="T27" fmla="*/ 1 h 64"/>
                <a:gd name="T28" fmla="*/ 1 w 64"/>
                <a:gd name="T29" fmla="*/ 1 h 64"/>
                <a:gd name="T30" fmla="*/ 1 w 64"/>
                <a:gd name="T31" fmla="*/ 1 h 64"/>
                <a:gd name="T32" fmla="*/ 1 w 64"/>
                <a:gd name="T33" fmla="*/ 1 h 64"/>
                <a:gd name="T34" fmla="*/ 1 w 64"/>
                <a:gd name="T35" fmla="*/ 1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64"/>
                <a:gd name="T56" fmla="*/ 64 w 64"/>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64">
                  <a:moveTo>
                    <a:pt x="61" y="45"/>
                  </a:moveTo>
                  <a:lnTo>
                    <a:pt x="61" y="45"/>
                  </a:lnTo>
                  <a:cubicBezTo>
                    <a:pt x="55" y="58"/>
                    <a:pt x="45" y="64"/>
                    <a:pt x="32" y="64"/>
                  </a:cubicBezTo>
                  <a:cubicBezTo>
                    <a:pt x="22" y="64"/>
                    <a:pt x="15" y="61"/>
                    <a:pt x="9" y="55"/>
                  </a:cubicBezTo>
                  <a:cubicBezTo>
                    <a:pt x="3" y="48"/>
                    <a:pt x="0" y="41"/>
                    <a:pt x="0" y="32"/>
                  </a:cubicBezTo>
                  <a:cubicBezTo>
                    <a:pt x="0" y="24"/>
                    <a:pt x="3" y="16"/>
                    <a:pt x="9" y="10"/>
                  </a:cubicBezTo>
                  <a:cubicBezTo>
                    <a:pt x="15" y="4"/>
                    <a:pt x="23" y="0"/>
                    <a:pt x="31" y="0"/>
                  </a:cubicBezTo>
                  <a:cubicBezTo>
                    <a:pt x="51" y="0"/>
                    <a:pt x="64" y="14"/>
                    <a:pt x="64" y="37"/>
                  </a:cubicBezTo>
                  <a:lnTo>
                    <a:pt x="64" y="39"/>
                  </a:lnTo>
                  <a:lnTo>
                    <a:pt x="18" y="39"/>
                  </a:lnTo>
                  <a:cubicBezTo>
                    <a:pt x="20" y="45"/>
                    <a:pt x="24" y="49"/>
                    <a:pt x="32" y="49"/>
                  </a:cubicBezTo>
                  <a:cubicBezTo>
                    <a:pt x="36" y="49"/>
                    <a:pt x="39" y="48"/>
                    <a:pt x="41" y="45"/>
                  </a:cubicBezTo>
                  <a:lnTo>
                    <a:pt x="61" y="45"/>
                  </a:lnTo>
                  <a:close/>
                  <a:moveTo>
                    <a:pt x="46" y="26"/>
                  </a:moveTo>
                  <a:lnTo>
                    <a:pt x="46" y="26"/>
                  </a:lnTo>
                  <a:cubicBezTo>
                    <a:pt x="44" y="20"/>
                    <a:pt x="39" y="16"/>
                    <a:pt x="32" y="16"/>
                  </a:cubicBezTo>
                  <a:cubicBezTo>
                    <a:pt x="24" y="16"/>
                    <a:pt x="19" y="20"/>
                    <a:pt x="18" y="26"/>
                  </a:cubicBezTo>
                  <a:lnTo>
                    <a:pt x="46" y="26"/>
                  </a:lnTo>
                  <a:close/>
                </a:path>
              </a:pathLst>
            </a:custGeom>
            <a:solidFill>
              <a:srgbClr val="B42E34"/>
            </a:solidFill>
            <a:ln w="0">
              <a:solidFill>
                <a:srgbClr val="000000"/>
              </a:solidFill>
              <a:prstDash val="solid"/>
              <a:round/>
              <a:headEnd/>
              <a:tailEnd/>
            </a:ln>
          </p:spPr>
          <p:txBody>
            <a:bodyPr/>
            <a:lstStyle/>
            <a:p>
              <a:endParaRPr lang="en-GB"/>
            </a:p>
          </p:txBody>
        </p:sp>
        <p:sp>
          <p:nvSpPr>
            <p:cNvPr id="28714" name="Freeform 43"/>
            <p:cNvSpPr>
              <a:spLocks/>
            </p:cNvSpPr>
            <p:nvPr/>
          </p:nvSpPr>
          <p:spPr bwMode="auto">
            <a:xfrm>
              <a:off x="5533" y="4103"/>
              <a:ext cx="20" cy="48"/>
            </a:xfrm>
            <a:custGeom>
              <a:avLst/>
              <a:gdLst>
                <a:gd name="T0" fmla="*/ 0 w 34"/>
                <a:gd name="T1" fmla="*/ 1 h 81"/>
                <a:gd name="T2" fmla="*/ 0 w 34"/>
                <a:gd name="T3" fmla="*/ 1 h 81"/>
                <a:gd name="T4" fmla="*/ 0 w 34"/>
                <a:gd name="T5" fmla="*/ 1 h 81"/>
                <a:gd name="T6" fmla="*/ 1 w 34"/>
                <a:gd name="T7" fmla="*/ 1 h 81"/>
                <a:gd name="T8" fmla="*/ 1 w 34"/>
                <a:gd name="T9" fmla="*/ 0 h 81"/>
                <a:gd name="T10" fmla="*/ 1 w 34"/>
                <a:gd name="T11" fmla="*/ 0 h 81"/>
                <a:gd name="T12" fmla="*/ 1 w 34"/>
                <a:gd name="T13" fmla="*/ 1 h 81"/>
                <a:gd name="T14" fmla="*/ 1 w 34"/>
                <a:gd name="T15" fmla="*/ 1 h 81"/>
                <a:gd name="T16" fmla="*/ 1 w 34"/>
                <a:gd name="T17" fmla="*/ 1 h 81"/>
                <a:gd name="T18" fmla="*/ 1 w 34"/>
                <a:gd name="T19" fmla="*/ 1 h 81"/>
                <a:gd name="T20" fmla="*/ 1 w 34"/>
                <a:gd name="T21" fmla="*/ 1 h 81"/>
                <a:gd name="T22" fmla="*/ 1 w 34"/>
                <a:gd name="T23" fmla="*/ 1 h 81"/>
                <a:gd name="T24" fmla="*/ 1 w 34"/>
                <a:gd name="T25" fmla="*/ 1 h 81"/>
                <a:gd name="T26" fmla="*/ 0 w 3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81"/>
                <a:gd name="T44" fmla="*/ 34 w 3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81">
                  <a:moveTo>
                    <a:pt x="0" y="33"/>
                  </a:moveTo>
                  <a:lnTo>
                    <a:pt x="0" y="33"/>
                  </a:lnTo>
                  <a:lnTo>
                    <a:pt x="0" y="20"/>
                  </a:lnTo>
                  <a:lnTo>
                    <a:pt x="8" y="20"/>
                  </a:lnTo>
                  <a:lnTo>
                    <a:pt x="8" y="0"/>
                  </a:lnTo>
                  <a:lnTo>
                    <a:pt x="26" y="0"/>
                  </a:lnTo>
                  <a:lnTo>
                    <a:pt x="26" y="20"/>
                  </a:lnTo>
                  <a:lnTo>
                    <a:pt x="34" y="20"/>
                  </a:lnTo>
                  <a:lnTo>
                    <a:pt x="34" y="33"/>
                  </a:lnTo>
                  <a:lnTo>
                    <a:pt x="26" y="33"/>
                  </a:lnTo>
                  <a:lnTo>
                    <a:pt x="26" y="81"/>
                  </a:lnTo>
                  <a:lnTo>
                    <a:pt x="8" y="81"/>
                  </a:lnTo>
                  <a:lnTo>
                    <a:pt x="8" y="33"/>
                  </a:lnTo>
                  <a:lnTo>
                    <a:pt x="0" y="33"/>
                  </a:lnTo>
                  <a:close/>
                </a:path>
              </a:pathLst>
            </a:custGeom>
            <a:solidFill>
              <a:srgbClr val="B42E34"/>
            </a:solidFill>
            <a:ln w="0">
              <a:solidFill>
                <a:srgbClr val="000000"/>
              </a:solidFill>
              <a:prstDash val="solid"/>
              <a:round/>
              <a:headEnd/>
              <a:tailEnd/>
            </a:ln>
          </p:spPr>
          <p:txBody>
            <a:bodyPr/>
            <a:lstStyle/>
            <a:p>
              <a:endParaRPr lang="en-GB"/>
            </a:p>
          </p:txBody>
        </p:sp>
        <p:sp>
          <p:nvSpPr>
            <p:cNvPr id="28715" name="Freeform 44"/>
            <p:cNvSpPr>
              <a:spLocks noEditPoints="1"/>
            </p:cNvSpPr>
            <p:nvPr/>
          </p:nvSpPr>
          <p:spPr bwMode="auto">
            <a:xfrm>
              <a:off x="5556" y="4103"/>
              <a:ext cx="39" cy="48"/>
            </a:xfrm>
            <a:custGeom>
              <a:avLst/>
              <a:gdLst>
                <a:gd name="T0" fmla="*/ 1 w 65"/>
                <a:gd name="T1" fmla="*/ 1 h 81"/>
                <a:gd name="T2" fmla="*/ 1 w 65"/>
                <a:gd name="T3" fmla="*/ 1 h 81"/>
                <a:gd name="T4" fmla="*/ 0 w 65"/>
                <a:gd name="T5" fmla="*/ 1 h 81"/>
                <a:gd name="T6" fmla="*/ 0 w 65"/>
                <a:gd name="T7" fmla="*/ 0 h 81"/>
                <a:gd name="T8" fmla="*/ 1 w 65"/>
                <a:gd name="T9" fmla="*/ 0 h 81"/>
                <a:gd name="T10" fmla="*/ 1 w 65"/>
                <a:gd name="T11" fmla="*/ 1 h 81"/>
                <a:gd name="T12" fmla="*/ 1 w 65"/>
                <a:gd name="T13" fmla="*/ 1 h 81"/>
                <a:gd name="T14" fmla="*/ 1 w 65"/>
                <a:gd name="T15" fmla="*/ 1 h 81"/>
                <a:gd name="T16" fmla="*/ 1 w 65"/>
                <a:gd name="T17" fmla="*/ 1 h 81"/>
                <a:gd name="T18" fmla="*/ 1 w 65"/>
                <a:gd name="T19" fmla="*/ 1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17" y="81"/>
                  </a:moveTo>
                  <a:lnTo>
                    <a:pt x="17" y="81"/>
                  </a:lnTo>
                  <a:lnTo>
                    <a:pt x="0" y="81"/>
                  </a:lnTo>
                  <a:lnTo>
                    <a:pt x="0" y="0"/>
                  </a:lnTo>
                  <a:lnTo>
                    <a:pt x="18" y="0"/>
                  </a:lnTo>
                  <a:lnTo>
                    <a:pt x="18" y="27"/>
                  </a:lnTo>
                  <a:cubicBezTo>
                    <a:pt x="22" y="22"/>
                    <a:pt x="27" y="19"/>
                    <a:pt x="35" y="19"/>
                  </a:cubicBezTo>
                  <a:cubicBezTo>
                    <a:pt x="43" y="19"/>
                    <a:pt x="50" y="22"/>
                    <a:pt x="55" y="27"/>
                  </a:cubicBezTo>
                  <a:cubicBezTo>
                    <a:pt x="62" y="34"/>
                    <a:pt x="65" y="41"/>
                    <a:pt x="65" y="50"/>
                  </a:cubicBezTo>
                  <a:cubicBezTo>
                    <a:pt x="65" y="60"/>
                    <a:pt x="61" y="68"/>
                    <a:pt x="54" y="74"/>
                  </a:cubicBezTo>
                  <a:cubicBezTo>
                    <a:pt x="49" y="79"/>
                    <a:pt x="43" y="81"/>
                    <a:pt x="35" y="81"/>
                  </a:cubicBezTo>
                  <a:cubicBezTo>
                    <a:pt x="28" y="81"/>
                    <a:pt x="23" y="79"/>
                    <a:pt x="17" y="74"/>
                  </a:cubicBezTo>
                  <a:lnTo>
                    <a:pt x="17" y="81"/>
                  </a:lnTo>
                  <a:close/>
                  <a:moveTo>
                    <a:pt x="31" y="65"/>
                  </a:moveTo>
                  <a:lnTo>
                    <a:pt x="31" y="65"/>
                  </a:lnTo>
                  <a:cubicBezTo>
                    <a:pt x="41" y="65"/>
                    <a:pt x="47" y="58"/>
                    <a:pt x="47" y="50"/>
                  </a:cubicBezTo>
                  <a:cubicBezTo>
                    <a:pt x="47" y="42"/>
                    <a:pt x="40" y="35"/>
                    <a:pt x="32" y="35"/>
                  </a:cubicBezTo>
                  <a:cubicBezTo>
                    <a:pt x="24" y="35"/>
                    <a:pt x="17" y="41"/>
                    <a:pt x="17" y="50"/>
                  </a:cubicBezTo>
                  <a:cubicBezTo>
                    <a:pt x="17" y="59"/>
                    <a:pt x="24" y="65"/>
                    <a:pt x="31" y="65"/>
                  </a:cubicBezTo>
                  <a:close/>
                </a:path>
              </a:pathLst>
            </a:custGeom>
            <a:solidFill>
              <a:srgbClr val="B42E34"/>
            </a:solidFill>
            <a:ln w="0">
              <a:solidFill>
                <a:srgbClr val="000000"/>
              </a:solidFill>
              <a:prstDash val="solid"/>
              <a:round/>
              <a:headEnd/>
              <a:tailEnd/>
            </a:ln>
          </p:spPr>
          <p:txBody>
            <a:bodyPr/>
            <a:lstStyle/>
            <a:p>
              <a:endParaRPr lang="en-GB"/>
            </a:p>
          </p:txBody>
        </p:sp>
        <p:sp>
          <p:nvSpPr>
            <p:cNvPr id="28716" name="Freeform 45"/>
            <p:cNvSpPr>
              <a:spLocks noEditPoints="1"/>
            </p:cNvSpPr>
            <p:nvPr/>
          </p:nvSpPr>
          <p:spPr bwMode="auto">
            <a:xfrm>
              <a:off x="5599" y="4114"/>
              <a:ext cx="39" cy="37"/>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7" y="55"/>
                  </a:moveTo>
                  <a:lnTo>
                    <a:pt x="47" y="55"/>
                  </a:lnTo>
                  <a:cubicBezTo>
                    <a:pt x="42" y="60"/>
                    <a:pt x="37" y="62"/>
                    <a:pt x="29" y="62"/>
                  </a:cubicBezTo>
                  <a:cubicBezTo>
                    <a:pt x="22" y="62"/>
                    <a:pt x="16" y="60"/>
                    <a:pt x="10" y="55"/>
                  </a:cubicBezTo>
                  <a:cubicBezTo>
                    <a:pt x="3" y="49"/>
                    <a:pt x="0" y="41"/>
                    <a:pt x="0" y="31"/>
                  </a:cubicBezTo>
                  <a:cubicBezTo>
                    <a:pt x="0" y="22"/>
                    <a:pt x="3" y="14"/>
                    <a:pt x="9" y="8"/>
                  </a:cubicBezTo>
                  <a:cubicBezTo>
                    <a:pt x="15" y="3"/>
                    <a:pt x="22" y="0"/>
                    <a:pt x="30" y="0"/>
                  </a:cubicBezTo>
                  <a:cubicBezTo>
                    <a:pt x="37" y="0"/>
                    <a:pt x="43" y="2"/>
                    <a:pt x="47" y="8"/>
                  </a:cubicBezTo>
                  <a:lnTo>
                    <a:pt x="47" y="1"/>
                  </a:lnTo>
                  <a:lnTo>
                    <a:pt x="65" y="1"/>
                  </a:lnTo>
                  <a:lnTo>
                    <a:pt x="65" y="62"/>
                  </a:lnTo>
                  <a:lnTo>
                    <a:pt x="47" y="62"/>
                  </a:lnTo>
                  <a:lnTo>
                    <a:pt x="47" y="55"/>
                  </a:lnTo>
                  <a:close/>
                  <a:moveTo>
                    <a:pt x="33" y="46"/>
                  </a:moveTo>
                  <a:lnTo>
                    <a:pt x="33" y="46"/>
                  </a:lnTo>
                  <a:cubicBezTo>
                    <a:pt x="41" y="46"/>
                    <a:pt x="47" y="39"/>
                    <a:pt x="47" y="31"/>
                  </a:cubicBezTo>
                  <a:cubicBezTo>
                    <a:pt x="47" y="22"/>
                    <a:pt x="41" y="16"/>
                    <a:pt x="33" y="16"/>
                  </a:cubicBezTo>
                  <a:cubicBezTo>
                    <a:pt x="24" y="16"/>
                    <a:pt x="18" y="23"/>
                    <a:pt x="18" y="31"/>
                  </a:cubicBezTo>
                  <a:cubicBezTo>
                    <a:pt x="18" y="39"/>
                    <a:pt x="24" y="46"/>
                    <a:pt x="33" y="46"/>
                  </a:cubicBezTo>
                  <a:close/>
                </a:path>
              </a:pathLst>
            </a:custGeom>
            <a:solidFill>
              <a:srgbClr val="B42E34"/>
            </a:solidFill>
            <a:ln w="0">
              <a:solidFill>
                <a:srgbClr val="000000"/>
              </a:solidFill>
              <a:prstDash val="solid"/>
              <a:round/>
              <a:headEnd/>
              <a:tailEnd/>
            </a:ln>
          </p:spPr>
          <p:txBody>
            <a:bodyPr/>
            <a:lstStyle/>
            <a:p>
              <a:endParaRPr lang="en-GB"/>
            </a:p>
          </p:txBody>
        </p:sp>
        <p:sp>
          <p:nvSpPr>
            <p:cNvPr id="28717" name="Freeform 46"/>
            <p:cNvSpPr>
              <a:spLocks/>
            </p:cNvSpPr>
            <p:nvPr/>
          </p:nvSpPr>
          <p:spPr bwMode="auto">
            <a:xfrm>
              <a:off x="5646" y="4103"/>
              <a:ext cx="11" cy="48"/>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28718" name="Freeform 47"/>
            <p:cNvSpPr>
              <a:spLocks/>
            </p:cNvSpPr>
            <p:nvPr/>
          </p:nvSpPr>
          <p:spPr bwMode="auto">
            <a:xfrm>
              <a:off x="5666" y="4103"/>
              <a:ext cx="11" cy="48"/>
            </a:xfrm>
            <a:custGeom>
              <a:avLst/>
              <a:gdLst>
                <a:gd name="T0" fmla="*/ 1 w 18"/>
                <a:gd name="T1" fmla="*/ 0 h 81"/>
                <a:gd name="T2" fmla="*/ 1 w 18"/>
                <a:gd name="T3" fmla="*/ 0 h 81"/>
                <a:gd name="T4" fmla="*/ 1 w 18"/>
                <a:gd name="T5" fmla="*/ 1 h 81"/>
                <a:gd name="T6" fmla="*/ 1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1"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28719" name="Freeform 48"/>
            <p:cNvSpPr>
              <a:spLocks/>
            </p:cNvSpPr>
            <p:nvPr/>
          </p:nvSpPr>
          <p:spPr bwMode="auto">
            <a:xfrm>
              <a:off x="5308" y="3953"/>
              <a:ext cx="202" cy="72"/>
            </a:xfrm>
            <a:custGeom>
              <a:avLst/>
              <a:gdLst>
                <a:gd name="T0" fmla="*/ 1 w 336"/>
                <a:gd name="T1" fmla="*/ 1 h 120"/>
                <a:gd name="T2" fmla="*/ 1 w 336"/>
                <a:gd name="T3" fmla="*/ 1 h 120"/>
                <a:gd name="T4" fmla="*/ 1 w 336"/>
                <a:gd name="T5" fmla="*/ 1 h 120"/>
                <a:gd name="T6" fmla="*/ 5 w 336"/>
                <a:gd name="T7" fmla="*/ 2 h 120"/>
                <a:gd name="T8" fmla="*/ 6 w 336"/>
                <a:gd name="T9" fmla="*/ 2 h 120"/>
                <a:gd name="T10" fmla="*/ 5 w 336"/>
                <a:gd name="T11" fmla="*/ 2 h 120"/>
                <a:gd name="T12" fmla="*/ 0 w 336"/>
                <a:gd name="T13" fmla="*/ 1 h 120"/>
                <a:gd name="T14" fmla="*/ 1 w 336"/>
                <a:gd name="T15" fmla="*/ 0 h 120"/>
                <a:gd name="T16" fmla="*/ 1 w 336"/>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6"/>
                <a:gd name="T28" fmla="*/ 0 h 120"/>
                <a:gd name="T29" fmla="*/ 336 w 33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6" h="120">
                  <a:moveTo>
                    <a:pt x="66" y="24"/>
                  </a:moveTo>
                  <a:lnTo>
                    <a:pt x="66" y="24"/>
                  </a:lnTo>
                  <a:cubicBezTo>
                    <a:pt x="56" y="31"/>
                    <a:pt x="50" y="39"/>
                    <a:pt x="50" y="48"/>
                  </a:cubicBezTo>
                  <a:cubicBezTo>
                    <a:pt x="50" y="86"/>
                    <a:pt x="170" y="117"/>
                    <a:pt x="322" y="119"/>
                  </a:cubicBezTo>
                  <a:cubicBezTo>
                    <a:pt x="326" y="119"/>
                    <a:pt x="331" y="119"/>
                    <a:pt x="336" y="119"/>
                  </a:cubicBezTo>
                  <a:lnTo>
                    <a:pt x="300" y="119"/>
                  </a:lnTo>
                  <a:cubicBezTo>
                    <a:pt x="134" y="120"/>
                    <a:pt x="0" y="86"/>
                    <a:pt x="0" y="44"/>
                  </a:cubicBezTo>
                  <a:cubicBezTo>
                    <a:pt x="0" y="28"/>
                    <a:pt x="19" y="13"/>
                    <a:pt x="52" y="0"/>
                  </a:cubicBezTo>
                  <a:lnTo>
                    <a:pt x="66" y="24"/>
                  </a:lnTo>
                  <a:close/>
                </a:path>
              </a:pathLst>
            </a:custGeom>
            <a:solidFill>
              <a:srgbClr val="B42E34"/>
            </a:solidFill>
            <a:ln w="0">
              <a:solidFill>
                <a:srgbClr val="000000"/>
              </a:solidFill>
              <a:prstDash val="solid"/>
              <a:round/>
              <a:headEnd/>
              <a:tailEnd/>
            </a:ln>
          </p:spPr>
          <p:txBody>
            <a:bodyPr/>
            <a:lstStyle/>
            <a:p>
              <a:endParaRPr lang="en-GB"/>
            </a:p>
          </p:txBody>
        </p:sp>
        <p:sp>
          <p:nvSpPr>
            <p:cNvPr id="28720" name="Freeform 49"/>
            <p:cNvSpPr>
              <a:spLocks/>
            </p:cNvSpPr>
            <p:nvPr/>
          </p:nvSpPr>
          <p:spPr bwMode="auto">
            <a:xfrm>
              <a:off x="5534" y="3934"/>
              <a:ext cx="96" cy="16"/>
            </a:xfrm>
            <a:custGeom>
              <a:avLst/>
              <a:gdLst>
                <a:gd name="T0" fmla="*/ 0 w 161"/>
                <a:gd name="T1" fmla="*/ 1 h 26"/>
                <a:gd name="T2" fmla="*/ 0 w 161"/>
                <a:gd name="T3" fmla="*/ 1 h 26"/>
                <a:gd name="T4" fmla="*/ 2 w 161"/>
                <a:gd name="T5" fmla="*/ 1 h 26"/>
                <a:gd name="T6" fmla="*/ 2 w 161"/>
                <a:gd name="T7" fmla="*/ 1 h 26"/>
                <a:gd name="T8" fmla="*/ 0 w 161"/>
                <a:gd name="T9" fmla="*/ 0 h 26"/>
                <a:gd name="T10" fmla="*/ 0 w 161"/>
                <a:gd name="T11" fmla="*/ 1 h 26"/>
                <a:gd name="T12" fmla="*/ 0 60000 65536"/>
                <a:gd name="T13" fmla="*/ 0 60000 65536"/>
                <a:gd name="T14" fmla="*/ 0 60000 65536"/>
                <a:gd name="T15" fmla="*/ 0 60000 65536"/>
                <a:gd name="T16" fmla="*/ 0 60000 65536"/>
                <a:gd name="T17" fmla="*/ 0 60000 65536"/>
                <a:gd name="T18" fmla="*/ 0 w 161"/>
                <a:gd name="T19" fmla="*/ 0 h 26"/>
                <a:gd name="T20" fmla="*/ 161 w 16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61" h="26">
                  <a:moveTo>
                    <a:pt x="0" y="7"/>
                  </a:moveTo>
                  <a:lnTo>
                    <a:pt x="0" y="7"/>
                  </a:lnTo>
                  <a:cubicBezTo>
                    <a:pt x="62" y="9"/>
                    <a:pt x="118" y="16"/>
                    <a:pt x="161" y="26"/>
                  </a:cubicBezTo>
                  <a:lnTo>
                    <a:pt x="157" y="25"/>
                  </a:lnTo>
                  <a:cubicBezTo>
                    <a:pt x="117" y="12"/>
                    <a:pt x="62" y="4"/>
                    <a:pt x="0" y="0"/>
                  </a:cubicBezTo>
                  <a:lnTo>
                    <a:pt x="0" y="7"/>
                  </a:lnTo>
                  <a:close/>
                </a:path>
              </a:pathLst>
            </a:custGeom>
            <a:solidFill>
              <a:srgbClr val="B42E34"/>
            </a:solidFill>
            <a:ln w="0">
              <a:solidFill>
                <a:srgbClr val="000000"/>
              </a:solidFill>
              <a:prstDash val="solid"/>
              <a:round/>
              <a:headEnd/>
              <a:tailEnd/>
            </a:ln>
          </p:spPr>
          <p:txBody>
            <a:bodyPr/>
            <a:lstStyle/>
            <a:p>
              <a:endParaRPr lang="en-GB"/>
            </a:p>
          </p:txBody>
        </p:sp>
        <p:sp>
          <p:nvSpPr>
            <p:cNvPr id="28721" name="Freeform 50"/>
            <p:cNvSpPr>
              <a:spLocks/>
            </p:cNvSpPr>
            <p:nvPr/>
          </p:nvSpPr>
          <p:spPr bwMode="auto">
            <a:xfrm>
              <a:off x="5331" y="3865"/>
              <a:ext cx="212" cy="148"/>
            </a:xfrm>
            <a:custGeom>
              <a:avLst/>
              <a:gdLst>
                <a:gd name="T0" fmla="*/ 6 w 352"/>
                <a:gd name="T1" fmla="*/ 0 h 247"/>
                <a:gd name="T2" fmla="*/ 6 w 352"/>
                <a:gd name="T3" fmla="*/ 0 h 247"/>
                <a:gd name="T4" fmla="*/ 6 w 352"/>
                <a:gd name="T5" fmla="*/ 1 h 247"/>
                <a:gd name="T6" fmla="*/ 3 w 352"/>
                <a:gd name="T7" fmla="*/ 4 h 247"/>
                <a:gd name="T8" fmla="*/ 0 w 352"/>
                <a:gd name="T9" fmla="*/ 2 h 247"/>
                <a:gd name="T10" fmla="*/ 1 w 352"/>
                <a:gd name="T11" fmla="*/ 2 h 247"/>
                <a:gd name="T12" fmla="*/ 3 w 352"/>
                <a:gd name="T13" fmla="*/ 4 h 247"/>
                <a:gd name="T14" fmla="*/ 6 w 352"/>
                <a:gd name="T15" fmla="*/ 1 h 247"/>
                <a:gd name="T16" fmla="*/ 6 w 352"/>
                <a:gd name="T17" fmla="*/ 1 h 247"/>
                <a:gd name="T18" fmla="*/ 6 w 352"/>
                <a:gd name="T19" fmla="*/ 0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247"/>
                <a:gd name="T32" fmla="*/ 352 w 352"/>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247">
                  <a:moveTo>
                    <a:pt x="338" y="0"/>
                  </a:moveTo>
                  <a:lnTo>
                    <a:pt x="338" y="0"/>
                  </a:lnTo>
                  <a:cubicBezTo>
                    <a:pt x="342" y="14"/>
                    <a:pt x="344" y="28"/>
                    <a:pt x="344" y="43"/>
                  </a:cubicBezTo>
                  <a:cubicBezTo>
                    <a:pt x="344" y="141"/>
                    <a:pt x="265" y="222"/>
                    <a:pt x="166" y="222"/>
                  </a:cubicBezTo>
                  <a:cubicBezTo>
                    <a:pt x="91" y="223"/>
                    <a:pt x="27" y="177"/>
                    <a:pt x="0" y="112"/>
                  </a:cubicBezTo>
                  <a:lnTo>
                    <a:pt x="2" y="118"/>
                  </a:lnTo>
                  <a:cubicBezTo>
                    <a:pt x="23" y="193"/>
                    <a:pt x="92" y="247"/>
                    <a:pt x="174" y="247"/>
                  </a:cubicBezTo>
                  <a:cubicBezTo>
                    <a:pt x="273" y="246"/>
                    <a:pt x="352" y="166"/>
                    <a:pt x="352" y="67"/>
                  </a:cubicBezTo>
                  <a:cubicBezTo>
                    <a:pt x="352" y="46"/>
                    <a:pt x="348" y="26"/>
                    <a:pt x="341" y="7"/>
                  </a:cubicBezTo>
                  <a:lnTo>
                    <a:pt x="338" y="0"/>
                  </a:lnTo>
                  <a:close/>
                </a:path>
              </a:pathLst>
            </a:custGeom>
            <a:solidFill>
              <a:srgbClr val="B42E34"/>
            </a:solidFill>
            <a:ln w="0">
              <a:solidFill>
                <a:srgbClr val="000000"/>
              </a:solidFill>
              <a:prstDash val="solid"/>
              <a:round/>
              <a:headEnd/>
              <a:tailEnd/>
            </a:ln>
          </p:spPr>
          <p:txBody>
            <a:bodyPr/>
            <a:lstStyle/>
            <a:p>
              <a:endParaRPr lang="en-GB"/>
            </a:p>
          </p:txBody>
        </p:sp>
        <p:sp>
          <p:nvSpPr>
            <p:cNvPr id="28722" name="Freeform 51"/>
            <p:cNvSpPr>
              <a:spLocks/>
            </p:cNvSpPr>
            <p:nvPr/>
          </p:nvSpPr>
          <p:spPr bwMode="auto">
            <a:xfrm>
              <a:off x="5299" y="3996"/>
              <a:ext cx="184" cy="149"/>
            </a:xfrm>
            <a:custGeom>
              <a:avLst/>
              <a:gdLst>
                <a:gd name="T0" fmla="*/ 5 w 305"/>
                <a:gd name="T1" fmla="*/ 1 h 247"/>
                <a:gd name="T2" fmla="*/ 5 w 305"/>
                <a:gd name="T3" fmla="*/ 1 h 247"/>
                <a:gd name="T4" fmla="*/ 1 w 305"/>
                <a:gd name="T5" fmla="*/ 1 h 247"/>
                <a:gd name="T6" fmla="*/ 1 w 305"/>
                <a:gd name="T7" fmla="*/ 1 h 247"/>
                <a:gd name="T8" fmla="*/ 3 w 305"/>
                <a:gd name="T9" fmla="*/ 4 h 247"/>
                <a:gd name="T10" fmla="*/ 2 w 305"/>
                <a:gd name="T11" fmla="*/ 1 h 247"/>
                <a:gd name="T12" fmla="*/ 2 w 305"/>
                <a:gd name="T13" fmla="*/ 1 h 247"/>
                <a:gd name="T14" fmla="*/ 5 w 305"/>
                <a:gd name="T15" fmla="*/ 1 h 247"/>
                <a:gd name="T16" fmla="*/ 0 60000 65536"/>
                <a:gd name="T17" fmla="*/ 0 60000 65536"/>
                <a:gd name="T18" fmla="*/ 0 60000 65536"/>
                <a:gd name="T19" fmla="*/ 0 60000 65536"/>
                <a:gd name="T20" fmla="*/ 0 60000 65536"/>
                <a:gd name="T21" fmla="*/ 0 60000 65536"/>
                <a:gd name="T22" fmla="*/ 0 60000 65536"/>
                <a:gd name="T23" fmla="*/ 0 60000 65536"/>
                <a:gd name="T24" fmla="*/ 0 w 305"/>
                <a:gd name="T25" fmla="*/ 0 h 247"/>
                <a:gd name="T26" fmla="*/ 305 w 305"/>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 h="247">
                  <a:moveTo>
                    <a:pt x="305" y="51"/>
                  </a:moveTo>
                  <a:lnTo>
                    <a:pt x="305" y="51"/>
                  </a:lnTo>
                  <a:cubicBezTo>
                    <a:pt x="305" y="51"/>
                    <a:pt x="123" y="52"/>
                    <a:pt x="48" y="12"/>
                  </a:cubicBezTo>
                  <a:cubicBezTo>
                    <a:pt x="48" y="12"/>
                    <a:pt x="0" y="0"/>
                    <a:pt x="62" y="72"/>
                  </a:cubicBezTo>
                  <a:cubicBezTo>
                    <a:pt x="123" y="145"/>
                    <a:pt x="185" y="247"/>
                    <a:pt x="185" y="247"/>
                  </a:cubicBezTo>
                  <a:lnTo>
                    <a:pt x="92" y="77"/>
                  </a:lnTo>
                  <a:cubicBezTo>
                    <a:pt x="92" y="77"/>
                    <a:pt x="77" y="40"/>
                    <a:pt x="116" y="46"/>
                  </a:cubicBezTo>
                  <a:cubicBezTo>
                    <a:pt x="179" y="56"/>
                    <a:pt x="305" y="51"/>
                    <a:pt x="305" y="51"/>
                  </a:cubicBezTo>
                  <a:close/>
                </a:path>
              </a:pathLst>
            </a:custGeom>
            <a:solidFill>
              <a:srgbClr val="B42E34"/>
            </a:solidFill>
            <a:ln w="0">
              <a:solidFill>
                <a:srgbClr val="000000"/>
              </a:solidFill>
              <a:prstDash val="solid"/>
              <a:round/>
              <a:headEnd/>
              <a:tailEnd/>
            </a:ln>
          </p:spPr>
          <p:txBody>
            <a:bodyPr/>
            <a:lstStyle/>
            <a:p>
              <a:endParaRPr lang="en-GB"/>
            </a:p>
          </p:txBody>
        </p:sp>
      </p:grpSp>
      <p:sp>
        <p:nvSpPr>
          <p:cNvPr id="28676" name="Rectangle 5"/>
          <p:cNvSpPr>
            <a:spLocks noChangeArrowheads="1"/>
          </p:cNvSpPr>
          <p:nvPr/>
        </p:nvSpPr>
        <p:spPr bwMode="auto">
          <a:xfrm>
            <a:off x="7239000" y="457200"/>
            <a:ext cx="1600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5400" b="1">
              <a:solidFill>
                <a:srgbClr val="000000"/>
              </a:solidFill>
              <a:latin typeface="Arial Bold" panose="020B0704020202020204" pitchFamily="34" charset="0"/>
              <a:cs typeface="Arial Bold" panose="020B0704020202020204" pitchFamily="34" charset="0"/>
            </a:endParaRPr>
          </a:p>
        </p:txBody>
      </p:sp>
      <p:sp>
        <p:nvSpPr>
          <p:cNvPr id="14341" name="Rectangle 1"/>
          <p:cNvSpPr>
            <a:spLocks noChangeArrowheads="1"/>
          </p:cNvSpPr>
          <p:nvPr/>
        </p:nvSpPr>
        <p:spPr bwMode="auto">
          <a:xfrm>
            <a:off x="684213" y="1304925"/>
            <a:ext cx="7991475" cy="615950"/>
          </a:xfrm>
          <a:prstGeom prst="rect">
            <a:avLst/>
          </a:prstGeom>
          <a:noFill/>
          <a:ln>
            <a:noFill/>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indent="-285750" eaLnBrk="1" fontAlgn="auto" hangingPunct="1">
              <a:spcBef>
                <a:spcPct val="0"/>
              </a:spcBef>
              <a:spcAft>
                <a:spcPts val="0"/>
              </a:spcAft>
              <a:defRPr/>
            </a:pPr>
            <a:endParaRPr lang="en-GB" altLang="en-US" sz="1600" dirty="0">
              <a:ea typeface="+mn-ea"/>
            </a:endParaRPr>
          </a:p>
          <a:p>
            <a:pPr eaLnBrk="1" fontAlgn="auto" hangingPunct="1">
              <a:spcBef>
                <a:spcPct val="0"/>
              </a:spcBef>
              <a:spcAft>
                <a:spcPts val="0"/>
              </a:spcAft>
              <a:buFontTx/>
              <a:buNone/>
              <a:defRPr/>
            </a:pPr>
            <a:endParaRPr lang="en-GB" altLang="en-US" sz="1800" dirty="0">
              <a:ea typeface="+mn-ea"/>
            </a:endParaRPr>
          </a:p>
        </p:txBody>
      </p:sp>
      <p:pic>
        <p:nvPicPr>
          <p:cNvPr id="286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2788" y="6069013"/>
            <a:ext cx="6683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51" descr="Final WY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5975350"/>
            <a:ext cx="1152525"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 Box 49"/>
          <p:cNvSpPr txBox="1">
            <a:spLocks noGrp="1" noChangeArrowheads="1"/>
          </p:cNvSpPr>
          <p:nvPr>
            <p:ph idx="1"/>
          </p:nvPr>
        </p:nvSpPr>
        <p:spPr bwMode="auto">
          <a:xfrm>
            <a:off x="461267" y="1600200"/>
            <a:ext cx="843121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None/>
            </a:pPr>
            <a:r>
              <a:rPr lang="en-GB" altLang="en-US" sz="2400" b="1" dirty="0">
                <a:latin typeface="Verdana" panose="020B0604030504040204" pitchFamily="34" charset="0"/>
              </a:rPr>
              <a:t>RECOGNISING OUR WINNERS</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37" y="6350"/>
            <a:ext cx="9249825" cy="1524000"/>
          </a:xfrm>
          <a:prstGeom prst="rect">
            <a:avLst/>
          </a:prstGeom>
        </p:spPr>
      </p:pic>
      <p:sp>
        <p:nvSpPr>
          <p:cNvPr id="51" name="Text Box 48"/>
          <p:cNvSpPr txBox="1">
            <a:spLocks noChangeArrowheads="1"/>
          </p:cNvSpPr>
          <p:nvPr/>
        </p:nvSpPr>
        <p:spPr bwMode="auto">
          <a:xfrm>
            <a:off x="777876" y="2296147"/>
            <a:ext cx="7678738"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50000"/>
              </a:spcBef>
              <a:buNone/>
            </a:pPr>
            <a:r>
              <a:rPr lang="en-GB" altLang="en-US" sz="1800" b="1" dirty="0">
                <a:latin typeface="Verdana" panose="020B0604030504040204" pitchFamily="34" charset="0"/>
              </a:rPr>
              <a:t>ENGLAND NETBALL – NATIONAL PREMIER LEAGUE</a:t>
            </a:r>
          </a:p>
          <a:p>
            <a:pPr algn="ctr">
              <a:spcBef>
                <a:spcPct val="50000"/>
              </a:spcBef>
              <a:buNone/>
            </a:pPr>
            <a:r>
              <a:rPr lang="en-GB" altLang="en-US" sz="1800" b="1" dirty="0">
                <a:solidFill>
                  <a:srgbClr val="0070C0"/>
                </a:solidFill>
                <a:latin typeface="Verdana" panose="020B0604030504040204" pitchFamily="34" charset="0"/>
              </a:rPr>
              <a:t>Congratulations</a:t>
            </a:r>
          </a:p>
          <a:p>
            <a:pPr algn="ctr">
              <a:spcBef>
                <a:spcPct val="50000"/>
              </a:spcBef>
              <a:buNone/>
            </a:pPr>
            <a:r>
              <a:rPr lang="en-GB" altLang="en-US" sz="1800" b="1" dirty="0">
                <a:solidFill>
                  <a:srgbClr val="0070C0"/>
                </a:solidFill>
                <a:latin typeface="Verdana" panose="020B0604030504040204" pitchFamily="34" charset="0"/>
              </a:rPr>
              <a:t>to </a:t>
            </a:r>
          </a:p>
          <a:p>
            <a:pPr algn="ctr">
              <a:spcBef>
                <a:spcPct val="50000"/>
              </a:spcBef>
              <a:buNone/>
            </a:pPr>
            <a:r>
              <a:rPr lang="en-GB" altLang="en-US" sz="1800" b="1" dirty="0">
                <a:solidFill>
                  <a:srgbClr val="0070C0"/>
                </a:solidFill>
                <a:latin typeface="Verdana" panose="020B0604030504040204" pitchFamily="34" charset="0"/>
              </a:rPr>
              <a:t>Leeds Athletic Netball Club</a:t>
            </a:r>
          </a:p>
          <a:p>
            <a:pPr algn="ctr">
              <a:spcBef>
                <a:spcPct val="50000"/>
              </a:spcBef>
              <a:buNone/>
            </a:pPr>
            <a:r>
              <a:rPr lang="en-GB" altLang="en-US" sz="1800" dirty="0">
                <a:latin typeface="Verdana" panose="020B0604030504040204" pitchFamily="34" charset="0"/>
              </a:rPr>
              <a:t>On their promotion to Division 1 of the National Premier League</a:t>
            </a:r>
          </a:p>
          <a:p>
            <a:pPr algn="ctr">
              <a:spcBef>
                <a:spcPct val="50000"/>
              </a:spcBef>
              <a:buNone/>
            </a:pPr>
            <a:endParaRPr lang="en-GB" altLang="en-US" sz="1400" dirty="0">
              <a:latin typeface="Verdana" panose="020B0604030504040204" pitchFamily="34" charset="0"/>
            </a:endParaRPr>
          </a:p>
          <a:p>
            <a:pPr algn="ctr">
              <a:spcBef>
                <a:spcPct val="50000"/>
              </a:spcBef>
              <a:buNone/>
            </a:pPr>
            <a:r>
              <a:rPr lang="en-GB" altLang="en-US" sz="1800" dirty="0">
                <a:latin typeface="Verdana" panose="020B0604030504040204" pitchFamily="34" charset="0"/>
              </a:rPr>
              <a:t>This makes them one of the Top 10 teams in the country</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6892" y="5065191"/>
            <a:ext cx="1214135" cy="1170732"/>
          </a:xfrm>
          <a:prstGeom prst="rect">
            <a:avLst/>
          </a:prstGeom>
        </p:spPr>
      </p:pic>
    </p:spTree>
    <p:extLst>
      <p:ext uri="{BB962C8B-B14F-4D97-AF65-F5344CB8AC3E}">
        <p14:creationId xmlns:p14="http://schemas.microsoft.com/office/powerpoint/2010/main" val="1548106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9"/>
          <p:cNvGrpSpPr>
            <a:grpSpLocks noChangeAspect="1"/>
          </p:cNvGrpSpPr>
          <p:nvPr/>
        </p:nvGrpSpPr>
        <p:grpSpPr bwMode="auto">
          <a:xfrm>
            <a:off x="0" y="-17463"/>
            <a:ext cx="9423400" cy="6851651"/>
            <a:chOff x="0" y="-11"/>
            <a:chExt cx="5936" cy="4316"/>
          </a:xfrm>
        </p:grpSpPr>
        <p:sp>
          <p:nvSpPr>
            <p:cNvPr id="24584" name="AutoShape 8"/>
            <p:cNvSpPr>
              <a:spLocks noChangeAspect="1" noChangeArrowheads="1" noTextEdit="1"/>
            </p:cNvSpPr>
            <p:nvPr/>
          </p:nvSpPr>
          <p:spPr bwMode="auto">
            <a:xfrm>
              <a:off x="0" y="-11"/>
              <a:ext cx="5760" cy="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4585" name="Freeform 10"/>
            <p:cNvSpPr>
              <a:spLocks/>
            </p:cNvSpPr>
            <p:nvPr/>
          </p:nvSpPr>
          <p:spPr bwMode="auto">
            <a:xfrm>
              <a:off x="0" y="0"/>
              <a:ext cx="5766" cy="895"/>
            </a:xfrm>
            <a:custGeom>
              <a:avLst/>
              <a:gdLst>
                <a:gd name="T0" fmla="*/ 18 w 9599"/>
                <a:gd name="T1" fmla="*/ 0 h 2905"/>
                <a:gd name="T2" fmla="*/ 18 w 9599"/>
                <a:gd name="T3" fmla="*/ 0 h 2905"/>
                <a:gd name="T4" fmla="*/ 67 w 9599"/>
                <a:gd name="T5" fmla="*/ 0 h 2905"/>
                <a:gd name="T6" fmla="*/ 80 w 9599"/>
                <a:gd name="T7" fmla="*/ 0 h 2905"/>
                <a:gd name="T8" fmla="*/ 96 w 9599"/>
                <a:gd name="T9" fmla="*/ 0 h 2905"/>
                <a:gd name="T10" fmla="*/ 105 w 9599"/>
                <a:gd name="T11" fmla="*/ 0 h 2905"/>
                <a:gd name="T12" fmla="*/ 117 w 9599"/>
                <a:gd name="T13" fmla="*/ 0 h 2905"/>
                <a:gd name="T14" fmla="*/ 129 w 9599"/>
                <a:gd name="T15" fmla="*/ 0 h 2905"/>
                <a:gd name="T16" fmla="*/ 145 w 9599"/>
                <a:gd name="T17" fmla="*/ 0 h 2905"/>
                <a:gd name="T18" fmla="*/ 159 w 9599"/>
                <a:gd name="T19" fmla="*/ 0 h 2905"/>
                <a:gd name="T20" fmla="*/ 161 w 9599"/>
                <a:gd name="T21" fmla="*/ 0 h 2905"/>
                <a:gd name="T22" fmla="*/ 163 w 9599"/>
                <a:gd name="T23" fmla="*/ 0 h 2905"/>
                <a:gd name="T24" fmla="*/ 163 w 9599"/>
                <a:gd name="T25" fmla="*/ 0 h 2905"/>
                <a:gd name="T26" fmla="*/ 0 w 9599"/>
                <a:gd name="T27" fmla="*/ 0 h 2905"/>
                <a:gd name="T28" fmla="*/ 0 w 9599"/>
                <a:gd name="T29" fmla="*/ 0 h 2905"/>
                <a:gd name="T30" fmla="*/ 18 w 9599"/>
                <a:gd name="T31" fmla="*/ 0 h 29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99"/>
                <a:gd name="T49" fmla="*/ 0 h 2905"/>
                <a:gd name="T50" fmla="*/ 9599 w 9599"/>
                <a:gd name="T51" fmla="*/ 2905 h 29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99" h="2905">
                  <a:moveTo>
                    <a:pt x="1057" y="2871"/>
                  </a:moveTo>
                  <a:lnTo>
                    <a:pt x="1057" y="2871"/>
                  </a:lnTo>
                  <a:cubicBezTo>
                    <a:pt x="1057" y="2871"/>
                    <a:pt x="3791" y="2791"/>
                    <a:pt x="3930" y="2829"/>
                  </a:cubicBezTo>
                  <a:cubicBezTo>
                    <a:pt x="4068" y="2867"/>
                    <a:pt x="4648" y="2879"/>
                    <a:pt x="4723" y="2879"/>
                  </a:cubicBezTo>
                  <a:cubicBezTo>
                    <a:pt x="4799" y="2879"/>
                    <a:pt x="5504" y="2829"/>
                    <a:pt x="5643" y="2829"/>
                  </a:cubicBezTo>
                  <a:lnTo>
                    <a:pt x="6197" y="2829"/>
                  </a:lnTo>
                  <a:cubicBezTo>
                    <a:pt x="6348" y="2829"/>
                    <a:pt x="6688" y="2867"/>
                    <a:pt x="6889" y="2867"/>
                  </a:cubicBezTo>
                  <a:lnTo>
                    <a:pt x="7569" y="2867"/>
                  </a:lnTo>
                  <a:cubicBezTo>
                    <a:pt x="7834" y="2867"/>
                    <a:pt x="8539" y="2905"/>
                    <a:pt x="8539" y="2905"/>
                  </a:cubicBezTo>
                  <a:lnTo>
                    <a:pt x="9370" y="2879"/>
                  </a:lnTo>
                  <a:cubicBezTo>
                    <a:pt x="9370" y="2879"/>
                    <a:pt x="9408" y="2867"/>
                    <a:pt x="9496" y="2867"/>
                  </a:cubicBezTo>
                  <a:lnTo>
                    <a:pt x="9599" y="2867"/>
                  </a:lnTo>
                  <a:lnTo>
                    <a:pt x="9599" y="0"/>
                  </a:lnTo>
                  <a:lnTo>
                    <a:pt x="0" y="0"/>
                  </a:lnTo>
                  <a:lnTo>
                    <a:pt x="0" y="2879"/>
                  </a:lnTo>
                  <a:lnTo>
                    <a:pt x="1057" y="2871"/>
                  </a:lnTo>
                  <a:close/>
                </a:path>
              </a:pathLst>
            </a:custGeom>
            <a:solidFill>
              <a:srgbClr val="0070C0"/>
            </a:solidFill>
            <a:ln w="0">
              <a:solidFill>
                <a:srgbClr val="000000"/>
              </a:solidFill>
              <a:prstDash val="solid"/>
              <a:round/>
              <a:headEnd/>
              <a:tailEnd/>
            </a:ln>
          </p:spPr>
          <p:txBody>
            <a:bodyPr/>
            <a:lstStyle/>
            <a:p>
              <a:endParaRPr lang="en-GB"/>
            </a:p>
          </p:txBody>
        </p:sp>
        <p:sp>
          <p:nvSpPr>
            <p:cNvPr id="24586" name="Freeform 11"/>
            <p:cNvSpPr>
              <a:spLocks noEditPoints="1"/>
            </p:cNvSpPr>
            <p:nvPr/>
          </p:nvSpPr>
          <p:spPr bwMode="auto">
            <a:xfrm>
              <a:off x="5217" y="826"/>
              <a:ext cx="672" cy="34"/>
            </a:xfrm>
            <a:custGeom>
              <a:avLst/>
              <a:gdLst>
                <a:gd name="T0" fmla="*/ 19 w 1118"/>
                <a:gd name="T1" fmla="*/ 0 h 56"/>
                <a:gd name="T2" fmla="*/ 19 w 1118"/>
                <a:gd name="T3" fmla="*/ 0 h 56"/>
                <a:gd name="T4" fmla="*/ 19 w 1118"/>
                <a:gd name="T5" fmla="*/ 1 h 56"/>
                <a:gd name="T6" fmla="*/ 18 w 1118"/>
                <a:gd name="T7" fmla="*/ 1 h 56"/>
                <a:gd name="T8" fmla="*/ 17 w 1118"/>
                <a:gd name="T9" fmla="*/ 1 h 56"/>
                <a:gd name="T10" fmla="*/ 17 w 1118"/>
                <a:gd name="T11" fmla="*/ 1 h 56"/>
                <a:gd name="T12" fmla="*/ 17 w 1118"/>
                <a:gd name="T13" fmla="*/ 1 h 56"/>
                <a:gd name="T14" fmla="*/ 16 w 1118"/>
                <a:gd name="T15" fmla="*/ 1 h 56"/>
                <a:gd name="T16" fmla="*/ 16 w 1118"/>
                <a:gd name="T17" fmla="*/ 1 h 56"/>
                <a:gd name="T18" fmla="*/ 16 w 1118"/>
                <a:gd name="T19" fmla="*/ 1 h 56"/>
                <a:gd name="T20" fmla="*/ 15 w 1118"/>
                <a:gd name="T21" fmla="*/ 1 h 56"/>
                <a:gd name="T22" fmla="*/ 14 w 1118"/>
                <a:gd name="T23" fmla="*/ 1 h 56"/>
                <a:gd name="T24" fmla="*/ 14 w 1118"/>
                <a:gd name="T25" fmla="*/ 1 h 56"/>
                <a:gd name="T26" fmla="*/ 14 w 1118"/>
                <a:gd name="T27" fmla="*/ 1 h 56"/>
                <a:gd name="T28" fmla="*/ 13 w 1118"/>
                <a:gd name="T29" fmla="*/ 1 h 56"/>
                <a:gd name="T30" fmla="*/ 13 w 1118"/>
                <a:gd name="T31" fmla="*/ 1 h 56"/>
                <a:gd name="T32" fmla="*/ 12 w 1118"/>
                <a:gd name="T33" fmla="*/ 1 h 56"/>
                <a:gd name="T34" fmla="*/ 12 w 1118"/>
                <a:gd name="T35" fmla="*/ 1 h 56"/>
                <a:gd name="T36" fmla="*/ 11 w 1118"/>
                <a:gd name="T37" fmla="*/ 1 h 56"/>
                <a:gd name="T38" fmla="*/ 10 w 1118"/>
                <a:gd name="T39" fmla="*/ 1 h 56"/>
                <a:gd name="T40" fmla="*/ 10 w 1118"/>
                <a:gd name="T41" fmla="*/ 1 h 56"/>
                <a:gd name="T42" fmla="*/ 10 w 1118"/>
                <a:gd name="T43" fmla="*/ 1 h 56"/>
                <a:gd name="T44" fmla="*/ 9 w 1118"/>
                <a:gd name="T45" fmla="*/ 1 h 56"/>
                <a:gd name="T46" fmla="*/ 8 w 1118"/>
                <a:gd name="T47" fmla="*/ 1 h 56"/>
                <a:gd name="T48" fmla="*/ 8 w 1118"/>
                <a:gd name="T49" fmla="*/ 1 h 56"/>
                <a:gd name="T50" fmla="*/ 7 w 1118"/>
                <a:gd name="T51" fmla="*/ 1 h 56"/>
                <a:gd name="T52" fmla="*/ 6 w 1118"/>
                <a:gd name="T53" fmla="*/ 1 h 56"/>
                <a:gd name="T54" fmla="*/ 6 w 1118"/>
                <a:gd name="T55" fmla="*/ 1 h 56"/>
                <a:gd name="T56" fmla="*/ 5 w 1118"/>
                <a:gd name="T57" fmla="*/ 1 h 56"/>
                <a:gd name="T58" fmla="*/ 5 w 1118"/>
                <a:gd name="T59" fmla="*/ 1 h 56"/>
                <a:gd name="T60" fmla="*/ 5 w 1118"/>
                <a:gd name="T61" fmla="*/ 1 h 56"/>
                <a:gd name="T62" fmla="*/ 5 w 1118"/>
                <a:gd name="T63" fmla="*/ 1 h 56"/>
                <a:gd name="T64" fmla="*/ 4 w 1118"/>
                <a:gd name="T65" fmla="*/ 1 h 56"/>
                <a:gd name="T66" fmla="*/ 4 w 1118"/>
                <a:gd name="T67" fmla="*/ 1 h 56"/>
                <a:gd name="T68" fmla="*/ 3 w 1118"/>
                <a:gd name="T69" fmla="*/ 1 h 56"/>
                <a:gd name="T70" fmla="*/ 3 w 1118"/>
                <a:gd name="T71" fmla="*/ 1 h 56"/>
                <a:gd name="T72" fmla="*/ 2 w 1118"/>
                <a:gd name="T73" fmla="*/ 1 h 56"/>
                <a:gd name="T74" fmla="*/ 2 w 1118"/>
                <a:gd name="T75" fmla="*/ 1 h 56"/>
                <a:gd name="T76" fmla="*/ 1 w 1118"/>
                <a:gd name="T77" fmla="*/ 1 h 56"/>
                <a:gd name="T78" fmla="*/ 1 w 1118"/>
                <a:gd name="T79" fmla="*/ 1 h 56"/>
                <a:gd name="T80" fmla="*/ 0 w 1118"/>
                <a:gd name="T81" fmla="*/ 1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18"/>
                <a:gd name="T124" fmla="*/ 0 h 56"/>
                <a:gd name="T125" fmla="*/ 1118 w 1118"/>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18" h="56">
                  <a:moveTo>
                    <a:pt x="1118" y="0"/>
                  </a:moveTo>
                  <a:lnTo>
                    <a:pt x="1118" y="0"/>
                  </a:lnTo>
                  <a:lnTo>
                    <a:pt x="1084" y="3"/>
                  </a:lnTo>
                  <a:lnTo>
                    <a:pt x="1065" y="5"/>
                  </a:lnTo>
                  <a:moveTo>
                    <a:pt x="1011" y="9"/>
                  </a:moveTo>
                  <a:lnTo>
                    <a:pt x="1011" y="9"/>
                  </a:lnTo>
                  <a:lnTo>
                    <a:pt x="1000" y="10"/>
                  </a:lnTo>
                  <a:lnTo>
                    <a:pt x="958" y="13"/>
                  </a:lnTo>
                  <a:moveTo>
                    <a:pt x="905" y="17"/>
                  </a:moveTo>
                  <a:lnTo>
                    <a:pt x="905" y="17"/>
                  </a:lnTo>
                  <a:lnTo>
                    <a:pt x="896" y="18"/>
                  </a:lnTo>
                  <a:lnTo>
                    <a:pt x="852" y="21"/>
                  </a:lnTo>
                  <a:moveTo>
                    <a:pt x="799" y="24"/>
                  </a:moveTo>
                  <a:lnTo>
                    <a:pt x="799" y="24"/>
                  </a:lnTo>
                  <a:lnTo>
                    <a:pt x="775" y="26"/>
                  </a:lnTo>
                  <a:lnTo>
                    <a:pt x="746" y="28"/>
                  </a:lnTo>
                  <a:moveTo>
                    <a:pt x="693" y="31"/>
                  </a:moveTo>
                  <a:lnTo>
                    <a:pt x="693" y="31"/>
                  </a:lnTo>
                  <a:lnTo>
                    <a:pt x="639" y="34"/>
                  </a:lnTo>
                  <a:moveTo>
                    <a:pt x="586" y="36"/>
                  </a:moveTo>
                  <a:lnTo>
                    <a:pt x="586" y="36"/>
                  </a:lnTo>
                  <a:lnTo>
                    <a:pt x="564" y="37"/>
                  </a:lnTo>
                  <a:lnTo>
                    <a:pt x="533" y="39"/>
                  </a:lnTo>
                  <a:moveTo>
                    <a:pt x="480" y="41"/>
                  </a:moveTo>
                  <a:lnTo>
                    <a:pt x="480" y="41"/>
                  </a:lnTo>
                  <a:lnTo>
                    <a:pt x="426" y="44"/>
                  </a:lnTo>
                  <a:moveTo>
                    <a:pt x="373" y="46"/>
                  </a:moveTo>
                  <a:lnTo>
                    <a:pt x="373" y="46"/>
                  </a:lnTo>
                  <a:lnTo>
                    <a:pt x="325" y="48"/>
                  </a:lnTo>
                  <a:lnTo>
                    <a:pt x="320" y="48"/>
                  </a:lnTo>
                  <a:moveTo>
                    <a:pt x="267" y="49"/>
                  </a:moveTo>
                  <a:lnTo>
                    <a:pt x="267" y="49"/>
                  </a:lnTo>
                  <a:lnTo>
                    <a:pt x="240" y="50"/>
                  </a:lnTo>
                  <a:lnTo>
                    <a:pt x="213" y="51"/>
                  </a:lnTo>
                  <a:moveTo>
                    <a:pt x="160" y="53"/>
                  </a:moveTo>
                  <a:lnTo>
                    <a:pt x="160" y="53"/>
                  </a:lnTo>
                  <a:lnTo>
                    <a:pt x="153" y="53"/>
                  </a:lnTo>
                  <a:lnTo>
                    <a:pt x="107" y="54"/>
                  </a:lnTo>
                  <a:moveTo>
                    <a:pt x="54" y="55"/>
                  </a:moveTo>
                  <a:lnTo>
                    <a:pt x="54" y="55"/>
                  </a:lnTo>
                  <a:lnTo>
                    <a:pt x="0" y="5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587" name="Freeform 12"/>
            <p:cNvSpPr>
              <a:spLocks noEditPoints="1"/>
            </p:cNvSpPr>
            <p:nvPr/>
          </p:nvSpPr>
          <p:spPr bwMode="auto">
            <a:xfrm>
              <a:off x="4626" y="840"/>
              <a:ext cx="494" cy="20"/>
            </a:xfrm>
            <a:custGeom>
              <a:avLst/>
              <a:gdLst>
                <a:gd name="T0" fmla="*/ 14 w 823"/>
                <a:gd name="T1" fmla="*/ 1 h 33"/>
                <a:gd name="T2" fmla="*/ 14 w 823"/>
                <a:gd name="T3" fmla="*/ 1 h 33"/>
                <a:gd name="T4" fmla="*/ 13 w 823"/>
                <a:gd name="T5" fmla="*/ 1 h 33"/>
                <a:gd name="T6" fmla="*/ 12 w 823"/>
                <a:gd name="T7" fmla="*/ 1 h 33"/>
                <a:gd name="T8" fmla="*/ 12 w 823"/>
                <a:gd name="T9" fmla="*/ 1 h 33"/>
                <a:gd name="T10" fmla="*/ 11 w 823"/>
                <a:gd name="T11" fmla="*/ 1 h 33"/>
                <a:gd name="T12" fmla="*/ 10 w 823"/>
                <a:gd name="T13" fmla="*/ 1 h 33"/>
                <a:gd name="T14" fmla="*/ 10 w 823"/>
                <a:gd name="T15" fmla="*/ 1 h 33"/>
                <a:gd name="T16" fmla="*/ 10 w 823"/>
                <a:gd name="T17" fmla="*/ 1 h 33"/>
                <a:gd name="T18" fmla="*/ 8 w 823"/>
                <a:gd name="T19" fmla="*/ 1 h 33"/>
                <a:gd name="T20" fmla="*/ 8 w 823"/>
                <a:gd name="T21" fmla="*/ 1 h 33"/>
                <a:gd name="T22" fmla="*/ 8 w 823"/>
                <a:gd name="T23" fmla="*/ 1 h 33"/>
                <a:gd name="T24" fmla="*/ 7 w 823"/>
                <a:gd name="T25" fmla="*/ 1 h 33"/>
                <a:gd name="T26" fmla="*/ 7 w 823"/>
                <a:gd name="T27" fmla="*/ 1 h 33"/>
                <a:gd name="T28" fmla="*/ 7 w 823"/>
                <a:gd name="T29" fmla="*/ 1 h 33"/>
                <a:gd name="T30" fmla="*/ 6 w 823"/>
                <a:gd name="T31" fmla="*/ 1 h 33"/>
                <a:gd name="T32" fmla="*/ 5 w 823"/>
                <a:gd name="T33" fmla="*/ 1 h 33"/>
                <a:gd name="T34" fmla="*/ 5 w 823"/>
                <a:gd name="T35" fmla="*/ 1 h 33"/>
                <a:gd name="T36" fmla="*/ 4 w 823"/>
                <a:gd name="T37" fmla="*/ 1 h 33"/>
                <a:gd name="T38" fmla="*/ 3 w 823"/>
                <a:gd name="T39" fmla="*/ 1 h 33"/>
                <a:gd name="T40" fmla="*/ 3 w 823"/>
                <a:gd name="T41" fmla="*/ 1 h 33"/>
                <a:gd name="T42" fmla="*/ 2 w 823"/>
                <a:gd name="T43" fmla="*/ 1 h 33"/>
                <a:gd name="T44" fmla="*/ 2 w 823"/>
                <a:gd name="T45" fmla="*/ 1 h 33"/>
                <a:gd name="T46" fmla="*/ 1 w 823"/>
                <a:gd name="T47" fmla="*/ 1 h 33"/>
                <a:gd name="T48" fmla="*/ 1 w 823"/>
                <a:gd name="T49" fmla="*/ 1 h 33"/>
                <a:gd name="T50" fmla="*/ 0 w 823"/>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3"/>
                <a:gd name="T79" fmla="*/ 0 h 33"/>
                <a:gd name="T80" fmla="*/ 823 w 823"/>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3" h="33">
                  <a:moveTo>
                    <a:pt x="823" y="33"/>
                  </a:moveTo>
                  <a:lnTo>
                    <a:pt x="823" y="33"/>
                  </a:lnTo>
                  <a:lnTo>
                    <a:pt x="768" y="32"/>
                  </a:lnTo>
                  <a:moveTo>
                    <a:pt x="713" y="30"/>
                  </a:moveTo>
                  <a:lnTo>
                    <a:pt x="713" y="30"/>
                  </a:lnTo>
                  <a:lnTo>
                    <a:pt x="658" y="29"/>
                  </a:lnTo>
                  <a:moveTo>
                    <a:pt x="603" y="27"/>
                  </a:moveTo>
                  <a:lnTo>
                    <a:pt x="603" y="27"/>
                  </a:lnTo>
                  <a:lnTo>
                    <a:pt x="548" y="24"/>
                  </a:lnTo>
                  <a:moveTo>
                    <a:pt x="494" y="22"/>
                  </a:moveTo>
                  <a:lnTo>
                    <a:pt x="494" y="22"/>
                  </a:lnTo>
                  <a:lnTo>
                    <a:pt x="486" y="22"/>
                  </a:lnTo>
                  <a:lnTo>
                    <a:pt x="439" y="19"/>
                  </a:lnTo>
                  <a:moveTo>
                    <a:pt x="384" y="16"/>
                  </a:moveTo>
                  <a:lnTo>
                    <a:pt x="384" y="16"/>
                  </a:lnTo>
                  <a:lnTo>
                    <a:pt x="329" y="13"/>
                  </a:lnTo>
                  <a:moveTo>
                    <a:pt x="274" y="11"/>
                  </a:moveTo>
                  <a:lnTo>
                    <a:pt x="274" y="11"/>
                  </a:lnTo>
                  <a:lnTo>
                    <a:pt x="219" y="8"/>
                  </a:lnTo>
                  <a:moveTo>
                    <a:pt x="164" y="5"/>
                  </a:moveTo>
                  <a:lnTo>
                    <a:pt x="164" y="5"/>
                  </a:lnTo>
                  <a:lnTo>
                    <a:pt x="144" y="4"/>
                  </a:lnTo>
                  <a:lnTo>
                    <a:pt x="109" y="3"/>
                  </a:lnTo>
                  <a:moveTo>
                    <a:pt x="54" y="2"/>
                  </a:moveTo>
                  <a:lnTo>
                    <a:pt x="54" y="2"/>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588" name="Freeform 13"/>
            <p:cNvSpPr>
              <a:spLocks noEditPoints="1"/>
            </p:cNvSpPr>
            <p:nvPr/>
          </p:nvSpPr>
          <p:spPr bwMode="auto">
            <a:xfrm>
              <a:off x="3794" y="808"/>
              <a:ext cx="734" cy="31"/>
            </a:xfrm>
            <a:custGeom>
              <a:avLst/>
              <a:gdLst>
                <a:gd name="T0" fmla="*/ 21 w 1222"/>
                <a:gd name="T1" fmla="*/ 1 h 52"/>
                <a:gd name="T2" fmla="*/ 21 w 1222"/>
                <a:gd name="T3" fmla="*/ 1 h 52"/>
                <a:gd name="T4" fmla="*/ 20 w 1222"/>
                <a:gd name="T5" fmla="*/ 1 h 52"/>
                <a:gd name="T6" fmla="*/ 19 w 1222"/>
                <a:gd name="T7" fmla="*/ 1 h 52"/>
                <a:gd name="T8" fmla="*/ 19 w 1222"/>
                <a:gd name="T9" fmla="*/ 1 h 52"/>
                <a:gd name="T10" fmla="*/ 18 w 1222"/>
                <a:gd name="T11" fmla="*/ 1 h 52"/>
                <a:gd name="T12" fmla="*/ 17 w 1222"/>
                <a:gd name="T13" fmla="*/ 1 h 52"/>
                <a:gd name="T14" fmla="*/ 17 w 1222"/>
                <a:gd name="T15" fmla="*/ 1 h 52"/>
                <a:gd name="T16" fmla="*/ 16 w 1222"/>
                <a:gd name="T17" fmla="*/ 1 h 52"/>
                <a:gd name="T18" fmla="*/ 16 w 1222"/>
                <a:gd name="T19" fmla="*/ 1 h 52"/>
                <a:gd name="T20" fmla="*/ 16 w 1222"/>
                <a:gd name="T21" fmla="*/ 1 h 52"/>
                <a:gd name="T22" fmla="*/ 14 w 1222"/>
                <a:gd name="T23" fmla="*/ 1 h 52"/>
                <a:gd name="T24" fmla="*/ 13 w 1222"/>
                <a:gd name="T25" fmla="*/ 1 h 52"/>
                <a:gd name="T26" fmla="*/ 13 w 1222"/>
                <a:gd name="T27" fmla="*/ 1 h 52"/>
                <a:gd name="T28" fmla="*/ 13 w 1222"/>
                <a:gd name="T29" fmla="*/ 1 h 52"/>
                <a:gd name="T30" fmla="*/ 11 w 1222"/>
                <a:gd name="T31" fmla="*/ 1 h 52"/>
                <a:gd name="T32" fmla="*/ 11 w 1222"/>
                <a:gd name="T33" fmla="*/ 1 h 52"/>
                <a:gd name="T34" fmla="*/ 11 w 1222"/>
                <a:gd name="T35" fmla="*/ 1 h 52"/>
                <a:gd name="T36" fmla="*/ 10 w 1222"/>
                <a:gd name="T37" fmla="*/ 1 h 52"/>
                <a:gd name="T38" fmla="*/ 10 w 1222"/>
                <a:gd name="T39" fmla="*/ 1 h 52"/>
                <a:gd name="T40" fmla="*/ 9 w 1222"/>
                <a:gd name="T41" fmla="*/ 1 h 52"/>
                <a:gd name="T42" fmla="*/ 9 w 1222"/>
                <a:gd name="T43" fmla="*/ 1 h 52"/>
                <a:gd name="T44" fmla="*/ 8 w 1222"/>
                <a:gd name="T45" fmla="*/ 1 h 52"/>
                <a:gd name="T46" fmla="*/ 8 w 1222"/>
                <a:gd name="T47" fmla="*/ 1 h 52"/>
                <a:gd name="T48" fmla="*/ 8 w 1222"/>
                <a:gd name="T49" fmla="*/ 1 h 52"/>
                <a:gd name="T50" fmla="*/ 7 w 1222"/>
                <a:gd name="T51" fmla="*/ 1 h 52"/>
                <a:gd name="T52" fmla="*/ 6 w 1222"/>
                <a:gd name="T53" fmla="*/ 1 h 52"/>
                <a:gd name="T54" fmla="*/ 6 w 1222"/>
                <a:gd name="T55" fmla="*/ 1 h 52"/>
                <a:gd name="T56" fmla="*/ 6 w 1222"/>
                <a:gd name="T57" fmla="*/ 1 h 52"/>
                <a:gd name="T58" fmla="*/ 5 w 1222"/>
                <a:gd name="T59" fmla="*/ 1 h 52"/>
                <a:gd name="T60" fmla="*/ 5 w 1222"/>
                <a:gd name="T61" fmla="*/ 1 h 52"/>
                <a:gd name="T62" fmla="*/ 5 w 1222"/>
                <a:gd name="T63" fmla="*/ 1 h 52"/>
                <a:gd name="T64" fmla="*/ 4 w 1222"/>
                <a:gd name="T65" fmla="*/ 1 h 52"/>
                <a:gd name="T66" fmla="*/ 4 w 1222"/>
                <a:gd name="T67" fmla="*/ 1 h 52"/>
                <a:gd name="T68" fmla="*/ 3 w 1222"/>
                <a:gd name="T69" fmla="*/ 1 h 52"/>
                <a:gd name="T70" fmla="*/ 3 w 1222"/>
                <a:gd name="T71" fmla="*/ 1 h 52"/>
                <a:gd name="T72" fmla="*/ 2 w 1222"/>
                <a:gd name="T73" fmla="*/ 1 h 52"/>
                <a:gd name="T74" fmla="*/ 2 w 1222"/>
                <a:gd name="T75" fmla="*/ 1 h 52"/>
                <a:gd name="T76" fmla="*/ 1 w 1222"/>
                <a:gd name="T77" fmla="*/ 1 h 52"/>
                <a:gd name="T78" fmla="*/ 1 w 1222"/>
                <a:gd name="T79" fmla="*/ 1 h 52"/>
                <a:gd name="T80" fmla="*/ 1 w 1222"/>
                <a:gd name="T81" fmla="*/ 1 h 52"/>
                <a:gd name="T82" fmla="*/ 0 w 1222"/>
                <a:gd name="T83" fmla="*/ 0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2"/>
                <a:gd name="T127" fmla="*/ 0 h 52"/>
                <a:gd name="T128" fmla="*/ 1222 w 1222"/>
                <a:gd name="T129" fmla="*/ 52 h 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2" h="52">
                  <a:moveTo>
                    <a:pt x="1222" y="52"/>
                  </a:moveTo>
                  <a:lnTo>
                    <a:pt x="1222" y="52"/>
                  </a:lnTo>
                  <a:lnTo>
                    <a:pt x="1169" y="51"/>
                  </a:lnTo>
                  <a:moveTo>
                    <a:pt x="1116" y="51"/>
                  </a:moveTo>
                  <a:lnTo>
                    <a:pt x="1116" y="51"/>
                  </a:lnTo>
                  <a:lnTo>
                    <a:pt x="1063" y="50"/>
                  </a:lnTo>
                  <a:moveTo>
                    <a:pt x="1009" y="49"/>
                  </a:moveTo>
                  <a:lnTo>
                    <a:pt x="1009" y="49"/>
                  </a:lnTo>
                  <a:lnTo>
                    <a:pt x="956" y="48"/>
                  </a:lnTo>
                  <a:moveTo>
                    <a:pt x="903" y="47"/>
                  </a:moveTo>
                  <a:lnTo>
                    <a:pt x="903" y="47"/>
                  </a:lnTo>
                  <a:lnTo>
                    <a:pt x="850" y="46"/>
                  </a:lnTo>
                  <a:moveTo>
                    <a:pt x="797" y="45"/>
                  </a:moveTo>
                  <a:lnTo>
                    <a:pt x="797" y="45"/>
                  </a:lnTo>
                  <a:lnTo>
                    <a:pt x="743" y="43"/>
                  </a:lnTo>
                  <a:moveTo>
                    <a:pt x="690" y="42"/>
                  </a:moveTo>
                  <a:lnTo>
                    <a:pt x="690" y="42"/>
                  </a:lnTo>
                  <a:lnTo>
                    <a:pt x="637" y="40"/>
                  </a:lnTo>
                  <a:moveTo>
                    <a:pt x="584" y="39"/>
                  </a:moveTo>
                  <a:lnTo>
                    <a:pt x="584" y="39"/>
                  </a:lnTo>
                  <a:lnTo>
                    <a:pt x="535" y="37"/>
                  </a:lnTo>
                  <a:lnTo>
                    <a:pt x="531" y="37"/>
                  </a:lnTo>
                  <a:moveTo>
                    <a:pt x="477" y="34"/>
                  </a:moveTo>
                  <a:lnTo>
                    <a:pt x="477" y="34"/>
                  </a:lnTo>
                  <a:lnTo>
                    <a:pt x="449" y="33"/>
                  </a:lnTo>
                  <a:lnTo>
                    <a:pt x="424" y="32"/>
                  </a:lnTo>
                  <a:moveTo>
                    <a:pt x="371" y="30"/>
                  </a:moveTo>
                  <a:lnTo>
                    <a:pt x="371" y="30"/>
                  </a:lnTo>
                  <a:lnTo>
                    <a:pt x="367" y="29"/>
                  </a:lnTo>
                  <a:lnTo>
                    <a:pt x="318" y="27"/>
                  </a:lnTo>
                  <a:moveTo>
                    <a:pt x="265" y="23"/>
                  </a:moveTo>
                  <a:lnTo>
                    <a:pt x="265" y="23"/>
                  </a:lnTo>
                  <a:lnTo>
                    <a:pt x="215" y="20"/>
                  </a:lnTo>
                  <a:lnTo>
                    <a:pt x="212" y="20"/>
                  </a:lnTo>
                  <a:moveTo>
                    <a:pt x="159" y="16"/>
                  </a:moveTo>
                  <a:lnTo>
                    <a:pt x="159" y="16"/>
                  </a:lnTo>
                  <a:lnTo>
                    <a:pt x="147" y="15"/>
                  </a:lnTo>
                  <a:lnTo>
                    <a:pt x="106" y="11"/>
                  </a:lnTo>
                  <a:moveTo>
                    <a:pt x="53" y="6"/>
                  </a:moveTo>
                  <a:lnTo>
                    <a:pt x="53" y="6"/>
                  </a:lnTo>
                  <a:lnTo>
                    <a:pt x="25" y="3"/>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589" name="Freeform 14"/>
            <p:cNvSpPr>
              <a:spLocks noEditPoints="1"/>
            </p:cNvSpPr>
            <p:nvPr/>
          </p:nvSpPr>
          <p:spPr bwMode="auto">
            <a:xfrm>
              <a:off x="3550" y="800"/>
              <a:ext cx="151" cy="6"/>
            </a:xfrm>
            <a:custGeom>
              <a:avLst/>
              <a:gdLst>
                <a:gd name="T0" fmla="*/ 4 w 251"/>
                <a:gd name="T1" fmla="*/ 0 h 10"/>
                <a:gd name="T2" fmla="*/ 4 w 251"/>
                <a:gd name="T3" fmla="*/ 0 h 10"/>
                <a:gd name="T4" fmla="*/ 4 w 251"/>
                <a:gd name="T5" fmla="*/ 1 h 10"/>
                <a:gd name="T6" fmla="*/ 4 w 251"/>
                <a:gd name="T7" fmla="*/ 1 h 10"/>
                <a:gd name="T8" fmla="*/ 2 w 251"/>
                <a:gd name="T9" fmla="*/ 1 h 10"/>
                <a:gd name="T10" fmla="*/ 2 w 251"/>
                <a:gd name="T11" fmla="*/ 1 h 10"/>
                <a:gd name="T12" fmla="*/ 2 w 251"/>
                <a:gd name="T13" fmla="*/ 1 h 10"/>
                <a:gd name="T14" fmla="*/ 2 w 251"/>
                <a:gd name="T15" fmla="*/ 1 h 10"/>
                <a:gd name="T16" fmla="*/ 1 w 251"/>
                <a:gd name="T17" fmla="*/ 1 h 10"/>
                <a:gd name="T18" fmla="*/ 1 w 251"/>
                <a:gd name="T19" fmla="*/ 1 h 10"/>
                <a:gd name="T20" fmla="*/ 1 w 251"/>
                <a:gd name="T21" fmla="*/ 1 h 10"/>
                <a:gd name="T22" fmla="*/ 1 w 251"/>
                <a:gd name="T23" fmla="*/ 1 h 10"/>
                <a:gd name="T24" fmla="*/ 0 w 251"/>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1"/>
                <a:gd name="T40" fmla="*/ 0 h 10"/>
                <a:gd name="T41" fmla="*/ 251 w 25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1" h="10">
                  <a:moveTo>
                    <a:pt x="251" y="0"/>
                  </a:moveTo>
                  <a:lnTo>
                    <a:pt x="251" y="0"/>
                  </a:lnTo>
                  <a:lnTo>
                    <a:pt x="215" y="1"/>
                  </a:lnTo>
                  <a:lnTo>
                    <a:pt x="201" y="1"/>
                  </a:lnTo>
                  <a:moveTo>
                    <a:pt x="151" y="3"/>
                  </a:moveTo>
                  <a:lnTo>
                    <a:pt x="151" y="3"/>
                  </a:lnTo>
                  <a:lnTo>
                    <a:pt x="132" y="4"/>
                  </a:lnTo>
                  <a:lnTo>
                    <a:pt x="101" y="5"/>
                  </a:lnTo>
                  <a:moveTo>
                    <a:pt x="50" y="8"/>
                  </a:moveTo>
                  <a:lnTo>
                    <a:pt x="50" y="8"/>
                  </a:lnTo>
                  <a:lnTo>
                    <a:pt x="48" y="8"/>
                  </a:lnTo>
                  <a:lnTo>
                    <a:pt x="9" y="9"/>
                  </a:lnTo>
                  <a:lnTo>
                    <a:pt x="0" y="1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590" name="Freeform 15"/>
            <p:cNvSpPr>
              <a:spLocks noEditPoints="1"/>
            </p:cNvSpPr>
            <p:nvPr/>
          </p:nvSpPr>
          <p:spPr bwMode="auto">
            <a:xfrm>
              <a:off x="3369" y="807"/>
              <a:ext cx="90" cy="1"/>
            </a:xfrm>
            <a:custGeom>
              <a:avLst/>
              <a:gdLst>
                <a:gd name="T0" fmla="*/ 2 w 150"/>
                <a:gd name="T1" fmla="*/ 0 h 1"/>
                <a:gd name="T2" fmla="*/ 2 w 150"/>
                <a:gd name="T3" fmla="*/ 0 h 1"/>
                <a:gd name="T4" fmla="*/ 2 w 150"/>
                <a:gd name="T5" fmla="*/ 1 h 1"/>
                <a:gd name="T6" fmla="*/ 1 w 150"/>
                <a:gd name="T7" fmla="*/ 1 h 1"/>
                <a:gd name="T8" fmla="*/ 1 w 150"/>
                <a:gd name="T9" fmla="*/ 1 h 1"/>
                <a:gd name="T10" fmla="*/ 1 w 150"/>
                <a:gd name="T11" fmla="*/ 1 h 1"/>
                <a:gd name="T12" fmla="*/ 0 w 150"/>
                <a:gd name="T13" fmla="*/ 1 h 1"/>
                <a:gd name="T14" fmla="*/ 0 60000 65536"/>
                <a:gd name="T15" fmla="*/ 0 60000 65536"/>
                <a:gd name="T16" fmla="*/ 0 60000 65536"/>
                <a:gd name="T17" fmla="*/ 0 60000 65536"/>
                <a:gd name="T18" fmla="*/ 0 60000 65536"/>
                <a:gd name="T19" fmla="*/ 0 60000 65536"/>
                <a:gd name="T20" fmla="*/ 0 60000 65536"/>
                <a:gd name="T21" fmla="*/ 0 w 150"/>
                <a:gd name="T22" fmla="*/ 0 h 1"/>
                <a:gd name="T23" fmla="*/ 150 w 150"/>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
                  <a:moveTo>
                    <a:pt x="150" y="0"/>
                  </a:moveTo>
                  <a:lnTo>
                    <a:pt x="150" y="0"/>
                  </a:lnTo>
                  <a:lnTo>
                    <a:pt x="100" y="1"/>
                  </a:lnTo>
                  <a:moveTo>
                    <a:pt x="50" y="1"/>
                  </a:moveTo>
                  <a:lnTo>
                    <a:pt x="50" y="1"/>
                  </a:lnTo>
                  <a:lnTo>
                    <a:pt x="38"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591" name="Freeform 16"/>
            <p:cNvSpPr>
              <a:spLocks noEditPoints="1"/>
            </p:cNvSpPr>
            <p:nvPr/>
          </p:nvSpPr>
          <p:spPr bwMode="auto">
            <a:xfrm>
              <a:off x="2856" y="810"/>
              <a:ext cx="419" cy="30"/>
            </a:xfrm>
            <a:custGeom>
              <a:avLst/>
              <a:gdLst>
                <a:gd name="T0" fmla="*/ 12 w 697"/>
                <a:gd name="T1" fmla="*/ 0 h 50"/>
                <a:gd name="T2" fmla="*/ 12 w 697"/>
                <a:gd name="T3" fmla="*/ 0 h 50"/>
                <a:gd name="T4" fmla="*/ 11 w 697"/>
                <a:gd name="T5" fmla="*/ 1 h 50"/>
                <a:gd name="T6" fmla="*/ 11 w 697"/>
                <a:gd name="T7" fmla="*/ 1 h 50"/>
                <a:gd name="T8" fmla="*/ 10 w 697"/>
                <a:gd name="T9" fmla="*/ 1 h 50"/>
                <a:gd name="T10" fmla="*/ 10 w 697"/>
                <a:gd name="T11" fmla="*/ 1 h 50"/>
                <a:gd name="T12" fmla="*/ 10 w 697"/>
                <a:gd name="T13" fmla="*/ 1 h 50"/>
                <a:gd name="T14" fmla="*/ 9 w 697"/>
                <a:gd name="T15" fmla="*/ 1 h 50"/>
                <a:gd name="T16" fmla="*/ 8 w 697"/>
                <a:gd name="T17" fmla="*/ 1 h 50"/>
                <a:gd name="T18" fmla="*/ 8 w 697"/>
                <a:gd name="T19" fmla="*/ 1 h 50"/>
                <a:gd name="T20" fmla="*/ 8 w 697"/>
                <a:gd name="T21" fmla="*/ 1 h 50"/>
                <a:gd name="T22" fmla="*/ 7 w 697"/>
                <a:gd name="T23" fmla="*/ 1 h 50"/>
                <a:gd name="T24" fmla="*/ 6 w 697"/>
                <a:gd name="T25" fmla="*/ 1 h 50"/>
                <a:gd name="T26" fmla="*/ 6 w 697"/>
                <a:gd name="T27" fmla="*/ 1 h 50"/>
                <a:gd name="T28" fmla="*/ 5 w 697"/>
                <a:gd name="T29" fmla="*/ 1 h 50"/>
                <a:gd name="T30" fmla="*/ 5 w 697"/>
                <a:gd name="T31" fmla="*/ 1 h 50"/>
                <a:gd name="T32" fmla="*/ 5 w 697"/>
                <a:gd name="T33" fmla="*/ 1 h 50"/>
                <a:gd name="T34" fmla="*/ 5 w 697"/>
                <a:gd name="T35" fmla="*/ 1 h 50"/>
                <a:gd name="T36" fmla="*/ 4 w 697"/>
                <a:gd name="T37" fmla="*/ 1 h 50"/>
                <a:gd name="T38" fmla="*/ 4 w 697"/>
                <a:gd name="T39" fmla="*/ 1 h 50"/>
                <a:gd name="T40" fmla="*/ 3 w 697"/>
                <a:gd name="T41" fmla="*/ 1 h 50"/>
                <a:gd name="T42" fmla="*/ 3 w 697"/>
                <a:gd name="T43" fmla="*/ 1 h 50"/>
                <a:gd name="T44" fmla="*/ 2 w 697"/>
                <a:gd name="T45" fmla="*/ 1 h 50"/>
                <a:gd name="T46" fmla="*/ 2 w 697"/>
                <a:gd name="T47" fmla="*/ 1 h 50"/>
                <a:gd name="T48" fmla="*/ 1 w 697"/>
                <a:gd name="T49" fmla="*/ 1 h 50"/>
                <a:gd name="T50" fmla="*/ 1 w 697"/>
                <a:gd name="T51" fmla="*/ 1 h 50"/>
                <a:gd name="T52" fmla="*/ 1 w 697"/>
                <a:gd name="T53" fmla="*/ 1 h 50"/>
                <a:gd name="T54" fmla="*/ 1 w 697"/>
                <a:gd name="T55" fmla="*/ 1 h 50"/>
                <a:gd name="T56" fmla="*/ 0 w 697"/>
                <a:gd name="T57" fmla="*/ 1 h 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97"/>
                <a:gd name="T88" fmla="*/ 0 h 50"/>
                <a:gd name="T89" fmla="*/ 697 w 697"/>
                <a:gd name="T90" fmla="*/ 50 h 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97" h="50">
                  <a:moveTo>
                    <a:pt x="697" y="0"/>
                  </a:moveTo>
                  <a:lnTo>
                    <a:pt x="697" y="0"/>
                  </a:lnTo>
                  <a:lnTo>
                    <a:pt x="660" y="3"/>
                  </a:lnTo>
                  <a:lnTo>
                    <a:pt x="643" y="4"/>
                  </a:lnTo>
                  <a:moveTo>
                    <a:pt x="590" y="7"/>
                  </a:moveTo>
                  <a:lnTo>
                    <a:pt x="590" y="7"/>
                  </a:lnTo>
                  <a:lnTo>
                    <a:pt x="575" y="8"/>
                  </a:lnTo>
                  <a:lnTo>
                    <a:pt x="536" y="11"/>
                  </a:lnTo>
                  <a:moveTo>
                    <a:pt x="483" y="15"/>
                  </a:moveTo>
                  <a:lnTo>
                    <a:pt x="483" y="15"/>
                  </a:lnTo>
                  <a:lnTo>
                    <a:pt x="479" y="15"/>
                  </a:lnTo>
                  <a:lnTo>
                    <a:pt x="429" y="19"/>
                  </a:lnTo>
                  <a:moveTo>
                    <a:pt x="375" y="23"/>
                  </a:moveTo>
                  <a:lnTo>
                    <a:pt x="375" y="23"/>
                  </a:lnTo>
                  <a:lnTo>
                    <a:pt x="324" y="27"/>
                  </a:lnTo>
                  <a:lnTo>
                    <a:pt x="322" y="27"/>
                  </a:lnTo>
                  <a:moveTo>
                    <a:pt x="268" y="31"/>
                  </a:moveTo>
                  <a:lnTo>
                    <a:pt x="268" y="31"/>
                  </a:lnTo>
                  <a:lnTo>
                    <a:pt x="222" y="34"/>
                  </a:lnTo>
                  <a:lnTo>
                    <a:pt x="215" y="35"/>
                  </a:lnTo>
                  <a:moveTo>
                    <a:pt x="161" y="39"/>
                  </a:moveTo>
                  <a:lnTo>
                    <a:pt x="161" y="39"/>
                  </a:lnTo>
                  <a:lnTo>
                    <a:pt x="126" y="41"/>
                  </a:lnTo>
                  <a:lnTo>
                    <a:pt x="107" y="43"/>
                  </a:lnTo>
                  <a:moveTo>
                    <a:pt x="54" y="46"/>
                  </a:moveTo>
                  <a:lnTo>
                    <a:pt x="54" y="46"/>
                  </a:lnTo>
                  <a:lnTo>
                    <a:pt x="41" y="47"/>
                  </a:lnTo>
                  <a:lnTo>
                    <a:pt x="5" y="50"/>
                  </a:lnTo>
                  <a:lnTo>
                    <a:pt x="0" y="5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592" name="Freeform 17"/>
            <p:cNvSpPr>
              <a:spLocks noEditPoints="1"/>
            </p:cNvSpPr>
            <p:nvPr/>
          </p:nvSpPr>
          <p:spPr bwMode="auto">
            <a:xfrm>
              <a:off x="2358" y="803"/>
              <a:ext cx="404" cy="36"/>
            </a:xfrm>
            <a:custGeom>
              <a:avLst/>
              <a:gdLst>
                <a:gd name="T0" fmla="*/ 11 w 672"/>
                <a:gd name="T1" fmla="*/ 1 h 60"/>
                <a:gd name="T2" fmla="*/ 11 w 672"/>
                <a:gd name="T3" fmla="*/ 1 h 60"/>
                <a:gd name="T4" fmla="*/ 11 w 672"/>
                <a:gd name="T5" fmla="*/ 1 h 60"/>
                <a:gd name="T6" fmla="*/ 10 w 672"/>
                <a:gd name="T7" fmla="*/ 1 h 60"/>
                <a:gd name="T8" fmla="*/ 10 w 672"/>
                <a:gd name="T9" fmla="*/ 1 h 60"/>
                <a:gd name="T10" fmla="*/ 10 w 672"/>
                <a:gd name="T11" fmla="*/ 1 h 60"/>
                <a:gd name="T12" fmla="*/ 9 w 672"/>
                <a:gd name="T13" fmla="*/ 1 h 60"/>
                <a:gd name="T14" fmla="*/ 8 w 672"/>
                <a:gd name="T15" fmla="*/ 1 h 60"/>
                <a:gd name="T16" fmla="*/ 8 w 672"/>
                <a:gd name="T17" fmla="*/ 1 h 60"/>
                <a:gd name="T18" fmla="*/ 8 w 672"/>
                <a:gd name="T19" fmla="*/ 1 h 60"/>
                <a:gd name="T20" fmla="*/ 7 w 672"/>
                <a:gd name="T21" fmla="*/ 1 h 60"/>
                <a:gd name="T22" fmla="*/ 7 w 672"/>
                <a:gd name="T23" fmla="*/ 1 h 60"/>
                <a:gd name="T24" fmla="*/ 6 w 672"/>
                <a:gd name="T25" fmla="*/ 1 h 60"/>
                <a:gd name="T26" fmla="*/ 6 w 672"/>
                <a:gd name="T27" fmla="*/ 1 h 60"/>
                <a:gd name="T28" fmla="*/ 5 w 672"/>
                <a:gd name="T29" fmla="*/ 1 h 60"/>
                <a:gd name="T30" fmla="*/ 5 w 672"/>
                <a:gd name="T31" fmla="*/ 1 h 60"/>
                <a:gd name="T32" fmla="*/ 4 w 672"/>
                <a:gd name="T33" fmla="*/ 1 h 60"/>
                <a:gd name="T34" fmla="*/ 4 w 672"/>
                <a:gd name="T35" fmla="*/ 1 h 60"/>
                <a:gd name="T36" fmla="*/ 4 w 672"/>
                <a:gd name="T37" fmla="*/ 1 h 60"/>
                <a:gd name="T38" fmla="*/ 4 w 672"/>
                <a:gd name="T39" fmla="*/ 1 h 60"/>
                <a:gd name="T40" fmla="*/ 2 w 672"/>
                <a:gd name="T41" fmla="*/ 1 h 60"/>
                <a:gd name="T42" fmla="*/ 2 w 672"/>
                <a:gd name="T43" fmla="*/ 1 h 60"/>
                <a:gd name="T44" fmla="*/ 2 w 672"/>
                <a:gd name="T45" fmla="*/ 1 h 60"/>
                <a:gd name="T46" fmla="*/ 2 w 672"/>
                <a:gd name="T47" fmla="*/ 1 h 60"/>
                <a:gd name="T48" fmla="*/ 1 w 672"/>
                <a:gd name="T49" fmla="*/ 1 h 60"/>
                <a:gd name="T50" fmla="*/ 1 w 672"/>
                <a:gd name="T51" fmla="*/ 1 h 60"/>
                <a:gd name="T52" fmla="*/ 1 w 672"/>
                <a:gd name="T53" fmla="*/ 1 h 60"/>
                <a:gd name="T54" fmla="*/ 0 w 672"/>
                <a:gd name="T55" fmla="*/ 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2"/>
                <a:gd name="T85" fmla="*/ 0 h 60"/>
                <a:gd name="T86" fmla="*/ 672 w 67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2" h="60">
                  <a:moveTo>
                    <a:pt x="672" y="60"/>
                  </a:moveTo>
                  <a:lnTo>
                    <a:pt x="672" y="60"/>
                  </a:lnTo>
                  <a:lnTo>
                    <a:pt x="633" y="57"/>
                  </a:lnTo>
                  <a:lnTo>
                    <a:pt x="620" y="56"/>
                  </a:lnTo>
                  <a:moveTo>
                    <a:pt x="569" y="51"/>
                  </a:moveTo>
                  <a:lnTo>
                    <a:pt x="569" y="51"/>
                  </a:lnTo>
                  <a:lnTo>
                    <a:pt x="540" y="48"/>
                  </a:lnTo>
                  <a:lnTo>
                    <a:pt x="517" y="46"/>
                  </a:lnTo>
                  <a:moveTo>
                    <a:pt x="465" y="41"/>
                  </a:moveTo>
                  <a:lnTo>
                    <a:pt x="465" y="41"/>
                  </a:lnTo>
                  <a:lnTo>
                    <a:pt x="433" y="38"/>
                  </a:lnTo>
                  <a:lnTo>
                    <a:pt x="414" y="36"/>
                  </a:lnTo>
                  <a:moveTo>
                    <a:pt x="362" y="32"/>
                  </a:moveTo>
                  <a:lnTo>
                    <a:pt x="362" y="32"/>
                  </a:lnTo>
                  <a:lnTo>
                    <a:pt x="320" y="28"/>
                  </a:lnTo>
                  <a:lnTo>
                    <a:pt x="310" y="27"/>
                  </a:lnTo>
                  <a:moveTo>
                    <a:pt x="258" y="22"/>
                  </a:moveTo>
                  <a:lnTo>
                    <a:pt x="258" y="22"/>
                  </a:lnTo>
                  <a:lnTo>
                    <a:pt x="207" y="17"/>
                  </a:lnTo>
                  <a:moveTo>
                    <a:pt x="155" y="12"/>
                  </a:moveTo>
                  <a:lnTo>
                    <a:pt x="155" y="12"/>
                  </a:lnTo>
                  <a:lnTo>
                    <a:pt x="154" y="12"/>
                  </a:lnTo>
                  <a:lnTo>
                    <a:pt x="103" y="8"/>
                  </a:lnTo>
                  <a:moveTo>
                    <a:pt x="52" y="4"/>
                  </a:moveTo>
                  <a:lnTo>
                    <a:pt x="52" y="4"/>
                  </a:lnTo>
                  <a:lnTo>
                    <a:pt x="12"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593" name="Freeform 18"/>
            <p:cNvSpPr>
              <a:spLocks noEditPoints="1"/>
            </p:cNvSpPr>
            <p:nvPr/>
          </p:nvSpPr>
          <p:spPr bwMode="auto">
            <a:xfrm>
              <a:off x="2047" y="796"/>
              <a:ext cx="218" cy="5"/>
            </a:xfrm>
            <a:custGeom>
              <a:avLst/>
              <a:gdLst>
                <a:gd name="T0" fmla="*/ 6 w 362"/>
                <a:gd name="T1" fmla="*/ 1 h 8"/>
                <a:gd name="T2" fmla="*/ 6 w 362"/>
                <a:gd name="T3" fmla="*/ 1 h 8"/>
                <a:gd name="T4" fmla="*/ 5 w 362"/>
                <a:gd name="T5" fmla="*/ 1 h 8"/>
                <a:gd name="T6" fmla="*/ 5 w 362"/>
                <a:gd name="T7" fmla="*/ 1 h 8"/>
                <a:gd name="T8" fmla="*/ 4 w 362"/>
                <a:gd name="T9" fmla="*/ 1 h 8"/>
                <a:gd name="T10" fmla="*/ 4 w 362"/>
                <a:gd name="T11" fmla="*/ 1 h 8"/>
                <a:gd name="T12" fmla="*/ 4 w 362"/>
                <a:gd name="T13" fmla="*/ 1 h 8"/>
                <a:gd name="T14" fmla="*/ 4 w 362"/>
                <a:gd name="T15" fmla="*/ 1 h 8"/>
                <a:gd name="T16" fmla="*/ 2 w 362"/>
                <a:gd name="T17" fmla="*/ 1 h 8"/>
                <a:gd name="T18" fmla="*/ 2 w 362"/>
                <a:gd name="T19" fmla="*/ 1 h 8"/>
                <a:gd name="T20" fmla="*/ 2 w 362"/>
                <a:gd name="T21" fmla="*/ 1 h 8"/>
                <a:gd name="T22" fmla="*/ 2 w 362"/>
                <a:gd name="T23" fmla="*/ 1 h 8"/>
                <a:gd name="T24" fmla="*/ 1 w 362"/>
                <a:gd name="T25" fmla="*/ 1 h 8"/>
                <a:gd name="T26" fmla="*/ 1 w 362"/>
                <a:gd name="T27" fmla="*/ 1 h 8"/>
                <a:gd name="T28" fmla="*/ 1 w 362"/>
                <a:gd name="T29" fmla="*/ 0 h 8"/>
                <a:gd name="T30" fmla="*/ 0 w 362"/>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2"/>
                <a:gd name="T49" fmla="*/ 0 h 8"/>
                <a:gd name="T50" fmla="*/ 362 w 362"/>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2" h="8">
                  <a:moveTo>
                    <a:pt x="362" y="8"/>
                  </a:moveTo>
                  <a:lnTo>
                    <a:pt x="362" y="8"/>
                  </a:lnTo>
                  <a:lnTo>
                    <a:pt x="314" y="7"/>
                  </a:lnTo>
                  <a:lnTo>
                    <a:pt x="310" y="7"/>
                  </a:lnTo>
                  <a:moveTo>
                    <a:pt x="258" y="6"/>
                  </a:moveTo>
                  <a:lnTo>
                    <a:pt x="258" y="6"/>
                  </a:lnTo>
                  <a:lnTo>
                    <a:pt x="212" y="5"/>
                  </a:lnTo>
                  <a:lnTo>
                    <a:pt x="207" y="5"/>
                  </a:lnTo>
                  <a:moveTo>
                    <a:pt x="155" y="3"/>
                  </a:moveTo>
                  <a:lnTo>
                    <a:pt x="155" y="3"/>
                  </a:lnTo>
                  <a:lnTo>
                    <a:pt x="109" y="2"/>
                  </a:lnTo>
                  <a:lnTo>
                    <a:pt x="103" y="2"/>
                  </a:lnTo>
                  <a:moveTo>
                    <a:pt x="52" y="1"/>
                  </a:moveTo>
                  <a:lnTo>
                    <a:pt x="52" y="1"/>
                  </a:lnTo>
                  <a:lnTo>
                    <a:pt x="15" y="0"/>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594" name="Freeform 19"/>
            <p:cNvSpPr>
              <a:spLocks noEditPoints="1"/>
            </p:cNvSpPr>
            <p:nvPr/>
          </p:nvSpPr>
          <p:spPr bwMode="auto">
            <a:xfrm>
              <a:off x="1469" y="796"/>
              <a:ext cx="483" cy="15"/>
            </a:xfrm>
            <a:custGeom>
              <a:avLst/>
              <a:gdLst>
                <a:gd name="T0" fmla="*/ 14 w 804"/>
                <a:gd name="T1" fmla="*/ 0 h 26"/>
                <a:gd name="T2" fmla="*/ 14 w 804"/>
                <a:gd name="T3" fmla="*/ 0 h 26"/>
                <a:gd name="T4" fmla="*/ 13 w 804"/>
                <a:gd name="T5" fmla="*/ 1 h 26"/>
                <a:gd name="T6" fmla="*/ 13 w 804"/>
                <a:gd name="T7" fmla="*/ 1 h 26"/>
                <a:gd name="T8" fmla="*/ 12 w 804"/>
                <a:gd name="T9" fmla="*/ 1 h 26"/>
                <a:gd name="T10" fmla="*/ 12 w 804"/>
                <a:gd name="T11" fmla="*/ 1 h 26"/>
                <a:gd name="T12" fmla="*/ 11 w 804"/>
                <a:gd name="T13" fmla="*/ 1 h 26"/>
                <a:gd name="T14" fmla="*/ 11 w 804"/>
                <a:gd name="T15" fmla="*/ 1 h 26"/>
                <a:gd name="T16" fmla="*/ 10 w 804"/>
                <a:gd name="T17" fmla="*/ 1 h 26"/>
                <a:gd name="T18" fmla="*/ 10 w 804"/>
                <a:gd name="T19" fmla="*/ 1 h 26"/>
                <a:gd name="T20" fmla="*/ 10 w 804"/>
                <a:gd name="T21" fmla="*/ 1 h 26"/>
                <a:gd name="T22" fmla="*/ 9 w 804"/>
                <a:gd name="T23" fmla="*/ 1 h 26"/>
                <a:gd name="T24" fmla="*/ 8 w 804"/>
                <a:gd name="T25" fmla="*/ 1 h 26"/>
                <a:gd name="T26" fmla="*/ 8 w 804"/>
                <a:gd name="T27" fmla="*/ 1 h 26"/>
                <a:gd name="T28" fmla="*/ 8 w 804"/>
                <a:gd name="T29" fmla="*/ 1 h 26"/>
                <a:gd name="T30" fmla="*/ 7 w 804"/>
                <a:gd name="T31" fmla="*/ 1 h 26"/>
                <a:gd name="T32" fmla="*/ 6 w 804"/>
                <a:gd name="T33" fmla="*/ 1 h 26"/>
                <a:gd name="T34" fmla="*/ 6 w 804"/>
                <a:gd name="T35" fmla="*/ 1 h 26"/>
                <a:gd name="T36" fmla="*/ 5 w 804"/>
                <a:gd name="T37" fmla="*/ 1 h 26"/>
                <a:gd name="T38" fmla="*/ 5 w 804"/>
                <a:gd name="T39" fmla="*/ 1 h 26"/>
                <a:gd name="T40" fmla="*/ 5 w 804"/>
                <a:gd name="T41" fmla="*/ 1 h 26"/>
                <a:gd name="T42" fmla="*/ 5 w 804"/>
                <a:gd name="T43" fmla="*/ 1 h 26"/>
                <a:gd name="T44" fmla="*/ 5 w 804"/>
                <a:gd name="T45" fmla="*/ 1 h 26"/>
                <a:gd name="T46" fmla="*/ 4 w 804"/>
                <a:gd name="T47" fmla="*/ 1 h 26"/>
                <a:gd name="T48" fmla="*/ 3 w 804"/>
                <a:gd name="T49" fmla="*/ 1 h 26"/>
                <a:gd name="T50" fmla="*/ 3 w 804"/>
                <a:gd name="T51" fmla="*/ 1 h 26"/>
                <a:gd name="T52" fmla="*/ 2 w 804"/>
                <a:gd name="T53" fmla="*/ 1 h 26"/>
                <a:gd name="T54" fmla="*/ 2 w 804"/>
                <a:gd name="T55" fmla="*/ 1 h 26"/>
                <a:gd name="T56" fmla="*/ 1 w 804"/>
                <a:gd name="T57" fmla="*/ 1 h 26"/>
                <a:gd name="T58" fmla="*/ 1 w 804"/>
                <a:gd name="T59" fmla="*/ 1 h 26"/>
                <a:gd name="T60" fmla="*/ 1 w 804"/>
                <a:gd name="T61" fmla="*/ 1 h 26"/>
                <a:gd name="T62" fmla="*/ 0 w 804"/>
                <a:gd name="T63" fmla="*/ 1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4"/>
                <a:gd name="T97" fmla="*/ 0 h 26"/>
                <a:gd name="T98" fmla="*/ 804 w 804"/>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4" h="26">
                  <a:moveTo>
                    <a:pt x="804" y="0"/>
                  </a:moveTo>
                  <a:lnTo>
                    <a:pt x="804" y="0"/>
                  </a:lnTo>
                  <a:lnTo>
                    <a:pt x="762" y="1"/>
                  </a:lnTo>
                  <a:lnTo>
                    <a:pt x="750" y="2"/>
                  </a:lnTo>
                  <a:moveTo>
                    <a:pt x="697" y="3"/>
                  </a:moveTo>
                  <a:lnTo>
                    <a:pt x="697" y="3"/>
                  </a:lnTo>
                  <a:lnTo>
                    <a:pt x="666" y="4"/>
                  </a:lnTo>
                  <a:lnTo>
                    <a:pt x="643" y="5"/>
                  </a:lnTo>
                  <a:moveTo>
                    <a:pt x="590" y="7"/>
                  </a:moveTo>
                  <a:lnTo>
                    <a:pt x="590" y="7"/>
                  </a:lnTo>
                  <a:lnTo>
                    <a:pt x="557" y="8"/>
                  </a:lnTo>
                  <a:lnTo>
                    <a:pt x="536" y="9"/>
                  </a:lnTo>
                  <a:moveTo>
                    <a:pt x="482" y="10"/>
                  </a:moveTo>
                  <a:lnTo>
                    <a:pt x="482" y="10"/>
                  </a:lnTo>
                  <a:lnTo>
                    <a:pt x="441" y="12"/>
                  </a:lnTo>
                  <a:lnTo>
                    <a:pt x="429" y="12"/>
                  </a:lnTo>
                  <a:moveTo>
                    <a:pt x="375" y="14"/>
                  </a:moveTo>
                  <a:lnTo>
                    <a:pt x="375" y="14"/>
                  </a:lnTo>
                  <a:lnTo>
                    <a:pt x="322" y="16"/>
                  </a:lnTo>
                  <a:moveTo>
                    <a:pt x="268" y="18"/>
                  </a:moveTo>
                  <a:lnTo>
                    <a:pt x="268" y="18"/>
                  </a:lnTo>
                  <a:lnTo>
                    <a:pt x="264" y="18"/>
                  </a:lnTo>
                  <a:lnTo>
                    <a:pt x="214" y="20"/>
                  </a:lnTo>
                  <a:moveTo>
                    <a:pt x="161" y="22"/>
                  </a:moveTo>
                  <a:lnTo>
                    <a:pt x="161" y="22"/>
                  </a:lnTo>
                  <a:lnTo>
                    <a:pt x="153" y="22"/>
                  </a:lnTo>
                  <a:lnTo>
                    <a:pt x="107" y="23"/>
                  </a:lnTo>
                  <a:moveTo>
                    <a:pt x="54" y="25"/>
                  </a:moveTo>
                  <a:lnTo>
                    <a:pt x="54" y="25"/>
                  </a:lnTo>
                  <a:lnTo>
                    <a:pt x="11" y="26"/>
                  </a:lnTo>
                  <a:lnTo>
                    <a:pt x="0" y="26"/>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595" name="Freeform 20"/>
            <p:cNvSpPr>
              <a:spLocks noEditPoints="1"/>
            </p:cNvSpPr>
            <p:nvPr/>
          </p:nvSpPr>
          <p:spPr bwMode="auto">
            <a:xfrm>
              <a:off x="1019" y="813"/>
              <a:ext cx="354" cy="10"/>
            </a:xfrm>
            <a:custGeom>
              <a:avLst/>
              <a:gdLst>
                <a:gd name="T0" fmla="*/ 10 w 588"/>
                <a:gd name="T1" fmla="*/ 0 h 17"/>
                <a:gd name="T2" fmla="*/ 10 w 588"/>
                <a:gd name="T3" fmla="*/ 0 h 17"/>
                <a:gd name="T4" fmla="*/ 10 w 588"/>
                <a:gd name="T5" fmla="*/ 1 h 17"/>
                <a:gd name="T6" fmla="*/ 9 w 588"/>
                <a:gd name="T7" fmla="*/ 1 h 17"/>
                <a:gd name="T8" fmla="*/ 8 w 588"/>
                <a:gd name="T9" fmla="*/ 1 h 17"/>
                <a:gd name="T10" fmla="*/ 8 w 588"/>
                <a:gd name="T11" fmla="*/ 1 h 17"/>
                <a:gd name="T12" fmla="*/ 8 w 588"/>
                <a:gd name="T13" fmla="*/ 1 h 17"/>
                <a:gd name="T14" fmla="*/ 7 w 588"/>
                <a:gd name="T15" fmla="*/ 1 h 17"/>
                <a:gd name="T16" fmla="*/ 7 w 588"/>
                <a:gd name="T17" fmla="*/ 1 h 17"/>
                <a:gd name="T18" fmla="*/ 7 w 588"/>
                <a:gd name="T19" fmla="*/ 1 h 17"/>
                <a:gd name="T20" fmla="*/ 6 w 588"/>
                <a:gd name="T21" fmla="*/ 1 h 17"/>
                <a:gd name="T22" fmla="*/ 5 w 588"/>
                <a:gd name="T23" fmla="*/ 1 h 17"/>
                <a:gd name="T24" fmla="*/ 5 w 588"/>
                <a:gd name="T25" fmla="*/ 1 h 17"/>
                <a:gd name="T26" fmla="*/ 5 w 588"/>
                <a:gd name="T27" fmla="*/ 1 h 17"/>
                <a:gd name="T28" fmla="*/ 4 w 588"/>
                <a:gd name="T29" fmla="*/ 1 h 17"/>
                <a:gd name="T30" fmla="*/ 4 w 588"/>
                <a:gd name="T31" fmla="*/ 1 h 17"/>
                <a:gd name="T32" fmla="*/ 3 w 588"/>
                <a:gd name="T33" fmla="*/ 1 h 17"/>
                <a:gd name="T34" fmla="*/ 3 w 588"/>
                <a:gd name="T35" fmla="*/ 1 h 17"/>
                <a:gd name="T36" fmla="*/ 2 w 588"/>
                <a:gd name="T37" fmla="*/ 1 h 17"/>
                <a:gd name="T38" fmla="*/ 2 w 588"/>
                <a:gd name="T39" fmla="*/ 1 h 17"/>
                <a:gd name="T40" fmla="*/ 1 w 588"/>
                <a:gd name="T41" fmla="*/ 1 h 17"/>
                <a:gd name="T42" fmla="*/ 1 w 588"/>
                <a:gd name="T43" fmla="*/ 1 h 17"/>
                <a:gd name="T44" fmla="*/ 1 w 588"/>
                <a:gd name="T45" fmla="*/ 1 h 17"/>
                <a:gd name="T46" fmla="*/ 0 w 588"/>
                <a:gd name="T47" fmla="*/ 1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8"/>
                <a:gd name="T73" fmla="*/ 0 h 17"/>
                <a:gd name="T74" fmla="*/ 588 w 588"/>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8" h="17">
                  <a:moveTo>
                    <a:pt x="588" y="0"/>
                  </a:moveTo>
                  <a:lnTo>
                    <a:pt x="588" y="0"/>
                  </a:lnTo>
                  <a:lnTo>
                    <a:pt x="546" y="1"/>
                  </a:lnTo>
                  <a:lnTo>
                    <a:pt x="535" y="2"/>
                  </a:lnTo>
                  <a:moveTo>
                    <a:pt x="481" y="4"/>
                  </a:moveTo>
                  <a:lnTo>
                    <a:pt x="481" y="4"/>
                  </a:lnTo>
                  <a:lnTo>
                    <a:pt x="448" y="5"/>
                  </a:lnTo>
                  <a:lnTo>
                    <a:pt x="428" y="5"/>
                  </a:lnTo>
                  <a:moveTo>
                    <a:pt x="375" y="7"/>
                  </a:moveTo>
                  <a:lnTo>
                    <a:pt x="375" y="7"/>
                  </a:lnTo>
                  <a:lnTo>
                    <a:pt x="336" y="9"/>
                  </a:lnTo>
                  <a:lnTo>
                    <a:pt x="321" y="9"/>
                  </a:lnTo>
                  <a:moveTo>
                    <a:pt x="268" y="11"/>
                  </a:moveTo>
                  <a:lnTo>
                    <a:pt x="268" y="11"/>
                  </a:lnTo>
                  <a:lnTo>
                    <a:pt x="216" y="12"/>
                  </a:lnTo>
                  <a:lnTo>
                    <a:pt x="214" y="12"/>
                  </a:lnTo>
                  <a:moveTo>
                    <a:pt x="161" y="14"/>
                  </a:moveTo>
                  <a:lnTo>
                    <a:pt x="161" y="14"/>
                  </a:lnTo>
                  <a:lnTo>
                    <a:pt x="155" y="14"/>
                  </a:lnTo>
                  <a:lnTo>
                    <a:pt x="107" y="15"/>
                  </a:lnTo>
                  <a:moveTo>
                    <a:pt x="54" y="16"/>
                  </a:moveTo>
                  <a:lnTo>
                    <a:pt x="54" y="16"/>
                  </a:lnTo>
                  <a:lnTo>
                    <a:pt x="33" y="16"/>
                  </a:lnTo>
                  <a:lnTo>
                    <a:pt x="0" y="17"/>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596" name="Freeform 21"/>
            <p:cNvSpPr>
              <a:spLocks noEditPoints="1"/>
            </p:cNvSpPr>
            <p:nvPr/>
          </p:nvSpPr>
          <p:spPr bwMode="auto">
            <a:xfrm>
              <a:off x="545" y="824"/>
              <a:ext cx="375" cy="14"/>
            </a:xfrm>
            <a:custGeom>
              <a:avLst/>
              <a:gdLst>
                <a:gd name="T0" fmla="*/ 10 w 624"/>
                <a:gd name="T1" fmla="*/ 0 h 24"/>
                <a:gd name="T2" fmla="*/ 10 w 624"/>
                <a:gd name="T3" fmla="*/ 0 h 24"/>
                <a:gd name="T4" fmla="*/ 10 w 624"/>
                <a:gd name="T5" fmla="*/ 1 h 24"/>
                <a:gd name="T6" fmla="*/ 8 w 624"/>
                <a:gd name="T7" fmla="*/ 1 h 24"/>
                <a:gd name="T8" fmla="*/ 8 w 624"/>
                <a:gd name="T9" fmla="*/ 1 h 24"/>
                <a:gd name="T10" fmla="*/ 8 w 624"/>
                <a:gd name="T11" fmla="*/ 1 h 24"/>
                <a:gd name="T12" fmla="*/ 8 w 624"/>
                <a:gd name="T13" fmla="*/ 1 h 24"/>
                <a:gd name="T14" fmla="*/ 7 w 624"/>
                <a:gd name="T15" fmla="*/ 1 h 24"/>
                <a:gd name="T16" fmla="*/ 7 w 624"/>
                <a:gd name="T17" fmla="*/ 1 h 24"/>
                <a:gd name="T18" fmla="*/ 7 w 624"/>
                <a:gd name="T19" fmla="*/ 1 h 24"/>
                <a:gd name="T20" fmla="*/ 6 w 624"/>
                <a:gd name="T21" fmla="*/ 1 h 24"/>
                <a:gd name="T22" fmla="*/ 5 w 624"/>
                <a:gd name="T23" fmla="*/ 1 h 24"/>
                <a:gd name="T24" fmla="*/ 5 w 624"/>
                <a:gd name="T25" fmla="*/ 1 h 24"/>
                <a:gd name="T26" fmla="*/ 5 w 624"/>
                <a:gd name="T27" fmla="*/ 1 h 24"/>
                <a:gd name="T28" fmla="*/ 4 w 624"/>
                <a:gd name="T29" fmla="*/ 1 h 24"/>
                <a:gd name="T30" fmla="*/ 3 w 624"/>
                <a:gd name="T31" fmla="*/ 1 h 24"/>
                <a:gd name="T32" fmla="*/ 3 w 624"/>
                <a:gd name="T33" fmla="*/ 1 h 24"/>
                <a:gd name="T34" fmla="*/ 2 w 624"/>
                <a:gd name="T35" fmla="*/ 1 h 24"/>
                <a:gd name="T36" fmla="*/ 2 w 624"/>
                <a:gd name="T37" fmla="*/ 1 h 24"/>
                <a:gd name="T38" fmla="*/ 1 w 624"/>
                <a:gd name="T39" fmla="*/ 1 h 24"/>
                <a:gd name="T40" fmla="*/ 1 w 624"/>
                <a:gd name="T41" fmla="*/ 1 h 24"/>
                <a:gd name="T42" fmla="*/ 1 w 624"/>
                <a:gd name="T43" fmla="*/ 1 h 24"/>
                <a:gd name="T44" fmla="*/ 1 w 624"/>
                <a:gd name="T45" fmla="*/ 1 h 24"/>
                <a:gd name="T46" fmla="*/ 0 w 624"/>
                <a:gd name="T47" fmla="*/ 1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4"/>
                <a:gd name="T73" fmla="*/ 0 h 24"/>
                <a:gd name="T74" fmla="*/ 624 w 624"/>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4" h="24">
                  <a:moveTo>
                    <a:pt x="624" y="0"/>
                  </a:moveTo>
                  <a:lnTo>
                    <a:pt x="624" y="0"/>
                  </a:lnTo>
                  <a:lnTo>
                    <a:pt x="567" y="1"/>
                  </a:lnTo>
                  <a:moveTo>
                    <a:pt x="511" y="3"/>
                  </a:moveTo>
                  <a:lnTo>
                    <a:pt x="511" y="3"/>
                  </a:lnTo>
                  <a:lnTo>
                    <a:pt x="507" y="3"/>
                  </a:lnTo>
                  <a:lnTo>
                    <a:pt x="454" y="5"/>
                  </a:lnTo>
                  <a:moveTo>
                    <a:pt x="397" y="7"/>
                  </a:moveTo>
                  <a:lnTo>
                    <a:pt x="397" y="7"/>
                  </a:lnTo>
                  <a:lnTo>
                    <a:pt x="385" y="7"/>
                  </a:lnTo>
                  <a:lnTo>
                    <a:pt x="341" y="9"/>
                  </a:lnTo>
                  <a:moveTo>
                    <a:pt x="284" y="11"/>
                  </a:moveTo>
                  <a:lnTo>
                    <a:pt x="284" y="11"/>
                  </a:lnTo>
                  <a:lnTo>
                    <a:pt x="265" y="12"/>
                  </a:lnTo>
                  <a:lnTo>
                    <a:pt x="227" y="14"/>
                  </a:lnTo>
                  <a:moveTo>
                    <a:pt x="170" y="16"/>
                  </a:moveTo>
                  <a:lnTo>
                    <a:pt x="170" y="16"/>
                  </a:lnTo>
                  <a:lnTo>
                    <a:pt x="153" y="17"/>
                  </a:lnTo>
                  <a:lnTo>
                    <a:pt x="114" y="19"/>
                  </a:lnTo>
                  <a:moveTo>
                    <a:pt x="57" y="21"/>
                  </a:moveTo>
                  <a:lnTo>
                    <a:pt x="57" y="21"/>
                  </a:lnTo>
                  <a:lnTo>
                    <a:pt x="53" y="21"/>
                  </a:lnTo>
                  <a:lnTo>
                    <a:pt x="10" y="23"/>
                  </a:lnTo>
                  <a:lnTo>
                    <a:pt x="0" y="24"/>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597" name="Freeform 22"/>
            <p:cNvSpPr>
              <a:spLocks noEditPoints="1"/>
            </p:cNvSpPr>
            <p:nvPr/>
          </p:nvSpPr>
          <p:spPr bwMode="auto">
            <a:xfrm>
              <a:off x="215" y="837"/>
              <a:ext cx="230" cy="2"/>
            </a:xfrm>
            <a:custGeom>
              <a:avLst/>
              <a:gdLst>
                <a:gd name="T0" fmla="*/ 7 w 383"/>
                <a:gd name="T1" fmla="*/ 1 h 3"/>
                <a:gd name="T2" fmla="*/ 7 w 383"/>
                <a:gd name="T3" fmla="*/ 1 h 3"/>
                <a:gd name="T4" fmla="*/ 6 w 383"/>
                <a:gd name="T5" fmla="*/ 1 h 3"/>
                <a:gd name="T6" fmla="*/ 6 w 383"/>
                <a:gd name="T7" fmla="*/ 1 h 3"/>
                <a:gd name="T8" fmla="*/ 5 w 383"/>
                <a:gd name="T9" fmla="*/ 1 h 3"/>
                <a:gd name="T10" fmla="*/ 5 w 383"/>
                <a:gd name="T11" fmla="*/ 1 h 3"/>
                <a:gd name="T12" fmla="*/ 4 w 383"/>
                <a:gd name="T13" fmla="*/ 1 h 3"/>
                <a:gd name="T14" fmla="*/ 4 w 383"/>
                <a:gd name="T15" fmla="*/ 1 h 3"/>
                <a:gd name="T16" fmla="*/ 3 w 383"/>
                <a:gd name="T17" fmla="*/ 1 h 3"/>
                <a:gd name="T18" fmla="*/ 3 w 383"/>
                <a:gd name="T19" fmla="*/ 1 h 3"/>
                <a:gd name="T20" fmla="*/ 2 w 383"/>
                <a:gd name="T21" fmla="*/ 1 h 3"/>
                <a:gd name="T22" fmla="*/ 2 w 383"/>
                <a:gd name="T23" fmla="*/ 1 h 3"/>
                <a:gd name="T24" fmla="*/ 1 w 383"/>
                <a:gd name="T25" fmla="*/ 1 h 3"/>
                <a:gd name="T26" fmla="*/ 1 w 383"/>
                <a:gd name="T27" fmla="*/ 1 h 3"/>
                <a:gd name="T28" fmla="*/ 1 w 383"/>
                <a:gd name="T29" fmla="*/ 1 h 3"/>
                <a:gd name="T30" fmla="*/ 1 w 383"/>
                <a:gd name="T31" fmla="*/ 1 h 3"/>
                <a:gd name="T32" fmla="*/ 0 w 383"/>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3"/>
                <a:gd name="T52" fmla="*/ 0 h 3"/>
                <a:gd name="T53" fmla="*/ 383 w 383"/>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3" h="3">
                  <a:moveTo>
                    <a:pt x="383" y="3"/>
                  </a:moveTo>
                  <a:lnTo>
                    <a:pt x="383" y="3"/>
                  </a:lnTo>
                  <a:lnTo>
                    <a:pt x="341" y="3"/>
                  </a:lnTo>
                  <a:lnTo>
                    <a:pt x="328" y="3"/>
                  </a:lnTo>
                  <a:moveTo>
                    <a:pt x="274" y="3"/>
                  </a:moveTo>
                  <a:lnTo>
                    <a:pt x="274" y="3"/>
                  </a:lnTo>
                  <a:lnTo>
                    <a:pt x="246" y="2"/>
                  </a:lnTo>
                  <a:lnTo>
                    <a:pt x="219" y="2"/>
                  </a:lnTo>
                  <a:moveTo>
                    <a:pt x="164" y="2"/>
                  </a:moveTo>
                  <a:lnTo>
                    <a:pt x="164" y="2"/>
                  </a:lnTo>
                  <a:lnTo>
                    <a:pt x="147" y="2"/>
                  </a:lnTo>
                  <a:lnTo>
                    <a:pt x="109" y="1"/>
                  </a:lnTo>
                  <a:moveTo>
                    <a:pt x="54" y="1"/>
                  </a:moveTo>
                  <a:lnTo>
                    <a:pt x="54" y="1"/>
                  </a:lnTo>
                  <a:lnTo>
                    <a:pt x="52" y="1"/>
                  </a:lnTo>
                  <a:lnTo>
                    <a:pt x="10" y="1"/>
                  </a:lnTo>
                  <a:lnTo>
                    <a:pt x="0" y="0"/>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598" name="Freeform 23"/>
            <p:cNvSpPr>
              <a:spLocks/>
            </p:cNvSpPr>
            <p:nvPr/>
          </p:nvSpPr>
          <p:spPr bwMode="auto">
            <a:xfrm>
              <a:off x="68" y="837"/>
              <a:ext cx="40" cy="1"/>
            </a:xfrm>
            <a:custGeom>
              <a:avLst/>
              <a:gdLst>
                <a:gd name="T0" fmla="*/ 1 w 65"/>
                <a:gd name="T1" fmla="*/ 0 h 1"/>
                <a:gd name="T2" fmla="*/ 1 w 65"/>
                <a:gd name="T3" fmla="*/ 0 h 1"/>
                <a:gd name="T4" fmla="*/ 1 w 65"/>
                <a:gd name="T5" fmla="*/ 1 h 1"/>
                <a:gd name="T6" fmla="*/ 0 w 65"/>
                <a:gd name="T7" fmla="*/ 1 h 1"/>
                <a:gd name="T8" fmla="*/ 0 60000 65536"/>
                <a:gd name="T9" fmla="*/ 0 60000 65536"/>
                <a:gd name="T10" fmla="*/ 0 60000 65536"/>
                <a:gd name="T11" fmla="*/ 0 60000 65536"/>
                <a:gd name="T12" fmla="*/ 0 w 65"/>
                <a:gd name="T13" fmla="*/ 0 h 1"/>
                <a:gd name="T14" fmla="*/ 65 w 65"/>
                <a:gd name="T15" fmla="*/ 1 h 1"/>
              </a:gdLst>
              <a:ahLst/>
              <a:cxnLst>
                <a:cxn ang="T8">
                  <a:pos x="T0" y="T1"/>
                </a:cxn>
                <a:cxn ang="T9">
                  <a:pos x="T2" y="T3"/>
                </a:cxn>
                <a:cxn ang="T10">
                  <a:pos x="T4" y="T5"/>
                </a:cxn>
                <a:cxn ang="T11">
                  <a:pos x="T6" y="T7"/>
                </a:cxn>
              </a:cxnLst>
              <a:rect l="T12" t="T13" r="T14" b="T15"/>
              <a:pathLst>
                <a:path w="65" h="1">
                  <a:moveTo>
                    <a:pt x="65" y="0"/>
                  </a:moveTo>
                  <a:lnTo>
                    <a:pt x="65" y="0"/>
                  </a:lnTo>
                  <a:lnTo>
                    <a:pt x="14" y="1"/>
                  </a:lnTo>
                  <a:lnTo>
                    <a:pt x="0" y="1"/>
                  </a:ln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599" name="Freeform 24"/>
            <p:cNvSpPr>
              <a:spLocks noEditPoints="1"/>
            </p:cNvSpPr>
            <p:nvPr/>
          </p:nvSpPr>
          <p:spPr bwMode="auto">
            <a:xfrm>
              <a:off x="10" y="795"/>
              <a:ext cx="5926" cy="65"/>
            </a:xfrm>
            <a:custGeom>
              <a:avLst/>
              <a:gdLst>
                <a:gd name="T0" fmla="*/ 168 w 9865"/>
                <a:gd name="T1" fmla="*/ 1 h 108"/>
                <a:gd name="T2" fmla="*/ 168 w 9865"/>
                <a:gd name="T3" fmla="*/ 1 h 108"/>
                <a:gd name="T4" fmla="*/ 167 w 9865"/>
                <a:gd name="T5" fmla="*/ 1 h 108"/>
                <a:gd name="T6" fmla="*/ 146 w 9865"/>
                <a:gd name="T7" fmla="*/ 2 h 108"/>
                <a:gd name="T8" fmla="*/ 146 w 9865"/>
                <a:gd name="T9" fmla="*/ 2 h 108"/>
                <a:gd name="T10" fmla="*/ 146 w 9865"/>
                <a:gd name="T11" fmla="*/ 2 h 108"/>
                <a:gd name="T12" fmla="*/ 145 w 9865"/>
                <a:gd name="T13" fmla="*/ 2 h 108"/>
                <a:gd name="T14" fmla="*/ 130 w 9865"/>
                <a:gd name="T15" fmla="*/ 1 h 108"/>
                <a:gd name="T16" fmla="*/ 130 w 9865"/>
                <a:gd name="T17" fmla="*/ 1 h 108"/>
                <a:gd name="T18" fmla="*/ 129 w 9865"/>
                <a:gd name="T19" fmla="*/ 1 h 108"/>
                <a:gd name="T20" fmla="*/ 129 w 9865"/>
                <a:gd name="T21" fmla="*/ 1 h 108"/>
                <a:gd name="T22" fmla="*/ 106 w 9865"/>
                <a:gd name="T23" fmla="*/ 1 h 108"/>
                <a:gd name="T24" fmla="*/ 106 w 9865"/>
                <a:gd name="T25" fmla="*/ 1 h 108"/>
                <a:gd name="T26" fmla="*/ 106 w 9865"/>
                <a:gd name="T27" fmla="*/ 1 h 108"/>
                <a:gd name="T28" fmla="*/ 105 w 9865"/>
                <a:gd name="T29" fmla="*/ 1 h 108"/>
                <a:gd name="T30" fmla="*/ 99 w 9865"/>
                <a:gd name="T31" fmla="*/ 1 h 108"/>
                <a:gd name="T32" fmla="*/ 99 w 9865"/>
                <a:gd name="T33" fmla="*/ 1 h 108"/>
                <a:gd name="T34" fmla="*/ 99 w 9865"/>
                <a:gd name="T35" fmla="*/ 1 h 108"/>
                <a:gd name="T36" fmla="*/ 98 w 9865"/>
                <a:gd name="T37" fmla="*/ 1 h 108"/>
                <a:gd name="T38" fmla="*/ 94 w 9865"/>
                <a:gd name="T39" fmla="*/ 1 h 108"/>
                <a:gd name="T40" fmla="*/ 94 w 9865"/>
                <a:gd name="T41" fmla="*/ 1 h 108"/>
                <a:gd name="T42" fmla="*/ 94 w 9865"/>
                <a:gd name="T43" fmla="*/ 1 h 108"/>
                <a:gd name="T44" fmla="*/ 93 w 9865"/>
                <a:gd name="T45" fmla="*/ 1 h 108"/>
                <a:gd name="T46" fmla="*/ 79 w 9865"/>
                <a:gd name="T47" fmla="*/ 1 h 108"/>
                <a:gd name="T48" fmla="*/ 79 w 9865"/>
                <a:gd name="T49" fmla="*/ 1 h 108"/>
                <a:gd name="T50" fmla="*/ 79 w 9865"/>
                <a:gd name="T51" fmla="*/ 1 h 108"/>
                <a:gd name="T52" fmla="*/ 78 w 9865"/>
                <a:gd name="T53" fmla="*/ 1 h 108"/>
                <a:gd name="T54" fmla="*/ 65 w 9865"/>
                <a:gd name="T55" fmla="*/ 1 h 108"/>
                <a:gd name="T56" fmla="*/ 65 w 9865"/>
                <a:gd name="T57" fmla="*/ 1 h 108"/>
                <a:gd name="T58" fmla="*/ 65 w 9865"/>
                <a:gd name="T59" fmla="*/ 1 h 108"/>
                <a:gd name="T60" fmla="*/ 65 w 9865"/>
                <a:gd name="T61" fmla="*/ 1 h 108"/>
                <a:gd name="T62" fmla="*/ 56 w 9865"/>
                <a:gd name="T63" fmla="*/ 0 h 108"/>
                <a:gd name="T64" fmla="*/ 56 w 9865"/>
                <a:gd name="T65" fmla="*/ 0 h 108"/>
                <a:gd name="T66" fmla="*/ 56 w 9865"/>
                <a:gd name="T67" fmla="*/ 0 h 108"/>
                <a:gd name="T68" fmla="*/ 56 w 9865"/>
                <a:gd name="T69" fmla="*/ 0 h 108"/>
                <a:gd name="T70" fmla="*/ 40 w 9865"/>
                <a:gd name="T71" fmla="*/ 1 h 108"/>
                <a:gd name="T72" fmla="*/ 40 w 9865"/>
                <a:gd name="T73" fmla="*/ 1 h 108"/>
                <a:gd name="T74" fmla="*/ 40 w 9865"/>
                <a:gd name="T75" fmla="*/ 1 h 108"/>
                <a:gd name="T76" fmla="*/ 39 w 9865"/>
                <a:gd name="T77" fmla="*/ 1 h 108"/>
                <a:gd name="T78" fmla="*/ 28 w 9865"/>
                <a:gd name="T79" fmla="*/ 1 h 108"/>
                <a:gd name="T80" fmla="*/ 28 w 9865"/>
                <a:gd name="T81" fmla="*/ 1 h 108"/>
                <a:gd name="T82" fmla="*/ 27 w 9865"/>
                <a:gd name="T83" fmla="*/ 1 h 108"/>
                <a:gd name="T84" fmla="*/ 26 w 9865"/>
                <a:gd name="T85" fmla="*/ 1 h 108"/>
                <a:gd name="T86" fmla="*/ 14 w 9865"/>
                <a:gd name="T87" fmla="*/ 1 h 108"/>
                <a:gd name="T88" fmla="*/ 14 w 9865"/>
                <a:gd name="T89" fmla="*/ 1 h 108"/>
                <a:gd name="T90" fmla="*/ 14 w 9865"/>
                <a:gd name="T91" fmla="*/ 1 h 108"/>
                <a:gd name="T92" fmla="*/ 13 w 9865"/>
                <a:gd name="T93" fmla="*/ 1 h 108"/>
                <a:gd name="T94" fmla="*/ 5 w 9865"/>
                <a:gd name="T95" fmla="*/ 1 h 108"/>
                <a:gd name="T96" fmla="*/ 5 w 9865"/>
                <a:gd name="T97" fmla="*/ 1 h 108"/>
                <a:gd name="T98" fmla="*/ 4 w 9865"/>
                <a:gd name="T99" fmla="*/ 1 h 108"/>
                <a:gd name="T100" fmla="*/ 4 w 9865"/>
                <a:gd name="T101" fmla="*/ 1 h 108"/>
                <a:gd name="T102" fmla="*/ 1 w 9865"/>
                <a:gd name="T103" fmla="*/ 1 h 108"/>
                <a:gd name="T104" fmla="*/ 1 w 9865"/>
                <a:gd name="T105" fmla="*/ 1 h 108"/>
                <a:gd name="T106" fmla="*/ 0 w 9865"/>
                <a:gd name="T107" fmla="*/ 1 h 1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65"/>
                <a:gd name="T163" fmla="*/ 0 h 108"/>
                <a:gd name="T164" fmla="*/ 9865 w 9865"/>
                <a:gd name="T165" fmla="*/ 108 h 1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65" h="108">
                  <a:moveTo>
                    <a:pt x="9865" y="43"/>
                  </a:moveTo>
                  <a:lnTo>
                    <a:pt x="9865" y="43"/>
                  </a:lnTo>
                  <a:cubicBezTo>
                    <a:pt x="9862" y="43"/>
                    <a:pt x="9853" y="45"/>
                    <a:pt x="9839" y="46"/>
                  </a:cubicBezTo>
                  <a:moveTo>
                    <a:pt x="8615" y="108"/>
                  </a:moveTo>
                  <a:lnTo>
                    <a:pt x="8615" y="108"/>
                  </a:lnTo>
                  <a:cubicBezTo>
                    <a:pt x="8606" y="108"/>
                    <a:pt x="8597" y="108"/>
                    <a:pt x="8588" y="108"/>
                  </a:cubicBezTo>
                  <a:cubicBezTo>
                    <a:pt x="8579" y="108"/>
                    <a:pt x="8570" y="108"/>
                    <a:pt x="8561" y="108"/>
                  </a:cubicBezTo>
                  <a:moveTo>
                    <a:pt x="7628" y="74"/>
                  </a:moveTo>
                  <a:lnTo>
                    <a:pt x="7628" y="74"/>
                  </a:lnTo>
                  <a:cubicBezTo>
                    <a:pt x="7619" y="74"/>
                    <a:pt x="7609" y="74"/>
                    <a:pt x="7600" y="73"/>
                  </a:cubicBezTo>
                  <a:cubicBezTo>
                    <a:pt x="7591" y="73"/>
                    <a:pt x="7582" y="73"/>
                    <a:pt x="7574" y="73"/>
                  </a:cubicBezTo>
                  <a:moveTo>
                    <a:pt x="6245" y="14"/>
                  </a:moveTo>
                  <a:lnTo>
                    <a:pt x="6245" y="14"/>
                  </a:lnTo>
                  <a:cubicBezTo>
                    <a:pt x="6236" y="13"/>
                    <a:pt x="6227" y="11"/>
                    <a:pt x="6219" y="10"/>
                  </a:cubicBezTo>
                  <a:cubicBezTo>
                    <a:pt x="6214" y="9"/>
                    <a:pt x="6205" y="8"/>
                    <a:pt x="6194" y="8"/>
                  </a:cubicBezTo>
                  <a:moveTo>
                    <a:pt x="5842" y="20"/>
                  </a:moveTo>
                  <a:lnTo>
                    <a:pt x="5842" y="20"/>
                  </a:lnTo>
                  <a:cubicBezTo>
                    <a:pt x="5832" y="20"/>
                    <a:pt x="5823" y="20"/>
                    <a:pt x="5817" y="20"/>
                  </a:cubicBezTo>
                  <a:cubicBezTo>
                    <a:pt x="5809" y="20"/>
                    <a:pt x="5801" y="20"/>
                    <a:pt x="5792" y="20"/>
                  </a:cubicBezTo>
                  <a:moveTo>
                    <a:pt x="5541" y="21"/>
                  </a:moveTo>
                  <a:lnTo>
                    <a:pt x="5541" y="21"/>
                  </a:lnTo>
                  <a:cubicBezTo>
                    <a:pt x="5532" y="21"/>
                    <a:pt x="5524" y="21"/>
                    <a:pt x="5515" y="21"/>
                  </a:cubicBezTo>
                  <a:cubicBezTo>
                    <a:pt x="5508" y="21"/>
                    <a:pt x="5499" y="22"/>
                    <a:pt x="5489" y="22"/>
                  </a:cubicBezTo>
                  <a:moveTo>
                    <a:pt x="4685" y="77"/>
                  </a:moveTo>
                  <a:lnTo>
                    <a:pt x="4685" y="77"/>
                  </a:lnTo>
                  <a:cubicBezTo>
                    <a:pt x="4673" y="77"/>
                    <a:pt x="4664" y="78"/>
                    <a:pt x="4658" y="78"/>
                  </a:cubicBezTo>
                  <a:cubicBezTo>
                    <a:pt x="4651" y="78"/>
                    <a:pt x="4643" y="77"/>
                    <a:pt x="4632" y="77"/>
                  </a:cubicBezTo>
                  <a:moveTo>
                    <a:pt x="3856" y="10"/>
                  </a:moveTo>
                  <a:lnTo>
                    <a:pt x="3856" y="10"/>
                  </a:lnTo>
                  <a:cubicBezTo>
                    <a:pt x="3846" y="10"/>
                    <a:pt x="3837" y="10"/>
                    <a:pt x="3830" y="10"/>
                  </a:cubicBezTo>
                  <a:cubicBezTo>
                    <a:pt x="3822" y="10"/>
                    <a:pt x="3813" y="10"/>
                    <a:pt x="3804" y="9"/>
                  </a:cubicBezTo>
                  <a:moveTo>
                    <a:pt x="3339" y="0"/>
                  </a:moveTo>
                  <a:lnTo>
                    <a:pt x="3339" y="0"/>
                  </a:lnTo>
                  <a:cubicBezTo>
                    <a:pt x="3330" y="0"/>
                    <a:pt x="3321" y="0"/>
                    <a:pt x="3313" y="0"/>
                  </a:cubicBezTo>
                  <a:cubicBezTo>
                    <a:pt x="3306" y="0"/>
                    <a:pt x="3297" y="0"/>
                    <a:pt x="3287" y="0"/>
                  </a:cubicBezTo>
                  <a:moveTo>
                    <a:pt x="2375" y="28"/>
                  </a:moveTo>
                  <a:lnTo>
                    <a:pt x="2375" y="28"/>
                  </a:lnTo>
                  <a:cubicBezTo>
                    <a:pt x="2365" y="28"/>
                    <a:pt x="2356" y="28"/>
                    <a:pt x="2348" y="28"/>
                  </a:cubicBezTo>
                  <a:cubicBezTo>
                    <a:pt x="2341" y="28"/>
                    <a:pt x="2332" y="29"/>
                    <a:pt x="2322" y="29"/>
                  </a:cubicBezTo>
                  <a:moveTo>
                    <a:pt x="1627" y="47"/>
                  </a:moveTo>
                  <a:lnTo>
                    <a:pt x="1627" y="47"/>
                  </a:lnTo>
                  <a:cubicBezTo>
                    <a:pt x="1618" y="47"/>
                    <a:pt x="1609" y="47"/>
                    <a:pt x="1600" y="47"/>
                  </a:cubicBezTo>
                  <a:cubicBezTo>
                    <a:pt x="1591" y="47"/>
                    <a:pt x="1581" y="47"/>
                    <a:pt x="1572" y="47"/>
                  </a:cubicBezTo>
                  <a:moveTo>
                    <a:pt x="835" y="73"/>
                  </a:moveTo>
                  <a:lnTo>
                    <a:pt x="835" y="73"/>
                  </a:lnTo>
                  <a:cubicBezTo>
                    <a:pt x="824" y="74"/>
                    <a:pt x="814" y="74"/>
                    <a:pt x="806" y="74"/>
                  </a:cubicBezTo>
                  <a:cubicBezTo>
                    <a:pt x="798" y="74"/>
                    <a:pt x="789" y="74"/>
                    <a:pt x="779" y="74"/>
                  </a:cubicBezTo>
                  <a:moveTo>
                    <a:pt x="286" y="70"/>
                  </a:moveTo>
                  <a:lnTo>
                    <a:pt x="286" y="70"/>
                  </a:lnTo>
                  <a:cubicBezTo>
                    <a:pt x="275" y="70"/>
                    <a:pt x="266" y="70"/>
                    <a:pt x="258" y="70"/>
                  </a:cubicBezTo>
                  <a:cubicBezTo>
                    <a:pt x="248" y="70"/>
                    <a:pt x="238" y="70"/>
                    <a:pt x="226" y="70"/>
                  </a:cubicBezTo>
                  <a:moveTo>
                    <a:pt x="33" y="72"/>
                  </a:moveTo>
                  <a:lnTo>
                    <a:pt x="33" y="72"/>
                  </a:lnTo>
                  <a:cubicBezTo>
                    <a:pt x="13" y="72"/>
                    <a:pt x="0" y="72"/>
                    <a:pt x="0" y="72"/>
                  </a:cubicBezTo>
                </a:path>
              </a:pathLst>
            </a:custGeom>
            <a:noFill/>
            <a:ln w="635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4600" name="Freeform 25"/>
            <p:cNvSpPr>
              <a:spLocks/>
            </p:cNvSpPr>
            <p:nvPr/>
          </p:nvSpPr>
          <p:spPr bwMode="auto">
            <a:xfrm>
              <a:off x="3841" y="3957"/>
              <a:ext cx="1339" cy="14"/>
            </a:xfrm>
            <a:custGeom>
              <a:avLst/>
              <a:gdLst>
                <a:gd name="T0" fmla="*/ 38 w 2229"/>
                <a:gd name="T1" fmla="*/ 1 h 23"/>
                <a:gd name="T2" fmla="*/ 38 w 2229"/>
                <a:gd name="T3" fmla="*/ 1 h 23"/>
                <a:gd name="T4" fmla="*/ 37 w 2229"/>
                <a:gd name="T5" fmla="*/ 0 h 23"/>
                <a:gd name="T6" fmla="*/ 1 w 2229"/>
                <a:gd name="T7" fmla="*/ 1 h 23"/>
                <a:gd name="T8" fmla="*/ 0 w 2229"/>
                <a:gd name="T9" fmla="*/ 1 h 23"/>
                <a:gd name="T10" fmla="*/ 35 w 2229"/>
                <a:gd name="T11" fmla="*/ 1 h 23"/>
                <a:gd name="T12" fmla="*/ 0 60000 65536"/>
                <a:gd name="T13" fmla="*/ 0 60000 65536"/>
                <a:gd name="T14" fmla="*/ 0 60000 65536"/>
                <a:gd name="T15" fmla="*/ 0 60000 65536"/>
                <a:gd name="T16" fmla="*/ 0 60000 65536"/>
                <a:gd name="T17" fmla="*/ 0 60000 65536"/>
                <a:gd name="T18" fmla="*/ 0 w 2229"/>
                <a:gd name="T19" fmla="*/ 0 h 23"/>
                <a:gd name="T20" fmla="*/ 2229 w 22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229" h="23">
                  <a:moveTo>
                    <a:pt x="2229" y="9"/>
                  </a:moveTo>
                  <a:lnTo>
                    <a:pt x="2229" y="9"/>
                  </a:lnTo>
                  <a:lnTo>
                    <a:pt x="2153" y="0"/>
                  </a:lnTo>
                  <a:lnTo>
                    <a:pt x="17" y="23"/>
                  </a:lnTo>
                  <a:lnTo>
                    <a:pt x="0" y="14"/>
                  </a:lnTo>
                  <a:lnTo>
                    <a:pt x="2108" y="13"/>
                  </a:lnTo>
                </a:path>
              </a:pathLst>
            </a:custGeom>
            <a:solidFill>
              <a:srgbClr val="000000"/>
            </a:solidFill>
            <a:ln w="0">
              <a:solidFill>
                <a:srgbClr val="000000"/>
              </a:solidFill>
              <a:prstDash val="solid"/>
              <a:round/>
              <a:headEnd/>
              <a:tailEnd/>
            </a:ln>
          </p:spPr>
          <p:txBody>
            <a:bodyPr/>
            <a:lstStyle/>
            <a:p>
              <a:endParaRPr lang="en-GB"/>
            </a:p>
          </p:txBody>
        </p:sp>
        <p:sp>
          <p:nvSpPr>
            <p:cNvPr id="24601" name="Freeform 26"/>
            <p:cNvSpPr>
              <a:spLocks/>
            </p:cNvSpPr>
            <p:nvPr/>
          </p:nvSpPr>
          <p:spPr bwMode="auto">
            <a:xfrm>
              <a:off x="864" y="262"/>
              <a:ext cx="2001" cy="8"/>
            </a:xfrm>
            <a:custGeom>
              <a:avLst/>
              <a:gdLst>
                <a:gd name="T0" fmla="*/ 10 w 3331"/>
                <a:gd name="T1" fmla="*/ 1 h 13"/>
                <a:gd name="T2" fmla="*/ 10 w 3331"/>
                <a:gd name="T3" fmla="*/ 1 h 13"/>
                <a:gd name="T4" fmla="*/ 10 w 3331"/>
                <a:gd name="T5" fmla="*/ 1 h 13"/>
                <a:gd name="T6" fmla="*/ 0 w 3331"/>
                <a:gd name="T7" fmla="*/ 1 h 13"/>
                <a:gd name="T8" fmla="*/ 0 w 3331"/>
                <a:gd name="T9" fmla="*/ 1 h 13"/>
                <a:gd name="T10" fmla="*/ 10 w 3331"/>
                <a:gd name="T11" fmla="*/ 0 h 13"/>
                <a:gd name="T12" fmla="*/ 15 w 3331"/>
                <a:gd name="T13" fmla="*/ 1 h 13"/>
                <a:gd name="T14" fmla="*/ 23 w 3331"/>
                <a:gd name="T15" fmla="*/ 1 h 13"/>
                <a:gd name="T16" fmla="*/ 39 w 3331"/>
                <a:gd name="T17" fmla="*/ 1 h 13"/>
                <a:gd name="T18" fmla="*/ 44 w 3331"/>
                <a:gd name="T19" fmla="*/ 1 h 13"/>
                <a:gd name="T20" fmla="*/ 46 w 3331"/>
                <a:gd name="T21" fmla="*/ 1 h 13"/>
                <a:gd name="T22" fmla="*/ 53 w 3331"/>
                <a:gd name="T23" fmla="*/ 1 h 13"/>
                <a:gd name="T24" fmla="*/ 53 w 3331"/>
                <a:gd name="T25" fmla="*/ 1 h 13"/>
                <a:gd name="T26" fmla="*/ 56 w 3331"/>
                <a:gd name="T27" fmla="*/ 1 h 13"/>
                <a:gd name="T28" fmla="*/ 56 w 3331"/>
                <a:gd name="T29" fmla="*/ 1 h 13"/>
                <a:gd name="T30" fmla="*/ 53 w 3331"/>
                <a:gd name="T31" fmla="*/ 1 h 13"/>
                <a:gd name="T32" fmla="*/ 19 w 3331"/>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31"/>
                <a:gd name="T52" fmla="*/ 0 h 13"/>
                <a:gd name="T53" fmla="*/ 3331 w 3331"/>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31" h="13">
                  <a:moveTo>
                    <a:pt x="631" y="9"/>
                  </a:moveTo>
                  <a:lnTo>
                    <a:pt x="631" y="9"/>
                  </a:lnTo>
                  <a:lnTo>
                    <a:pt x="553" y="9"/>
                  </a:lnTo>
                  <a:lnTo>
                    <a:pt x="0" y="12"/>
                  </a:lnTo>
                  <a:lnTo>
                    <a:pt x="0" y="6"/>
                  </a:lnTo>
                  <a:lnTo>
                    <a:pt x="631" y="0"/>
                  </a:lnTo>
                  <a:lnTo>
                    <a:pt x="893" y="4"/>
                  </a:lnTo>
                  <a:lnTo>
                    <a:pt x="1399" y="13"/>
                  </a:lnTo>
                  <a:lnTo>
                    <a:pt x="2299" y="13"/>
                  </a:lnTo>
                  <a:lnTo>
                    <a:pt x="2566" y="7"/>
                  </a:lnTo>
                  <a:lnTo>
                    <a:pt x="2736" y="8"/>
                  </a:lnTo>
                  <a:lnTo>
                    <a:pt x="3119" y="13"/>
                  </a:lnTo>
                  <a:lnTo>
                    <a:pt x="3136" y="8"/>
                  </a:lnTo>
                  <a:lnTo>
                    <a:pt x="3331" y="7"/>
                  </a:lnTo>
                  <a:lnTo>
                    <a:pt x="3280" y="3"/>
                  </a:lnTo>
                  <a:lnTo>
                    <a:pt x="3128" y="4"/>
                  </a:lnTo>
                  <a:cubicBezTo>
                    <a:pt x="2450" y="4"/>
                    <a:pt x="1774" y="5"/>
                    <a:pt x="1096" y="0"/>
                  </a:cubicBezTo>
                </a:path>
              </a:pathLst>
            </a:custGeom>
            <a:solidFill>
              <a:srgbClr val="000000"/>
            </a:solidFill>
            <a:ln w="0">
              <a:solidFill>
                <a:srgbClr val="000000"/>
              </a:solidFill>
              <a:prstDash val="solid"/>
              <a:round/>
              <a:headEnd/>
              <a:tailEnd/>
            </a:ln>
          </p:spPr>
          <p:txBody>
            <a:bodyPr/>
            <a:lstStyle/>
            <a:p>
              <a:endParaRPr lang="en-GB"/>
            </a:p>
          </p:txBody>
        </p:sp>
        <p:sp>
          <p:nvSpPr>
            <p:cNvPr id="24602" name="Freeform 27"/>
            <p:cNvSpPr>
              <a:spLocks/>
            </p:cNvSpPr>
            <p:nvPr/>
          </p:nvSpPr>
          <p:spPr bwMode="auto">
            <a:xfrm>
              <a:off x="232" y="446"/>
              <a:ext cx="3598" cy="3527"/>
            </a:xfrm>
            <a:custGeom>
              <a:avLst/>
              <a:gdLst>
                <a:gd name="T0" fmla="*/ 1 w 5989"/>
                <a:gd name="T1" fmla="*/ 5 h 5859"/>
                <a:gd name="T2" fmla="*/ 1 w 5989"/>
                <a:gd name="T3" fmla="*/ 5 h 5859"/>
                <a:gd name="T4" fmla="*/ 1 w 5989"/>
                <a:gd name="T5" fmla="*/ 26 h 5859"/>
                <a:gd name="T6" fmla="*/ 1 w 5989"/>
                <a:gd name="T7" fmla="*/ 23 h 5859"/>
                <a:gd name="T8" fmla="*/ 1 w 5989"/>
                <a:gd name="T9" fmla="*/ 32 h 5859"/>
                <a:gd name="T10" fmla="*/ 1 w 5989"/>
                <a:gd name="T11" fmla="*/ 41 h 5859"/>
                <a:gd name="T12" fmla="*/ 1 w 5989"/>
                <a:gd name="T13" fmla="*/ 49 h 5859"/>
                <a:gd name="T14" fmla="*/ 1 w 5989"/>
                <a:gd name="T15" fmla="*/ 58 h 5859"/>
                <a:gd name="T16" fmla="*/ 1 w 5989"/>
                <a:gd name="T17" fmla="*/ 76 h 5859"/>
                <a:gd name="T18" fmla="*/ 1 w 5989"/>
                <a:gd name="T19" fmla="*/ 82 h 5859"/>
                <a:gd name="T20" fmla="*/ 1 w 5989"/>
                <a:gd name="T21" fmla="*/ 91 h 5859"/>
                <a:gd name="T22" fmla="*/ 1 w 5989"/>
                <a:gd name="T23" fmla="*/ 96 h 5859"/>
                <a:gd name="T24" fmla="*/ 1 w 5989"/>
                <a:gd name="T25" fmla="*/ 98 h 5859"/>
                <a:gd name="T26" fmla="*/ 1 w 5989"/>
                <a:gd name="T27" fmla="*/ 101 h 5859"/>
                <a:gd name="T28" fmla="*/ 6 w 5989"/>
                <a:gd name="T29" fmla="*/ 101 h 5859"/>
                <a:gd name="T30" fmla="*/ 7 w 5989"/>
                <a:gd name="T31" fmla="*/ 101 h 5859"/>
                <a:gd name="T32" fmla="*/ 8 w 5989"/>
                <a:gd name="T33" fmla="*/ 101 h 5859"/>
                <a:gd name="T34" fmla="*/ 35 w 5989"/>
                <a:gd name="T35" fmla="*/ 101 h 5859"/>
                <a:gd name="T36" fmla="*/ 40 w 5989"/>
                <a:gd name="T37" fmla="*/ 101 h 5859"/>
                <a:gd name="T38" fmla="*/ 47 w 5989"/>
                <a:gd name="T39" fmla="*/ 101 h 5859"/>
                <a:gd name="T40" fmla="*/ 56 w 5989"/>
                <a:gd name="T41" fmla="*/ 101 h 5859"/>
                <a:gd name="T42" fmla="*/ 56 w 5989"/>
                <a:gd name="T43" fmla="*/ 101 h 5859"/>
                <a:gd name="T44" fmla="*/ 87 w 5989"/>
                <a:gd name="T45" fmla="*/ 101 h 5859"/>
                <a:gd name="T46" fmla="*/ 94 w 5989"/>
                <a:gd name="T47" fmla="*/ 101 h 5859"/>
                <a:gd name="T48" fmla="*/ 101 w 5989"/>
                <a:gd name="T49" fmla="*/ 101 h 5859"/>
                <a:gd name="T50" fmla="*/ 101 w 5989"/>
                <a:gd name="T51" fmla="*/ 101 h 5859"/>
                <a:gd name="T52" fmla="*/ 102 w 5989"/>
                <a:gd name="T53" fmla="*/ 101 h 5859"/>
                <a:gd name="T54" fmla="*/ 102 w 5989"/>
                <a:gd name="T55" fmla="*/ 101 h 5859"/>
                <a:gd name="T56" fmla="*/ 94 w 5989"/>
                <a:gd name="T57" fmla="*/ 101 h 5859"/>
                <a:gd name="T58" fmla="*/ 87 w 5989"/>
                <a:gd name="T59" fmla="*/ 101 h 5859"/>
                <a:gd name="T60" fmla="*/ 72 w 5989"/>
                <a:gd name="T61" fmla="*/ 101 h 5859"/>
                <a:gd name="T62" fmla="*/ 41 w 5989"/>
                <a:gd name="T63" fmla="*/ 101 h 5859"/>
                <a:gd name="T64" fmla="*/ 34 w 5989"/>
                <a:gd name="T65" fmla="*/ 101 h 5859"/>
                <a:gd name="T66" fmla="*/ 34 w 5989"/>
                <a:gd name="T67" fmla="*/ 101 h 5859"/>
                <a:gd name="T68" fmla="*/ 24 w 5989"/>
                <a:gd name="T69" fmla="*/ 101 h 5859"/>
                <a:gd name="T70" fmla="*/ 17 w 5989"/>
                <a:gd name="T71" fmla="*/ 101 h 5859"/>
                <a:gd name="T72" fmla="*/ 1 w 5989"/>
                <a:gd name="T73" fmla="*/ 101 h 5859"/>
                <a:gd name="T74" fmla="*/ 1 w 5989"/>
                <a:gd name="T75" fmla="*/ 98 h 5859"/>
                <a:gd name="T76" fmla="*/ 1 w 5989"/>
                <a:gd name="T77" fmla="*/ 95 h 5859"/>
                <a:gd name="T78" fmla="*/ 1 w 5989"/>
                <a:gd name="T79" fmla="*/ 86 h 5859"/>
                <a:gd name="T80" fmla="*/ 1 w 5989"/>
                <a:gd name="T81" fmla="*/ 77 h 5859"/>
                <a:gd name="T82" fmla="*/ 1 w 5989"/>
                <a:gd name="T83" fmla="*/ 69 h 5859"/>
                <a:gd name="T84" fmla="*/ 1 w 5989"/>
                <a:gd name="T85" fmla="*/ 62 h 5859"/>
                <a:gd name="T86" fmla="*/ 1 w 5989"/>
                <a:gd name="T87" fmla="*/ 52 h 5859"/>
                <a:gd name="T88" fmla="*/ 1 w 5989"/>
                <a:gd name="T89" fmla="*/ 42 h 5859"/>
                <a:gd name="T90" fmla="*/ 1 w 5989"/>
                <a:gd name="T91" fmla="*/ 29 h 5859"/>
                <a:gd name="T92" fmla="*/ 1 w 5989"/>
                <a:gd name="T93" fmla="*/ 26 h 5859"/>
                <a:gd name="T94" fmla="*/ 1 w 5989"/>
                <a:gd name="T95" fmla="*/ 9 h 5859"/>
                <a:gd name="T96" fmla="*/ 1 w 5989"/>
                <a:gd name="T97" fmla="*/ 1 h 5859"/>
                <a:gd name="T98" fmla="*/ 1 w 5989"/>
                <a:gd name="T99" fmla="*/ 1 h 5859"/>
                <a:gd name="T100" fmla="*/ 1 w 5989"/>
                <a:gd name="T101" fmla="*/ 0 h 5859"/>
                <a:gd name="T102" fmla="*/ 1 w 5989"/>
                <a:gd name="T103" fmla="*/ 1 h 5859"/>
                <a:gd name="T104" fmla="*/ 1 w 5989"/>
                <a:gd name="T105" fmla="*/ 1 h 5859"/>
                <a:gd name="T106" fmla="*/ 1 w 5989"/>
                <a:gd name="T107" fmla="*/ 4 h 5859"/>
                <a:gd name="T108" fmla="*/ 1 w 5989"/>
                <a:gd name="T109" fmla="*/ 5 h 58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89"/>
                <a:gd name="T166" fmla="*/ 0 h 5859"/>
                <a:gd name="T167" fmla="*/ 5989 w 5989"/>
                <a:gd name="T168" fmla="*/ 5859 h 58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89" h="5859">
                  <a:moveTo>
                    <a:pt x="58" y="286"/>
                  </a:moveTo>
                  <a:lnTo>
                    <a:pt x="58" y="286"/>
                  </a:lnTo>
                  <a:cubicBezTo>
                    <a:pt x="81" y="892"/>
                    <a:pt x="37" y="906"/>
                    <a:pt x="37" y="1511"/>
                  </a:cubicBezTo>
                  <a:lnTo>
                    <a:pt x="37" y="1358"/>
                  </a:lnTo>
                  <a:cubicBezTo>
                    <a:pt x="37" y="1527"/>
                    <a:pt x="57" y="1690"/>
                    <a:pt x="64" y="1858"/>
                  </a:cubicBezTo>
                  <a:cubicBezTo>
                    <a:pt x="71" y="2025"/>
                    <a:pt x="61" y="2203"/>
                    <a:pt x="55" y="2371"/>
                  </a:cubicBezTo>
                  <a:cubicBezTo>
                    <a:pt x="50" y="2538"/>
                    <a:pt x="29" y="2704"/>
                    <a:pt x="28" y="2871"/>
                  </a:cubicBezTo>
                  <a:cubicBezTo>
                    <a:pt x="27" y="3041"/>
                    <a:pt x="52" y="3207"/>
                    <a:pt x="55" y="3376"/>
                  </a:cubicBezTo>
                  <a:cubicBezTo>
                    <a:pt x="60" y="3714"/>
                    <a:pt x="72" y="4055"/>
                    <a:pt x="46" y="4393"/>
                  </a:cubicBezTo>
                  <a:cubicBezTo>
                    <a:pt x="34" y="4560"/>
                    <a:pt x="78" y="4599"/>
                    <a:pt x="62" y="4769"/>
                  </a:cubicBezTo>
                  <a:cubicBezTo>
                    <a:pt x="47" y="4938"/>
                    <a:pt x="73" y="5104"/>
                    <a:pt x="73" y="5274"/>
                  </a:cubicBezTo>
                  <a:lnTo>
                    <a:pt x="80" y="5542"/>
                  </a:lnTo>
                  <a:cubicBezTo>
                    <a:pt x="80" y="5642"/>
                    <a:pt x="82" y="5596"/>
                    <a:pt x="82" y="5653"/>
                  </a:cubicBezTo>
                  <a:cubicBezTo>
                    <a:pt x="75" y="5699"/>
                    <a:pt x="78" y="5774"/>
                    <a:pt x="81" y="5827"/>
                  </a:cubicBezTo>
                  <a:lnTo>
                    <a:pt x="340" y="5833"/>
                  </a:lnTo>
                  <a:lnTo>
                    <a:pt x="438" y="5833"/>
                  </a:lnTo>
                  <a:lnTo>
                    <a:pt x="439" y="5834"/>
                  </a:lnTo>
                  <a:lnTo>
                    <a:pt x="2059" y="5851"/>
                  </a:lnTo>
                  <a:lnTo>
                    <a:pt x="2398" y="5852"/>
                  </a:lnTo>
                  <a:lnTo>
                    <a:pt x="2772" y="5846"/>
                  </a:lnTo>
                  <a:lnTo>
                    <a:pt x="3307" y="5846"/>
                  </a:lnTo>
                  <a:lnTo>
                    <a:pt x="3316" y="5852"/>
                  </a:lnTo>
                  <a:lnTo>
                    <a:pt x="5062" y="5833"/>
                  </a:lnTo>
                  <a:lnTo>
                    <a:pt x="5526" y="5831"/>
                  </a:lnTo>
                  <a:lnTo>
                    <a:pt x="5944" y="5842"/>
                  </a:lnTo>
                  <a:lnTo>
                    <a:pt x="5951" y="5847"/>
                  </a:lnTo>
                  <a:lnTo>
                    <a:pt x="5981" y="5846"/>
                  </a:lnTo>
                  <a:lnTo>
                    <a:pt x="5989" y="5851"/>
                  </a:lnTo>
                  <a:cubicBezTo>
                    <a:pt x="5854" y="5851"/>
                    <a:pt x="5706" y="5842"/>
                    <a:pt x="5561" y="5842"/>
                  </a:cubicBezTo>
                  <a:cubicBezTo>
                    <a:pt x="5418" y="5842"/>
                    <a:pt x="5266" y="5843"/>
                    <a:pt x="5125" y="5842"/>
                  </a:cubicBezTo>
                  <a:cubicBezTo>
                    <a:pt x="4827" y="5841"/>
                    <a:pt x="4534" y="5851"/>
                    <a:pt x="4233" y="5851"/>
                  </a:cubicBezTo>
                  <a:cubicBezTo>
                    <a:pt x="3640" y="5850"/>
                    <a:pt x="3036" y="5859"/>
                    <a:pt x="2442" y="5859"/>
                  </a:cubicBezTo>
                  <a:lnTo>
                    <a:pt x="1988" y="5859"/>
                  </a:lnTo>
                  <a:lnTo>
                    <a:pt x="1979" y="5859"/>
                  </a:lnTo>
                  <a:cubicBezTo>
                    <a:pt x="1818" y="5859"/>
                    <a:pt x="1564" y="5859"/>
                    <a:pt x="1405" y="5855"/>
                  </a:cubicBezTo>
                  <a:cubicBezTo>
                    <a:pt x="1261" y="5852"/>
                    <a:pt x="1184" y="5852"/>
                    <a:pt x="1054" y="5844"/>
                  </a:cubicBezTo>
                  <a:cubicBezTo>
                    <a:pt x="754" y="5825"/>
                    <a:pt x="380" y="5840"/>
                    <a:pt x="66" y="5840"/>
                  </a:cubicBezTo>
                  <a:cubicBezTo>
                    <a:pt x="67" y="5744"/>
                    <a:pt x="70" y="5755"/>
                    <a:pt x="71" y="5670"/>
                  </a:cubicBezTo>
                  <a:cubicBezTo>
                    <a:pt x="71" y="5670"/>
                    <a:pt x="70" y="5587"/>
                    <a:pt x="65" y="5490"/>
                  </a:cubicBezTo>
                  <a:cubicBezTo>
                    <a:pt x="55" y="5306"/>
                    <a:pt x="69" y="5179"/>
                    <a:pt x="42" y="4997"/>
                  </a:cubicBezTo>
                  <a:cubicBezTo>
                    <a:pt x="16" y="4823"/>
                    <a:pt x="66" y="4630"/>
                    <a:pt x="37" y="4449"/>
                  </a:cubicBezTo>
                  <a:cubicBezTo>
                    <a:pt x="10" y="4274"/>
                    <a:pt x="46" y="4200"/>
                    <a:pt x="46" y="4019"/>
                  </a:cubicBezTo>
                  <a:lnTo>
                    <a:pt x="46" y="3589"/>
                  </a:lnTo>
                  <a:cubicBezTo>
                    <a:pt x="46" y="3391"/>
                    <a:pt x="23" y="3202"/>
                    <a:pt x="12" y="3005"/>
                  </a:cubicBezTo>
                  <a:cubicBezTo>
                    <a:pt x="0" y="2808"/>
                    <a:pt x="22" y="2611"/>
                    <a:pt x="35" y="2414"/>
                  </a:cubicBezTo>
                  <a:cubicBezTo>
                    <a:pt x="62" y="2018"/>
                    <a:pt x="19" y="2085"/>
                    <a:pt x="19" y="1690"/>
                  </a:cubicBezTo>
                  <a:lnTo>
                    <a:pt x="19" y="1494"/>
                  </a:lnTo>
                  <a:cubicBezTo>
                    <a:pt x="19" y="1169"/>
                    <a:pt x="51" y="845"/>
                    <a:pt x="55" y="520"/>
                  </a:cubicBezTo>
                  <a:cubicBezTo>
                    <a:pt x="57" y="356"/>
                    <a:pt x="26" y="174"/>
                    <a:pt x="46" y="9"/>
                  </a:cubicBezTo>
                  <a:cubicBezTo>
                    <a:pt x="48" y="8"/>
                    <a:pt x="45" y="2"/>
                    <a:pt x="48" y="1"/>
                  </a:cubicBezTo>
                  <a:cubicBezTo>
                    <a:pt x="51" y="0"/>
                    <a:pt x="48" y="1"/>
                    <a:pt x="51" y="0"/>
                  </a:cubicBezTo>
                  <a:lnTo>
                    <a:pt x="51" y="14"/>
                  </a:lnTo>
                  <a:cubicBezTo>
                    <a:pt x="48" y="18"/>
                    <a:pt x="50" y="31"/>
                    <a:pt x="50" y="41"/>
                  </a:cubicBezTo>
                  <a:cubicBezTo>
                    <a:pt x="47" y="77"/>
                    <a:pt x="44" y="124"/>
                    <a:pt x="55" y="237"/>
                  </a:cubicBezTo>
                  <a:lnTo>
                    <a:pt x="58" y="286"/>
                  </a:lnTo>
                  <a:close/>
                </a:path>
              </a:pathLst>
            </a:custGeom>
            <a:solidFill>
              <a:srgbClr val="000000"/>
            </a:solidFill>
            <a:ln w="0">
              <a:solidFill>
                <a:srgbClr val="000000"/>
              </a:solidFill>
              <a:prstDash val="solid"/>
              <a:round/>
              <a:headEnd/>
              <a:tailEnd/>
            </a:ln>
          </p:spPr>
          <p:txBody>
            <a:bodyPr/>
            <a:lstStyle/>
            <a:p>
              <a:endParaRPr lang="en-GB"/>
            </a:p>
          </p:txBody>
        </p:sp>
        <p:sp>
          <p:nvSpPr>
            <p:cNvPr id="24603" name="Freeform 28"/>
            <p:cNvSpPr>
              <a:spLocks/>
            </p:cNvSpPr>
            <p:nvPr/>
          </p:nvSpPr>
          <p:spPr bwMode="auto">
            <a:xfrm>
              <a:off x="2855" y="252"/>
              <a:ext cx="2729" cy="3549"/>
            </a:xfrm>
            <a:custGeom>
              <a:avLst/>
              <a:gdLst>
                <a:gd name="T0" fmla="*/ 75 w 4542"/>
                <a:gd name="T1" fmla="*/ 102 h 5895"/>
                <a:gd name="T2" fmla="*/ 75 w 4542"/>
                <a:gd name="T3" fmla="*/ 102 h 5895"/>
                <a:gd name="T4" fmla="*/ 75 w 4542"/>
                <a:gd name="T5" fmla="*/ 99 h 5895"/>
                <a:gd name="T6" fmla="*/ 75 w 4542"/>
                <a:gd name="T7" fmla="*/ 93 h 5895"/>
                <a:gd name="T8" fmla="*/ 75 w 4542"/>
                <a:gd name="T9" fmla="*/ 83 h 5895"/>
                <a:gd name="T10" fmla="*/ 75 w 4542"/>
                <a:gd name="T11" fmla="*/ 71 h 5895"/>
                <a:gd name="T12" fmla="*/ 75 w 4542"/>
                <a:gd name="T13" fmla="*/ 59 h 5895"/>
                <a:gd name="T14" fmla="*/ 75 w 4542"/>
                <a:gd name="T15" fmla="*/ 52 h 5895"/>
                <a:gd name="T16" fmla="*/ 75 w 4542"/>
                <a:gd name="T17" fmla="*/ 47 h 5895"/>
                <a:gd name="T18" fmla="*/ 75 w 4542"/>
                <a:gd name="T19" fmla="*/ 41 h 5895"/>
                <a:gd name="T20" fmla="*/ 75 w 4542"/>
                <a:gd name="T21" fmla="*/ 35 h 5895"/>
                <a:gd name="T22" fmla="*/ 75 w 4542"/>
                <a:gd name="T23" fmla="*/ 31 h 5895"/>
                <a:gd name="T24" fmla="*/ 75 w 4542"/>
                <a:gd name="T25" fmla="*/ 20 h 5895"/>
                <a:gd name="T26" fmla="*/ 75 w 4542"/>
                <a:gd name="T27" fmla="*/ 4 h 5895"/>
                <a:gd name="T28" fmla="*/ 75 w 4542"/>
                <a:gd name="T29" fmla="*/ 2 h 5895"/>
                <a:gd name="T30" fmla="*/ 75 w 4542"/>
                <a:gd name="T31" fmla="*/ 1 h 5895"/>
                <a:gd name="T32" fmla="*/ 69 w 4542"/>
                <a:gd name="T33" fmla="*/ 1 h 5895"/>
                <a:gd name="T34" fmla="*/ 71 w 4542"/>
                <a:gd name="T35" fmla="*/ 1 h 5895"/>
                <a:gd name="T36" fmla="*/ 34 w 4542"/>
                <a:gd name="T37" fmla="*/ 1 h 5895"/>
                <a:gd name="T38" fmla="*/ 1 w 4542"/>
                <a:gd name="T39" fmla="*/ 1 h 5895"/>
                <a:gd name="T40" fmla="*/ 1 w 4542"/>
                <a:gd name="T41" fmla="*/ 1 h 5895"/>
                <a:gd name="T42" fmla="*/ 1 w 4542"/>
                <a:gd name="T43" fmla="*/ 1 h 5895"/>
                <a:gd name="T44" fmla="*/ 0 w 4542"/>
                <a:gd name="T45" fmla="*/ 1 h 5895"/>
                <a:gd name="T46" fmla="*/ 24 w 4542"/>
                <a:gd name="T47" fmla="*/ 1 h 5895"/>
                <a:gd name="T48" fmla="*/ 44 w 4542"/>
                <a:gd name="T49" fmla="*/ 1 h 5895"/>
                <a:gd name="T50" fmla="*/ 74 w 4542"/>
                <a:gd name="T51" fmla="*/ 1 h 5895"/>
                <a:gd name="T52" fmla="*/ 75 w 4542"/>
                <a:gd name="T53" fmla="*/ 17 h 5895"/>
                <a:gd name="T54" fmla="*/ 74 w 4542"/>
                <a:gd name="T55" fmla="*/ 33 h 5895"/>
                <a:gd name="T56" fmla="*/ 74 w 4542"/>
                <a:gd name="T57" fmla="*/ 36 h 5895"/>
                <a:gd name="T58" fmla="*/ 74 w 4542"/>
                <a:gd name="T59" fmla="*/ 42 h 5895"/>
                <a:gd name="T60" fmla="*/ 74 w 4542"/>
                <a:gd name="T61" fmla="*/ 47 h 5895"/>
                <a:gd name="T62" fmla="*/ 75 w 4542"/>
                <a:gd name="T63" fmla="*/ 52 h 5895"/>
                <a:gd name="T64" fmla="*/ 75 w 4542"/>
                <a:gd name="T65" fmla="*/ 58 h 5895"/>
                <a:gd name="T66" fmla="*/ 75 w 4542"/>
                <a:gd name="T67" fmla="*/ 69 h 5895"/>
                <a:gd name="T68" fmla="*/ 75 w 4542"/>
                <a:gd name="T69" fmla="*/ 79 h 5895"/>
                <a:gd name="T70" fmla="*/ 74 w 4542"/>
                <a:gd name="T71" fmla="*/ 88 h 5895"/>
                <a:gd name="T72" fmla="*/ 75 w 4542"/>
                <a:gd name="T73" fmla="*/ 98 h 5895"/>
                <a:gd name="T74" fmla="*/ 75 w 4542"/>
                <a:gd name="T75" fmla="*/ 101 h 58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42"/>
                <a:gd name="T115" fmla="*/ 0 h 5895"/>
                <a:gd name="T116" fmla="*/ 4542 w 4542"/>
                <a:gd name="T117" fmla="*/ 5895 h 58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42" h="5895">
                  <a:moveTo>
                    <a:pt x="4387" y="5884"/>
                  </a:moveTo>
                  <a:lnTo>
                    <a:pt x="4387" y="5884"/>
                  </a:lnTo>
                  <a:cubicBezTo>
                    <a:pt x="4377" y="5895"/>
                    <a:pt x="4380" y="5877"/>
                    <a:pt x="4390" y="5750"/>
                  </a:cubicBezTo>
                  <a:cubicBezTo>
                    <a:pt x="4413" y="5638"/>
                    <a:pt x="4393" y="5510"/>
                    <a:pt x="4388" y="5396"/>
                  </a:cubicBezTo>
                  <a:cubicBezTo>
                    <a:pt x="4377" y="5163"/>
                    <a:pt x="4383" y="5055"/>
                    <a:pt x="4400" y="4822"/>
                  </a:cubicBezTo>
                  <a:cubicBezTo>
                    <a:pt x="4418" y="4589"/>
                    <a:pt x="4395" y="4354"/>
                    <a:pt x="4396" y="4120"/>
                  </a:cubicBezTo>
                  <a:cubicBezTo>
                    <a:pt x="4397" y="3881"/>
                    <a:pt x="4416" y="3646"/>
                    <a:pt x="4414" y="3407"/>
                  </a:cubicBezTo>
                  <a:cubicBezTo>
                    <a:pt x="4412" y="3287"/>
                    <a:pt x="4413" y="3170"/>
                    <a:pt x="4404" y="3050"/>
                  </a:cubicBezTo>
                  <a:cubicBezTo>
                    <a:pt x="4395" y="2939"/>
                    <a:pt x="4387" y="2824"/>
                    <a:pt x="4385" y="2715"/>
                  </a:cubicBezTo>
                  <a:cubicBezTo>
                    <a:pt x="4383" y="2601"/>
                    <a:pt x="4388" y="2485"/>
                    <a:pt x="4387" y="2367"/>
                  </a:cubicBezTo>
                  <a:cubicBezTo>
                    <a:pt x="4387" y="2247"/>
                    <a:pt x="4390" y="2127"/>
                    <a:pt x="4384" y="2008"/>
                  </a:cubicBezTo>
                  <a:cubicBezTo>
                    <a:pt x="4373" y="1772"/>
                    <a:pt x="4396" y="1996"/>
                    <a:pt x="4396" y="1759"/>
                  </a:cubicBezTo>
                  <a:lnTo>
                    <a:pt x="4396" y="1159"/>
                  </a:lnTo>
                  <a:cubicBezTo>
                    <a:pt x="4396" y="846"/>
                    <a:pt x="4396" y="531"/>
                    <a:pt x="4389" y="218"/>
                  </a:cubicBezTo>
                  <a:cubicBezTo>
                    <a:pt x="4392" y="156"/>
                    <a:pt x="4388" y="137"/>
                    <a:pt x="4396" y="106"/>
                  </a:cubicBezTo>
                  <a:cubicBezTo>
                    <a:pt x="4400" y="86"/>
                    <a:pt x="4390" y="54"/>
                    <a:pt x="4390" y="43"/>
                  </a:cubicBezTo>
                  <a:cubicBezTo>
                    <a:pt x="4391" y="0"/>
                    <a:pt x="4364" y="13"/>
                    <a:pt x="4089" y="15"/>
                  </a:cubicBezTo>
                  <a:cubicBezTo>
                    <a:pt x="3763" y="12"/>
                    <a:pt x="4542" y="16"/>
                    <a:pt x="4216" y="16"/>
                  </a:cubicBezTo>
                  <a:cubicBezTo>
                    <a:pt x="3562" y="16"/>
                    <a:pt x="2676" y="7"/>
                    <a:pt x="2021" y="8"/>
                  </a:cubicBezTo>
                  <a:cubicBezTo>
                    <a:pt x="1367" y="8"/>
                    <a:pt x="716" y="16"/>
                    <a:pt x="62" y="16"/>
                  </a:cubicBezTo>
                  <a:lnTo>
                    <a:pt x="45" y="21"/>
                  </a:lnTo>
                  <a:lnTo>
                    <a:pt x="18" y="20"/>
                  </a:lnTo>
                  <a:lnTo>
                    <a:pt x="0" y="24"/>
                  </a:lnTo>
                  <a:lnTo>
                    <a:pt x="1425" y="17"/>
                  </a:lnTo>
                  <a:lnTo>
                    <a:pt x="2581" y="16"/>
                  </a:lnTo>
                  <a:lnTo>
                    <a:pt x="4362" y="27"/>
                  </a:lnTo>
                  <a:lnTo>
                    <a:pt x="4380" y="1033"/>
                  </a:lnTo>
                  <a:lnTo>
                    <a:pt x="4378" y="1899"/>
                  </a:lnTo>
                  <a:cubicBezTo>
                    <a:pt x="4378" y="2114"/>
                    <a:pt x="4367" y="1868"/>
                    <a:pt x="4369" y="2085"/>
                  </a:cubicBezTo>
                  <a:cubicBezTo>
                    <a:pt x="4370" y="2189"/>
                    <a:pt x="4382" y="2299"/>
                    <a:pt x="4371" y="2403"/>
                  </a:cubicBezTo>
                  <a:cubicBezTo>
                    <a:pt x="4361" y="2502"/>
                    <a:pt x="4373" y="2617"/>
                    <a:pt x="4371" y="2716"/>
                  </a:cubicBezTo>
                  <a:cubicBezTo>
                    <a:pt x="4370" y="2816"/>
                    <a:pt x="4381" y="2917"/>
                    <a:pt x="4389" y="3018"/>
                  </a:cubicBezTo>
                  <a:cubicBezTo>
                    <a:pt x="4398" y="3127"/>
                    <a:pt x="4396" y="3233"/>
                    <a:pt x="4396" y="3341"/>
                  </a:cubicBezTo>
                  <a:cubicBezTo>
                    <a:pt x="4396" y="3555"/>
                    <a:pt x="4401" y="3762"/>
                    <a:pt x="4380" y="3977"/>
                  </a:cubicBezTo>
                  <a:cubicBezTo>
                    <a:pt x="4360" y="4177"/>
                    <a:pt x="4386" y="4420"/>
                    <a:pt x="4396" y="4624"/>
                  </a:cubicBezTo>
                  <a:cubicBezTo>
                    <a:pt x="4407" y="4832"/>
                    <a:pt x="4369" y="4919"/>
                    <a:pt x="4369" y="5131"/>
                  </a:cubicBezTo>
                  <a:cubicBezTo>
                    <a:pt x="4369" y="5331"/>
                    <a:pt x="4438" y="5462"/>
                    <a:pt x="4394" y="5657"/>
                  </a:cubicBezTo>
                  <a:cubicBezTo>
                    <a:pt x="4394" y="5657"/>
                    <a:pt x="4390" y="5664"/>
                    <a:pt x="4380" y="5863"/>
                  </a:cubicBezTo>
                </a:path>
              </a:pathLst>
            </a:custGeom>
            <a:solidFill>
              <a:srgbClr val="000000"/>
            </a:solidFill>
            <a:ln w="0">
              <a:solidFill>
                <a:srgbClr val="000000"/>
              </a:solidFill>
              <a:prstDash val="solid"/>
              <a:round/>
              <a:headEnd/>
              <a:tailEnd/>
            </a:ln>
          </p:spPr>
          <p:txBody>
            <a:bodyPr/>
            <a:lstStyle/>
            <a:p>
              <a:endParaRPr lang="en-GB"/>
            </a:p>
          </p:txBody>
        </p:sp>
        <p:sp>
          <p:nvSpPr>
            <p:cNvPr id="24604" name="Freeform 29"/>
            <p:cNvSpPr>
              <a:spLocks/>
            </p:cNvSpPr>
            <p:nvPr/>
          </p:nvSpPr>
          <p:spPr bwMode="auto">
            <a:xfrm>
              <a:off x="257" y="195"/>
              <a:ext cx="186" cy="205"/>
            </a:xfrm>
            <a:custGeom>
              <a:avLst/>
              <a:gdLst>
                <a:gd name="T0" fmla="*/ 1 w 310"/>
                <a:gd name="T1" fmla="*/ 0 h 340"/>
                <a:gd name="T2" fmla="*/ 1 w 310"/>
                <a:gd name="T3" fmla="*/ 0 h 340"/>
                <a:gd name="T4" fmla="*/ 1 w 310"/>
                <a:gd name="T5" fmla="*/ 2 h 340"/>
                <a:gd name="T6" fmla="*/ 2 w 310"/>
                <a:gd name="T7" fmla="*/ 1 h 340"/>
                <a:gd name="T8" fmla="*/ 3 w 310"/>
                <a:gd name="T9" fmla="*/ 3 h 340"/>
                <a:gd name="T10" fmla="*/ 4 w 310"/>
                <a:gd name="T11" fmla="*/ 1 h 340"/>
                <a:gd name="T12" fmla="*/ 4 w 310"/>
                <a:gd name="T13" fmla="*/ 3 h 340"/>
                <a:gd name="T14" fmla="*/ 5 w 310"/>
                <a:gd name="T15" fmla="*/ 1 h 340"/>
                <a:gd name="T16" fmla="*/ 5 w 310"/>
                <a:gd name="T17" fmla="*/ 3 h 340"/>
                <a:gd name="T18" fmla="*/ 5 w 310"/>
                <a:gd name="T19" fmla="*/ 5 h 340"/>
                <a:gd name="T20" fmla="*/ 5 w 310"/>
                <a:gd name="T21" fmla="*/ 6 h 340"/>
                <a:gd name="T22" fmla="*/ 5 w 310"/>
                <a:gd name="T23" fmla="*/ 6 h 340"/>
                <a:gd name="T24" fmla="*/ 5 w 310"/>
                <a:gd name="T25" fmla="*/ 2 h 340"/>
                <a:gd name="T26" fmla="*/ 4 w 310"/>
                <a:gd name="T27" fmla="*/ 4 h 340"/>
                <a:gd name="T28" fmla="*/ 4 w 310"/>
                <a:gd name="T29" fmla="*/ 2 h 340"/>
                <a:gd name="T30" fmla="*/ 3 w 310"/>
                <a:gd name="T31" fmla="*/ 4 h 340"/>
                <a:gd name="T32" fmla="*/ 2 w 310"/>
                <a:gd name="T33" fmla="*/ 1 h 340"/>
                <a:gd name="T34" fmla="*/ 1 w 310"/>
                <a:gd name="T35" fmla="*/ 3 h 340"/>
                <a:gd name="T36" fmla="*/ 1 w 310"/>
                <a:gd name="T37" fmla="*/ 1 h 340"/>
                <a:gd name="T38" fmla="*/ 1 w 310"/>
                <a:gd name="T39" fmla="*/ 3 h 340"/>
                <a:gd name="T40" fmla="*/ 1 w 310"/>
                <a:gd name="T41" fmla="*/ 4 h 340"/>
                <a:gd name="T42" fmla="*/ 1 w 310"/>
                <a:gd name="T43" fmla="*/ 1 h 340"/>
                <a:gd name="T44" fmla="*/ 1 w 310"/>
                <a:gd name="T45" fmla="*/ 2 h 340"/>
                <a:gd name="T46" fmla="*/ 1 w 310"/>
                <a:gd name="T47" fmla="*/ 0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0"/>
                <a:gd name="T73" fmla="*/ 0 h 340"/>
                <a:gd name="T74" fmla="*/ 310 w 310"/>
                <a:gd name="T75" fmla="*/ 340 h 3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0" h="340">
                  <a:moveTo>
                    <a:pt x="57" y="0"/>
                  </a:moveTo>
                  <a:lnTo>
                    <a:pt x="57" y="0"/>
                  </a:lnTo>
                  <a:cubicBezTo>
                    <a:pt x="91" y="22"/>
                    <a:pt x="78" y="90"/>
                    <a:pt x="90" y="135"/>
                  </a:cubicBezTo>
                  <a:cubicBezTo>
                    <a:pt x="99" y="99"/>
                    <a:pt x="108" y="63"/>
                    <a:pt x="122" y="33"/>
                  </a:cubicBezTo>
                  <a:cubicBezTo>
                    <a:pt x="157" y="56"/>
                    <a:pt x="157" y="113"/>
                    <a:pt x="163" y="164"/>
                  </a:cubicBezTo>
                  <a:cubicBezTo>
                    <a:pt x="181" y="140"/>
                    <a:pt x="186" y="102"/>
                    <a:pt x="207" y="80"/>
                  </a:cubicBezTo>
                  <a:cubicBezTo>
                    <a:pt x="232" y="104"/>
                    <a:pt x="217" y="155"/>
                    <a:pt x="229" y="190"/>
                  </a:cubicBezTo>
                  <a:cubicBezTo>
                    <a:pt x="248" y="157"/>
                    <a:pt x="254" y="110"/>
                    <a:pt x="276" y="80"/>
                  </a:cubicBezTo>
                  <a:cubicBezTo>
                    <a:pt x="293" y="100"/>
                    <a:pt x="285" y="135"/>
                    <a:pt x="283" y="164"/>
                  </a:cubicBezTo>
                  <a:cubicBezTo>
                    <a:pt x="282" y="200"/>
                    <a:pt x="292" y="242"/>
                    <a:pt x="294" y="278"/>
                  </a:cubicBezTo>
                  <a:cubicBezTo>
                    <a:pt x="296" y="297"/>
                    <a:pt x="310" y="329"/>
                    <a:pt x="283" y="340"/>
                  </a:cubicBezTo>
                  <a:cubicBezTo>
                    <a:pt x="285" y="334"/>
                    <a:pt x="281" y="333"/>
                    <a:pt x="276" y="333"/>
                  </a:cubicBezTo>
                  <a:cubicBezTo>
                    <a:pt x="293" y="281"/>
                    <a:pt x="267" y="188"/>
                    <a:pt x="269" y="117"/>
                  </a:cubicBezTo>
                  <a:cubicBezTo>
                    <a:pt x="253" y="150"/>
                    <a:pt x="250" y="196"/>
                    <a:pt x="225" y="219"/>
                  </a:cubicBezTo>
                  <a:cubicBezTo>
                    <a:pt x="204" y="188"/>
                    <a:pt x="216" y="148"/>
                    <a:pt x="207" y="106"/>
                  </a:cubicBezTo>
                  <a:cubicBezTo>
                    <a:pt x="182" y="130"/>
                    <a:pt x="184" y="181"/>
                    <a:pt x="163" y="208"/>
                  </a:cubicBezTo>
                  <a:cubicBezTo>
                    <a:pt x="142" y="167"/>
                    <a:pt x="153" y="94"/>
                    <a:pt x="126" y="58"/>
                  </a:cubicBezTo>
                  <a:cubicBezTo>
                    <a:pt x="101" y="89"/>
                    <a:pt x="113" y="158"/>
                    <a:pt x="86" y="186"/>
                  </a:cubicBezTo>
                  <a:cubicBezTo>
                    <a:pt x="77" y="142"/>
                    <a:pt x="73" y="82"/>
                    <a:pt x="64" y="29"/>
                  </a:cubicBezTo>
                  <a:cubicBezTo>
                    <a:pt x="43" y="56"/>
                    <a:pt x="37" y="112"/>
                    <a:pt x="31" y="157"/>
                  </a:cubicBezTo>
                  <a:cubicBezTo>
                    <a:pt x="29" y="172"/>
                    <a:pt x="40" y="198"/>
                    <a:pt x="16" y="201"/>
                  </a:cubicBezTo>
                  <a:cubicBezTo>
                    <a:pt x="9" y="156"/>
                    <a:pt x="0" y="93"/>
                    <a:pt x="5" y="47"/>
                  </a:cubicBezTo>
                  <a:cubicBezTo>
                    <a:pt x="25" y="78"/>
                    <a:pt x="4" y="117"/>
                    <a:pt x="20" y="146"/>
                  </a:cubicBezTo>
                  <a:cubicBezTo>
                    <a:pt x="31" y="96"/>
                    <a:pt x="41" y="45"/>
                    <a:pt x="57" y="0"/>
                  </a:cubicBezTo>
                  <a:close/>
                </a:path>
              </a:pathLst>
            </a:custGeom>
            <a:solidFill>
              <a:srgbClr val="000000"/>
            </a:solidFill>
            <a:ln w="0">
              <a:solidFill>
                <a:srgbClr val="000000"/>
              </a:solidFill>
              <a:prstDash val="solid"/>
              <a:round/>
              <a:headEnd/>
              <a:tailEnd/>
            </a:ln>
          </p:spPr>
          <p:txBody>
            <a:bodyPr/>
            <a:lstStyle/>
            <a:p>
              <a:endParaRPr lang="en-GB"/>
            </a:p>
          </p:txBody>
        </p:sp>
        <p:sp>
          <p:nvSpPr>
            <p:cNvPr id="24605" name="Freeform 30"/>
            <p:cNvSpPr>
              <a:spLocks/>
            </p:cNvSpPr>
            <p:nvPr/>
          </p:nvSpPr>
          <p:spPr bwMode="auto">
            <a:xfrm>
              <a:off x="441" y="150"/>
              <a:ext cx="88" cy="170"/>
            </a:xfrm>
            <a:custGeom>
              <a:avLst/>
              <a:gdLst>
                <a:gd name="T0" fmla="*/ 2 w 146"/>
                <a:gd name="T1" fmla="*/ 2 h 282"/>
                <a:gd name="T2" fmla="*/ 2 w 146"/>
                <a:gd name="T3" fmla="*/ 2 h 282"/>
                <a:gd name="T4" fmla="*/ 1 w 146"/>
                <a:gd name="T5" fmla="*/ 1 h 282"/>
                <a:gd name="T6" fmla="*/ 1 w 146"/>
                <a:gd name="T7" fmla="*/ 5 h 282"/>
                <a:gd name="T8" fmla="*/ 2 w 146"/>
                <a:gd name="T9" fmla="*/ 2 h 282"/>
                <a:gd name="T10" fmla="*/ 2 w 146"/>
                <a:gd name="T11" fmla="*/ 5 h 282"/>
                <a:gd name="T12" fmla="*/ 2 w 146"/>
                <a:gd name="T13" fmla="*/ 5 h 282"/>
                <a:gd name="T14" fmla="*/ 2 w 146"/>
                <a:gd name="T15" fmla="*/ 3 h 282"/>
                <a:gd name="T16" fmla="*/ 1 w 146"/>
                <a:gd name="T17" fmla="*/ 5 h 282"/>
                <a:gd name="T18" fmla="*/ 2 w 146"/>
                <a:gd name="T19" fmla="*/ 2 h 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282"/>
                <a:gd name="T32" fmla="*/ 146 w 146"/>
                <a:gd name="T33" fmla="*/ 282 h 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282">
                  <a:moveTo>
                    <a:pt x="113" y="103"/>
                  </a:moveTo>
                  <a:lnTo>
                    <a:pt x="113" y="103"/>
                  </a:lnTo>
                  <a:cubicBezTo>
                    <a:pt x="96" y="103"/>
                    <a:pt x="100" y="82"/>
                    <a:pt x="80" y="85"/>
                  </a:cubicBezTo>
                  <a:cubicBezTo>
                    <a:pt x="41" y="124"/>
                    <a:pt x="24" y="197"/>
                    <a:pt x="32" y="264"/>
                  </a:cubicBezTo>
                  <a:cubicBezTo>
                    <a:pt x="73" y="237"/>
                    <a:pt x="80" y="178"/>
                    <a:pt x="127" y="158"/>
                  </a:cubicBezTo>
                  <a:cubicBezTo>
                    <a:pt x="144" y="189"/>
                    <a:pt x="124" y="248"/>
                    <a:pt x="146" y="268"/>
                  </a:cubicBezTo>
                  <a:cubicBezTo>
                    <a:pt x="138" y="270"/>
                    <a:pt x="135" y="277"/>
                    <a:pt x="124" y="275"/>
                  </a:cubicBezTo>
                  <a:cubicBezTo>
                    <a:pt x="121" y="237"/>
                    <a:pt x="123" y="219"/>
                    <a:pt x="120" y="180"/>
                  </a:cubicBezTo>
                  <a:cubicBezTo>
                    <a:pt x="75" y="201"/>
                    <a:pt x="76" y="267"/>
                    <a:pt x="25" y="282"/>
                  </a:cubicBezTo>
                  <a:cubicBezTo>
                    <a:pt x="0" y="219"/>
                    <a:pt x="47" y="0"/>
                    <a:pt x="113" y="103"/>
                  </a:cubicBezTo>
                  <a:close/>
                </a:path>
              </a:pathLst>
            </a:custGeom>
            <a:solidFill>
              <a:srgbClr val="000000"/>
            </a:solidFill>
            <a:ln w="0">
              <a:solidFill>
                <a:srgbClr val="000000"/>
              </a:solidFill>
              <a:prstDash val="solid"/>
              <a:round/>
              <a:headEnd/>
              <a:tailEnd/>
            </a:ln>
          </p:spPr>
          <p:txBody>
            <a:bodyPr/>
            <a:lstStyle/>
            <a:p>
              <a:endParaRPr lang="en-GB"/>
            </a:p>
          </p:txBody>
        </p:sp>
        <p:sp>
          <p:nvSpPr>
            <p:cNvPr id="24606" name="Freeform 31"/>
            <p:cNvSpPr>
              <a:spLocks noEditPoints="1"/>
            </p:cNvSpPr>
            <p:nvPr/>
          </p:nvSpPr>
          <p:spPr bwMode="auto">
            <a:xfrm>
              <a:off x="531" y="236"/>
              <a:ext cx="240" cy="88"/>
            </a:xfrm>
            <a:custGeom>
              <a:avLst/>
              <a:gdLst>
                <a:gd name="T0" fmla="*/ 6 w 400"/>
                <a:gd name="T1" fmla="*/ 1 h 146"/>
                <a:gd name="T2" fmla="*/ 6 w 400"/>
                <a:gd name="T3" fmla="*/ 1 h 146"/>
                <a:gd name="T4" fmla="*/ 6 w 400"/>
                <a:gd name="T5" fmla="*/ 1 h 146"/>
                <a:gd name="T6" fmla="*/ 6 w 400"/>
                <a:gd name="T7" fmla="*/ 1 h 146"/>
                <a:gd name="T8" fmla="*/ 1 w 400"/>
                <a:gd name="T9" fmla="*/ 2 h 146"/>
                <a:gd name="T10" fmla="*/ 1 w 400"/>
                <a:gd name="T11" fmla="*/ 2 h 146"/>
                <a:gd name="T12" fmla="*/ 1 w 400"/>
                <a:gd name="T13" fmla="*/ 1 h 146"/>
                <a:gd name="T14" fmla="*/ 1 w 400"/>
                <a:gd name="T15" fmla="*/ 2 h 146"/>
                <a:gd name="T16" fmla="*/ 6 w 400"/>
                <a:gd name="T17" fmla="*/ 0 h 146"/>
                <a:gd name="T18" fmla="*/ 6 w 400"/>
                <a:gd name="T19" fmla="*/ 0 h 146"/>
                <a:gd name="T20" fmla="*/ 6 w 400"/>
                <a:gd name="T21" fmla="*/ 2 h 146"/>
                <a:gd name="T22" fmla="*/ 7 w 400"/>
                <a:gd name="T23" fmla="*/ 2 h 146"/>
                <a:gd name="T24" fmla="*/ 5 w 400"/>
                <a:gd name="T25" fmla="*/ 2 h 146"/>
                <a:gd name="T26" fmla="*/ 5 w 400"/>
                <a:gd name="T27" fmla="*/ 2 h 146"/>
                <a:gd name="T28" fmla="*/ 5 w 400"/>
                <a:gd name="T29" fmla="*/ 1 h 146"/>
                <a:gd name="T30" fmla="*/ 4 w 400"/>
                <a:gd name="T31" fmla="*/ 2 h 146"/>
                <a:gd name="T32" fmla="*/ 4 w 400"/>
                <a:gd name="T33" fmla="*/ 1 h 146"/>
                <a:gd name="T34" fmla="*/ 2 w 400"/>
                <a:gd name="T35" fmla="*/ 2 h 146"/>
                <a:gd name="T36" fmla="*/ 2 w 400"/>
                <a:gd name="T37" fmla="*/ 1 h 146"/>
                <a:gd name="T38" fmla="*/ 1 w 400"/>
                <a:gd name="T39" fmla="*/ 2 h 146"/>
                <a:gd name="T40" fmla="*/ 1 w 400"/>
                <a:gd name="T41" fmla="*/ 1 h 146"/>
                <a:gd name="T42" fmla="*/ 1 w 400"/>
                <a:gd name="T43" fmla="*/ 2 h 146"/>
                <a:gd name="T44" fmla="*/ 1 w 400"/>
                <a:gd name="T45" fmla="*/ 1 h 146"/>
                <a:gd name="T46" fmla="*/ 1 w 400"/>
                <a:gd name="T47" fmla="*/ 1 h 146"/>
                <a:gd name="T48" fmla="*/ 1 w 400"/>
                <a:gd name="T49" fmla="*/ 1 h 146"/>
                <a:gd name="T50" fmla="*/ 1 w 400"/>
                <a:gd name="T51" fmla="*/ 2 h 146"/>
                <a:gd name="T52" fmla="*/ 2 w 400"/>
                <a:gd name="T53" fmla="*/ 1 h 146"/>
                <a:gd name="T54" fmla="*/ 3 w 400"/>
                <a:gd name="T55" fmla="*/ 2 h 146"/>
                <a:gd name="T56" fmla="*/ 4 w 400"/>
                <a:gd name="T57" fmla="*/ 1 h 146"/>
                <a:gd name="T58" fmla="*/ 4 w 400"/>
                <a:gd name="T59" fmla="*/ 1 h 146"/>
                <a:gd name="T60" fmla="*/ 5 w 400"/>
                <a:gd name="T61" fmla="*/ 1 h 146"/>
                <a:gd name="T62" fmla="*/ 5 w 400"/>
                <a:gd name="T63" fmla="*/ 2 h 146"/>
                <a:gd name="T64" fmla="*/ 6 w 400"/>
                <a:gd name="T65" fmla="*/ 0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0"/>
                <a:gd name="T100" fmla="*/ 0 h 146"/>
                <a:gd name="T101" fmla="*/ 400 w 400"/>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0" h="146">
                  <a:moveTo>
                    <a:pt x="358" y="37"/>
                  </a:moveTo>
                  <a:lnTo>
                    <a:pt x="358" y="37"/>
                  </a:lnTo>
                  <a:cubicBezTo>
                    <a:pt x="352" y="46"/>
                    <a:pt x="341" y="52"/>
                    <a:pt x="340" y="66"/>
                  </a:cubicBezTo>
                  <a:cubicBezTo>
                    <a:pt x="352" y="63"/>
                    <a:pt x="353" y="48"/>
                    <a:pt x="358" y="37"/>
                  </a:cubicBezTo>
                  <a:close/>
                  <a:moveTo>
                    <a:pt x="21" y="114"/>
                  </a:moveTo>
                  <a:lnTo>
                    <a:pt x="21" y="114"/>
                  </a:lnTo>
                  <a:cubicBezTo>
                    <a:pt x="36" y="88"/>
                    <a:pt x="55" y="67"/>
                    <a:pt x="65" y="37"/>
                  </a:cubicBezTo>
                  <a:cubicBezTo>
                    <a:pt x="30" y="2"/>
                    <a:pt x="11" y="80"/>
                    <a:pt x="21" y="114"/>
                  </a:cubicBezTo>
                  <a:close/>
                  <a:moveTo>
                    <a:pt x="376" y="0"/>
                  </a:moveTo>
                  <a:lnTo>
                    <a:pt x="376" y="0"/>
                  </a:lnTo>
                  <a:cubicBezTo>
                    <a:pt x="392" y="38"/>
                    <a:pt x="344" y="72"/>
                    <a:pt x="332" y="106"/>
                  </a:cubicBezTo>
                  <a:cubicBezTo>
                    <a:pt x="338" y="133"/>
                    <a:pt x="384" y="118"/>
                    <a:pt x="398" y="110"/>
                  </a:cubicBezTo>
                  <a:cubicBezTo>
                    <a:pt x="400" y="146"/>
                    <a:pt x="328" y="144"/>
                    <a:pt x="318" y="117"/>
                  </a:cubicBezTo>
                  <a:cubicBezTo>
                    <a:pt x="304" y="122"/>
                    <a:pt x="297" y="133"/>
                    <a:pt x="277" y="132"/>
                  </a:cubicBezTo>
                  <a:cubicBezTo>
                    <a:pt x="266" y="108"/>
                    <a:pt x="276" y="71"/>
                    <a:pt x="270" y="33"/>
                  </a:cubicBezTo>
                  <a:cubicBezTo>
                    <a:pt x="239" y="56"/>
                    <a:pt x="241" y="111"/>
                    <a:pt x="204" y="128"/>
                  </a:cubicBezTo>
                  <a:cubicBezTo>
                    <a:pt x="201" y="110"/>
                    <a:pt x="207" y="64"/>
                    <a:pt x="204" y="48"/>
                  </a:cubicBezTo>
                  <a:cubicBezTo>
                    <a:pt x="183" y="75"/>
                    <a:pt x="182" y="123"/>
                    <a:pt x="153" y="143"/>
                  </a:cubicBezTo>
                  <a:cubicBezTo>
                    <a:pt x="148" y="112"/>
                    <a:pt x="149" y="71"/>
                    <a:pt x="153" y="44"/>
                  </a:cubicBezTo>
                  <a:cubicBezTo>
                    <a:pt x="115" y="58"/>
                    <a:pt x="112" y="127"/>
                    <a:pt x="73" y="128"/>
                  </a:cubicBezTo>
                  <a:cubicBezTo>
                    <a:pt x="74" y="104"/>
                    <a:pt x="78" y="83"/>
                    <a:pt x="76" y="55"/>
                  </a:cubicBezTo>
                  <a:cubicBezTo>
                    <a:pt x="50" y="64"/>
                    <a:pt x="48" y="129"/>
                    <a:pt x="7" y="136"/>
                  </a:cubicBezTo>
                  <a:cubicBezTo>
                    <a:pt x="0" y="92"/>
                    <a:pt x="9" y="40"/>
                    <a:pt x="32" y="15"/>
                  </a:cubicBezTo>
                  <a:cubicBezTo>
                    <a:pt x="50" y="15"/>
                    <a:pt x="68" y="13"/>
                    <a:pt x="69" y="29"/>
                  </a:cubicBezTo>
                  <a:cubicBezTo>
                    <a:pt x="82" y="32"/>
                    <a:pt x="81" y="12"/>
                    <a:pt x="91" y="22"/>
                  </a:cubicBezTo>
                  <a:cubicBezTo>
                    <a:pt x="91" y="57"/>
                    <a:pt x="86" y="65"/>
                    <a:pt x="87" y="103"/>
                  </a:cubicBezTo>
                  <a:cubicBezTo>
                    <a:pt x="112" y="76"/>
                    <a:pt x="126" y="39"/>
                    <a:pt x="157" y="18"/>
                  </a:cubicBezTo>
                  <a:cubicBezTo>
                    <a:pt x="171" y="33"/>
                    <a:pt x="161" y="73"/>
                    <a:pt x="164" y="99"/>
                  </a:cubicBezTo>
                  <a:cubicBezTo>
                    <a:pt x="186" y="75"/>
                    <a:pt x="187" y="31"/>
                    <a:pt x="219" y="18"/>
                  </a:cubicBezTo>
                  <a:cubicBezTo>
                    <a:pt x="220" y="52"/>
                    <a:pt x="218" y="68"/>
                    <a:pt x="215" y="92"/>
                  </a:cubicBezTo>
                  <a:cubicBezTo>
                    <a:pt x="242" y="70"/>
                    <a:pt x="244" y="22"/>
                    <a:pt x="281" y="11"/>
                  </a:cubicBezTo>
                  <a:cubicBezTo>
                    <a:pt x="290" y="40"/>
                    <a:pt x="279" y="89"/>
                    <a:pt x="288" y="117"/>
                  </a:cubicBezTo>
                  <a:cubicBezTo>
                    <a:pt x="337" y="97"/>
                    <a:pt x="323" y="15"/>
                    <a:pt x="376" y="0"/>
                  </a:cubicBezTo>
                  <a:close/>
                </a:path>
              </a:pathLst>
            </a:custGeom>
            <a:solidFill>
              <a:srgbClr val="000000"/>
            </a:solidFill>
            <a:ln w="0">
              <a:solidFill>
                <a:srgbClr val="000000"/>
              </a:solidFill>
              <a:prstDash val="solid"/>
              <a:round/>
              <a:headEnd/>
              <a:tailEnd/>
            </a:ln>
          </p:spPr>
          <p:txBody>
            <a:bodyPr/>
            <a:lstStyle/>
            <a:p>
              <a:endParaRPr lang="en-GB"/>
            </a:p>
          </p:txBody>
        </p:sp>
        <p:sp>
          <p:nvSpPr>
            <p:cNvPr id="24607" name="Freeform 32"/>
            <p:cNvSpPr>
              <a:spLocks/>
            </p:cNvSpPr>
            <p:nvPr/>
          </p:nvSpPr>
          <p:spPr bwMode="auto">
            <a:xfrm>
              <a:off x="5370" y="4031"/>
              <a:ext cx="26" cy="49"/>
            </a:xfrm>
            <a:custGeom>
              <a:avLst/>
              <a:gdLst>
                <a:gd name="T0" fmla="*/ 0 w 44"/>
                <a:gd name="T1" fmla="*/ 1 h 81"/>
                <a:gd name="T2" fmla="*/ 0 w 44"/>
                <a:gd name="T3" fmla="*/ 1 h 81"/>
                <a:gd name="T4" fmla="*/ 0 w 44"/>
                <a:gd name="T5" fmla="*/ 0 h 81"/>
                <a:gd name="T6" fmla="*/ 1 w 44"/>
                <a:gd name="T7" fmla="*/ 0 h 81"/>
                <a:gd name="T8" fmla="*/ 1 w 44"/>
                <a:gd name="T9" fmla="*/ 1 h 81"/>
                <a:gd name="T10" fmla="*/ 1 w 44"/>
                <a:gd name="T11" fmla="*/ 1 h 81"/>
                <a:gd name="T12" fmla="*/ 1 w 44"/>
                <a:gd name="T13" fmla="*/ 1 h 81"/>
                <a:gd name="T14" fmla="*/ 1 w 44"/>
                <a:gd name="T15" fmla="*/ 1 h 81"/>
                <a:gd name="T16" fmla="*/ 1 w 44"/>
                <a:gd name="T17" fmla="*/ 1 h 81"/>
                <a:gd name="T18" fmla="*/ 1 w 44"/>
                <a:gd name="T19" fmla="*/ 1 h 81"/>
                <a:gd name="T20" fmla="*/ 1 w 44"/>
                <a:gd name="T21" fmla="*/ 1 h 81"/>
                <a:gd name="T22" fmla="*/ 1 w 44"/>
                <a:gd name="T23" fmla="*/ 1 h 81"/>
                <a:gd name="T24" fmla="*/ 1 w 44"/>
                <a:gd name="T25" fmla="*/ 1 h 81"/>
                <a:gd name="T26" fmla="*/ 0 w 4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81"/>
                <a:gd name="T44" fmla="*/ 44 w 4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81">
                  <a:moveTo>
                    <a:pt x="0" y="81"/>
                  </a:moveTo>
                  <a:lnTo>
                    <a:pt x="0" y="81"/>
                  </a:lnTo>
                  <a:lnTo>
                    <a:pt x="0" y="0"/>
                  </a:lnTo>
                  <a:lnTo>
                    <a:pt x="44" y="0"/>
                  </a:lnTo>
                  <a:lnTo>
                    <a:pt x="44" y="18"/>
                  </a:lnTo>
                  <a:lnTo>
                    <a:pt x="20" y="18"/>
                  </a:lnTo>
                  <a:lnTo>
                    <a:pt x="20" y="31"/>
                  </a:lnTo>
                  <a:lnTo>
                    <a:pt x="44" y="31"/>
                  </a:lnTo>
                  <a:lnTo>
                    <a:pt x="44" y="49"/>
                  </a:lnTo>
                  <a:lnTo>
                    <a:pt x="20" y="49"/>
                  </a:lnTo>
                  <a:lnTo>
                    <a:pt x="20" y="63"/>
                  </a:lnTo>
                  <a:lnTo>
                    <a:pt x="44" y="63"/>
                  </a:lnTo>
                  <a:lnTo>
                    <a:pt x="44" y="81"/>
                  </a:lnTo>
                  <a:lnTo>
                    <a:pt x="0" y="81"/>
                  </a:lnTo>
                  <a:close/>
                </a:path>
              </a:pathLst>
            </a:custGeom>
            <a:solidFill>
              <a:srgbClr val="B42E34"/>
            </a:solidFill>
            <a:ln w="0">
              <a:solidFill>
                <a:srgbClr val="000000"/>
              </a:solidFill>
              <a:prstDash val="solid"/>
              <a:round/>
              <a:headEnd/>
              <a:tailEnd/>
            </a:ln>
          </p:spPr>
          <p:txBody>
            <a:bodyPr/>
            <a:lstStyle/>
            <a:p>
              <a:endParaRPr lang="en-GB"/>
            </a:p>
          </p:txBody>
        </p:sp>
        <p:sp>
          <p:nvSpPr>
            <p:cNvPr id="24608" name="Freeform 33"/>
            <p:cNvSpPr>
              <a:spLocks/>
            </p:cNvSpPr>
            <p:nvPr/>
          </p:nvSpPr>
          <p:spPr bwMode="auto">
            <a:xfrm>
              <a:off x="5404" y="4042"/>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1" y="3"/>
                    <a:pt x="26" y="0"/>
                    <a:pt x="34" y="0"/>
                  </a:cubicBezTo>
                  <a:cubicBezTo>
                    <a:pt x="47" y="0"/>
                    <a:pt x="55" y="8"/>
                    <a:pt x="55" y="22"/>
                  </a:cubicBezTo>
                  <a:lnTo>
                    <a:pt x="55" y="62"/>
                  </a:lnTo>
                  <a:lnTo>
                    <a:pt x="37" y="62"/>
                  </a:lnTo>
                  <a:lnTo>
                    <a:pt x="37" y="29"/>
                  </a:lnTo>
                  <a:cubicBezTo>
                    <a:pt x="37" y="20"/>
                    <a:pt x="35" y="17"/>
                    <a:pt x="28" y="17"/>
                  </a:cubicBezTo>
                  <a:cubicBezTo>
                    <a:pt x="21" y="17"/>
                    <a:pt x="18" y="21"/>
                    <a:pt x="18" y="29"/>
                  </a:cubicBezTo>
                  <a:lnTo>
                    <a:pt x="18"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24609" name="Freeform 34"/>
            <p:cNvSpPr>
              <a:spLocks noEditPoints="1"/>
            </p:cNvSpPr>
            <p:nvPr/>
          </p:nvSpPr>
          <p:spPr bwMode="auto">
            <a:xfrm>
              <a:off x="5443" y="4042"/>
              <a:ext cx="38" cy="53"/>
            </a:xfrm>
            <a:custGeom>
              <a:avLst/>
              <a:gdLst>
                <a:gd name="T0" fmla="*/ 1 w 62"/>
                <a:gd name="T1" fmla="*/ 1 h 88"/>
                <a:gd name="T2" fmla="*/ 1 w 62"/>
                <a:gd name="T3" fmla="*/ 1 h 88"/>
                <a:gd name="T4" fmla="*/ 0 w 62"/>
                <a:gd name="T5" fmla="*/ 1 h 88"/>
                <a:gd name="T6" fmla="*/ 1 w 62"/>
                <a:gd name="T7" fmla="*/ 1 h 88"/>
                <a:gd name="T8" fmla="*/ 1 w 62"/>
                <a:gd name="T9" fmla="*/ 0 h 88"/>
                <a:gd name="T10" fmla="*/ 1 w 62"/>
                <a:gd name="T11" fmla="*/ 1 h 88"/>
                <a:gd name="T12" fmla="*/ 1 w 62"/>
                <a:gd name="T13" fmla="*/ 1 h 88"/>
                <a:gd name="T14" fmla="*/ 1 w 62"/>
                <a:gd name="T15" fmla="*/ 1 h 88"/>
                <a:gd name="T16" fmla="*/ 1 w 62"/>
                <a:gd name="T17" fmla="*/ 1 h 88"/>
                <a:gd name="T18" fmla="*/ 1 w 62"/>
                <a:gd name="T19" fmla="*/ 1 h 88"/>
                <a:gd name="T20" fmla="*/ 1 w 62"/>
                <a:gd name="T21" fmla="*/ 1 h 88"/>
                <a:gd name="T22" fmla="*/ 1 w 62"/>
                <a:gd name="T23" fmla="*/ 1 h 88"/>
                <a:gd name="T24" fmla="*/ 1 w 62"/>
                <a:gd name="T25" fmla="*/ 1 h 88"/>
                <a:gd name="T26" fmla="*/ 1 w 62"/>
                <a:gd name="T27" fmla="*/ 1 h 88"/>
                <a:gd name="T28" fmla="*/ 1 w 62"/>
                <a:gd name="T29" fmla="*/ 1 h 88"/>
                <a:gd name="T30" fmla="*/ 1 w 62"/>
                <a:gd name="T31" fmla="*/ 1 h 88"/>
                <a:gd name="T32" fmla="*/ 1 w 62"/>
                <a:gd name="T33" fmla="*/ 1 h 88"/>
                <a:gd name="T34" fmla="*/ 1 w 62"/>
                <a:gd name="T35" fmla="*/ 1 h 88"/>
                <a:gd name="T36" fmla="*/ 1 w 62"/>
                <a:gd name="T37" fmla="*/ 1 h 88"/>
                <a:gd name="T38" fmla="*/ 1 w 62"/>
                <a:gd name="T39" fmla="*/ 1 h 88"/>
                <a:gd name="T40" fmla="*/ 1 w 62"/>
                <a:gd name="T41" fmla="*/ 1 h 88"/>
                <a:gd name="T42" fmla="*/ 1 w 62"/>
                <a:gd name="T43" fmla="*/ 1 h 88"/>
                <a:gd name="T44" fmla="*/ 1 w 62"/>
                <a:gd name="T45" fmla="*/ 1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
                <a:gd name="T70" fmla="*/ 0 h 88"/>
                <a:gd name="T71" fmla="*/ 62 w 62"/>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 h="88">
                  <a:moveTo>
                    <a:pt x="28" y="62"/>
                  </a:moveTo>
                  <a:lnTo>
                    <a:pt x="28" y="62"/>
                  </a:lnTo>
                  <a:cubicBezTo>
                    <a:pt x="12" y="62"/>
                    <a:pt x="0" y="49"/>
                    <a:pt x="0" y="31"/>
                  </a:cubicBezTo>
                  <a:cubicBezTo>
                    <a:pt x="0" y="22"/>
                    <a:pt x="3" y="15"/>
                    <a:pt x="9" y="9"/>
                  </a:cubicBezTo>
                  <a:cubicBezTo>
                    <a:pt x="15" y="3"/>
                    <a:pt x="21" y="0"/>
                    <a:pt x="29" y="0"/>
                  </a:cubicBezTo>
                  <a:cubicBezTo>
                    <a:pt x="36" y="0"/>
                    <a:pt x="41" y="3"/>
                    <a:pt x="45" y="8"/>
                  </a:cubicBezTo>
                  <a:lnTo>
                    <a:pt x="45" y="1"/>
                  </a:lnTo>
                  <a:lnTo>
                    <a:pt x="62" y="1"/>
                  </a:lnTo>
                  <a:lnTo>
                    <a:pt x="62" y="56"/>
                  </a:lnTo>
                  <a:cubicBezTo>
                    <a:pt x="62" y="64"/>
                    <a:pt x="62" y="70"/>
                    <a:pt x="57" y="76"/>
                  </a:cubicBezTo>
                  <a:cubicBezTo>
                    <a:pt x="52" y="84"/>
                    <a:pt x="43" y="88"/>
                    <a:pt x="32" y="88"/>
                  </a:cubicBezTo>
                  <a:cubicBezTo>
                    <a:pt x="16" y="88"/>
                    <a:pt x="5" y="79"/>
                    <a:pt x="2" y="67"/>
                  </a:cubicBezTo>
                  <a:lnTo>
                    <a:pt x="22" y="67"/>
                  </a:lnTo>
                  <a:cubicBezTo>
                    <a:pt x="23" y="71"/>
                    <a:pt x="27" y="73"/>
                    <a:pt x="32" y="73"/>
                  </a:cubicBezTo>
                  <a:cubicBezTo>
                    <a:pt x="40" y="73"/>
                    <a:pt x="45" y="68"/>
                    <a:pt x="45" y="59"/>
                  </a:cubicBezTo>
                  <a:cubicBezTo>
                    <a:pt x="45" y="58"/>
                    <a:pt x="45" y="57"/>
                    <a:pt x="45" y="56"/>
                  </a:cubicBezTo>
                  <a:cubicBezTo>
                    <a:pt x="40" y="60"/>
                    <a:pt x="35" y="62"/>
                    <a:pt x="28" y="62"/>
                  </a:cubicBezTo>
                  <a:close/>
                  <a:moveTo>
                    <a:pt x="31" y="46"/>
                  </a:moveTo>
                  <a:lnTo>
                    <a:pt x="31" y="46"/>
                  </a:lnTo>
                  <a:cubicBezTo>
                    <a:pt x="39" y="46"/>
                    <a:pt x="46" y="40"/>
                    <a:pt x="46" y="31"/>
                  </a:cubicBezTo>
                  <a:cubicBezTo>
                    <a:pt x="46" y="22"/>
                    <a:pt x="39" y="16"/>
                    <a:pt x="32" y="16"/>
                  </a:cubicBezTo>
                  <a:cubicBezTo>
                    <a:pt x="23" y="16"/>
                    <a:pt x="17" y="23"/>
                    <a:pt x="17" y="31"/>
                  </a:cubicBezTo>
                  <a:cubicBezTo>
                    <a:pt x="17" y="40"/>
                    <a:pt x="23" y="46"/>
                    <a:pt x="31" y="46"/>
                  </a:cubicBezTo>
                  <a:close/>
                </a:path>
              </a:pathLst>
            </a:custGeom>
            <a:solidFill>
              <a:srgbClr val="B42E34"/>
            </a:solidFill>
            <a:ln w="0">
              <a:solidFill>
                <a:srgbClr val="000000"/>
              </a:solidFill>
              <a:prstDash val="solid"/>
              <a:round/>
              <a:headEnd/>
              <a:tailEnd/>
            </a:ln>
          </p:spPr>
          <p:txBody>
            <a:bodyPr/>
            <a:lstStyle/>
            <a:p>
              <a:endParaRPr lang="en-GB"/>
            </a:p>
          </p:txBody>
        </p:sp>
        <p:sp>
          <p:nvSpPr>
            <p:cNvPr id="24610" name="Freeform 35"/>
            <p:cNvSpPr>
              <a:spLocks/>
            </p:cNvSpPr>
            <p:nvPr/>
          </p:nvSpPr>
          <p:spPr bwMode="auto">
            <a:xfrm>
              <a:off x="5488" y="4031"/>
              <a:ext cx="11" cy="49"/>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24611" name="Freeform 36"/>
            <p:cNvSpPr>
              <a:spLocks noEditPoints="1"/>
            </p:cNvSpPr>
            <p:nvPr/>
          </p:nvSpPr>
          <p:spPr bwMode="auto">
            <a:xfrm>
              <a:off x="5505" y="4042"/>
              <a:ext cx="39" cy="38"/>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8" y="55"/>
                  </a:moveTo>
                  <a:lnTo>
                    <a:pt x="48" y="55"/>
                  </a:lnTo>
                  <a:cubicBezTo>
                    <a:pt x="42" y="60"/>
                    <a:pt x="37" y="62"/>
                    <a:pt x="30" y="62"/>
                  </a:cubicBezTo>
                  <a:cubicBezTo>
                    <a:pt x="22" y="62"/>
                    <a:pt x="16" y="60"/>
                    <a:pt x="11" y="55"/>
                  </a:cubicBezTo>
                  <a:cubicBezTo>
                    <a:pt x="4" y="49"/>
                    <a:pt x="0" y="41"/>
                    <a:pt x="0" y="31"/>
                  </a:cubicBezTo>
                  <a:cubicBezTo>
                    <a:pt x="0" y="22"/>
                    <a:pt x="3" y="15"/>
                    <a:pt x="10" y="8"/>
                  </a:cubicBezTo>
                  <a:cubicBezTo>
                    <a:pt x="15" y="3"/>
                    <a:pt x="22" y="0"/>
                    <a:pt x="30" y="0"/>
                  </a:cubicBezTo>
                  <a:cubicBezTo>
                    <a:pt x="37" y="0"/>
                    <a:pt x="43" y="3"/>
                    <a:pt x="47" y="8"/>
                  </a:cubicBezTo>
                  <a:lnTo>
                    <a:pt x="47" y="1"/>
                  </a:lnTo>
                  <a:lnTo>
                    <a:pt x="65" y="1"/>
                  </a:lnTo>
                  <a:lnTo>
                    <a:pt x="65" y="62"/>
                  </a:lnTo>
                  <a:lnTo>
                    <a:pt x="48" y="62"/>
                  </a:lnTo>
                  <a:lnTo>
                    <a:pt x="48" y="55"/>
                  </a:lnTo>
                  <a:close/>
                  <a:moveTo>
                    <a:pt x="34" y="46"/>
                  </a:moveTo>
                  <a:lnTo>
                    <a:pt x="34" y="46"/>
                  </a:lnTo>
                  <a:cubicBezTo>
                    <a:pt x="41" y="46"/>
                    <a:pt x="48" y="40"/>
                    <a:pt x="48" y="31"/>
                  </a:cubicBezTo>
                  <a:cubicBezTo>
                    <a:pt x="48" y="22"/>
                    <a:pt x="41" y="16"/>
                    <a:pt x="33" y="16"/>
                  </a:cubicBezTo>
                  <a:cubicBezTo>
                    <a:pt x="24" y="16"/>
                    <a:pt x="18" y="23"/>
                    <a:pt x="18" y="31"/>
                  </a:cubicBezTo>
                  <a:cubicBezTo>
                    <a:pt x="18" y="40"/>
                    <a:pt x="24" y="46"/>
                    <a:pt x="34" y="46"/>
                  </a:cubicBezTo>
                  <a:close/>
                </a:path>
              </a:pathLst>
            </a:custGeom>
            <a:solidFill>
              <a:srgbClr val="B42E34"/>
            </a:solidFill>
            <a:ln w="0">
              <a:solidFill>
                <a:srgbClr val="000000"/>
              </a:solidFill>
              <a:prstDash val="solid"/>
              <a:round/>
              <a:headEnd/>
              <a:tailEnd/>
            </a:ln>
          </p:spPr>
          <p:txBody>
            <a:bodyPr/>
            <a:lstStyle/>
            <a:p>
              <a:endParaRPr lang="en-GB"/>
            </a:p>
          </p:txBody>
        </p:sp>
        <p:sp>
          <p:nvSpPr>
            <p:cNvPr id="24612" name="Freeform 37"/>
            <p:cNvSpPr>
              <a:spLocks/>
            </p:cNvSpPr>
            <p:nvPr/>
          </p:nvSpPr>
          <p:spPr bwMode="auto">
            <a:xfrm>
              <a:off x="5551" y="4042"/>
              <a:ext cx="33" cy="38"/>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6"/>
                    <a:pt x="28" y="16"/>
                  </a:cubicBezTo>
                  <a:cubicBezTo>
                    <a:pt x="21" y="16"/>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24613" name="Freeform 38"/>
            <p:cNvSpPr>
              <a:spLocks noEditPoints="1"/>
            </p:cNvSpPr>
            <p:nvPr/>
          </p:nvSpPr>
          <p:spPr bwMode="auto">
            <a:xfrm>
              <a:off x="5589" y="4031"/>
              <a:ext cx="39" cy="49"/>
            </a:xfrm>
            <a:custGeom>
              <a:avLst/>
              <a:gdLst>
                <a:gd name="T0" fmla="*/ 1 w 65"/>
                <a:gd name="T1" fmla="*/ 1 h 81"/>
                <a:gd name="T2" fmla="*/ 1 w 65"/>
                <a:gd name="T3" fmla="*/ 1 h 81"/>
                <a:gd name="T4" fmla="*/ 1 w 65"/>
                <a:gd name="T5" fmla="*/ 1 h 81"/>
                <a:gd name="T6" fmla="*/ 1 w 65"/>
                <a:gd name="T7" fmla="*/ 1 h 81"/>
                <a:gd name="T8" fmla="*/ 0 w 65"/>
                <a:gd name="T9" fmla="*/ 1 h 81"/>
                <a:gd name="T10" fmla="*/ 1 w 65"/>
                <a:gd name="T11" fmla="*/ 1 h 81"/>
                <a:gd name="T12" fmla="*/ 1 w 65"/>
                <a:gd name="T13" fmla="*/ 1 h 81"/>
                <a:gd name="T14" fmla="*/ 1 w 65"/>
                <a:gd name="T15" fmla="*/ 1 h 81"/>
                <a:gd name="T16" fmla="*/ 1 w 65"/>
                <a:gd name="T17" fmla="*/ 0 h 81"/>
                <a:gd name="T18" fmla="*/ 1 w 65"/>
                <a:gd name="T19" fmla="*/ 0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48" y="74"/>
                  </a:moveTo>
                  <a:lnTo>
                    <a:pt x="48" y="74"/>
                  </a:lnTo>
                  <a:cubicBezTo>
                    <a:pt x="42" y="79"/>
                    <a:pt x="37" y="81"/>
                    <a:pt x="30" y="81"/>
                  </a:cubicBezTo>
                  <a:cubicBezTo>
                    <a:pt x="22" y="81"/>
                    <a:pt x="16" y="79"/>
                    <a:pt x="11" y="74"/>
                  </a:cubicBezTo>
                  <a:cubicBezTo>
                    <a:pt x="4" y="68"/>
                    <a:pt x="0" y="60"/>
                    <a:pt x="0" y="50"/>
                  </a:cubicBezTo>
                  <a:cubicBezTo>
                    <a:pt x="0" y="41"/>
                    <a:pt x="3" y="33"/>
                    <a:pt x="10" y="27"/>
                  </a:cubicBezTo>
                  <a:cubicBezTo>
                    <a:pt x="15" y="22"/>
                    <a:pt x="22" y="19"/>
                    <a:pt x="30" y="19"/>
                  </a:cubicBezTo>
                  <a:cubicBezTo>
                    <a:pt x="37" y="19"/>
                    <a:pt x="43" y="21"/>
                    <a:pt x="47" y="27"/>
                  </a:cubicBezTo>
                  <a:lnTo>
                    <a:pt x="47" y="0"/>
                  </a:lnTo>
                  <a:lnTo>
                    <a:pt x="65" y="0"/>
                  </a:lnTo>
                  <a:lnTo>
                    <a:pt x="65" y="81"/>
                  </a:lnTo>
                  <a:lnTo>
                    <a:pt x="48" y="81"/>
                  </a:lnTo>
                  <a:lnTo>
                    <a:pt x="48" y="74"/>
                  </a:lnTo>
                  <a:close/>
                  <a:moveTo>
                    <a:pt x="34" y="65"/>
                  </a:moveTo>
                  <a:lnTo>
                    <a:pt x="34" y="65"/>
                  </a:lnTo>
                  <a:cubicBezTo>
                    <a:pt x="41" y="65"/>
                    <a:pt x="48" y="58"/>
                    <a:pt x="48" y="50"/>
                  </a:cubicBezTo>
                  <a:cubicBezTo>
                    <a:pt x="48" y="41"/>
                    <a:pt x="41" y="35"/>
                    <a:pt x="33" y="35"/>
                  </a:cubicBezTo>
                  <a:cubicBezTo>
                    <a:pt x="24" y="35"/>
                    <a:pt x="18" y="42"/>
                    <a:pt x="18" y="50"/>
                  </a:cubicBezTo>
                  <a:cubicBezTo>
                    <a:pt x="18" y="58"/>
                    <a:pt x="24" y="65"/>
                    <a:pt x="34" y="65"/>
                  </a:cubicBezTo>
                  <a:close/>
                </a:path>
              </a:pathLst>
            </a:custGeom>
            <a:solidFill>
              <a:srgbClr val="B42E34"/>
            </a:solidFill>
            <a:ln w="0">
              <a:solidFill>
                <a:srgbClr val="000000"/>
              </a:solidFill>
              <a:prstDash val="solid"/>
              <a:round/>
              <a:headEnd/>
              <a:tailEnd/>
            </a:ln>
          </p:spPr>
          <p:txBody>
            <a:bodyPr/>
            <a:lstStyle/>
            <a:p>
              <a:endParaRPr lang="en-GB"/>
            </a:p>
          </p:txBody>
        </p:sp>
        <p:sp>
          <p:nvSpPr>
            <p:cNvPr id="24614" name="Freeform 39"/>
            <p:cNvSpPr>
              <a:spLocks/>
            </p:cNvSpPr>
            <p:nvPr/>
          </p:nvSpPr>
          <p:spPr bwMode="auto">
            <a:xfrm>
              <a:off x="5404" y="4099"/>
              <a:ext cx="33" cy="37"/>
            </a:xfrm>
            <a:custGeom>
              <a:avLst/>
              <a:gdLst>
                <a:gd name="T0" fmla="*/ 0 w 55"/>
                <a:gd name="T1" fmla="*/ 1 h 62"/>
                <a:gd name="T2" fmla="*/ 0 w 55"/>
                <a:gd name="T3" fmla="*/ 1 h 62"/>
                <a:gd name="T4" fmla="*/ 0 w 55"/>
                <a:gd name="T5" fmla="*/ 1 h 62"/>
                <a:gd name="T6" fmla="*/ 1 w 55"/>
                <a:gd name="T7" fmla="*/ 1 h 62"/>
                <a:gd name="T8" fmla="*/ 1 w 55"/>
                <a:gd name="T9" fmla="*/ 1 h 62"/>
                <a:gd name="T10" fmla="*/ 1 w 55"/>
                <a:gd name="T11" fmla="*/ 0 h 62"/>
                <a:gd name="T12" fmla="*/ 1 w 55"/>
                <a:gd name="T13" fmla="*/ 1 h 62"/>
                <a:gd name="T14" fmla="*/ 1 w 55"/>
                <a:gd name="T15" fmla="*/ 1 h 62"/>
                <a:gd name="T16" fmla="*/ 1 w 55"/>
                <a:gd name="T17" fmla="*/ 1 h 62"/>
                <a:gd name="T18" fmla="*/ 1 w 55"/>
                <a:gd name="T19" fmla="*/ 1 h 62"/>
                <a:gd name="T20" fmla="*/ 1 w 55"/>
                <a:gd name="T21" fmla="*/ 1 h 62"/>
                <a:gd name="T22" fmla="*/ 1 w 55"/>
                <a:gd name="T23" fmla="*/ 1 h 62"/>
                <a:gd name="T24" fmla="*/ 1 w 55"/>
                <a:gd name="T25" fmla="*/ 1 h 62"/>
                <a:gd name="T26" fmla="*/ 0 w 55"/>
                <a:gd name="T27" fmla="*/ 1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7"/>
                    <a:pt x="28" y="17"/>
                  </a:cubicBezTo>
                  <a:cubicBezTo>
                    <a:pt x="21" y="17"/>
                    <a:pt x="17" y="21"/>
                    <a:pt x="17" y="29"/>
                  </a:cubicBezTo>
                  <a:lnTo>
                    <a:pt x="17" y="62"/>
                  </a:lnTo>
                  <a:lnTo>
                    <a:pt x="0" y="62"/>
                  </a:lnTo>
                  <a:close/>
                </a:path>
              </a:pathLst>
            </a:custGeom>
            <a:solidFill>
              <a:srgbClr val="B42E34"/>
            </a:solidFill>
            <a:ln w="0">
              <a:solidFill>
                <a:srgbClr val="000000"/>
              </a:solidFill>
              <a:prstDash val="solid"/>
              <a:round/>
              <a:headEnd/>
              <a:tailEnd/>
            </a:ln>
          </p:spPr>
          <p:txBody>
            <a:bodyPr/>
            <a:lstStyle/>
            <a:p>
              <a:endParaRPr lang="en-GB"/>
            </a:p>
          </p:txBody>
        </p:sp>
        <p:sp>
          <p:nvSpPr>
            <p:cNvPr id="24615" name="Freeform 40"/>
            <p:cNvSpPr>
              <a:spLocks noEditPoints="1"/>
            </p:cNvSpPr>
            <p:nvPr/>
          </p:nvSpPr>
          <p:spPr bwMode="auto">
            <a:xfrm>
              <a:off x="5443" y="4098"/>
              <a:ext cx="38" cy="39"/>
            </a:xfrm>
            <a:custGeom>
              <a:avLst/>
              <a:gdLst>
                <a:gd name="T0" fmla="*/ 1 w 64"/>
                <a:gd name="T1" fmla="*/ 1 h 64"/>
                <a:gd name="T2" fmla="*/ 1 w 64"/>
                <a:gd name="T3" fmla="*/ 1 h 64"/>
                <a:gd name="T4" fmla="*/ 1 w 64"/>
                <a:gd name="T5" fmla="*/ 1 h 64"/>
                <a:gd name="T6" fmla="*/ 1 w 64"/>
                <a:gd name="T7" fmla="*/ 1 h 64"/>
                <a:gd name="T8" fmla="*/ 0 w 64"/>
                <a:gd name="T9" fmla="*/ 1 h 64"/>
                <a:gd name="T10" fmla="*/ 1 w 64"/>
                <a:gd name="T11" fmla="*/ 1 h 64"/>
                <a:gd name="T12" fmla="*/ 1 w 64"/>
                <a:gd name="T13" fmla="*/ 0 h 64"/>
                <a:gd name="T14" fmla="*/ 1 w 64"/>
                <a:gd name="T15" fmla="*/ 1 h 64"/>
                <a:gd name="T16" fmla="*/ 1 w 64"/>
                <a:gd name="T17" fmla="*/ 1 h 64"/>
                <a:gd name="T18" fmla="*/ 1 w 64"/>
                <a:gd name="T19" fmla="*/ 1 h 64"/>
                <a:gd name="T20" fmla="*/ 1 w 64"/>
                <a:gd name="T21" fmla="*/ 1 h 64"/>
                <a:gd name="T22" fmla="*/ 1 w 64"/>
                <a:gd name="T23" fmla="*/ 1 h 64"/>
                <a:gd name="T24" fmla="*/ 1 w 64"/>
                <a:gd name="T25" fmla="*/ 1 h 64"/>
                <a:gd name="T26" fmla="*/ 1 w 64"/>
                <a:gd name="T27" fmla="*/ 1 h 64"/>
                <a:gd name="T28" fmla="*/ 1 w 64"/>
                <a:gd name="T29" fmla="*/ 1 h 64"/>
                <a:gd name="T30" fmla="*/ 1 w 64"/>
                <a:gd name="T31" fmla="*/ 1 h 64"/>
                <a:gd name="T32" fmla="*/ 1 w 64"/>
                <a:gd name="T33" fmla="*/ 1 h 64"/>
                <a:gd name="T34" fmla="*/ 1 w 64"/>
                <a:gd name="T35" fmla="*/ 1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64"/>
                <a:gd name="T56" fmla="*/ 64 w 64"/>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64">
                  <a:moveTo>
                    <a:pt x="61" y="45"/>
                  </a:moveTo>
                  <a:lnTo>
                    <a:pt x="61" y="45"/>
                  </a:lnTo>
                  <a:cubicBezTo>
                    <a:pt x="55" y="58"/>
                    <a:pt x="45" y="64"/>
                    <a:pt x="32" y="64"/>
                  </a:cubicBezTo>
                  <a:cubicBezTo>
                    <a:pt x="22" y="64"/>
                    <a:pt x="15" y="61"/>
                    <a:pt x="9" y="55"/>
                  </a:cubicBezTo>
                  <a:cubicBezTo>
                    <a:pt x="3" y="48"/>
                    <a:pt x="0" y="41"/>
                    <a:pt x="0" y="32"/>
                  </a:cubicBezTo>
                  <a:cubicBezTo>
                    <a:pt x="0" y="24"/>
                    <a:pt x="3" y="16"/>
                    <a:pt x="9" y="10"/>
                  </a:cubicBezTo>
                  <a:cubicBezTo>
                    <a:pt x="15" y="4"/>
                    <a:pt x="23" y="0"/>
                    <a:pt x="31" y="0"/>
                  </a:cubicBezTo>
                  <a:cubicBezTo>
                    <a:pt x="51" y="0"/>
                    <a:pt x="64" y="14"/>
                    <a:pt x="64" y="37"/>
                  </a:cubicBezTo>
                  <a:lnTo>
                    <a:pt x="64" y="39"/>
                  </a:lnTo>
                  <a:lnTo>
                    <a:pt x="18" y="39"/>
                  </a:lnTo>
                  <a:cubicBezTo>
                    <a:pt x="20" y="45"/>
                    <a:pt x="24" y="49"/>
                    <a:pt x="32" y="49"/>
                  </a:cubicBezTo>
                  <a:cubicBezTo>
                    <a:pt x="36" y="49"/>
                    <a:pt x="39" y="48"/>
                    <a:pt x="41" y="45"/>
                  </a:cubicBezTo>
                  <a:lnTo>
                    <a:pt x="61" y="45"/>
                  </a:lnTo>
                  <a:close/>
                  <a:moveTo>
                    <a:pt x="46" y="26"/>
                  </a:moveTo>
                  <a:lnTo>
                    <a:pt x="46" y="26"/>
                  </a:lnTo>
                  <a:cubicBezTo>
                    <a:pt x="44" y="20"/>
                    <a:pt x="39" y="16"/>
                    <a:pt x="32" y="16"/>
                  </a:cubicBezTo>
                  <a:cubicBezTo>
                    <a:pt x="24" y="16"/>
                    <a:pt x="19" y="20"/>
                    <a:pt x="18" y="26"/>
                  </a:cubicBezTo>
                  <a:lnTo>
                    <a:pt x="46" y="26"/>
                  </a:lnTo>
                  <a:close/>
                </a:path>
              </a:pathLst>
            </a:custGeom>
            <a:solidFill>
              <a:srgbClr val="B42E34"/>
            </a:solidFill>
            <a:ln w="0">
              <a:solidFill>
                <a:srgbClr val="000000"/>
              </a:solidFill>
              <a:prstDash val="solid"/>
              <a:round/>
              <a:headEnd/>
              <a:tailEnd/>
            </a:ln>
          </p:spPr>
          <p:txBody>
            <a:bodyPr/>
            <a:lstStyle/>
            <a:p>
              <a:endParaRPr lang="en-GB"/>
            </a:p>
          </p:txBody>
        </p:sp>
        <p:sp>
          <p:nvSpPr>
            <p:cNvPr id="24616" name="Freeform 41"/>
            <p:cNvSpPr>
              <a:spLocks/>
            </p:cNvSpPr>
            <p:nvPr/>
          </p:nvSpPr>
          <p:spPr bwMode="auto">
            <a:xfrm>
              <a:off x="5484" y="4088"/>
              <a:ext cx="20" cy="48"/>
            </a:xfrm>
            <a:custGeom>
              <a:avLst/>
              <a:gdLst>
                <a:gd name="T0" fmla="*/ 0 w 34"/>
                <a:gd name="T1" fmla="*/ 1 h 81"/>
                <a:gd name="T2" fmla="*/ 0 w 34"/>
                <a:gd name="T3" fmla="*/ 1 h 81"/>
                <a:gd name="T4" fmla="*/ 0 w 34"/>
                <a:gd name="T5" fmla="*/ 1 h 81"/>
                <a:gd name="T6" fmla="*/ 1 w 34"/>
                <a:gd name="T7" fmla="*/ 1 h 81"/>
                <a:gd name="T8" fmla="*/ 1 w 34"/>
                <a:gd name="T9" fmla="*/ 0 h 81"/>
                <a:gd name="T10" fmla="*/ 1 w 34"/>
                <a:gd name="T11" fmla="*/ 0 h 81"/>
                <a:gd name="T12" fmla="*/ 1 w 34"/>
                <a:gd name="T13" fmla="*/ 1 h 81"/>
                <a:gd name="T14" fmla="*/ 1 w 34"/>
                <a:gd name="T15" fmla="*/ 1 h 81"/>
                <a:gd name="T16" fmla="*/ 1 w 34"/>
                <a:gd name="T17" fmla="*/ 1 h 81"/>
                <a:gd name="T18" fmla="*/ 1 w 34"/>
                <a:gd name="T19" fmla="*/ 1 h 81"/>
                <a:gd name="T20" fmla="*/ 1 w 34"/>
                <a:gd name="T21" fmla="*/ 1 h 81"/>
                <a:gd name="T22" fmla="*/ 1 w 34"/>
                <a:gd name="T23" fmla="*/ 1 h 81"/>
                <a:gd name="T24" fmla="*/ 1 w 34"/>
                <a:gd name="T25" fmla="*/ 1 h 81"/>
                <a:gd name="T26" fmla="*/ 0 w 34"/>
                <a:gd name="T27" fmla="*/ 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81"/>
                <a:gd name="T44" fmla="*/ 34 w 3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81">
                  <a:moveTo>
                    <a:pt x="0" y="33"/>
                  </a:moveTo>
                  <a:lnTo>
                    <a:pt x="0" y="33"/>
                  </a:lnTo>
                  <a:lnTo>
                    <a:pt x="0" y="20"/>
                  </a:lnTo>
                  <a:lnTo>
                    <a:pt x="8" y="20"/>
                  </a:lnTo>
                  <a:lnTo>
                    <a:pt x="8" y="0"/>
                  </a:lnTo>
                  <a:lnTo>
                    <a:pt x="26" y="0"/>
                  </a:lnTo>
                  <a:lnTo>
                    <a:pt x="26" y="20"/>
                  </a:lnTo>
                  <a:lnTo>
                    <a:pt x="34" y="20"/>
                  </a:lnTo>
                  <a:lnTo>
                    <a:pt x="34" y="33"/>
                  </a:lnTo>
                  <a:lnTo>
                    <a:pt x="26" y="33"/>
                  </a:lnTo>
                  <a:lnTo>
                    <a:pt x="26" y="81"/>
                  </a:lnTo>
                  <a:lnTo>
                    <a:pt x="8" y="81"/>
                  </a:lnTo>
                  <a:lnTo>
                    <a:pt x="8" y="33"/>
                  </a:lnTo>
                  <a:lnTo>
                    <a:pt x="0" y="33"/>
                  </a:lnTo>
                  <a:close/>
                </a:path>
              </a:pathLst>
            </a:custGeom>
            <a:solidFill>
              <a:srgbClr val="B42E34"/>
            </a:solidFill>
            <a:ln w="0">
              <a:solidFill>
                <a:srgbClr val="000000"/>
              </a:solidFill>
              <a:prstDash val="solid"/>
              <a:round/>
              <a:headEnd/>
              <a:tailEnd/>
            </a:ln>
          </p:spPr>
          <p:txBody>
            <a:bodyPr/>
            <a:lstStyle/>
            <a:p>
              <a:endParaRPr lang="en-GB"/>
            </a:p>
          </p:txBody>
        </p:sp>
        <p:sp>
          <p:nvSpPr>
            <p:cNvPr id="24617" name="Freeform 42"/>
            <p:cNvSpPr>
              <a:spLocks noEditPoints="1"/>
            </p:cNvSpPr>
            <p:nvPr/>
          </p:nvSpPr>
          <p:spPr bwMode="auto">
            <a:xfrm>
              <a:off x="5507" y="4088"/>
              <a:ext cx="39" cy="48"/>
            </a:xfrm>
            <a:custGeom>
              <a:avLst/>
              <a:gdLst>
                <a:gd name="T0" fmla="*/ 1 w 65"/>
                <a:gd name="T1" fmla="*/ 1 h 81"/>
                <a:gd name="T2" fmla="*/ 1 w 65"/>
                <a:gd name="T3" fmla="*/ 1 h 81"/>
                <a:gd name="T4" fmla="*/ 0 w 65"/>
                <a:gd name="T5" fmla="*/ 1 h 81"/>
                <a:gd name="T6" fmla="*/ 0 w 65"/>
                <a:gd name="T7" fmla="*/ 0 h 81"/>
                <a:gd name="T8" fmla="*/ 1 w 65"/>
                <a:gd name="T9" fmla="*/ 0 h 81"/>
                <a:gd name="T10" fmla="*/ 1 w 65"/>
                <a:gd name="T11" fmla="*/ 1 h 81"/>
                <a:gd name="T12" fmla="*/ 1 w 65"/>
                <a:gd name="T13" fmla="*/ 1 h 81"/>
                <a:gd name="T14" fmla="*/ 1 w 65"/>
                <a:gd name="T15" fmla="*/ 1 h 81"/>
                <a:gd name="T16" fmla="*/ 1 w 65"/>
                <a:gd name="T17" fmla="*/ 1 h 81"/>
                <a:gd name="T18" fmla="*/ 1 w 65"/>
                <a:gd name="T19" fmla="*/ 1 h 81"/>
                <a:gd name="T20" fmla="*/ 1 w 65"/>
                <a:gd name="T21" fmla="*/ 1 h 81"/>
                <a:gd name="T22" fmla="*/ 1 w 65"/>
                <a:gd name="T23" fmla="*/ 1 h 81"/>
                <a:gd name="T24" fmla="*/ 1 w 65"/>
                <a:gd name="T25" fmla="*/ 1 h 81"/>
                <a:gd name="T26" fmla="*/ 1 w 65"/>
                <a:gd name="T27" fmla="*/ 1 h 81"/>
                <a:gd name="T28" fmla="*/ 1 w 65"/>
                <a:gd name="T29" fmla="*/ 1 h 81"/>
                <a:gd name="T30" fmla="*/ 1 w 65"/>
                <a:gd name="T31" fmla="*/ 1 h 81"/>
                <a:gd name="T32" fmla="*/ 1 w 65"/>
                <a:gd name="T33" fmla="*/ 1 h 81"/>
                <a:gd name="T34" fmla="*/ 1 w 65"/>
                <a:gd name="T35" fmla="*/ 1 h 81"/>
                <a:gd name="T36" fmla="*/ 1 w 65"/>
                <a:gd name="T37" fmla="*/ 1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17" y="81"/>
                  </a:moveTo>
                  <a:lnTo>
                    <a:pt x="17" y="81"/>
                  </a:lnTo>
                  <a:lnTo>
                    <a:pt x="0" y="81"/>
                  </a:lnTo>
                  <a:lnTo>
                    <a:pt x="0" y="0"/>
                  </a:lnTo>
                  <a:lnTo>
                    <a:pt x="18" y="0"/>
                  </a:lnTo>
                  <a:lnTo>
                    <a:pt x="18" y="27"/>
                  </a:lnTo>
                  <a:cubicBezTo>
                    <a:pt x="22" y="22"/>
                    <a:pt x="27" y="19"/>
                    <a:pt x="35" y="19"/>
                  </a:cubicBezTo>
                  <a:cubicBezTo>
                    <a:pt x="43" y="19"/>
                    <a:pt x="50" y="22"/>
                    <a:pt x="55" y="27"/>
                  </a:cubicBezTo>
                  <a:cubicBezTo>
                    <a:pt x="62" y="34"/>
                    <a:pt x="65" y="41"/>
                    <a:pt x="65" y="50"/>
                  </a:cubicBezTo>
                  <a:cubicBezTo>
                    <a:pt x="65" y="60"/>
                    <a:pt x="61" y="68"/>
                    <a:pt x="54" y="74"/>
                  </a:cubicBezTo>
                  <a:cubicBezTo>
                    <a:pt x="49" y="79"/>
                    <a:pt x="43" y="81"/>
                    <a:pt x="35" y="81"/>
                  </a:cubicBezTo>
                  <a:cubicBezTo>
                    <a:pt x="28" y="81"/>
                    <a:pt x="23" y="79"/>
                    <a:pt x="17" y="74"/>
                  </a:cubicBezTo>
                  <a:lnTo>
                    <a:pt x="17" y="81"/>
                  </a:lnTo>
                  <a:close/>
                  <a:moveTo>
                    <a:pt x="31" y="65"/>
                  </a:moveTo>
                  <a:lnTo>
                    <a:pt x="31" y="65"/>
                  </a:lnTo>
                  <a:cubicBezTo>
                    <a:pt x="41" y="65"/>
                    <a:pt x="47" y="58"/>
                    <a:pt x="47" y="50"/>
                  </a:cubicBezTo>
                  <a:cubicBezTo>
                    <a:pt x="47" y="42"/>
                    <a:pt x="40" y="35"/>
                    <a:pt x="32" y="35"/>
                  </a:cubicBezTo>
                  <a:cubicBezTo>
                    <a:pt x="24" y="35"/>
                    <a:pt x="17" y="41"/>
                    <a:pt x="17" y="50"/>
                  </a:cubicBezTo>
                  <a:cubicBezTo>
                    <a:pt x="17" y="59"/>
                    <a:pt x="24" y="65"/>
                    <a:pt x="31" y="65"/>
                  </a:cubicBezTo>
                  <a:close/>
                </a:path>
              </a:pathLst>
            </a:custGeom>
            <a:solidFill>
              <a:srgbClr val="B42E34"/>
            </a:solidFill>
            <a:ln w="0">
              <a:solidFill>
                <a:srgbClr val="000000"/>
              </a:solidFill>
              <a:prstDash val="solid"/>
              <a:round/>
              <a:headEnd/>
              <a:tailEnd/>
            </a:ln>
          </p:spPr>
          <p:txBody>
            <a:bodyPr/>
            <a:lstStyle/>
            <a:p>
              <a:endParaRPr lang="en-GB"/>
            </a:p>
          </p:txBody>
        </p:sp>
        <p:sp>
          <p:nvSpPr>
            <p:cNvPr id="24618" name="Freeform 43"/>
            <p:cNvSpPr>
              <a:spLocks noEditPoints="1"/>
            </p:cNvSpPr>
            <p:nvPr/>
          </p:nvSpPr>
          <p:spPr bwMode="auto">
            <a:xfrm>
              <a:off x="5550" y="4099"/>
              <a:ext cx="39" cy="37"/>
            </a:xfrm>
            <a:custGeom>
              <a:avLst/>
              <a:gdLst>
                <a:gd name="T0" fmla="*/ 1 w 65"/>
                <a:gd name="T1" fmla="*/ 1 h 62"/>
                <a:gd name="T2" fmla="*/ 1 w 65"/>
                <a:gd name="T3" fmla="*/ 1 h 62"/>
                <a:gd name="T4" fmla="*/ 1 w 65"/>
                <a:gd name="T5" fmla="*/ 1 h 62"/>
                <a:gd name="T6" fmla="*/ 1 w 65"/>
                <a:gd name="T7" fmla="*/ 1 h 62"/>
                <a:gd name="T8" fmla="*/ 0 w 65"/>
                <a:gd name="T9" fmla="*/ 1 h 62"/>
                <a:gd name="T10" fmla="*/ 1 w 65"/>
                <a:gd name="T11" fmla="*/ 1 h 62"/>
                <a:gd name="T12" fmla="*/ 1 w 65"/>
                <a:gd name="T13" fmla="*/ 0 h 62"/>
                <a:gd name="T14" fmla="*/ 1 w 65"/>
                <a:gd name="T15" fmla="*/ 1 h 62"/>
                <a:gd name="T16" fmla="*/ 1 w 65"/>
                <a:gd name="T17" fmla="*/ 1 h 62"/>
                <a:gd name="T18" fmla="*/ 1 w 65"/>
                <a:gd name="T19" fmla="*/ 1 h 62"/>
                <a:gd name="T20" fmla="*/ 1 w 65"/>
                <a:gd name="T21" fmla="*/ 1 h 62"/>
                <a:gd name="T22" fmla="*/ 1 w 65"/>
                <a:gd name="T23" fmla="*/ 1 h 62"/>
                <a:gd name="T24" fmla="*/ 1 w 65"/>
                <a:gd name="T25" fmla="*/ 1 h 62"/>
                <a:gd name="T26" fmla="*/ 1 w 65"/>
                <a:gd name="T27" fmla="*/ 1 h 62"/>
                <a:gd name="T28" fmla="*/ 1 w 65"/>
                <a:gd name="T29" fmla="*/ 1 h 62"/>
                <a:gd name="T30" fmla="*/ 1 w 65"/>
                <a:gd name="T31" fmla="*/ 1 h 62"/>
                <a:gd name="T32" fmla="*/ 1 w 65"/>
                <a:gd name="T33" fmla="*/ 1 h 62"/>
                <a:gd name="T34" fmla="*/ 1 w 65"/>
                <a:gd name="T35" fmla="*/ 1 h 62"/>
                <a:gd name="T36" fmla="*/ 1 w 65"/>
                <a:gd name="T37" fmla="*/ 1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7" y="55"/>
                  </a:moveTo>
                  <a:lnTo>
                    <a:pt x="47" y="55"/>
                  </a:lnTo>
                  <a:cubicBezTo>
                    <a:pt x="42" y="60"/>
                    <a:pt x="37" y="62"/>
                    <a:pt x="29" y="62"/>
                  </a:cubicBezTo>
                  <a:cubicBezTo>
                    <a:pt x="22" y="62"/>
                    <a:pt x="16" y="60"/>
                    <a:pt x="10" y="55"/>
                  </a:cubicBezTo>
                  <a:cubicBezTo>
                    <a:pt x="3" y="49"/>
                    <a:pt x="0" y="41"/>
                    <a:pt x="0" y="31"/>
                  </a:cubicBezTo>
                  <a:cubicBezTo>
                    <a:pt x="0" y="22"/>
                    <a:pt x="3" y="14"/>
                    <a:pt x="9" y="8"/>
                  </a:cubicBezTo>
                  <a:cubicBezTo>
                    <a:pt x="15" y="3"/>
                    <a:pt x="22" y="0"/>
                    <a:pt x="30" y="0"/>
                  </a:cubicBezTo>
                  <a:cubicBezTo>
                    <a:pt x="37" y="0"/>
                    <a:pt x="43" y="2"/>
                    <a:pt x="47" y="8"/>
                  </a:cubicBezTo>
                  <a:lnTo>
                    <a:pt x="47" y="1"/>
                  </a:lnTo>
                  <a:lnTo>
                    <a:pt x="65" y="1"/>
                  </a:lnTo>
                  <a:lnTo>
                    <a:pt x="65" y="62"/>
                  </a:lnTo>
                  <a:lnTo>
                    <a:pt x="47" y="62"/>
                  </a:lnTo>
                  <a:lnTo>
                    <a:pt x="47" y="55"/>
                  </a:lnTo>
                  <a:close/>
                  <a:moveTo>
                    <a:pt x="33" y="46"/>
                  </a:moveTo>
                  <a:lnTo>
                    <a:pt x="33" y="46"/>
                  </a:lnTo>
                  <a:cubicBezTo>
                    <a:pt x="41" y="46"/>
                    <a:pt x="47" y="39"/>
                    <a:pt x="47" y="31"/>
                  </a:cubicBezTo>
                  <a:cubicBezTo>
                    <a:pt x="47" y="22"/>
                    <a:pt x="41" y="16"/>
                    <a:pt x="33" y="16"/>
                  </a:cubicBezTo>
                  <a:cubicBezTo>
                    <a:pt x="24" y="16"/>
                    <a:pt x="18" y="23"/>
                    <a:pt x="18" y="31"/>
                  </a:cubicBezTo>
                  <a:cubicBezTo>
                    <a:pt x="18" y="39"/>
                    <a:pt x="24" y="46"/>
                    <a:pt x="33" y="46"/>
                  </a:cubicBezTo>
                  <a:close/>
                </a:path>
              </a:pathLst>
            </a:custGeom>
            <a:solidFill>
              <a:srgbClr val="B42E34"/>
            </a:solidFill>
            <a:ln w="0">
              <a:solidFill>
                <a:srgbClr val="000000"/>
              </a:solidFill>
              <a:prstDash val="solid"/>
              <a:round/>
              <a:headEnd/>
              <a:tailEnd/>
            </a:ln>
          </p:spPr>
          <p:txBody>
            <a:bodyPr/>
            <a:lstStyle/>
            <a:p>
              <a:endParaRPr lang="en-GB"/>
            </a:p>
          </p:txBody>
        </p:sp>
        <p:sp>
          <p:nvSpPr>
            <p:cNvPr id="24619" name="Freeform 44"/>
            <p:cNvSpPr>
              <a:spLocks/>
            </p:cNvSpPr>
            <p:nvPr/>
          </p:nvSpPr>
          <p:spPr bwMode="auto">
            <a:xfrm>
              <a:off x="5597" y="4088"/>
              <a:ext cx="11" cy="48"/>
            </a:xfrm>
            <a:custGeom>
              <a:avLst/>
              <a:gdLst>
                <a:gd name="T0" fmla="*/ 1 w 18"/>
                <a:gd name="T1" fmla="*/ 0 h 81"/>
                <a:gd name="T2" fmla="*/ 1 w 18"/>
                <a:gd name="T3" fmla="*/ 0 h 81"/>
                <a:gd name="T4" fmla="*/ 1 w 18"/>
                <a:gd name="T5" fmla="*/ 1 h 81"/>
                <a:gd name="T6" fmla="*/ 0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24620" name="Freeform 45"/>
            <p:cNvSpPr>
              <a:spLocks/>
            </p:cNvSpPr>
            <p:nvPr/>
          </p:nvSpPr>
          <p:spPr bwMode="auto">
            <a:xfrm>
              <a:off x="5617" y="4088"/>
              <a:ext cx="11" cy="48"/>
            </a:xfrm>
            <a:custGeom>
              <a:avLst/>
              <a:gdLst>
                <a:gd name="T0" fmla="*/ 1 w 18"/>
                <a:gd name="T1" fmla="*/ 0 h 81"/>
                <a:gd name="T2" fmla="*/ 1 w 18"/>
                <a:gd name="T3" fmla="*/ 0 h 81"/>
                <a:gd name="T4" fmla="*/ 1 w 18"/>
                <a:gd name="T5" fmla="*/ 1 h 81"/>
                <a:gd name="T6" fmla="*/ 1 w 18"/>
                <a:gd name="T7" fmla="*/ 1 h 81"/>
                <a:gd name="T8" fmla="*/ 0 w 18"/>
                <a:gd name="T9" fmla="*/ 0 h 81"/>
                <a:gd name="T10" fmla="*/ 1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1" y="81"/>
                  </a:lnTo>
                  <a:lnTo>
                    <a:pt x="0" y="0"/>
                  </a:lnTo>
                  <a:lnTo>
                    <a:pt x="18" y="0"/>
                  </a:lnTo>
                  <a:close/>
                </a:path>
              </a:pathLst>
            </a:custGeom>
            <a:solidFill>
              <a:srgbClr val="B42E34"/>
            </a:solidFill>
            <a:ln w="0">
              <a:solidFill>
                <a:srgbClr val="000000"/>
              </a:solidFill>
              <a:prstDash val="solid"/>
              <a:round/>
              <a:headEnd/>
              <a:tailEnd/>
            </a:ln>
          </p:spPr>
          <p:txBody>
            <a:bodyPr/>
            <a:lstStyle/>
            <a:p>
              <a:endParaRPr lang="en-GB"/>
            </a:p>
          </p:txBody>
        </p:sp>
        <p:sp>
          <p:nvSpPr>
            <p:cNvPr id="24621" name="Freeform 46"/>
            <p:cNvSpPr>
              <a:spLocks/>
            </p:cNvSpPr>
            <p:nvPr/>
          </p:nvSpPr>
          <p:spPr bwMode="auto">
            <a:xfrm>
              <a:off x="5259" y="3938"/>
              <a:ext cx="202" cy="72"/>
            </a:xfrm>
            <a:custGeom>
              <a:avLst/>
              <a:gdLst>
                <a:gd name="T0" fmla="*/ 1 w 336"/>
                <a:gd name="T1" fmla="*/ 1 h 120"/>
                <a:gd name="T2" fmla="*/ 1 w 336"/>
                <a:gd name="T3" fmla="*/ 1 h 120"/>
                <a:gd name="T4" fmla="*/ 1 w 336"/>
                <a:gd name="T5" fmla="*/ 1 h 120"/>
                <a:gd name="T6" fmla="*/ 5 w 336"/>
                <a:gd name="T7" fmla="*/ 2 h 120"/>
                <a:gd name="T8" fmla="*/ 6 w 336"/>
                <a:gd name="T9" fmla="*/ 2 h 120"/>
                <a:gd name="T10" fmla="*/ 5 w 336"/>
                <a:gd name="T11" fmla="*/ 2 h 120"/>
                <a:gd name="T12" fmla="*/ 0 w 336"/>
                <a:gd name="T13" fmla="*/ 1 h 120"/>
                <a:gd name="T14" fmla="*/ 1 w 336"/>
                <a:gd name="T15" fmla="*/ 0 h 120"/>
                <a:gd name="T16" fmla="*/ 1 w 336"/>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6"/>
                <a:gd name="T28" fmla="*/ 0 h 120"/>
                <a:gd name="T29" fmla="*/ 336 w 33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6" h="120">
                  <a:moveTo>
                    <a:pt x="66" y="24"/>
                  </a:moveTo>
                  <a:lnTo>
                    <a:pt x="66" y="24"/>
                  </a:lnTo>
                  <a:cubicBezTo>
                    <a:pt x="56" y="31"/>
                    <a:pt x="50" y="39"/>
                    <a:pt x="50" y="48"/>
                  </a:cubicBezTo>
                  <a:cubicBezTo>
                    <a:pt x="50" y="86"/>
                    <a:pt x="170" y="117"/>
                    <a:pt x="322" y="119"/>
                  </a:cubicBezTo>
                  <a:cubicBezTo>
                    <a:pt x="326" y="119"/>
                    <a:pt x="331" y="119"/>
                    <a:pt x="336" y="119"/>
                  </a:cubicBezTo>
                  <a:lnTo>
                    <a:pt x="300" y="119"/>
                  </a:lnTo>
                  <a:cubicBezTo>
                    <a:pt x="134" y="120"/>
                    <a:pt x="0" y="86"/>
                    <a:pt x="0" y="44"/>
                  </a:cubicBezTo>
                  <a:cubicBezTo>
                    <a:pt x="0" y="28"/>
                    <a:pt x="19" y="13"/>
                    <a:pt x="52" y="0"/>
                  </a:cubicBezTo>
                  <a:lnTo>
                    <a:pt x="66" y="24"/>
                  </a:lnTo>
                  <a:close/>
                </a:path>
              </a:pathLst>
            </a:custGeom>
            <a:solidFill>
              <a:srgbClr val="B42E34"/>
            </a:solidFill>
            <a:ln w="0">
              <a:solidFill>
                <a:srgbClr val="000000"/>
              </a:solidFill>
              <a:prstDash val="solid"/>
              <a:round/>
              <a:headEnd/>
              <a:tailEnd/>
            </a:ln>
          </p:spPr>
          <p:txBody>
            <a:bodyPr/>
            <a:lstStyle/>
            <a:p>
              <a:endParaRPr lang="en-GB"/>
            </a:p>
          </p:txBody>
        </p:sp>
        <p:sp>
          <p:nvSpPr>
            <p:cNvPr id="24622" name="Freeform 47"/>
            <p:cNvSpPr>
              <a:spLocks/>
            </p:cNvSpPr>
            <p:nvPr/>
          </p:nvSpPr>
          <p:spPr bwMode="auto">
            <a:xfrm>
              <a:off x="5485" y="3919"/>
              <a:ext cx="96" cy="16"/>
            </a:xfrm>
            <a:custGeom>
              <a:avLst/>
              <a:gdLst>
                <a:gd name="T0" fmla="*/ 0 w 161"/>
                <a:gd name="T1" fmla="*/ 1 h 26"/>
                <a:gd name="T2" fmla="*/ 0 w 161"/>
                <a:gd name="T3" fmla="*/ 1 h 26"/>
                <a:gd name="T4" fmla="*/ 2 w 161"/>
                <a:gd name="T5" fmla="*/ 1 h 26"/>
                <a:gd name="T6" fmla="*/ 2 w 161"/>
                <a:gd name="T7" fmla="*/ 1 h 26"/>
                <a:gd name="T8" fmla="*/ 0 w 161"/>
                <a:gd name="T9" fmla="*/ 0 h 26"/>
                <a:gd name="T10" fmla="*/ 0 w 161"/>
                <a:gd name="T11" fmla="*/ 1 h 26"/>
                <a:gd name="T12" fmla="*/ 0 60000 65536"/>
                <a:gd name="T13" fmla="*/ 0 60000 65536"/>
                <a:gd name="T14" fmla="*/ 0 60000 65536"/>
                <a:gd name="T15" fmla="*/ 0 60000 65536"/>
                <a:gd name="T16" fmla="*/ 0 60000 65536"/>
                <a:gd name="T17" fmla="*/ 0 60000 65536"/>
                <a:gd name="T18" fmla="*/ 0 w 161"/>
                <a:gd name="T19" fmla="*/ 0 h 26"/>
                <a:gd name="T20" fmla="*/ 161 w 16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61" h="26">
                  <a:moveTo>
                    <a:pt x="0" y="7"/>
                  </a:moveTo>
                  <a:lnTo>
                    <a:pt x="0" y="7"/>
                  </a:lnTo>
                  <a:cubicBezTo>
                    <a:pt x="62" y="9"/>
                    <a:pt x="118" y="16"/>
                    <a:pt x="161" y="26"/>
                  </a:cubicBezTo>
                  <a:lnTo>
                    <a:pt x="157" y="25"/>
                  </a:lnTo>
                  <a:cubicBezTo>
                    <a:pt x="117" y="12"/>
                    <a:pt x="62" y="4"/>
                    <a:pt x="0" y="0"/>
                  </a:cubicBezTo>
                  <a:lnTo>
                    <a:pt x="0" y="7"/>
                  </a:lnTo>
                  <a:close/>
                </a:path>
              </a:pathLst>
            </a:custGeom>
            <a:solidFill>
              <a:srgbClr val="B42E34"/>
            </a:solidFill>
            <a:ln w="0">
              <a:solidFill>
                <a:srgbClr val="000000"/>
              </a:solidFill>
              <a:prstDash val="solid"/>
              <a:round/>
              <a:headEnd/>
              <a:tailEnd/>
            </a:ln>
          </p:spPr>
          <p:txBody>
            <a:bodyPr/>
            <a:lstStyle/>
            <a:p>
              <a:endParaRPr lang="en-GB"/>
            </a:p>
          </p:txBody>
        </p:sp>
        <p:sp>
          <p:nvSpPr>
            <p:cNvPr id="24623" name="Freeform 48"/>
            <p:cNvSpPr>
              <a:spLocks/>
            </p:cNvSpPr>
            <p:nvPr/>
          </p:nvSpPr>
          <p:spPr bwMode="auto">
            <a:xfrm>
              <a:off x="5282" y="3850"/>
              <a:ext cx="212" cy="148"/>
            </a:xfrm>
            <a:custGeom>
              <a:avLst/>
              <a:gdLst>
                <a:gd name="T0" fmla="*/ 6 w 352"/>
                <a:gd name="T1" fmla="*/ 0 h 247"/>
                <a:gd name="T2" fmla="*/ 6 w 352"/>
                <a:gd name="T3" fmla="*/ 0 h 247"/>
                <a:gd name="T4" fmla="*/ 6 w 352"/>
                <a:gd name="T5" fmla="*/ 1 h 247"/>
                <a:gd name="T6" fmla="*/ 3 w 352"/>
                <a:gd name="T7" fmla="*/ 4 h 247"/>
                <a:gd name="T8" fmla="*/ 0 w 352"/>
                <a:gd name="T9" fmla="*/ 2 h 247"/>
                <a:gd name="T10" fmla="*/ 1 w 352"/>
                <a:gd name="T11" fmla="*/ 2 h 247"/>
                <a:gd name="T12" fmla="*/ 3 w 352"/>
                <a:gd name="T13" fmla="*/ 4 h 247"/>
                <a:gd name="T14" fmla="*/ 6 w 352"/>
                <a:gd name="T15" fmla="*/ 1 h 247"/>
                <a:gd name="T16" fmla="*/ 6 w 352"/>
                <a:gd name="T17" fmla="*/ 1 h 247"/>
                <a:gd name="T18" fmla="*/ 6 w 352"/>
                <a:gd name="T19" fmla="*/ 0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247"/>
                <a:gd name="T32" fmla="*/ 352 w 352"/>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247">
                  <a:moveTo>
                    <a:pt x="338" y="0"/>
                  </a:moveTo>
                  <a:lnTo>
                    <a:pt x="338" y="0"/>
                  </a:lnTo>
                  <a:cubicBezTo>
                    <a:pt x="342" y="14"/>
                    <a:pt x="344" y="28"/>
                    <a:pt x="344" y="43"/>
                  </a:cubicBezTo>
                  <a:cubicBezTo>
                    <a:pt x="344" y="141"/>
                    <a:pt x="265" y="222"/>
                    <a:pt x="166" y="222"/>
                  </a:cubicBezTo>
                  <a:cubicBezTo>
                    <a:pt x="91" y="223"/>
                    <a:pt x="27" y="177"/>
                    <a:pt x="0" y="112"/>
                  </a:cubicBezTo>
                  <a:lnTo>
                    <a:pt x="2" y="118"/>
                  </a:lnTo>
                  <a:cubicBezTo>
                    <a:pt x="23" y="193"/>
                    <a:pt x="92" y="247"/>
                    <a:pt x="174" y="247"/>
                  </a:cubicBezTo>
                  <a:cubicBezTo>
                    <a:pt x="273" y="246"/>
                    <a:pt x="352" y="166"/>
                    <a:pt x="352" y="67"/>
                  </a:cubicBezTo>
                  <a:cubicBezTo>
                    <a:pt x="352" y="46"/>
                    <a:pt x="348" y="26"/>
                    <a:pt x="341" y="7"/>
                  </a:cubicBezTo>
                  <a:lnTo>
                    <a:pt x="338" y="0"/>
                  </a:lnTo>
                  <a:close/>
                </a:path>
              </a:pathLst>
            </a:custGeom>
            <a:solidFill>
              <a:srgbClr val="B42E34"/>
            </a:solidFill>
            <a:ln w="0">
              <a:solidFill>
                <a:srgbClr val="000000"/>
              </a:solidFill>
              <a:prstDash val="solid"/>
              <a:round/>
              <a:headEnd/>
              <a:tailEnd/>
            </a:ln>
          </p:spPr>
          <p:txBody>
            <a:bodyPr/>
            <a:lstStyle/>
            <a:p>
              <a:endParaRPr lang="en-GB"/>
            </a:p>
          </p:txBody>
        </p:sp>
        <p:sp>
          <p:nvSpPr>
            <p:cNvPr id="24624" name="Freeform 49"/>
            <p:cNvSpPr>
              <a:spLocks/>
            </p:cNvSpPr>
            <p:nvPr/>
          </p:nvSpPr>
          <p:spPr bwMode="auto">
            <a:xfrm>
              <a:off x="5250" y="3981"/>
              <a:ext cx="184" cy="149"/>
            </a:xfrm>
            <a:custGeom>
              <a:avLst/>
              <a:gdLst>
                <a:gd name="T0" fmla="*/ 5 w 305"/>
                <a:gd name="T1" fmla="*/ 1 h 247"/>
                <a:gd name="T2" fmla="*/ 5 w 305"/>
                <a:gd name="T3" fmla="*/ 1 h 247"/>
                <a:gd name="T4" fmla="*/ 1 w 305"/>
                <a:gd name="T5" fmla="*/ 1 h 247"/>
                <a:gd name="T6" fmla="*/ 1 w 305"/>
                <a:gd name="T7" fmla="*/ 1 h 247"/>
                <a:gd name="T8" fmla="*/ 3 w 305"/>
                <a:gd name="T9" fmla="*/ 4 h 247"/>
                <a:gd name="T10" fmla="*/ 2 w 305"/>
                <a:gd name="T11" fmla="*/ 1 h 247"/>
                <a:gd name="T12" fmla="*/ 2 w 305"/>
                <a:gd name="T13" fmla="*/ 1 h 247"/>
                <a:gd name="T14" fmla="*/ 5 w 305"/>
                <a:gd name="T15" fmla="*/ 1 h 247"/>
                <a:gd name="T16" fmla="*/ 0 60000 65536"/>
                <a:gd name="T17" fmla="*/ 0 60000 65536"/>
                <a:gd name="T18" fmla="*/ 0 60000 65536"/>
                <a:gd name="T19" fmla="*/ 0 60000 65536"/>
                <a:gd name="T20" fmla="*/ 0 60000 65536"/>
                <a:gd name="T21" fmla="*/ 0 60000 65536"/>
                <a:gd name="T22" fmla="*/ 0 60000 65536"/>
                <a:gd name="T23" fmla="*/ 0 60000 65536"/>
                <a:gd name="T24" fmla="*/ 0 w 305"/>
                <a:gd name="T25" fmla="*/ 0 h 247"/>
                <a:gd name="T26" fmla="*/ 305 w 305"/>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 h="247">
                  <a:moveTo>
                    <a:pt x="305" y="51"/>
                  </a:moveTo>
                  <a:lnTo>
                    <a:pt x="305" y="51"/>
                  </a:lnTo>
                  <a:cubicBezTo>
                    <a:pt x="305" y="51"/>
                    <a:pt x="123" y="52"/>
                    <a:pt x="48" y="12"/>
                  </a:cubicBezTo>
                  <a:cubicBezTo>
                    <a:pt x="48" y="12"/>
                    <a:pt x="0" y="0"/>
                    <a:pt x="62" y="72"/>
                  </a:cubicBezTo>
                  <a:cubicBezTo>
                    <a:pt x="123" y="145"/>
                    <a:pt x="185" y="247"/>
                    <a:pt x="185" y="247"/>
                  </a:cubicBezTo>
                  <a:lnTo>
                    <a:pt x="92" y="77"/>
                  </a:lnTo>
                  <a:cubicBezTo>
                    <a:pt x="92" y="77"/>
                    <a:pt x="77" y="40"/>
                    <a:pt x="116" y="46"/>
                  </a:cubicBezTo>
                  <a:cubicBezTo>
                    <a:pt x="179" y="56"/>
                    <a:pt x="305" y="51"/>
                    <a:pt x="305" y="51"/>
                  </a:cubicBezTo>
                  <a:close/>
                </a:path>
              </a:pathLst>
            </a:custGeom>
            <a:solidFill>
              <a:srgbClr val="B42E34"/>
            </a:solidFill>
            <a:ln w="0">
              <a:solidFill>
                <a:srgbClr val="000000"/>
              </a:solidFill>
              <a:prstDash val="solid"/>
              <a:round/>
              <a:headEnd/>
              <a:tailEnd/>
            </a:ln>
          </p:spPr>
          <p:txBody>
            <a:bodyPr/>
            <a:lstStyle/>
            <a:p>
              <a:endParaRPr lang="en-GB"/>
            </a:p>
          </p:txBody>
        </p:sp>
      </p:grpSp>
      <p:sp>
        <p:nvSpPr>
          <p:cNvPr id="24579" name="TextBox 4"/>
          <p:cNvSpPr txBox="1">
            <a:spLocks noChangeArrowheads="1"/>
          </p:cNvSpPr>
          <p:nvPr/>
        </p:nvSpPr>
        <p:spPr bwMode="auto">
          <a:xfrm>
            <a:off x="1331913" y="519113"/>
            <a:ext cx="7085012"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r>
              <a:rPr lang="en-US" altLang="en-US" sz="5000" b="1" dirty="0">
                <a:solidFill>
                  <a:srgbClr val="000000"/>
                </a:solidFill>
                <a:cs typeface="Arial" panose="020B0604020202020204" pitchFamily="34" charset="0"/>
              </a:rPr>
              <a:t> </a:t>
            </a:r>
            <a:r>
              <a:rPr lang="en-US" altLang="en-US" sz="3600" b="1" dirty="0">
                <a:solidFill>
                  <a:srgbClr val="000000"/>
                </a:solidFill>
                <a:latin typeface="Verdana" panose="020B0604030504040204" pitchFamily="34" charset="0"/>
                <a:cs typeface="Arial" panose="020B0604020202020204" pitchFamily="34" charset="0"/>
              </a:rPr>
              <a:t>Schools</a:t>
            </a:r>
          </a:p>
        </p:txBody>
      </p:sp>
      <p:sp>
        <p:nvSpPr>
          <p:cNvPr id="24580" name="Rectangle 5"/>
          <p:cNvSpPr>
            <a:spLocks noChangeArrowheads="1"/>
          </p:cNvSpPr>
          <p:nvPr/>
        </p:nvSpPr>
        <p:spPr bwMode="auto">
          <a:xfrm>
            <a:off x="7239000" y="457200"/>
            <a:ext cx="1600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US" altLang="en-US" sz="5400" b="1">
              <a:solidFill>
                <a:srgbClr val="000000"/>
              </a:solidFill>
              <a:latin typeface="Arial Bold" panose="020B0704020202020204" pitchFamily="34" charset="0"/>
              <a:cs typeface="Arial Bold" panose="020B0704020202020204" pitchFamily="34" charset="0"/>
            </a:endParaRPr>
          </a:p>
        </p:txBody>
      </p:sp>
      <p:pic>
        <p:nvPicPr>
          <p:cNvPr id="2458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2788" y="6069013"/>
            <a:ext cx="6683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3" name="Picture 48" descr="Final WY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5975350"/>
            <a:ext cx="1152525"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037" y="6350"/>
            <a:ext cx="9249825" cy="1524000"/>
          </a:xfrm>
          <a:prstGeom prst="rect">
            <a:avLst/>
          </a:prstGeom>
        </p:spPr>
      </p:pic>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9939" y="1827743"/>
            <a:ext cx="2030412" cy="2009114"/>
          </a:xfrm>
          <a:prstGeom prst="rect">
            <a:avLst/>
          </a:prstGeom>
        </p:spPr>
      </p:pic>
      <p:sp>
        <p:nvSpPr>
          <p:cNvPr id="3" name="TextBox 2">
            <a:extLst>
              <a:ext uri="{FF2B5EF4-FFF2-40B4-BE49-F238E27FC236}">
                <a16:creationId xmlns:a16="http://schemas.microsoft.com/office/drawing/2014/main" id="{A6B8E277-A351-4614-9F79-1F96A7115FA5}"/>
              </a:ext>
            </a:extLst>
          </p:cNvPr>
          <p:cNvSpPr txBox="1"/>
          <p:nvPr/>
        </p:nvSpPr>
        <p:spPr>
          <a:xfrm>
            <a:off x="3830959" y="2379844"/>
            <a:ext cx="3609331" cy="1169551"/>
          </a:xfrm>
          <a:prstGeom prst="rect">
            <a:avLst/>
          </a:prstGeom>
          <a:noFill/>
        </p:spPr>
        <p:txBody>
          <a:bodyPr wrap="square" rtlCol="0">
            <a:spAutoFit/>
          </a:bodyPr>
          <a:lstStyle/>
          <a:p>
            <a:r>
              <a:rPr lang="en-GB" sz="3200" b="1" dirty="0">
                <a:solidFill>
                  <a:srgbClr val="FF0000"/>
                </a:solidFill>
              </a:rPr>
              <a:t>BACK for 2021/22</a:t>
            </a:r>
          </a:p>
          <a:p>
            <a:pPr algn="ctr"/>
            <a:r>
              <a:rPr lang="en-GB" sz="2000" b="1" dirty="0"/>
              <a:t>following a 2 year break</a:t>
            </a:r>
          </a:p>
          <a:p>
            <a:endParaRPr lang="en-GB" dirty="0"/>
          </a:p>
        </p:txBody>
      </p:sp>
      <p:sp>
        <p:nvSpPr>
          <p:cNvPr id="4" name="TextBox 3">
            <a:extLst>
              <a:ext uri="{FF2B5EF4-FFF2-40B4-BE49-F238E27FC236}">
                <a16:creationId xmlns:a16="http://schemas.microsoft.com/office/drawing/2014/main" id="{353F60E9-9164-4767-8220-2F682B252819}"/>
              </a:ext>
            </a:extLst>
          </p:cNvPr>
          <p:cNvSpPr txBox="1"/>
          <p:nvPr/>
        </p:nvSpPr>
        <p:spPr>
          <a:xfrm>
            <a:off x="1460501" y="4725054"/>
            <a:ext cx="6956424" cy="799446"/>
          </a:xfrm>
          <a:prstGeom prst="rect">
            <a:avLst/>
          </a:prstGeom>
          <a:noFill/>
        </p:spPr>
        <p:txBody>
          <a:bodyPr wrap="square" rtlCol="0">
            <a:spAutoFit/>
          </a:bodyPr>
          <a:lstStyle/>
          <a:p>
            <a:endParaRPr lang="en-GB" dirty="0"/>
          </a:p>
        </p:txBody>
      </p:sp>
      <p:sp>
        <p:nvSpPr>
          <p:cNvPr id="5" name="TextBox 4">
            <a:extLst>
              <a:ext uri="{FF2B5EF4-FFF2-40B4-BE49-F238E27FC236}">
                <a16:creationId xmlns:a16="http://schemas.microsoft.com/office/drawing/2014/main" id="{7D7C4396-E7BE-4163-A252-61D25A6EDA0C}"/>
              </a:ext>
            </a:extLst>
          </p:cNvPr>
          <p:cNvSpPr txBox="1"/>
          <p:nvPr/>
        </p:nvSpPr>
        <p:spPr>
          <a:xfrm>
            <a:off x="927100" y="3895396"/>
            <a:ext cx="7210425" cy="1969770"/>
          </a:xfrm>
          <a:prstGeom prst="rect">
            <a:avLst/>
          </a:prstGeom>
          <a:noFill/>
        </p:spPr>
        <p:txBody>
          <a:bodyPr wrap="square" rtlCol="0">
            <a:spAutoFit/>
          </a:bodyPr>
          <a:lstStyle/>
          <a:p>
            <a:r>
              <a:rPr lang="en-GB" sz="2000" b="1" dirty="0"/>
              <a:t>National Results</a:t>
            </a:r>
          </a:p>
          <a:p>
            <a:endParaRPr lang="en-GB" sz="1200" b="1" dirty="0"/>
          </a:p>
          <a:p>
            <a:r>
              <a:rPr lang="en-GB" b="1" dirty="0"/>
              <a:t>U19’s</a:t>
            </a:r>
            <a:r>
              <a:rPr lang="en-GB" dirty="0"/>
              <a:t>	Woodhouse Grove		  5</a:t>
            </a:r>
            <a:r>
              <a:rPr lang="en-GB" baseline="30000" dirty="0"/>
              <a:t>th</a:t>
            </a:r>
            <a:r>
              <a:rPr lang="en-GB" dirty="0"/>
              <a:t> Place</a:t>
            </a:r>
          </a:p>
          <a:p>
            <a:r>
              <a:rPr lang="en-GB" dirty="0"/>
              <a:t>	Greenhead College		15</a:t>
            </a:r>
            <a:r>
              <a:rPr lang="en-GB" baseline="30000" dirty="0"/>
              <a:t>th</a:t>
            </a:r>
            <a:r>
              <a:rPr lang="en-GB" dirty="0"/>
              <a:t> Place</a:t>
            </a:r>
          </a:p>
          <a:p>
            <a:r>
              <a:rPr lang="en-GB" b="1" dirty="0"/>
              <a:t>U16’s</a:t>
            </a:r>
            <a:r>
              <a:rPr lang="en-GB" dirty="0"/>
              <a:t>	The Grammar School at Leeds	  9</a:t>
            </a:r>
            <a:r>
              <a:rPr lang="en-GB" baseline="30000" dirty="0"/>
              <a:t>th</a:t>
            </a:r>
            <a:r>
              <a:rPr lang="en-GB" dirty="0"/>
              <a:t> Place</a:t>
            </a:r>
          </a:p>
          <a:p>
            <a:r>
              <a:rPr lang="en-GB" b="1" dirty="0"/>
              <a:t>U14’s</a:t>
            </a:r>
            <a:r>
              <a:rPr lang="en-GB" dirty="0"/>
              <a:t>	Wakefield Girls High School	15</a:t>
            </a:r>
            <a:r>
              <a:rPr lang="en-GB" baseline="30000" dirty="0"/>
              <a:t>th</a:t>
            </a:r>
            <a:r>
              <a:rPr lang="en-GB" dirty="0"/>
              <a:t> Place</a:t>
            </a:r>
          </a:p>
          <a:p>
            <a:r>
              <a:rPr lang="en-GB" dirty="0"/>
              <a:t>	The Grammar School at Leeds	17</a:t>
            </a:r>
            <a:r>
              <a:rPr lang="en-GB" baseline="30000" dirty="0"/>
              <a:t>th</a:t>
            </a:r>
            <a:r>
              <a:rPr lang="en-GB" dirty="0"/>
              <a:t> Place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11"/>
          <p:cNvGrpSpPr>
            <a:grpSpLocks noChangeAspect="1"/>
          </p:cNvGrpSpPr>
          <p:nvPr/>
        </p:nvGrpSpPr>
        <p:grpSpPr bwMode="auto">
          <a:xfrm>
            <a:off x="77788" y="0"/>
            <a:ext cx="9423400" cy="6858000"/>
            <a:chOff x="49" y="0"/>
            <a:chExt cx="5936" cy="4320"/>
          </a:xfrm>
        </p:grpSpPr>
        <p:sp>
          <p:nvSpPr>
            <p:cNvPr id="8202" name="AutoShape 10"/>
            <p:cNvSpPr>
              <a:spLocks noChangeAspect="1" noChangeArrowheads="1" noTextEdit="1"/>
            </p:cNvSpPr>
            <p:nvPr/>
          </p:nvSpPr>
          <p:spPr bwMode="auto">
            <a:xfrm>
              <a:off x="49" y="4"/>
              <a:ext cx="5760" cy="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8203" name="Freeform 12"/>
            <p:cNvSpPr>
              <a:spLocks/>
            </p:cNvSpPr>
            <p:nvPr/>
          </p:nvSpPr>
          <p:spPr bwMode="auto">
            <a:xfrm>
              <a:off x="49" y="0"/>
              <a:ext cx="5766" cy="910"/>
            </a:xfrm>
            <a:custGeom>
              <a:avLst/>
              <a:gdLst>
                <a:gd name="T0" fmla="*/ 138 w 9599"/>
                <a:gd name="T1" fmla="*/ 28 h 2905"/>
                <a:gd name="T2" fmla="*/ 138 w 9599"/>
                <a:gd name="T3" fmla="*/ 28 h 2905"/>
                <a:gd name="T4" fmla="*/ 512 w 9599"/>
                <a:gd name="T5" fmla="*/ 27 h 2905"/>
                <a:gd name="T6" fmla="*/ 615 w 9599"/>
                <a:gd name="T7" fmla="*/ 28 h 2905"/>
                <a:gd name="T8" fmla="*/ 735 w 9599"/>
                <a:gd name="T9" fmla="*/ 27 h 2905"/>
                <a:gd name="T10" fmla="*/ 807 w 9599"/>
                <a:gd name="T11" fmla="*/ 27 h 2905"/>
                <a:gd name="T12" fmla="*/ 897 w 9599"/>
                <a:gd name="T13" fmla="*/ 28 h 2905"/>
                <a:gd name="T14" fmla="*/ 985 w 9599"/>
                <a:gd name="T15" fmla="*/ 28 h 2905"/>
                <a:gd name="T16" fmla="*/ 1112 w 9599"/>
                <a:gd name="T17" fmla="*/ 28 h 2905"/>
                <a:gd name="T18" fmla="*/ 1220 w 9599"/>
                <a:gd name="T19" fmla="*/ 28 h 2905"/>
                <a:gd name="T20" fmla="*/ 1236 w 9599"/>
                <a:gd name="T21" fmla="*/ 28 h 2905"/>
                <a:gd name="T22" fmla="*/ 1250 w 9599"/>
                <a:gd name="T23" fmla="*/ 28 h 2905"/>
                <a:gd name="T24" fmla="*/ 1250 w 9599"/>
                <a:gd name="T25" fmla="*/ 0 h 2905"/>
                <a:gd name="T26" fmla="*/ 0 w 9599"/>
                <a:gd name="T27" fmla="*/ 0 h 2905"/>
                <a:gd name="T28" fmla="*/ 0 w 9599"/>
                <a:gd name="T29" fmla="*/ 28 h 2905"/>
                <a:gd name="T30" fmla="*/ 138 w 9599"/>
                <a:gd name="T31" fmla="*/ 28 h 29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99"/>
                <a:gd name="T49" fmla="*/ 0 h 2905"/>
                <a:gd name="T50" fmla="*/ 9599 w 9599"/>
                <a:gd name="T51" fmla="*/ 2905 h 29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99" h="2905">
                  <a:moveTo>
                    <a:pt x="1057" y="2871"/>
                  </a:moveTo>
                  <a:lnTo>
                    <a:pt x="1057" y="2871"/>
                  </a:lnTo>
                  <a:cubicBezTo>
                    <a:pt x="1057" y="2871"/>
                    <a:pt x="3791" y="2791"/>
                    <a:pt x="3930" y="2829"/>
                  </a:cubicBezTo>
                  <a:cubicBezTo>
                    <a:pt x="4068" y="2867"/>
                    <a:pt x="4648" y="2879"/>
                    <a:pt x="4723" y="2879"/>
                  </a:cubicBezTo>
                  <a:cubicBezTo>
                    <a:pt x="4799" y="2879"/>
                    <a:pt x="5504" y="2829"/>
                    <a:pt x="5643" y="2829"/>
                  </a:cubicBezTo>
                  <a:lnTo>
                    <a:pt x="6197" y="2829"/>
                  </a:lnTo>
                  <a:cubicBezTo>
                    <a:pt x="6348" y="2829"/>
                    <a:pt x="6688" y="2867"/>
                    <a:pt x="6889" y="2867"/>
                  </a:cubicBezTo>
                  <a:lnTo>
                    <a:pt x="7569" y="2867"/>
                  </a:lnTo>
                  <a:cubicBezTo>
                    <a:pt x="7834" y="2867"/>
                    <a:pt x="8539" y="2905"/>
                    <a:pt x="8539" y="2905"/>
                  </a:cubicBezTo>
                  <a:lnTo>
                    <a:pt x="9370" y="2879"/>
                  </a:lnTo>
                  <a:cubicBezTo>
                    <a:pt x="9370" y="2879"/>
                    <a:pt x="9408" y="2867"/>
                    <a:pt x="9496" y="2867"/>
                  </a:cubicBezTo>
                  <a:lnTo>
                    <a:pt x="9599" y="2867"/>
                  </a:lnTo>
                  <a:lnTo>
                    <a:pt x="9599" y="0"/>
                  </a:lnTo>
                  <a:lnTo>
                    <a:pt x="0" y="0"/>
                  </a:lnTo>
                  <a:lnTo>
                    <a:pt x="0" y="2879"/>
                  </a:lnTo>
                  <a:lnTo>
                    <a:pt x="1057" y="2871"/>
                  </a:lnTo>
                  <a:close/>
                </a:path>
              </a:pathLst>
            </a:custGeom>
            <a:solidFill>
              <a:srgbClr val="0070C0"/>
            </a:solidFill>
            <a:ln w="0">
              <a:solidFill>
                <a:srgbClr val="000000"/>
              </a:solidFill>
              <a:round/>
              <a:headEnd/>
              <a:tailEnd/>
            </a:ln>
          </p:spPr>
          <p:txBody>
            <a:bodyPr/>
            <a:lstStyle/>
            <a:p>
              <a:endParaRPr lang="en-GB"/>
            </a:p>
          </p:txBody>
        </p:sp>
        <p:sp>
          <p:nvSpPr>
            <p:cNvPr id="8204" name="Freeform 13"/>
            <p:cNvSpPr>
              <a:spLocks noEditPoints="1"/>
            </p:cNvSpPr>
            <p:nvPr/>
          </p:nvSpPr>
          <p:spPr bwMode="auto">
            <a:xfrm>
              <a:off x="5266" y="841"/>
              <a:ext cx="672" cy="34"/>
            </a:xfrm>
            <a:custGeom>
              <a:avLst/>
              <a:gdLst>
                <a:gd name="T0" fmla="*/ 146 w 1118"/>
                <a:gd name="T1" fmla="*/ 0 h 56"/>
                <a:gd name="T2" fmla="*/ 146 w 1118"/>
                <a:gd name="T3" fmla="*/ 0 h 56"/>
                <a:gd name="T4" fmla="*/ 142 w 1118"/>
                <a:gd name="T5" fmla="*/ 1 h 56"/>
                <a:gd name="T6" fmla="*/ 139 w 1118"/>
                <a:gd name="T7" fmla="*/ 1 h 56"/>
                <a:gd name="T8" fmla="*/ 132 w 1118"/>
                <a:gd name="T9" fmla="*/ 1 h 56"/>
                <a:gd name="T10" fmla="*/ 132 w 1118"/>
                <a:gd name="T11" fmla="*/ 1 h 56"/>
                <a:gd name="T12" fmla="*/ 130 w 1118"/>
                <a:gd name="T13" fmla="*/ 1 h 56"/>
                <a:gd name="T14" fmla="*/ 125 w 1118"/>
                <a:gd name="T15" fmla="*/ 2 h 56"/>
                <a:gd name="T16" fmla="*/ 118 w 1118"/>
                <a:gd name="T17" fmla="*/ 2 h 56"/>
                <a:gd name="T18" fmla="*/ 118 w 1118"/>
                <a:gd name="T19" fmla="*/ 2 h 56"/>
                <a:gd name="T20" fmla="*/ 117 w 1118"/>
                <a:gd name="T21" fmla="*/ 2 h 56"/>
                <a:gd name="T22" fmla="*/ 111 w 1118"/>
                <a:gd name="T23" fmla="*/ 3 h 56"/>
                <a:gd name="T24" fmla="*/ 105 w 1118"/>
                <a:gd name="T25" fmla="*/ 3 h 56"/>
                <a:gd name="T26" fmla="*/ 105 w 1118"/>
                <a:gd name="T27" fmla="*/ 3 h 56"/>
                <a:gd name="T28" fmla="*/ 101 w 1118"/>
                <a:gd name="T29" fmla="*/ 4 h 56"/>
                <a:gd name="T30" fmla="*/ 97 w 1118"/>
                <a:gd name="T31" fmla="*/ 4 h 56"/>
                <a:gd name="T32" fmla="*/ 91 w 1118"/>
                <a:gd name="T33" fmla="*/ 4 h 56"/>
                <a:gd name="T34" fmla="*/ 91 w 1118"/>
                <a:gd name="T35" fmla="*/ 4 h 56"/>
                <a:gd name="T36" fmla="*/ 84 w 1118"/>
                <a:gd name="T37" fmla="*/ 5 h 56"/>
                <a:gd name="T38" fmla="*/ 76 w 1118"/>
                <a:gd name="T39" fmla="*/ 5 h 56"/>
                <a:gd name="T40" fmla="*/ 76 w 1118"/>
                <a:gd name="T41" fmla="*/ 5 h 56"/>
                <a:gd name="T42" fmla="*/ 74 w 1118"/>
                <a:gd name="T43" fmla="*/ 5 h 56"/>
                <a:gd name="T44" fmla="*/ 69 w 1118"/>
                <a:gd name="T45" fmla="*/ 5 h 56"/>
                <a:gd name="T46" fmla="*/ 63 w 1118"/>
                <a:gd name="T47" fmla="*/ 5 h 56"/>
                <a:gd name="T48" fmla="*/ 63 w 1118"/>
                <a:gd name="T49" fmla="*/ 5 h 56"/>
                <a:gd name="T50" fmla="*/ 56 w 1118"/>
                <a:gd name="T51" fmla="*/ 6 h 56"/>
                <a:gd name="T52" fmla="*/ 49 w 1118"/>
                <a:gd name="T53" fmla="*/ 6 h 56"/>
                <a:gd name="T54" fmla="*/ 49 w 1118"/>
                <a:gd name="T55" fmla="*/ 6 h 56"/>
                <a:gd name="T56" fmla="*/ 42 w 1118"/>
                <a:gd name="T57" fmla="*/ 7 h 56"/>
                <a:gd name="T58" fmla="*/ 41 w 1118"/>
                <a:gd name="T59" fmla="*/ 7 h 56"/>
                <a:gd name="T60" fmla="*/ 35 w 1118"/>
                <a:gd name="T61" fmla="*/ 7 h 56"/>
                <a:gd name="T62" fmla="*/ 35 w 1118"/>
                <a:gd name="T63" fmla="*/ 7 h 56"/>
                <a:gd name="T64" fmla="*/ 31 w 1118"/>
                <a:gd name="T65" fmla="*/ 7 h 56"/>
                <a:gd name="T66" fmla="*/ 28 w 1118"/>
                <a:gd name="T67" fmla="*/ 7 h 56"/>
                <a:gd name="T68" fmla="*/ 21 w 1118"/>
                <a:gd name="T69" fmla="*/ 7 h 56"/>
                <a:gd name="T70" fmla="*/ 21 w 1118"/>
                <a:gd name="T71" fmla="*/ 7 h 56"/>
                <a:gd name="T72" fmla="*/ 20 w 1118"/>
                <a:gd name="T73" fmla="*/ 7 h 56"/>
                <a:gd name="T74" fmla="*/ 14 w 1118"/>
                <a:gd name="T75" fmla="*/ 7 h 56"/>
                <a:gd name="T76" fmla="*/ 7 w 1118"/>
                <a:gd name="T77" fmla="*/ 7 h 56"/>
                <a:gd name="T78" fmla="*/ 7 w 1118"/>
                <a:gd name="T79" fmla="*/ 7 h 56"/>
                <a:gd name="T80" fmla="*/ 0 w 1118"/>
                <a:gd name="T81" fmla="*/ 8 h 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18"/>
                <a:gd name="T124" fmla="*/ 0 h 56"/>
                <a:gd name="T125" fmla="*/ 1118 w 1118"/>
                <a:gd name="T126" fmla="*/ 56 h 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18" h="56">
                  <a:moveTo>
                    <a:pt x="1118" y="0"/>
                  </a:moveTo>
                  <a:lnTo>
                    <a:pt x="1118" y="0"/>
                  </a:lnTo>
                  <a:lnTo>
                    <a:pt x="1084" y="3"/>
                  </a:lnTo>
                  <a:lnTo>
                    <a:pt x="1065" y="5"/>
                  </a:lnTo>
                  <a:moveTo>
                    <a:pt x="1011" y="9"/>
                  </a:moveTo>
                  <a:lnTo>
                    <a:pt x="1011" y="9"/>
                  </a:lnTo>
                  <a:lnTo>
                    <a:pt x="1000" y="10"/>
                  </a:lnTo>
                  <a:lnTo>
                    <a:pt x="958" y="13"/>
                  </a:lnTo>
                  <a:moveTo>
                    <a:pt x="905" y="17"/>
                  </a:moveTo>
                  <a:lnTo>
                    <a:pt x="905" y="17"/>
                  </a:lnTo>
                  <a:lnTo>
                    <a:pt x="896" y="18"/>
                  </a:lnTo>
                  <a:lnTo>
                    <a:pt x="852" y="21"/>
                  </a:lnTo>
                  <a:moveTo>
                    <a:pt x="799" y="24"/>
                  </a:moveTo>
                  <a:lnTo>
                    <a:pt x="799" y="24"/>
                  </a:lnTo>
                  <a:lnTo>
                    <a:pt x="775" y="26"/>
                  </a:lnTo>
                  <a:lnTo>
                    <a:pt x="746" y="28"/>
                  </a:lnTo>
                  <a:moveTo>
                    <a:pt x="693" y="31"/>
                  </a:moveTo>
                  <a:lnTo>
                    <a:pt x="693" y="31"/>
                  </a:lnTo>
                  <a:lnTo>
                    <a:pt x="639" y="34"/>
                  </a:lnTo>
                  <a:moveTo>
                    <a:pt x="586" y="36"/>
                  </a:moveTo>
                  <a:lnTo>
                    <a:pt x="586" y="36"/>
                  </a:lnTo>
                  <a:lnTo>
                    <a:pt x="564" y="37"/>
                  </a:lnTo>
                  <a:lnTo>
                    <a:pt x="533" y="39"/>
                  </a:lnTo>
                  <a:moveTo>
                    <a:pt x="480" y="41"/>
                  </a:moveTo>
                  <a:lnTo>
                    <a:pt x="480" y="41"/>
                  </a:lnTo>
                  <a:lnTo>
                    <a:pt x="426" y="44"/>
                  </a:lnTo>
                  <a:moveTo>
                    <a:pt x="373" y="46"/>
                  </a:moveTo>
                  <a:lnTo>
                    <a:pt x="373" y="46"/>
                  </a:lnTo>
                  <a:lnTo>
                    <a:pt x="325" y="48"/>
                  </a:lnTo>
                  <a:lnTo>
                    <a:pt x="320" y="48"/>
                  </a:lnTo>
                  <a:moveTo>
                    <a:pt x="267" y="49"/>
                  </a:moveTo>
                  <a:lnTo>
                    <a:pt x="267" y="49"/>
                  </a:lnTo>
                  <a:lnTo>
                    <a:pt x="240" y="50"/>
                  </a:lnTo>
                  <a:lnTo>
                    <a:pt x="213" y="51"/>
                  </a:lnTo>
                  <a:moveTo>
                    <a:pt x="160" y="53"/>
                  </a:moveTo>
                  <a:lnTo>
                    <a:pt x="160" y="53"/>
                  </a:lnTo>
                  <a:lnTo>
                    <a:pt x="153" y="53"/>
                  </a:lnTo>
                  <a:lnTo>
                    <a:pt x="107" y="54"/>
                  </a:lnTo>
                  <a:moveTo>
                    <a:pt x="54" y="55"/>
                  </a:moveTo>
                  <a:lnTo>
                    <a:pt x="54" y="55"/>
                  </a:lnTo>
                  <a:lnTo>
                    <a:pt x="0" y="56"/>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05" name="Freeform 14"/>
            <p:cNvSpPr>
              <a:spLocks noEditPoints="1"/>
            </p:cNvSpPr>
            <p:nvPr/>
          </p:nvSpPr>
          <p:spPr bwMode="auto">
            <a:xfrm>
              <a:off x="4675" y="855"/>
              <a:ext cx="494" cy="20"/>
            </a:xfrm>
            <a:custGeom>
              <a:avLst/>
              <a:gdLst>
                <a:gd name="T0" fmla="*/ 107 w 823"/>
                <a:gd name="T1" fmla="*/ 4 h 33"/>
                <a:gd name="T2" fmla="*/ 107 w 823"/>
                <a:gd name="T3" fmla="*/ 4 h 33"/>
                <a:gd name="T4" fmla="*/ 100 w 823"/>
                <a:gd name="T5" fmla="*/ 4 h 33"/>
                <a:gd name="T6" fmla="*/ 92 w 823"/>
                <a:gd name="T7" fmla="*/ 4 h 33"/>
                <a:gd name="T8" fmla="*/ 92 w 823"/>
                <a:gd name="T9" fmla="*/ 4 h 33"/>
                <a:gd name="T10" fmla="*/ 85 w 823"/>
                <a:gd name="T11" fmla="*/ 4 h 33"/>
                <a:gd name="T12" fmla="*/ 78 w 823"/>
                <a:gd name="T13" fmla="*/ 4 h 33"/>
                <a:gd name="T14" fmla="*/ 78 w 823"/>
                <a:gd name="T15" fmla="*/ 4 h 33"/>
                <a:gd name="T16" fmla="*/ 71 w 823"/>
                <a:gd name="T17" fmla="*/ 3 h 33"/>
                <a:gd name="T18" fmla="*/ 64 w 823"/>
                <a:gd name="T19" fmla="*/ 3 h 33"/>
                <a:gd name="T20" fmla="*/ 64 w 823"/>
                <a:gd name="T21" fmla="*/ 3 h 33"/>
                <a:gd name="T22" fmla="*/ 63 w 823"/>
                <a:gd name="T23" fmla="*/ 3 h 33"/>
                <a:gd name="T24" fmla="*/ 57 w 823"/>
                <a:gd name="T25" fmla="*/ 2 h 33"/>
                <a:gd name="T26" fmla="*/ 50 w 823"/>
                <a:gd name="T27" fmla="*/ 2 h 33"/>
                <a:gd name="T28" fmla="*/ 50 w 823"/>
                <a:gd name="T29" fmla="*/ 2 h 33"/>
                <a:gd name="T30" fmla="*/ 43 w 823"/>
                <a:gd name="T31" fmla="*/ 2 h 33"/>
                <a:gd name="T32" fmla="*/ 35 w 823"/>
                <a:gd name="T33" fmla="*/ 1 h 33"/>
                <a:gd name="T34" fmla="*/ 35 w 823"/>
                <a:gd name="T35" fmla="*/ 1 h 33"/>
                <a:gd name="T36" fmla="*/ 28 w 823"/>
                <a:gd name="T37" fmla="*/ 1 h 33"/>
                <a:gd name="T38" fmla="*/ 21 w 823"/>
                <a:gd name="T39" fmla="*/ 1 h 33"/>
                <a:gd name="T40" fmla="*/ 21 w 823"/>
                <a:gd name="T41" fmla="*/ 1 h 33"/>
                <a:gd name="T42" fmla="*/ 19 w 823"/>
                <a:gd name="T43" fmla="*/ 1 h 33"/>
                <a:gd name="T44" fmla="*/ 14 w 823"/>
                <a:gd name="T45" fmla="*/ 1 h 33"/>
                <a:gd name="T46" fmla="*/ 7 w 823"/>
                <a:gd name="T47" fmla="*/ 1 h 33"/>
                <a:gd name="T48" fmla="*/ 7 w 823"/>
                <a:gd name="T49" fmla="*/ 1 h 33"/>
                <a:gd name="T50" fmla="*/ 0 w 823"/>
                <a:gd name="T51" fmla="*/ 0 h 3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3"/>
                <a:gd name="T79" fmla="*/ 0 h 33"/>
                <a:gd name="T80" fmla="*/ 823 w 823"/>
                <a:gd name="T81" fmla="*/ 33 h 3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3" h="33">
                  <a:moveTo>
                    <a:pt x="823" y="33"/>
                  </a:moveTo>
                  <a:lnTo>
                    <a:pt x="823" y="33"/>
                  </a:lnTo>
                  <a:lnTo>
                    <a:pt x="768" y="32"/>
                  </a:lnTo>
                  <a:moveTo>
                    <a:pt x="713" y="30"/>
                  </a:moveTo>
                  <a:lnTo>
                    <a:pt x="713" y="30"/>
                  </a:lnTo>
                  <a:lnTo>
                    <a:pt x="658" y="29"/>
                  </a:lnTo>
                  <a:moveTo>
                    <a:pt x="603" y="27"/>
                  </a:moveTo>
                  <a:lnTo>
                    <a:pt x="603" y="27"/>
                  </a:lnTo>
                  <a:lnTo>
                    <a:pt x="548" y="24"/>
                  </a:lnTo>
                  <a:moveTo>
                    <a:pt x="494" y="22"/>
                  </a:moveTo>
                  <a:lnTo>
                    <a:pt x="494" y="22"/>
                  </a:lnTo>
                  <a:lnTo>
                    <a:pt x="486" y="22"/>
                  </a:lnTo>
                  <a:lnTo>
                    <a:pt x="439" y="19"/>
                  </a:lnTo>
                  <a:moveTo>
                    <a:pt x="384" y="16"/>
                  </a:moveTo>
                  <a:lnTo>
                    <a:pt x="384" y="16"/>
                  </a:lnTo>
                  <a:lnTo>
                    <a:pt x="329" y="13"/>
                  </a:lnTo>
                  <a:moveTo>
                    <a:pt x="274" y="11"/>
                  </a:moveTo>
                  <a:lnTo>
                    <a:pt x="274" y="11"/>
                  </a:lnTo>
                  <a:lnTo>
                    <a:pt x="219" y="8"/>
                  </a:lnTo>
                  <a:moveTo>
                    <a:pt x="164" y="5"/>
                  </a:moveTo>
                  <a:lnTo>
                    <a:pt x="164" y="5"/>
                  </a:lnTo>
                  <a:lnTo>
                    <a:pt x="144" y="4"/>
                  </a:lnTo>
                  <a:lnTo>
                    <a:pt x="109" y="3"/>
                  </a:lnTo>
                  <a:moveTo>
                    <a:pt x="54" y="2"/>
                  </a:moveTo>
                  <a:lnTo>
                    <a:pt x="54" y="2"/>
                  </a:lnTo>
                  <a:lnTo>
                    <a:pt x="0" y="0"/>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06" name="Freeform 15"/>
            <p:cNvSpPr>
              <a:spLocks noEditPoints="1"/>
            </p:cNvSpPr>
            <p:nvPr/>
          </p:nvSpPr>
          <p:spPr bwMode="auto">
            <a:xfrm>
              <a:off x="3843" y="823"/>
              <a:ext cx="734" cy="31"/>
            </a:xfrm>
            <a:custGeom>
              <a:avLst/>
              <a:gdLst>
                <a:gd name="T0" fmla="*/ 159 w 1222"/>
                <a:gd name="T1" fmla="*/ 7 h 52"/>
                <a:gd name="T2" fmla="*/ 159 w 1222"/>
                <a:gd name="T3" fmla="*/ 7 h 52"/>
                <a:gd name="T4" fmla="*/ 152 w 1222"/>
                <a:gd name="T5" fmla="*/ 7 h 52"/>
                <a:gd name="T6" fmla="*/ 145 w 1222"/>
                <a:gd name="T7" fmla="*/ 7 h 52"/>
                <a:gd name="T8" fmla="*/ 145 w 1222"/>
                <a:gd name="T9" fmla="*/ 7 h 52"/>
                <a:gd name="T10" fmla="*/ 138 w 1222"/>
                <a:gd name="T11" fmla="*/ 7 h 52"/>
                <a:gd name="T12" fmla="*/ 132 w 1222"/>
                <a:gd name="T13" fmla="*/ 6 h 52"/>
                <a:gd name="T14" fmla="*/ 132 w 1222"/>
                <a:gd name="T15" fmla="*/ 6 h 52"/>
                <a:gd name="T16" fmla="*/ 124 w 1222"/>
                <a:gd name="T17" fmla="*/ 6 h 52"/>
                <a:gd name="T18" fmla="*/ 118 w 1222"/>
                <a:gd name="T19" fmla="*/ 6 h 52"/>
                <a:gd name="T20" fmla="*/ 118 w 1222"/>
                <a:gd name="T21" fmla="*/ 6 h 52"/>
                <a:gd name="T22" fmla="*/ 111 w 1222"/>
                <a:gd name="T23" fmla="*/ 6 h 52"/>
                <a:gd name="T24" fmla="*/ 104 w 1222"/>
                <a:gd name="T25" fmla="*/ 6 h 52"/>
                <a:gd name="T26" fmla="*/ 104 w 1222"/>
                <a:gd name="T27" fmla="*/ 6 h 52"/>
                <a:gd name="T28" fmla="*/ 97 w 1222"/>
                <a:gd name="T29" fmla="*/ 6 h 52"/>
                <a:gd name="T30" fmla="*/ 90 w 1222"/>
                <a:gd name="T31" fmla="*/ 5 h 52"/>
                <a:gd name="T32" fmla="*/ 90 w 1222"/>
                <a:gd name="T33" fmla="*/ 5 h 52"/>
                <a:gd name="T34" fmla="*/ 83 w 1222"/>
                <a:gd name="T35" fmla="*/ 5 h 52"/>
                <a:gd name="T36" fmla="*/ 76 w 1222"/>
                <a:gd name="T37" fmla="*/ 5 h 52"/>
                <a:gd name="T38" fmla="*/ 76 w 1222"/>
                <a:gd name="T39" fmla="*/ 5 h 52"/>
                <a:gd name="T40" fmla="*/ 70 w 1222"/>
                <a:gd name="T41" fmla="*/ 5 h 52"/>
                <a:gd name="T42" fmla="*/ 69 w 1222"/>
                <a:gd name="T43" fmla="*/ 5 h 52"/>
                <a:gd name="T44" fmla="*/ 62 w 1222"/>
                <a:gd name="T45" fmla="*/ 4 h 52"/>
                <a:gd name="T46" fmla="*/ 62 w 1222"/>
                <a:gd name="T47" fmla="*/ 4 h 52"/>
                <a:gd name="T48" fmla="*/ 58 w 1222"/>
                <a:gd name="T49" fmla="*/ 4 h 52"/>
                <a:gd name="T50" fmla="*/ 55 w 1222"/>
                <a:gd name="T51" fmla="*/ 4 h 52"/>
                <a:gd name="T52" fmla="*/ 48 w 1222"/>
                <a:gd name="T53" fmla="*/ 4 h 52"/>
                <a:gd name="T54" fmla="*/ 48 w 1222"/>
                <a:gd name="T55" fmla="*/ 4 h 52"/>
                <a:gd name="T56" fmla="*/ 47 w 1222"/>
                <a:gd name="T57" fmla="*/ 4 h 52"/>
                <a:gd name="T58" fmla="*/ 41 w 1222"/>
                <a:gd name="T59" fmla="*/ 4 h 52"/>
                <a:gd name="T60" fmla="*/ 35 w 1222"/>
                <a:gd name="T61" fmla="*/ 3 h 52"/>
                <a:gd name="T62" fmla="*/ 35 w 1222"/>
                <a:gd name="T63" fmla="*/ 3 h 52"/>
                <a:gd name="T64" fmla="*/ 28 w 1222"/>
                <a:gd name="T65" fmla="*/ 2 h 52"/>
                <a:gd name="T66" fmla="*/ 28 w 1222"/>
                <a:gd name="T67" fmla="*/ 2 h 52"/>
                <a:gd name="T68" fmla="*/ 21 w 1222"/>
                <a:gd name="T69" fmla="*/ 2 h 52"/>
                <a:gd name="T70" fmla="*/ 21 w 1222"/>
                <a:gd name="T71" fmla="*/ 2 h 52"/>
                <a:gd name="T72" fmla="*/ 19 w 1222"/>
                <a:gd name="T73" fmla="*/ 2 h 52"/>
                <a:gd name="T74" fmla="*/ 14 w 1222"/>
                <a:gd name="T75" fmla="*/ 1 h 52"/>
                <a:gd name="T76" fmla="*/ 7 w 1222"/>
                <a:gd name="T77" fmla="*/ 1 h 52"/>
                <a:gd name="T78" fmla="*/ 7 w 1222"/>
                <a:gd name="T79" fmla="*/ 1 h 52"/>
                <a:gd name="T80" fmla="*/ 3 w 1222"/>
                <a:gd name="T81" fmla="*/ 1 h 52"/>
                <a:gd name="T82" fmla="*/ 0 w 1222"/>
                <a:gd name="T83" fmla="*/ 0 h 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22"/>
                <a:gd name="T127" fmla="*/ 0 h 52"/>
                <a:gd name="T128" fmla="*/ 1222 w 1222"/>
                <a:gd name="T129" fmla="*/ 52 h 5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22" h="52">
                  <a:moveTo>
                    <a:pt x="1222" y="52"/>
                  </a:moveTo>
                  <a:lnTo>
                    <a:pt x="1222" y="52"/>
                  </a:lnTo>
                  <a:lnTo>
                    <a:pt x="1169" y="51"/>
                  </a:lnTo>
                  <a:moveTo>
                    <a:pt x="1116" y="51"/>
                  </a:moveTo>
                  <a:lnTo>
                    <a:pt x="1116" y="51"/>
                  </a:lnTo>
                  <a:lnTo>
                    <a:pt x="1063" y="50"/>
                  </a:lnTo>
                  <a:moveTo>
                    <a:pt x="1009" y="49"/>
                  </a:moveTo>
                  <a:lnTo>
                    <a:pt x="1009" y="49"/>
                  </a:lnTo>
                  <a:lnTo>
                    <a:pt x="956" y="48"/>
                  </a:lnTo>
                  <a:moveTo>
                    <a:pt x="903" y="47"/>
                  </a:moveTo>
                  <a:lnTo>
                    <a:pt x="903" y="47"/>
                  </a:lnTo>
                  <a:lnTo>
                    <a:pt x="850" y="46"/>
                  </a:lnTo>
                  <a:moveTo>
                    <a:pt x="797" y="45"/>
                  </a:moveTo>
                  <a:lnTo>
                    <a:pt x="797" y="45"/>
                  </a:lnTo>
                  <a:lnTo>
                    <a:pt x="743" y="43"/>
                  </a:lnTo>
                  <a:moveTo>
                    <a:pt x="690" y="42"/>
                  </a:moveTo>
                  <a:lnTo>
                    <a:pt x="690" y="42"/>
                  </a:lnTo>
                  <a:lnTo>
                    <a:pt x="637" y="40"/>
                  </a:lnTo>
                  <a:moveTo>
                    <a:pt x="584" y="39"/>
                  </a:moveTo>
                  <a:lnTo>
                    <a:pt x="584" y="39"/>
                  </a:lnTo>
                  <a:lnTo>
                    <a:pt x="535" y="37"/>
                  </a:lnTo>
                  <a:lnTo>
                    <a:pt x="531" y="37"/>
                  </a:lnTo>
                  <a:moveTo>
                    <a:pt x="477" y="34"/>
                  </a:moveTo>
                  <a:lnTo>
                    <a:pt x="477" y="34"/>
                  </a:lnTo>
                  <a:lnTo>
                    <a:pt x="449" y="33"/>
                  </a:lnTo>
                  <a:lnTo>
                    <a:pt x="424" y="32"/>
                  </a:lnTo>
                  <a:moveTo>
                    <a:pt x="371" y="30"/>
                  </a:moveTo>
                  <a:lnTo>
                    <a:pt x="371" y="30"/>
                  </a:lnTo>
                  <a:lnTo>
                    <a:pt x="367" y="29"/>
                  </a:lnTo>
                  <a:lnTo>
                    <a:pt x="318" y="27"/>
                  </a:lnTo>
                  <a:moveTo>
                    <a:pt x="265" y="23"/>
                  </a:moveTo>
                  <a:lnTo>
                    <a:pt x="265" y="23"/>
                  </a:lnTo>
                  <a:lnTo>
                    <a:pt x="215" y="20"/>
                  </a:lnTo>
                  <a:lnTo>
                    <a:pt x="212" y="20"/>
                  </a:lnTo>
                  <a:moveTo>
                    <a:pt x="159" y="16"/>
                  </a:moveTo>
                  <a:lnTo>
                    <a:pt x="159" y="16"/>
                  </a:lnTo>
                  <a:lnTo>
                    <a:pt x="147" y="15"/>
                  </a:lnTo>
                  <a:lnTo>
                    <a:pt x="106" y="11"/>
                  </a:lnTo>
                  <a:moveTo>
                    <a:pt x="53" y="6"/>
                  </a:moveTo>
                  <a:lnTo>
                    <a:pt x="53" y="6"/>
                  </a:lnTo>
                  <a:lnTo>
                    <a:pt x="25" y="3"/>
                  </a:lnTo>
                  <a:lnTo>
                    <a:pt x="0" y="0"/>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07" name="Freeform 16"/>
            <p:cNvSpPr>
              <a:spLocks noEditPoints="1"/>
            </p:cNvSpPr>
            <p:nvPr/>
          </p:nvSpPr>
          <p:spPr bwMode="auto">
            <a:xfrm>
              <a:off x="3599" y="815"/>
              <a:ext cx="151" cy="6"/>
            </a:xfrm>
            <a:custGeom>
              <a:avLst/>
              <a:gdLst>
                <a:gd name="T0" fmla="*/ 33 w 251"/>
                <a:gd name="T1" fmla="*/ 0 h 10"/>
                <a:gd name="T2" fmla="*/ 33 w 251"/>
                <a:gd name="T3" fmla="*/ 0 h 10"/>
                <a:gd name="T4" fmla="*/ 28 w 251"/>
                <a:gd name="T5" fmla="*/ 1 h 10"/>
                <a:gd name="T6" fmla="*/ 26 w 251"/>
                <a:gd name="T7" fmla="*/ 1 h 10"/>
                <a:gd name="T8" fmla="*/ 20 w 251"/>
                <a:gd name="T9" fmla="*/ 1 h 10"/>
                <a:gd name="T10" fmla="*/ 20 w 251"/>
                <a:gd name="T11" fmla="*/ 1 h 10"/>
                <a:gd name="T12" fmla="*/ 17 w 251"/>
                <a:gd name="T13" fmla="*/ 1 h 10"/>
                <a:gd name="T14" fmla="*/ 13 w 251"/>
                <a:gd name="T15" fmla="*/ 1 h 10"/>
                <a:gd name="T16" fmla="*/ 7 w 251"/>
                <a:gd name="T17" fmla="*/ 1 h 10"/>
                <a:gd name="T18" fmla="*/ 7 w 251"/>
                <a:gd name="T19" fmla="*/ 1 h 10"/>
                <a:gd name="T20" fmla="*/ 6 w 251"/>
                <a:gd name="T21" fmla="*/ 1 h 10"/>
                <a:gd name="T22" fmla="*/ 1 w 251"/>
                <a:gd name="T23" fmla="*/ 1 h 10"/>
                <a:gd name="T24" fmla="*/ 0 w 251"/>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1"/>
                <a:gd name="T40" fmla="*/ 0 h 10"/>
                <a:gd name="T41" fmla="*/ 251 w 25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1" h="10">
                  <a:moveTo>
                    <a:pt x="251" y="0"/>
                  </a:moveTo>
                  <a:lnTo>
                    <a:pt x="251" y="0"/>
                  </a:lnTo>
                  <a:lnTo>
                    <a:pt x="215" y="1"/>
                  </a:lnTo>
                  <a:lnTo>
                    <a:pt x="201" y="1"/>
                  </a:lnTo>
                  <a:moveTo>
                    <a:pt x="151" y="3"/>
                  </a:moveTo>
                  <a:lnTo>
                    <a:pt x="151" y="3"/>
                  </a:lnTo>
                  <a:lnTo>
                    <a:pt x="132" y="4"/>
                  </a:lnTo>
                  <a:lnTo>
                    <a:pt x="101" y="5"/>
                  </a:lnTo>
                  <a:moveTo>
                    <a:pt x="50" y="8"/>
                  </a:moveTo>
                  <a:lnTo>
                    <a:pt x="50" y="8"/>
                  </a:lnTo>
                  <a:lnTo>
                    <a:pt x="48" y="8"/>
                  </a:lnTo>
                  <a:lnTo>
                    <a:pt x="9" y="9"/>
                  </a:lnTo>
                  <a:lnTo>
                    <a:pt x="0" y="10"/>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08" name="Freeform 17"/>
            <p:cNvSpPr>
              <a:spLocks noEditPoints="1"/>
            </p:cNvSpPr>
            <p:nvPr/>
          </p:nvSpPr>
          <p:spPr bwMode="auto">
            <a:xfrm>
              <a:off x="3418" y="822"/>
              <a:ext cx="90" cy="1"/>
            </a:xfrm>
            <a:custGeom>
              <a:avLst/>
              <a:gdLst>
                <a:gd name="T0" fmla="*/ 19 w 150"/>
                <a:gd name="T1" fmla="*/ 0 h 1"/>
                <a:gd name="T2" fmla="*/ 19 w 150"/>
                <a:gd name="T3" fmla="*/ 0 h 1"/>
                <a:gd name="T4" fmla="*/ 13 w 150"/>
                <a:gd name="T5" fmla="*/ 1 h 1"/>
                <a:gd name="T6" fmla="*/ 7 w 150"/>
                <a:gd name="T7" fmla="*/ 1 h 1"/>
                <a:gd name="T8" fmla="*/ 7 w 150"/>
                <a:gd name="T9" fmla="*/ 1 h 1"/>
                <a:gd name="T10" fmla="*/ 5 w 150"/>
                <a:gd name="T11" fmla="*/ 1 h 1"/>
                <a:gd name="T12" fmla="*/ 0 w 150"/>
                <a:gd name="T13" fmla="*/ 1 h 1"/>
                <a:gd name="T14" fmla="*/ 0 60000 65536"/>
                <a:gd name="T15" fmla="*/ 0 60000 65536"/>
                <a:gd name="T16" fmla="*/ 0 60000 65536"/>
                <a:gd name="T17" fmla="*/ 0 60000 65536"/>
                <a:gd name="T18" fmla="*/ 0 60000 65536"/>
                <a:gd name="T19" fmla="*/ 0 60000 65536"/>
                <a:gd name="T20" fmla="*/ 0 60000 65536"/>
                <a:gd name="T21" fmla="*/ 0 w 150"/>
                <a:gd name="T22" fmla="*/ 0 h 1"/>
                <a:gd name="T23" fmla="*/ 150 w 150"/>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1">
                  <a:moveTo>
                    <a:pt x="150" y="0"/>
                  </a:moveTo>
                  <a:lnTo>
                    <a:pt x="150" y="0"/>
                  </a:lnTo>
                  <a:lnTo>
                    <a:pt x="100" y="1"/>
                  </a:lnTo>
                  <a:moveTo>
                    <a:pt x="50" y="1"/>
                  </a:moveTo>
                  <a:lnTo>
                    <a:pt x="50" y="1"/>
                  </a:lnTo>
                  <a:lnTo>
                    <a:pt x="38" y="1"/>
                  </a:lnTo>
                  <a:lnTo>
                    <a:pt x="0" y="1"/>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09" name="Freeform 18"/>
            <p:cNvSpPr>
              <a:spLocks noEditPoints="1"/>
            </p:cNvSpPr>
            <p:nvPr/>
          </p:nvSpPr>
          <p:spPr bwMode="auto">
            <a:xfrm>
              <a:off x="2905" y="825"/>
              <a:ext cx="419" cy="30"/>
            </a:xfrm>
            <a:custGeom>
              <a:avLst/>
              <a:gdLst>
                <a:gd name="T0" fmla="*/ 91 w 697"/>
                <a:gd name="T1" fmla="*/ 0 h 50"/>
                <a:gd name="T2" fmla="*/ 91 w 697"/>
                <a:gd name="T3" fmla="*/ 0 h 50"/>
                <a:gd name="T4" fmla="*/ 87 w 697"/>
                <a:gd name="T5" fmla="*/ 1 h 50"/>
                <a:gd name="T6" fmla="*/ 84 w 697"/>
                <a:gd name="T7" fmla="*/ 1 h 50"/>
                <a:gd name="T8" fmla="*/ 77 w 697"/>
                <a:gd name="T9" fmla="*/ 1 h 50"/>
                <a:gd name="T10" fmla="*/ 77 w 697"/>
                <a:gd name="T11" fmla="*/ 1 h 50"/>
                <a:gd name="T12" fmla="*/ 75 w 697"/>
                <a:gd name="T13" fmla="*/ 1 h 50"/>
                <a:gd name="T14" fmla="*/ 70 w 697"/>
                <a:gd name="T15" fmla="*/ 1 h 50"/>
                <a:gd name="T16" fmla="*/ 63 w 697"/>
                <a:gd name="T17" fmla="*/ 2 h 50"/>
                <a:gd name="T18" fmla="*/ 63 w 697"/>
                <a:gd name="T19" fmla="*/ 2 h 50"/>
                <a:gd name="T20" fmla="*/ 63 w 697"/>
                <a:gd name="T21" fmla="*/ 2 h 50"/>
                <a:gd name="T22" fmla="*/ 56 w 697"/>
                <a:gd name="T23" fmla="*/ 2 h 50"/>
                <a:gd name="T24" fmla="*/ 49 w 697"/>
                <a:gd name="T25" fmla="*/ 3 h 50"/>
                <a:gd name="T26" fmla="*/ 49 w 697"/>
                <a:gd name="T27" fmla="*/ 3 h 50"/>
                <a:gd name="T28" fmla="*/ 42 w 697"/>
                <a:gd name="T29" fmla="*/ 4 h 50"/>
                <a:gd name="T30" fmla="*/ 42 w 697"/>
                <a:gd name="T31" fmla="*/ 4 h 50"/>
                <a:gd name="T32" fmla="*/ 35 w 697"/>
                <a:gd name="T33" fmla="*/ 4 h 50"/>
                <a:gd name="T34" fmla="*/ 35 w 697"/>
                <a:gd name="T35" fmla="*/ 4 h 50"/>
                <a:gd name="T36" fmla="*/ 29 w 697"/>
                <a:gd name="T37" fmla="*/ 4 h 50"/>
                <a:gd name="T38" fmla="*/ 28 w 697"/>
                <a:gd name="T39" fmla="*/ 5 h 50"/>
                <a:gd name="T40" fmla="*/ 21 w 697"/>
                <a:gd name="T41" fmla="*/ 5 h 50"/>
                <a:gd name="T42" fmla="*/ 21 w 697"/>
                <a:gd name="T43" fmla="*/ 5 h 50"/>
                <a:gd name="T44" fmla="*/ 17 w 697"/>
                <a:gd name="T45" fmla="*/ 5 h 50"/>
                <a:gd name="T46" fmla="*/ 14 w 697"/>
                <a:gd name="T47" fmla="*/ 6 h 50"/>
                <a:gd name="T48" fmla="*/ 7 w 697"/>
                <a:gd name="T49" fmla="*/ 6 h 50"/>
                <a:gd name="T50" fmla="*/ 7 w 697"/>
                <a:gd name="T51" fmla="*/ 6 h 50"/>
                <a:gd name="T52" fmla="*/ 5 w 697"/>
                <a:gd name="T53" fmla="*/ 6 h 50"/>
                <a:gd name="T54" fmla="*/ 1 w 697"/>
                <a:gd name="T55" fmla="*/ 7 h 50"/>
                <a:gd name="T56" fmla="*/ 0 w 697"/>
                <a:gd name="T57" fmla="*/ 7 h 5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97"/>
                <a:gd name="T88" fmla="*/ 0 h 50"/>
                <a:gd name="T89" fmla="*/ 697 w 697"/>
                <a:gd name="T90" fmla="*/ 50 h 5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97" h="50">
                  <a:moveTo>
                    <a:pt x="697" y="0"/>
                  </a:moveTo>
                  <a:lnTo>
                    <a:pt x="697" y="0"/>
                  </a:lnTo>
                  <a:lnTo>
                    <a:pt x="660" y="3"/>
                  </a:lnTo>
                  <a:lnTo>
                    <a:pt x="643" y="4"/>
                  </a:lnTo>
                  <a:moveTo>
                    <a:pt x="590" y="7"/>
                  </a:moveTo>
                  <a:lnTo>
                    <a:pt x="590" y="7"/>
                  </a:lnTo>
                  <a:lnTo>
                    <a:pt x="575" y="8"/>
                  </a:lnTo>
                  <a:lnTo>
                    <a:pt x="536" y="11"/>
                  </a:lnTo>
                  <a:moveTo>
                    <a:pt x="483" y="15"/>
                  </a:moveTo>
                  <a:lnTo>
                    <a:pt x="483" y="15"/>
                  </a:lnTo>
                  <a:lnTo>
                    <a:pt x="479" y="15"/>
                  </a:lnTo>
                  <a:lnTo>
                    <a:pt x="429" y="19"/>
                  </a:lnTo>
                  <a:moveTo>
                    <a:pt x="375" y="23"/>
                  </a:moveTo>
                  <a:lnTo>
                    <a:pt x="375" y="23"/>
                  </a:lnTo>
                  <a:lnTo>
                    <a:pt x="324" y="27"/>
                  </a:lnTo>
                  <a:lnTo>
                    <a:pt x="322" y="27"/>
                  </a:lnTo>
                  <a:moveTo>
                    <a:pt x="268" y="31"/>
                  </a:moveTo>
                  <a:lnTo>
                    <a:pt x="268" y="31"/>
                  </a:lnTo>
                  <a:lnTo>
                    <a:pt x="222" y="34"/>
                  </a:lnTo>
                  <a:lnTo>
                    <a:pt x="215" y="35"/>
                  </a:lnTo>
                  <a:moveTo>
                    <a:pt x="161" y="39"/>
                  </a:moveTo>
                  <a:lnTo>
                    <a:pt x="161" y="39"/>
                  </a:lnTo>
                  <a:lnTo>
                    <a:pt x="126" y="41"/>
                  </a:lnTo>
                  <a:lnTo>
                    <a:pt x="107" y="43"/>
                  </a:lnTo>
                  <a:moveTo>
                    <a:pt x="54" y="46"/>
                  </a:moveTo>
                  <a:lnTo>
                    <a:pt x="54" y="46"/>
                  </a:lnTo>
                  <a:lnTo>
                    <a:pt x="41" y="47"/>
                  </a:lnTo>
                  <a:lnTo>
                    <a:pt x="5" y="50"/>
                  </a:lnTo>
                  <a:lnTo>
                    <a:pt x="0" y="50"/>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10" name="Freeform 19"/>
            <p:cNvSpPr>
              <a:spLocks noEditPoints="1"/>
            </p:cNvSpPr>
            <p:nvPr/>
          </p:nvSpPr>
          <p:spPr bwMode="auto">
            <a:xfrm>
              <a:off x="2407" y="818"/>
              <a:ext cx="404" cy="36"/>
            </a:xfrm>
            <a:custGeom>
              <a:avLst/>
              <a:gdLst>
                <a:gd name="T0" fmla="*/ 88 w 672"/>
                <a:gd name="T1" fmla="*/ 8 h 60"/>
                <a:gd name="T2" fmla="*/ 88 w 672"/>
                <a:gd name="T3" fmla="*/ 8 h 60"/>
                <a:gd name="T4" fmla="*/ 83 w 672"/>
                <a:gd name="T5" fmla="*/ 7 h 60"/>
                <a:gd name="T6" fmla="*/ 81 w 672"/>
                <a:gd name="T7" fmla="*/ 7 h 60"/>
                <a:gd name="T8" fmla="*/ 75 w 672"/>
                <a:gd name="T9" fmla="*/ 7 h 60"/>
                <a:gd name="T10" fmla="*/ 75 w 672"/>
                <a:gd name="T11" fmla="*/ 7 h 60"/>
                <a:gd name="T12" fmla="*/ 70 w 672"/>
                <a:gd name="T13" fmla="*/ 6 h 60"/>
                <a:gd name="T14" fmla="*/ 67 w 672"/>
                <a:gd name="T15" fmla="*/ 6 h 60"/>
                <a:gd name="T16" fmla="*/ 61 w 672"/>
                <a:gd name="T17" fmla="*/ 5 h 60"/>
                <a:gd name="T18" fmla="*/ 61 w 672"/>
                <a:gd name="T19" fmla="*/ 5 h 60"/>
                <a:gd name="T20" fmla="*/ 57 w 672"/>
                <a:gd name="T21" fmla="*/ 5 h 60"/>
                <a:gd name="T22" fmla="*/ 54 w 672"/>
                <a:gd name="T23" fmla="*/ 5 h 60"/>
                <a:gd name="T24" fmla="*/ 47 w 672"/>
                <a:gd name="T25" fmla="*/ 4 h 60"/>
                <a:gd name="T26" fmla="*/ 47 w 672"/>
                <a:gd name="T27" fmla="*/ 4 h 60"/>
                <a:gd name="T28" fmla="*/ 41 w 672"/>
                <a:gd name="T29" fmla="*/ 4 h 60"/>
                <a:gd name="T30" fmla="*/ 40 w 672"/>
                <a:gd name="T31" fmla="*/ 4 h 60"/>
                <a:gd name="T32" fmla="*/ 34 w 672"/>
                <a:gd name="T33" fmla="*/ 3 h 60"/>
                <a:gd name="T34" fmla="*/ 34 w 672"/>
                <a:gd name="T35" fmla="*/ 3 h 60"/>
                <a:gd name="T36" fmla="*/ 27 w 672"/>
                <a:gd name="T37" fmla="*/ 2 h 60"/>
                <a:gd name="T38" fmla="*/ 27 w 672"/>
                <a:gd name="T39" fmla="*/ 2 h 60"/>
                <a:gd name="T40" fmla="*/ 20 w 672"/>
                <a:gd name="T41" fmla="*/ 1 h 60"/>
                <a:gd name="T42" fmla="*/ 20 w 672"/>
                <a:gd name="T43" fmla="*/ 1 h 60"/>
                <a:gd name="T44" fmla="*/ 20 w 672"/>
                <a:gd name="T45" fmla="*/ 1 h 60"/>
                <a:gd name="T46" fmla="*/ 13 w 672"/>
                <a:gd name="T47" fmla="*/ 1 h 60"/>
                <a:gd name="T48" fmla="*/ 7 w 672"/>
                <a:gd name="T49" fmla="*/ 1 h 60"/>
                <a:gd name="T50" fmla="*/ 7 w 672"/>
                <a:gd name="T51" fmla="*/ 1 h 60"/>
                <a:gd name="T52" fmla="*/ 1 w 672"/>
                <a:gd name="T53" fmla="*/ 1 h 60"/>
                <a:gd name="T54" fmla="*/ 0 w 672"/>
                <a:gd name="T55" fmla="*/ 0 h 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72"/>
                <a:gd name="T85" fmla="*/ 0 h 60"/>
                <a:gd name="T86" fmla="*/ 672 w 672"/>
                <a:gd name="T87" fmla="*/ 60 h 6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72" h="60">
                  <a:moveTo>
                    <a:pt x="672" y="60"/>
                  </a:moveTo>
                  <a:lnTo>
                    <a:pt x="672" y="60"/>
                  </a:lnTo>
                  <a:lnTo>
                    <a:pt x="633" y="57"/>
                  </a:lnTo>
                  <a:lnTo>
                    <a:pt x="620" y="56"/>
                  </a:lnTo>
                  <a:moveTo>
                    <a:pt x="569" y="51"/>
                  </a:moveTo>
                  <a:lnTo>
                    <a:pt x="569" y="51"/>
                  </a:lnTo>
                  <a:lnTo>
                    <a:pt x="540" y="48"/>
                  </a:lnTo>
                  <a:lnTo>
                    <a:pt x="517" y="46"/>
                  </a:lnTo>
                  <a:moveTo>
                    <a:pt x="465" y="41"/>
                  </a:moveTo>
                  <a:lnTo>
                    <a:pt x="465" y="41"/>
                  </a:lnTo>
                  <a:lnTo>
                    <a:pt x="433" y="38"/>
                  </a:lnTo>
                  <a:lnTo>
                    <a:pt x="414" y="36"/>
                  </a:lnTo>
                  <a:moveTo>
                    <a:pt x="362" y="32"/>
                  </a:moveTo>
                  <a:lnTo>
                    <a:pt x="362" y="32"/>
                  </a:lnTo>
                  <a:lnTo>
                    <a:pt x="320" y="28"/>
                  </a:lnTo>
                  <a:lnTo>
                    <a:pt x="310" y="27"/>
                  </a:lnTo>
                  <a:moveTo>
                    <a:pt x="258" y="22"/>
                  </a:moveTo>
                  <a:lnTo>
                    <a:pt x="258" y="22"/>
                  </a:lnTo>
                  <a:lnTo>
                    <a:pt x="207" y="17"/>
                  </a:lnTo>
                  <a:moveTo>
                    <a:pt x="155" y="12"/>
                  </a:moveTo>
                  <a:lnTo>
                    <a:pt x="155" y="12"/>
                  </a:lnTo>
                  <a:lnTo>
                    <a:pt x="154" y="12"/>
                  </a:lnTo>
                  <a:lnTo>
                    <a:pt x="103" y="8"/>
                  </a:lnTo>
                  <a:moveTo>
                    <a:pt x="52" y="4"/>
                  </a:moveTo>
                  <a:lnTo>
                    <a:pt x="52" y="4"/>
                  </a:lnTo>
                  <a:lnTo>
                    <a:pt x="12" y="1"/>
                  </a:lnTo>
                  <a:lnTo>
                    <a:pt x="0" y="0"/>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11" name="Freeform 20"/>
            <p:cNvSpPr>
              <a:spLocks noEditPoints="1"/>
            </p:cNvSpPr>
            <p:nvPr/>
          </p:nvSpPr>
          <p:spPr bwMode="auto">
            <a:xfrm>
              <a:off x="2096" y="811"/>
              <a:ext cx="218" cy="5"/>
            </a:xfrm>
            <a:custGeom>
              <a:avLst/>
              <a:gdLst>
                <a:gd name="T0" fmla="*/ 48 w 362"/>
                <a:gd name="T1" fmla="*/ 1 h 8"/>
                <a:gd name="T2" fmla="*/ 48 w 362"/>
                <a:gd name="T3" fmla="*/ 1 h 8"/>
                <a:gd name="T4" fmla="*/ 42 w 362"/>
                <a:gd name="T5" fmla="*/ 1 h 8"/>
                <a:gd name="T6" fmla="*/ 41 w 362"/>
                <a:gd name="T7" fmla="*/ 1 h 8"/>
                <a:gd name="T8" fmla="*/ 34 w 362"/>
                <a:gd name="T9" fmla="*/ 1 h 8"/>
                <a:gd name="T10" fmla="*/ 34 w 362"/>
                <a:gd name="T11" fmla="*/ 1 h 8"/>
                <a:gd name="T12" fmla="*/ 28 w 362"/>
                <a:gd name="T13" fmla="*/ 1 h 8"/>
                <a:gd name="T14" fmla="*/ 27 w 362"/>
                <a:gd name="T15" fmla="*/ 1 h 8"/>
                <a:gd name="T16" fmla="*/ 20 w 362"/>
                <a:gd name="T17" fmla="*/ 1 h 8"/>
                <a:gd name="T18" fmla="*/ 20 w 362"/>
                <a:gd name="T19" fmla="*/ 1 h 8"/>
                <a:gd name="T20" fmla="*/ 14 w 362"/>
                <a:gd name="T21" fmla="*/ 1 h 8"/>
                <a:gd name="T22" fmla="*/ 13 w 362"/>
                <a:gd name="T23" fmla="*/ 1 h 8"/>
                <a:gd name="T24" fmla="*/ 7 w 362"/>
                <a:gd name="T25" fmla="*/ 1 h 8"/>
                <a:gd name="T26" fmla="*/ 7 w 362"/>
                <a:gd name="T27" fmla="*/ 1 h 8"/>
                <a:gd name="T28" fmla="*/ 2 w 362"/>
                <a:gd name="T29" fmla="*/ 0 h 8"/>
                <a:gd name="T30" fmla="*/ 0 w 362"/>
                <a:gd name="T31" fmla="*/ 0 h 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62"/>
                <a:gd name="T49" fmla="*/ 0 h 8"/>
                <a:gd name="T50" fmla="*/ 362 w 362"/>
                <a:gd name="T51" fmla="*/ 8 h 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62" h="8">
                  <a:moveTo>
                    <a:pt x="362" y="8"/>
                  </a:moveTo>
                  <a:lnTo>
                    <a:pt x="362" y="8"/>
                  </a:lnTo>
                  <a:lnTo>
                    <a:pt x="314" y="7"/>
                  </a:lnTo>
                  <a:lnTo>
                    <a:pt x="310" y="7"/>
                  </a:lnTo>
                  <a:moveTo>
                    <a:pt x="258" y="6"/>
                  </a:moveTo>
                  <a:lnTo>
                    <a:pt x="258" y="6"/>
                  </a:lnTo>
                  <a:lnTo>
                    <a:pt x="212" y="5"/>
                  </a:lnTo>
                  <a:lnTo>
                    <a:pt x="207" y="5"/>
                  </a:lnTo>
                  <a:moveTo>
                    <a:pt x="155" y="3"/>
                  </a:moveTo>
                  <a:lnTo>
                    <a:pt x="155" y="3"/>
                  </a:lnTo>
                  <a:lnTo>
                    <a:pt x="109" y="2"/>
                  </a:lnTo>
                  <a:lnTo>
                    <a:pt x="103" y="2"/>
                  </a:lnTo>
                  <a:moveTo>
                    <a:pt x="52" y="1"/>
                  </a:moveTo>
                  <a:lnTo>
                    <a:pt x="52" y="1"/>
                  </a:lnTo>
                  <a:lnTo>
                    <a:pt x="15" y="0"/>
                  </a:lnTo>
                  <a:lnTo>
                    <a:pt x="0" y="0"/>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12" name="Freeform 21"/>
            <p:cNvSpPr>
              <a:spLocks noEditPoints="1"/>
            </p:cNvSpPr>
            <p:nvPr/>
          </p:nvSpPr>
          <p:spPr bwMode="auto">
            <a:xfrm>
              <a:off x="1518" y="811"/>
              <a:ext cx="483" cy="15"/>
            </a:xfrm>
            <a:custGeom>
              <a:avLst/>
              <a:gdLst>
                <a:gd name="T0" fmla="*/ 105 w 804"/>
                <a:gd name="T1" fmla="*/ 0 h 26"/>
                <a:gd name="T2" fmla="*/ 105 w 804"/>
                <a:gd name="T3" fmla="*/ 0 h 26"/>
                <a:gd name="T4" fmla="*/ 99 w 804"/>
                <a:gd name="T5" fmla="*/ 1 h 26"/>
                <a:gd name="T6" fmla="*/ 98 w 804"/>
                <a:gd name="T7" fmla="*/ 1 h 26"/>
                <a:gd name="T8" fmla="*/ 91 w 804"/>
                <a:gd name="T9" fmla="*/ 1 h 26"/>
                <a:gd name="T10" fmla="*/ 91 w 804"/>
                <a:gd name="T11" fmla="*/ 1 h 26"/>
                <a:gd name="T12" fmla="*/ 87 w 804"/>
                <a:gd name="T13" fmla="*/ 1 h 26"/>
                <a:gd name="T14" fmla="*/ 84 w 804"/>
                <a:gd name="T15" fmla="*/ 1 h 26"/>
                <a:gd name="T16" fmla="*/ 77 w 804"/>
                <a:gd name="T17" fmla="*/ 1 h 26"/>
                <a:gd name="T18" fmla="*/ 77 w 804"/>
                <a:gd name="T19" fmla="*/ 1 h 26"/>
                <a:gd name="T20" fmla="*/ 73 w 804"/>
                <a:gd name="T21" fmla="*/ 1 h 26"/>
                <a:gd name="T22" fmla="*/ 70 w 804"/>
                <a:gd name="T23" fmla="*/ 1 h 26"/>
                <a:gd name="T24" fmla="*/ 63 w 804"/>
                <a:gd name="T25" fmla="*/ 1 h 26"/>
                <a:gd name="T26" fmla="*/ 63 w 804"/>
                <a:gd name="T27" fmla="*/ 1 h 26"/>
                <a:gd name="T28" fmla="*/ 58 w 804"/>
                <a:gd name="T29" fmla="*/ 1 h 26"/>
                <a:gd name="T30" fmla="*/ 56 w 804"/>
                <a:gd name="T31" fmla="*/ 1 h 26"/>
                <a:gd name="T32" fmla="*/ 49 w 804"/>
                <a:gd name="T33" fmla="*/ 2 h 26"/>
                <a:gd name="T34" fmla="*/ 49 w 804"/>
                <a:gd name="T35" fmla="*/ 2 h 26"/>
                <a:gd name="T36" fmla="*/ 42 w 804"/>
                <a:gd name="T37" fmla="*/ 2 h 26"/>
                <a:gd name="T38" fmla="*/ 42 w 804"/>
                <a:gd name="T39" fmla="*/ 2 h 26"/>
                <a:gd name="T40" fmla="*/ 35 w 804"/>
                <a:gd name="T41" fmla="*/ 2 h 26"/>
                <a:gd name="T42" fmla="*/ 35 w 804"/>
                <a:gd name="T43" fmla="*/ 2 h 26"/>
                <a:gd name="T44" fmla="*/ 35 w 804"/>
                <a:gd name="T45" fmla="*/ 2 h 26"/>
                <a:gd name="T46" fmla="*/ 28 w 804"/>
                <a:gd name="T47" fmla="*/ 2 h 26"/>
                <a:gd name="T48" fmla="*/ 21 w 804"/>
                <a:gd name="T49" fmla="*/ 2 h 26"/>
                <a:gd name="T50" fmla="*/ 21 w 804"/>
                <a:gd name="T51" fmla="*/ 2 h 26"/>
                <a:gd name="T52" fmla="*/ 20 w 804"/>
                <a:gd name="T53" fmla="*/ 2 h 26"/>
                <a:gd name="T54" fmla="*/ 14 w 804"/>
                <a:gd name="T55" fmla="*/ 2 h 26"/>
                <a:gd name="T56" fmla="*/ 7 w 804"/>
                <a:gd name="T57" fmla="*/ 3 h 26"/>
                <a:gd name="T58" fmla="*/ 7 w 804"/>
                <a:gd name="T59" fmla="*/ 3 h 26"/>
                <a:gd name="T60" fmla="*/ 1 w 804"/>
                <a:gd name="T61" fmla="*/ 3 h 26"/>
                <a:gd name="T62" fmla="*/ 0 w 804"/>
                <a:gd name="T63" fmla="*/ 3 h 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04"/>
                <a:gd name="T97" fmla="*/ 0 h 26"/>
                <a:gd name="T98" fmla="*/ 804 w 804"/>
                <a:gd name="T99" fmla="*/ 26 h 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04" h="26">
                  <a:moveTo>
                    <a:pt x="804" y="0"/>
                  </a:moveTo>
                  <a:lnTo>
                    <a:pt x="804" y="0"/>
                  </a:lnTo>
                  <a:lnTo>
                    <a:pt x="762" y="1"/>
                  </a:lnTo>
                  <a:lnTo>
                    <a:pt x="750" y="2"/>
                  </a:lnTo>
                  <a:moveTo>
                    <a:pt x="697" y="3"/>
                  </a:moveTo>
                  <a:lnTo>
                    <a:pt x="697" y="3"/>
                  </a:lnTo>
                  <a:lnTo>
                    <a:pt x="666" y="4"/>
                  </a:lnTo>
                  <a:lnTo>
                    <a:pt x="643" y="5"/>
                  </a:lnTo>
                  <a:moveTo>
                    <a:pt x="590" y="7"/>
                  </a:moveTo>
                  <a:lnTo>
                    <a:pt x="590" y="7"/>
                  </a:lnTo>
                  <a:lnTo>
                    <a:pt x="557" y="8"/>
                  </a:lnTo>
                  <a:lnTo>
                    <a:pt x="536" y="9"/>
                  </a:lnTo>
                  <a:moveTo>
                    <a:pt x="482" y="10"/>
                  </a:moveTo>
                  <a:lnTo>
                    <a:pt x="482" y="10"/>
                  </a:lnTo>
                  <a:lnTo>
                    <a:pt x="441" y="12"/>
                  </a:lnTo>
                  <a:lnTo>
                    <a:pt x="429" y="12"/>
                  </a:lnTo>
                  <a:moveTo>
                    <a:pt x="375" y="14"/>
                  </a:moveTo>
                  <a:lnTo>
                    <a:pt x="375" y="14"/>
                  </a:lnTo>
                  <a:lnTo>
                    <a:pt x="322" y="16"/>
                  </a:lnTo>
                  <a:moveTo>
                    <a:pt x="268" y="18"/>
                  </a:moveTo>
                  <a:lnTo>
                    <a:pt x="268" y="18"/>
                  </a:lnTo>
                  <a:lnTo>
                    <a:pt x="264" y="18"/>
                  </a:lnTo>
                  <a:lnTo>
                    <a:pt x="214" y="20"/>
                  </a:lnTo>
                  <a:moveTo>
                    <a:pt x="161" y="22"/>
                  </a:moveTo>
                  <a:lnTo>
                    <a:pt x="161" y="22"/>
                  </a:lnTo>
                  <a:lnTo>
                    <a:pt x="153" y="22"/>
                  </a:lnTo>
                  <a:lnTo>
                    <a:pt x="107" y="23"/>
                  </a:lnTo>
                  <a:moveTo>
                    <a:pt x="54" y="25"/>
                  </a:moveTo>
                  <a:lnTo>
                    <a:pt x="54" y="25"/>
                  </a:lnTo>
                  <a:lnTo>
                    <a:pt x="11" y="26"/>
                  </a:lnTo>
                  <a:lnTo>
                    <a:pt x="0" y="26"/>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13" name="Freeform 22"/>
            <p:cNvSpPr>
              <a:spLocks noEditPoints="1"/>
            </p:cNvSpPr>
            <p:nvPr/>
          </p:nvSpPr>
          <p:spPr bwMode="auto">
            <a:xfrm>
              <a:off x="1068" y="828"/>
              <a:ext cx="354" cy="10"/>
            </a:xfrm>
            <a:custGeom>
              <a:avLst/>
              <a:gdLst>
                <a:gd name="T0" fmla="*/ 77 w 588"/>
                <a:gd name="T1" fmla="*/ 0 h 17"/>
                <a:gd name="T2" fmla="*/ 77 w 588"/>
                <a:gd name="T3" fmla="*/ 0 h 17"/>
                <a:gd name="T4" fmla="*/ 72 w 588"/>
                <a:gd name="T5" fmla="*/ 1 h 17"/>
                <a:gd name="T6" fmla="*/ 70 w 588"/>
                <a:gd name="T7" fmla="*/ 1 h 17"/>
                <a:gd name="T8" fmla="*/ 63 w 588"/>
                <a:gd name="T9" fmla="*/ 1 h 17"/>
                <a:gd name="T10" fmla="*/ 63 w 588"/>
                <a:gd name="T11" fmla="*/ 1 h 17"/>
                <a:gd name="T12" fmla="*/ 59 w 588"/>
                <a:gd name="T13" fmla="*/ 1 h 17"/>
                <a:gd name="T14" fmla="*/ 56 w 588"/>
                <a:gd name="T15" fmla="*/ 1 h 17"/>
                <a:gd name="T16" fmla="*/ 49 w 588"/>
                <a:gd name="T17" fmla="*/ 1 h 17"/>
                <a:gd name="T18" fmla="*/ 49 w 588"/>
                <a:gd name="T19" fmla="*/ 1 h 17"/>
                <a:gd name="T20" fmla="*/ 44 w 588"/>
                <a:gd name="T21" fmla="*/ 1 h 17"/>
                <a:gd name="T22" fmla="*/ 42 w 588"/>
                <a:gd name="T23" fmla="*/ 1 h 17"/>
                <a:gd name="T24" fmla="*/ 35 w 588"/>
                <a:gd name="T25" fmla="*/ 1 h 17"/>
                <a:gd name="T26" fmla="*/ 35 w 588"/>
                <a:gd name="T27" fmla="*/ 1 h 17"/>
                <a:gd name="T28" fmla="*/ 28 w 588"/>
                <a:gd name="T29" fmla="*/ 1 h 17"/>
                <a:gd name="T30" fmla="*/ 28 w 588"/>
                <a:gd name="T31" fmla="*/ 1 h 17"/>
                <a:gd name="T32" fmla="*/ 21 w 588"/>
                <a:gd name="T33" fmla="*/ 2 h 17"/>
                <a:gd name="T34" fmla="*/ 21 w 588"/>
                <a:gd name="T35" fmla="*/ 2 h 17"/>
                <a:gd name="T36" fmla="*/ 20 w 588"/>
                <a:gd name="T37" fmla="*/ 2 h 17"/>
                <a:gd name="T38" fmla="*/ 14 w 588"/>
                <a:gd name="T39" fmla="*/ 2 h 17"/>
                <a:gd name="T40" fmla="*/ 7 w 588"/>
                <a:gd name="T41" fmla="*/ 2 h 17"/>
                <a:gd name="T42" fmla="*/ 7 w 588"/>
                <a:gd name="T43" fmla="*/ 2 h 17"/>
                <a:gd name="T44" fmla="*/ 4 w 588"/>
                <a:gd name="T45" fmla="*/ 2 h 17"/>
                <a:gd name="T46" fmla="*/ 0 w 588"/>
                <a:gd name="T47" fmla="*/ 2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8"/>
                <a:gd name="T73" fmla="*/ 0 h 17"/>
                <a:gd name="T74" fmla="*/ 588 w 588"/>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8" h="17">
                  <a:moveTo>
                    <a:pt x="588" y="0"/>
                  </a:moveTo>
                  <a:lnTo>
                    <a:pt x="588" y="0"/>
                  </a:lnTo>
                  <a:lnTo>
                    <a:pt x="546" y="1"/>
                  </a:lnTo>
                  <a:lnTo>
                    <a:pt x="535" y="2"/>
                  </a:lnTo>
                  <a:moveTo>
                    <a:pt x="481" y="4"/>
                  </a:moveTo>
                  <a:lnTo>
                    <a:pt x="481" y="4"/>
                  </a:lnTo>
                  <a:lnTo>
                    <a:pt x="448" y="5"/>
                  </a:lnTo>
                  <a:lnTo>
                    <a:pt x="428" y="5"/>
                  </a:lnTo>
                  <a:moveTo>
                    <a:pt x="375" y="7"/>
                  </a:moveTo>
                  <a:lnTo>
                    <a:pt x="375" y="7"/>
                  </a:lnTo>
                  <a:lnTo>
                    <a:pt x="336" y="9"/>
                  </a:lnTo>
                  <a:lnTo>
                    <a:pt x="321" y="9"/>
                  </a:lnTo>
                  <a:moveTo>
                    <a:pt x="268" y="11"/>
                  </a:moveTo>
                  <a:lnTo>
                    <a:pt x="268" y="11"/>
                  </a:lnTo>
                  <a:lnTo>
                    <a:pt x="216" y="12"/>
                  </a:lnTo>
                  <a:lnTo>
                    <a:pt x="214" y="12"/>
                  </a:lnTo>
                  <a:moveTo>
                    <a:pt x="161" y="14"/>
                  </a:moveTo>
                  <a:lnTo>
                    <a:pt x="161" y="14"/>
                  </a:lnTo>
                  <a:lnTo>
                    <a:pt x="155" y="14"/>
                  </a:lnTo>
                  <a:lnTo>
                    <a:pt x="107" y="15"/>
                  </a:lnTo>
                  <a:moveTo>
                    <a:pt x="54" y="16"/>
                  </a:moveTo>
                  <a:lnTo>
                    <a:pt x="54" y="16"/>
                  </a:lnTo>
                  <a:lnTo>
                    <a:pt x="33" y="16"/>
                  </a:lnTo>
                  <a:lnTo>
                    <a:pt x="0" y="17"/>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14" name="Freeform 23"/>
            <p:cNvSpPr>
              <a:spLocks noEditPoints="1"/>
            </p:cNvSpPr>
            <p:nvPr/>
          </p:nvSpPr>
          <p:spPr bwMode="auto">
            <a:xfrm>
              <a:off x="594" y="839"/>
              <a:ext cx="375" cy="14"/>
            </a:xfrm>
            <a:custGeom>
              <a:avLst/>
              <a:gdLst>
                <a:gd name="T0" fmla="*/ 81 w 624"/>
                <a:gd name="T1" fmla="*/ 0 h 24"/>
                <a:gd name="T2" fmla="*/ 81 w 624"/>
                <a:gd name="T3" fmla="*/ 0 h 24"/>
                <a:gd name="T4" fmla="*/ 74 w 624"/>
                <a:gd name="T5" fmla="*/ 1 h 24"/>
                <a:gd name="T6" fmla="*/ 67 w 624"/>
                <a:gd name="T7" fmla="*/ 1 h 24"/>
                <a:gd name="T8" fmla="*/ 67 w 624"/>
                <a:gd name="T9" fmla="*/ 1 h 24"/>
                <a:gd name="T10" fmla="*/ 66 w 624"/>
                <a:gd name="T11" fmla="*/ 1 h 24"/>
                <a:gd name="T12" fmla="*/ 59 w 624"/>
                <a:gd name="T13" fmla="*/ 1 h 24"/>
                <a:gd name="T14" fmla="*/ 52 w 624"/>
                <a:gd name="T15" fmla="*/ 1 h 24"/>
                <a:gd name="T16" fmla="*/ 52 w 624"/>
                <a:gd name="T17" fmla="*/ 1 h 24"/>
                <a:gd name="T18" fmla="*/ 50 w 624"/>
                <a:gd name="T19" fmla="*/ 1 h 24"/>
                <a:gd name="T20" fmla="*/ 44 w 624"/>
                <a:gd name="T21" fmla="*/ 1 h 24"/>
                <a:gd name="T22" fmla="*/ 37 w 624"/>
                <a:gd name="T23" fmla="*/ 1 h 24"/>
                <a:gd name="T24" fmla="*/ 37 w 624"/>
                <a:gd name="T25" fmla="*/ 1 h 24"/>
                <a:gd name="T26" fmla="*/ 35 w 624"/>
                <a:gd name="T27" fmla="*/ 1 h 24"/>
                <a:gd name="T28" fmla="*/ 29 w 624"/>
                <a:gd name="T29" fmla="*/ 2 h 24"/>
                <a:gd name="T30" fmla="*/ 22 w 624"/>
                <a:gd name="T31" fmla="*/ 2 h 24"/>
                <a:gd name="T32" fmla="*/ 22 w 624"/>
                <a:gd name="T33" fmla="*/ 2 h 24"/>
                <a:gd name="T34" fmla="*/ 20 w 624"/>
                <a:gd name="T35" fmla="*/ 2 h 24"/>
                <a:gd name="T36" fmla="*/ 15 w 624"/>
                <a:gd name="T37" fmla="*/ 2 h 24"/>
                <a:gd name="T38" fmla="*/ 7 w 624"/>
                <a:gd name="T39" fmla="*/ 2 h 24"/>
                <a:gd name="T40" fmla="*/ 7 w 624"/>
                <a:gd name="T41" fmla="*/ 2 h 24"/>
                <a:gd name="T42" fmla="*/ 7 w 624"/>
                <a:gd name="T43" fmla="*/ 2 h 24"/>
                <a:gd name="T44" fmla="*/ 1 w 624"/>
                <a:gd name="T45" fmla="*/ 3 h 24"/>
                <a:gd name="T46" fmla="*/ 0 w 624"/>
                <a:gd name="T47" fmla="*/ 3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4"/>
                <a:gd name="T73" fmla="*/ 0 h 24"/>
                <a:gd name="T74" fmla="*/ 624 w 624"/>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4" h="24">
                  <a:moveTo>
                    <a:pt x="624" y="0"/>
                  </a:moveTo>
                  <a:lnTo>
                    <a:pt x="624" y="0"/>
                  </a:lnTo>
                  <a:lnTo>
                    <a:pt x="567" y="1"/>
                  </a:lnTo>
                  <a:moveTo>
                    <a:pt x="511" y="3"/>
                  </a:moveTo>
                  <a:lnTo>
                    <a:pt x="511" y="3"/>
                  </a:lnTo>
                  <a:lnTo>
                    <a:pt x="507" y="3"/>
                  </a:lnTo>
                  <a:lnTo>
                    <a:pt x="454" y="5"/>
                  </a:lnTo>
                  <a:moveTo>
                    <a:pt x="397" y="7"/>
                  </a:moveTo>
                  <a:lnTo>
                    <a:pt x="397" y="7"/>
                  </a:lnTo>
                  <a:lnTo>
                    <a:pt x="385" y="7"/>
                  </a:lnTo>
                  <a:lnTo>
                    <a:pt x="341" y="9"/>
                  </a:lnTo>
                  <a:moveTo>
                    <a:pt x="284" y="11"/>
                  </a:moveTo>
                  <a:lnTo>
                    <a:pt x="284" y="11"/>
                  </a:lnTo>
                  <a:lnTo>
                    <a:pt x="265" y="12"/>
                  </a:lnTo>
                  <a:lnTo>
                    <a:pt x="227" y="14"/>
                  </a:lnTo>
                  <a:moveTo>
                    <a:pt x="170" y="16"/>
                  </a:moveTo>
                  <a:lnTo>
                    <a:pt x="170" y="16"/>
                  </a:lnTo>
                  <a:lnTo>
                    <a:pt x="153" y="17"/>
                  </a:lnTo>
                  <a:lnTo>
                    <a:pt x="114" y="19"/>
                  </a:lnTo>
                  <a:moveTo>
                    <a:pt x="57" y="21"/>
                  </a:moveTo>
                  <a:lnTo>
                    <a:pt x="57" y="21"/>
                  </a:lnTo>
                  <a:lnTo>
                    <a:pt x="53" y="21"/>
                  </a:lnTo>
                  <a:lnTo>
                    <a:pt x="10" y="23"/>
                  </a:lnTo>
                  <a:lnTo>
                    <a:pt x="0" y="24"/>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15" name="Freeform 24"/>
            <p:cNvSpPr>
              <a:spLocks noEditPoints="1"/>
            </p:cNvSpPr>
            <p:nvPr/>
          </p:nvSpPr>
          <p:spPr bwMode="auto">
            <a:xfrm>
              <a:off x="264" y="852"/>
              <a:ext cx="230" cy="2"/>
            </a:xfrm>
            <a:custGeom>
              <a:avLst/>
              <a:gdLst>
                <a:gd name="T0" fmla="*/ 50 w 383"/>
                <a:gd name="T1" fmla="*/ 1 h 3"/>
                <a:gd name="T2" fmla="*/ 50 w 383"/>
                <a:gd name="T3" fmla="*/ 1 h 3"/>
                <a:gd name="T4" fmla="*/ 44 w 383"/>
                <a:gd name="T5" fmla="*/ 1 h 3"/>
                <a:gd name="T6" fmla="*/ 43 w 383"/>
                <a:gd name="T7" fmla="*/ 1 h 3"/>
                <a:gd name="T8" fmla="*/ 35 w 383"/>
                <a:gd name="T9" fmla="*/ 1 h 3"/>
                <a:gd name="T10" fmla="*/ 35 w 383"/>
                <a:gd name="T11" fmla="*/ 1 h 3"/>
                <a:gd name="T12" fmla="*/ 32 w 383"/>
                <a:gd name="T13" fmla="*/ 1 h 3"/>
                <a:gd name="T14" fmla="*/ 28 w 383"/>
                <a:gd name="T15" fmla="*/ 1 h 3"/>
                <a:gd name="T16" fmla="*/ 21 w 383"/>
                <a:gd name="T17" fmla="*/ 1 h 3"/>
                <a:gd name="T18" fmla="*/ 21 w 383"/>
                <a:gd name="T19" fmla="*/ 1 h 3"/>
                <a:gd name="T20" fmla="*/ 19 w 383"/>
                <a:gd name="T21" fmla="*/ 1 h 3"/>
                <a:gd name="T22" fmla="*/ 14 w 383"/>
                <a:gd name="T23" fmla="*/ 1 h 3"/>
                <a:gd name="T24" fmla="*/ 7 w 383"/>
                <a:gd name="T25" fmla="*/ 1 h 3"/>
                <a:gd name="T26" fmla="*/ 7 w 383"/>
                <a:gd name="T27" fmla="*/ 1 h 3"/>
                <a:gd name="T28" fmla="*/ 7 w 383"/>
                <a:gd name="T29" fmla="*/ 1 h 3"/>
                <a:gd name="T30" fmla="*/ 1 w 383"/>
                <a:gd name="T31" fmla="*/ 1 h 3"/>
                <a:gd name="T32" fmla="*/ 0 w 383"/>
                <a:gd name="T33" fmla="*/ 0 h 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3"/>
                <a:gd name="T52" fmla="*/ 0 h 3"/>
                <a:gd name="T53" fmla="*/ 383 w 383"/>
                <a:gd name="T54" fmla="*/ 3 h 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3" h="3">
                  <a:moveTo>
                    <a:pt x="383" y="3"/>
                  </a:moveTo>
                  <a:lnTo>
                    <a:pt x="383" y="3"/>
                  </a:lnTo>
                  <a:lnTo>
                    <a:pt x="341" y="3"/>
                  </a:lnTo>
                  <a:lnTo>
                    <a:pt x="328" y="3"/>
                  </a:lnTo>
                  <a:moveTo>
                    <a:pt x="274" y="3"/>
                  </a:moveTo>
                  <a:lnTo>
                    <a:pt x="274" y="3"/>
                  </a:lnTo>
                  <a:lnTo>
                    <a:pt x="246" y="2"/>
                  </a:lnTo>
                  <a:lnTo>
                    <a:pt x="219" y="2"/>
                  </a:lnTo>
                  <a:moveTo>
                    <a:pt x="164" y="2"/>
                  </a:moveTo>
                  <a:lnTo>
                    <a:pt x="164" y="2"/>
                  </a:lnTo>
                  <a:lnTo>
                    <a:pt x="147" y="2"/>
                  </a:lnTo>
                  <a:lnTo>
                    <a:pt x="109" y="1"/>
                  </a:lnTo>
                  <a:moveTo>
                    <a:pt x="54" y="1"/>
                  </a:moveTo>
                  <a:lnTo>
                    <a:pt x="54" y="1"/>
                  </a:lnTo>
                  <a:lnTo>
                    <a:pt x="52" y="1"/>
                  </a:lnTo>
                  <a:lnTo>
                    <a:pt x="10" y="1"/>
                  </a:lnTo>
                  <a:lnTo>
                    <a:pt x="0" y="0"/>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16" name="Freeform 25"/>
            <p:cNvSpPr>
              <a:spLocks/>
            </p:cNvSpPr>
            <p:nvPr/>
          </p:nvSpPr>
          <p:spPr bwMode="auto">
            <a:xfrm>
              <a:off x="117" y="852"/>
              <a:ext cx="40" cy="1"/>
            </a:xfrm>
            <a:custGeom>
              <a:avLst/>
              <a:gdLst>
                <a:gd name="T0" fmla="*/ 9 w 65"/>
                <a:gd name="T1" fmla="*/ 0 h 1"/>
                <a:gd name="T2" fmla="*/ 9 w 65"/>
                <a:gd name="T3" fmla="*/ 0 h 1"/>
                <a:gd name="T4" fmla="*/ 2 w 65"/>
                <a:gd name="T5" fmla="*/ 1 h 1"/>
                <a:gd name="T6" fmla="*/ 0 w 65"/>
                <a:gd name="T7" fmla="*/ 1 h 1"/>
                <a:gd name="T8" fmla="*/ 0 60000 65536"/>
                <a:gd name="T9" fmla="*/ 0 60000 65536"/>
                <a:gd name="T10" fmla="*/ 0 60000 65536"/>
                <a:gd name="T11" fmla="*/ 0 60000 65536"/>
                <a:gd name="T12" fmla="*/ 0 w 65"/>
                <a:gd name="T13" fmla="*/ 0 h 1"/>
                <a:gd name="T14" fmla="*/ 65 w 65"/>
                <a:gd name="T15" fmla="*/ 1 h 1"/>
              </a:gdLst>
              <a:ahLst/>
              <a:cxnLst>
                <a:cxn ang="T8">
                  <a:pos x="T0" y="T1"/>
                </a:cxn>
                <a:cxn ang="T9">
                  <a:pos x="T2" y="T3"/>
                </a:cxn>
                <a:cxn ang="T10">
                  <a:pos x="T4" y="T5"/>
                </a:cxn>
                <a:cxn ang="T11">
                  <a:pos x="T6" y="T7"/>
                </a:cxn>
              </a:cxnLst>
              <a:rect l="T12" t="T13" r="T14" b="T15"/>
              <a:pathLst>
                <a:path w="65" h="1">
                  <a:moveTo>
                    <a:pt x="65" y="0"/>
                  </a:moveTo>
                  <a:lnTo>
                    <a:pt x="65" y="0"/>
                  </a:lnTo>
                  <a:lnTo>
                    <a:pt x="14" y="1"/>
                  </a:lnTo>
                  <a:lnTo>
                    <a:pt x="0" y="1"/>
                  </a:ln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17" name="Freeform 26"/>
            <p:cNvSpPr>
              <a:spLocks noEditPoints="1"/>
            </p:cNvSpPr>
            <p:nvPr/>
          </p:nvSpPr>
          <p:spPr bwMode="auto">
            <a:xfrm>
              <a:off x="59" y="810"/>
              <a:ext cx="5926" cy="65"/>
            </a:xfrm>
            <a:custGeom>
              <a:avLst/>
              <a:gdLst>
                <a:gd name="T0" fmla="*/ 1285 w 9865"/>
                <a:gd name="T1" fmla="*/ 6 h 108"/>
                <a:gd name="T2" fmla="*/ 1285 w 9865"/>
                <a:gd name="T3" fmla="*/ 6 h 108"/>
                <a:gd name="T4" fmla="*/ 1281 w 9865"/>
                <a:gd name="T5" fmla="*/ 6 h 108"/>
                <a:gd name="T6" fmla="*/ 1122 w 9865"/>
                <a:gd name="T7" fmla="*/ 14 h 108"/>
                <a:gd name="T8" fmla="*/ 1122 w 9865"/>
                <a:gd name="T9" fmla="*/ 14 h 108"/>
                <a:gd name="T10" fmla="*/ 1119 w 9865"/>
                <a:gd name="T11" fmla="*/ 14 h 108"/>
                <a:gd name="T12" fmla="*/ 1115 w 9865"/>
                <a:gd name="T13" fmla="*/ 14 h 108"/>
                <a:gd name="T14" fmla="*/ 993 w 9865"/>
                <a:gd name="T15" fmla="*/ 10 h 108"/>
                <a:gd name="T16" fmla="*/ 993 w 9865"/>
                <a:gd name="T17" fmla="*/ 10 h 108"/>
                <a:gd name="T18" fmla="*/ 989 w 9865"/>
                <a:gd name="T19" fmla="*/ 10 h 108"/>
                <a:gd name="T20" fmla="*/ 986 w 9865"/>
                <a:gd name="T21" fmla="*/ 10 h 108"/>
                <a:gd name="T22" fmla="*/ 813 w 9865"/>
                <a:gd name="T23" fmla="*/ 2 h 108"/>
                <a:gd name="T24" fmla="*/ 813 w 9865"/>
                <a:gd name="T25" fmla="*/ 2 h 108"/>
                <a:gd name="T26" fmla="*/ 810 w 9865"/>
                <a:gd name="T27" fmla="*/ 1 h 108"/>
                <a:gd name="T28" fmla="*/ 807 w 9865"/>
                <a:gd name="T29" fmla="*/ 1 h 108"/>
                <a:gd name="T30" fmla="*/ 760 w 9865"/>
                <a:gd name="T31" fmla="*/ 2 h 108"/>
                <a:gd name="T32" fmla="*/ 760 w 9865"/>
                <a:gd name="T33" fmla="*/ 2 h 108"/>
                <a:gd name="T34" fmla="*/ 757 w 9865"/>
                <a:gd name="T35" fmla="*/ 2 h 108"/>
                <a:gd name="T36" fmla="*/ 754 w 9865"/>
                <a:gd name="T37" fmla="*/ 2 h 108"/>
                <a:gd name="T38" fmla="*/ 721 w 9865"/>
                <a:gd name="T39" fmla="*/ 3 h 108"/>
                <a:gd name="T40" fmla="*/ 721 w 9865"/>
                <a:gd name="T41" fmla="*/ 3 h 108"/>
                <a:gd name="T42" fmla="*/ 718 w 9865"/>
                <a:gd name="T43" fmla="*/ 3 h 108"/>
                <a:gd name="T44" fmla="*/ 715 w 9865"/>
                <a:gd name="T45" fmla="*/ 3 h 108"/>
                <a:gd name="T46" fmla="*/ 610 w 9865"/>
                <a:gd name="T47" fmla="*/ 10 h 108"/>
                <a:gd name="T48" fmla="*/ 610 w 9865"/>
                <a:gd name="T49" fmla="*/ 10 h 108"/>
                <a:gd name="T50" fmla="*/ 607 w 9865"/>
                <a:gd name="T51" fmla="*/ 10 h 108"/>
                <a:gd name="T52" fmla="*/ 603 w 9865"/>
                <a:gd name="T53" fmla="*/ 10 h 108"/>
                <a:gd name="T54" fmla="*/ 502 w 9865"/>
                <a:gd name="T55" fmla="*/ 1 h 108"/>
                <a:gd name="T56" fmla="*/ 502 w 9865"/>
                <a:gd name="T57" fmla="*/ 1 h 108"/>
                <a:gd name="T58" fmla="*/ 499 w 9865"/>
                <a:gd name="T59" fmla="*/ 1 h 108"/>
                <a:gd name="T60" fmla="*/ 496 w 9865"/>
                <a:gd name="T61" fmla="*/ 1 h 108"/>
                <a:gd name="T62" fmla="*/ 435 w 9865"/>
                <a:gd name="T63" fmla="*/ 0 h 108"/>
                <a:gd name="T64" fmla="*/ 435 w 9865"/>
                <a:gd name="T65" fmla="*/ 0 h 108"/>
                <a:gd name="T66" fmla="*/ 431 w 9865"/>
                <a:gd name="T67" fmla="*/ 0 h 108"/>
                <a:gd name="T68" fmla="*/ 428 w 9865"/>
                <a:gd name="T69" fmla="*/ 0 h 108"/>
                <a:gd name="T70" fmla="*/ 309 w 9865"/>
                <a:gd name="T71" fmla="*/ 4 h 108"/>
                <a:gd name="T72" fmla="*/ 309 w 9865"/>
                <a:gd name="T73" fmla="*/ 4 h 108"/>
                <a:gd name="T74" fmla="*/ 306 w 9865"/>
                <a:gd name="T75" fmla="*/ 4 h 108"/>
                <a:gd name="T76" fmla="*/ 302 w 9865"/>
                <a:gd name="T77" fmla="*/ 4 h 108"/>
                <a:gd name="T78" fmla="*/ 212 w 9865"/>
                <a:gd name="T79" fmla="*/ 6 h 108"/>
                <a:gd name="T80" fmla="*/ 212 w 9865"/>
                <a:gd name="T81" fmla="*/ 6 h 108"/>
                <a:gd name="T82" fmla="*/ 208 w 9865"/>
                <a:gd name="T83" fmla="*/ 6 h 108"/>
                <a:gd name="T84" fmla="*/ 205 w 9865"/>
                <a:gd name="T85" fmla="*/ 6 h 108"/>
                <a:gd name="T86" fmla="*/ 109 w 9865"/>
                <a:gd name="T87" fmla="*/ 10 h 108"/>
                <a:gd name="T88" fmla="*/ 109 w 9865"/>
                <a:gd name="T89" fmla="*/ 10 h 108"/>
                <a:gd name="T90" fmla="*/ 105 w 9865"/>
                <a:gd name="T91" fmla="*/ 10 h 108"/>
                <a:gd name="T92" fmla="*/ 102 w 9865"/>
                <a:gd name="T93" fmla="*/ 10 h 108"/>
                <a:gd name="T94" fmla="*/ 37 w 9865"/>
                <a:gd name="T95" fmla="*/ 9 h 108"/>
                <a:gd name="T96" fmla="*/ 37 w 9865"/>
                <a:gd name="T97" fmla="*/ 9 h 108"/>
                <a:gd name="T98" fmla="*/ 34 w 9865"/>
                <a:gd name="T99" fmla="*/ 9 h 108"/>
                <a:gd name="T100" fmla="*/ 29 w 9865"/>
                <a:gd name="T101" fmla="*/ 9 h 108"/>
                <a:gd name="T102" fmla="*/ 4 w 9865"/>
                <a:gd name="T103" fmla="*/ 10 h 108"/>
                <a:gd name="T104" fmla="*/ 4 w 9865"/>
                <a:gd name="T105" fmla="*/ 10 h 108"/>
                <a:gd name="T106" fmla="*/ 0 w 9865"/>
                <a:gd name="T107" fmla="*/ 10 h 10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865"/>
                <a:gd name="T163" fmla="*/ 0 h 108"/>
                <a:gd name="T164" fmla="*/ 9865 w 9865"/>
                <a:gd name="T165" fmla="*/ 108 h 10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865" h="108">
                  <a:moveTo>
                    <a:pt x="9865" y="43"/>
                  </a:moveTo>
                  <a:lnTo>
                    <a:pt x="9865" y="43"/>
                  </a:lnTo>
                  <a:cubicBezTo>
                    <a:pt x="9862" y="43"/>
                    <a:pt x="9853" y="45"/>
                    <a:pt x="9839" y="46"/>
                  </a:cubicBezTo>
                  <a:moveTo>
                    <a:pt x="8615" y="108"/>
                  </a:moveTo>
                  <a:lnTo>
                    <a:pt x="8615" y="108"/>
                  </a:lnTo>
                  <a:cubicBezTo>
                    <a:pt x="8606" y="108"/>
                    <a:pt x="8597" y="108"/>
                    <a:pt x="8588" y="108"/>
                  </a:cubicBezTo>
                  <a:cubicBezTo>
                    <a:pt x="8579" y="108"/>
                    <a:pt x="8570" y="108"/>
                    <a:pt x="8561" y="108"/>
                  </a:cubicBezTo>
                  <a:moveTo>
                    <a:pt x="7628" y="74"/>
                  </a:moveTo>
                  <a:lnTo>
                    <a:pt x="7628" y="74"/>
                  </a:lnTo>
                  <a:cubicBezTo>
                    <a:pt x="7619" y="74"/>
                    <a:pt x="7609" y="74"/>
                    <a:pt x="7600" y="73"/>
                  </a:cubicBezTo>
                  <a:cubicBezTo>
                    <a:pt x="7591" y="73"/>
                    <a:pt x="7582" y="73"/>
                    <a:pt x="7574" y="73"/>
                  </a:cubicBezTo>
                  <a:moveTo>
                    <a:pt x="6245" y="14"/>
                  </a:moveTo>
                  <a:lnTo>
                    <a:pt x="6245" y="14"/>
                  </a:lnTo>
                  <a:cubicBezTo>
                    <a:pt x="6236" y="13"/>
                    <a:pt x="6227" y="11"/>
                    <a:pt x="6219" y="10"/>
                  </a:cubicBezTo>
                  <a:cubicBezTo>
                    <a:pt x="6214" y="9"/>
                    <a:pt x="6205" y="8"/>
                    <a:pt x="6194" y="8"/>
                  </a:cubicBezTo>
                  <a:moveTo>
                    <a:pt x="5842" y="20"/>
                  </a:moveTo>
                  <a:lnTo>
                    <a:pt x="5842" y="20"/>
                  </a:lnTo>
                  <a:cubicBezTo>
                    <a:pt x="5832" y="20"/>
                    <a:pt x="5823" y="20"/>
                    <a:pt x="5817" y="20"/>
                  </a:cubicBezTo>
                  <a:cubicBezTo>
                    <a:pt x="5809" y="20"/>
                    <a:pt x="5801" y="20"/>
                    <a:pt x="5792" y="20"/>
                  </a:cubicBezTo>
                  <a:moveTo>
                    <a:pt x="5541" y="21"/>
                  </a:moveTo>
                  <a:lnTo>
                    <a:pt x="5541" y="21"/>
                  </a:lnTo>
                  <a:cubicBezTo>
                    <a:pt x="5532" y="21"/>
                    <a:pt x="5524" y="21"/>
                    <a:pt x="5515" y="21"/>
                  </a:cubicBezTo>
                  <a:cubicBezTo>
                    <a:pt x="5508" y="21"/>
                    <a:pt x="5499" y="22"/>
                    <a:pt x="5489" y="22"/>
                  </a:cubicBezTo>
                  <a:moveTo>
                    <a:pt x="4685" y="77"/>
                  </a:moveTo>
                  <a:lnTo>
                    <a:pt x="4685" y="77"/>
                  </a:lnTo>
                  <a:cubicBezTo>
                    <a:pt x="4673" y="77"/>
                    <a:pt x="4664" y="78"/>
                    <a:pt x="4658" y="78"/>
                  </a:cubicBezTo>
                  <a:cubicBezTo>
                    <a:pt x="4651" y="78"/>
                    <a:pt x="4643" y="77"/>
                    <a:pt x="4632" y="77"/>
                  </a:cubicBezTo>
                  <a:moveTo>
                    <a:pt x="3856" y="10"/>
                  </a:moveTo>
                  <a:lnTo>
                    <a:pt x="3856" y="10"/>
                  </a:lnTo>
                  <a:cubicBezTo>
                    <a:pt x="3846" y="10"/>
                    <a:pt x="3837" y="10"/>
                    <a:pt x="3830" y="10"/>
                  </a:cubicBezTo>
                  <a:cubicBezTo>
                    <a:pt x="3822" y="10"/>
                    <a:pt x="3813" y="10"/>
                    <a:pt x="3804" y="9"/>
                  </a:cubicBezTo>
                  <a:moveTo>
                    <a:pt x="3339" y="0"/>
                  </a:moveTo>
                  <a:lnTo>
                    <a:pt x="3339" y="0"/>
                  </a:lnTo>
                  <a:cubicBezTo>
                    <a:pt x="3330" y="0"/>
                    <a:pt x="3321" y="0"/>
                    <a:pt x="3313" y="0"/>
                  </a:cubicBezTo>
                  <a:cubicBezTo>
                    <a:pt x="3306" y="0"/>
                    <a:pt x="3297" y="0"/>
                    <a:pt x="3287" y="0"/>
                  </a:cubicBezTo>
                  <a:moveTo>
                    <a:pt x="2375" y="28"/>
                  </a:moveTo>
                  <a:lnTo>
                    <a:pt x="2375" y="28"/>
                  </a:lnTo>
                  <a:cubicBezTo>
                    <a:pt x="2365" y="28"/>
                    <a:pt x="2356" y="28"/>
                    <a:pt x="2348" y="28"/>
                  </a:cubicBezTo>
                  <a:cubicBezTo>
                    <a:pt x="2341" y="28"/>
                    <a:pt x="2332" y="29"/>
                    <a:pt x="2322" y="29"/>
                  </a:cubicBezTo>
                  <a:moveTo>
                    <a:pt x="1627" y="47"/>
                  </a:moveTo>
                  <a:lnTo>
                    <a:pt x="1627" y="47"/>
                  </a:lnTo>
                  <a:cubicBezTo>
                    <a:pt x="1618" y="47"/>
                    <a:pt x="1609" y="47"/>
                    <a:pt x="1600" y="47"/>
                  </a:cubicBezTo>
                  <a:cubicBezTo>
                    <a:pt x="1591" y="47"/>
                    <a:pt x="1581" y="47"/>
                    <a:pt x="1572" y="47"/>
                  </a:cubicBezTo>
                  <a:moveTo>
                    <a:pt x="835" y="73"/>
                  </a:moveTo>
                  <a:lnTo>
                    <a:pt x="835" y="73"/>
                  </a:lnTo>
                  <a:cubicBezTo>
                    <a:pt x="824" y="74"/>
                    <a:pt x="814" y="74"/>
                    <a:pt x="806" y="74"/>
                  </a:cubicBezTo>
                  <a:cubicBezTo>
                    <a:pt x="798" y="74"/>
                    <a:pt x="789" y="74"/>
                    <a:pt x="779" y="74"/>
                  </a:cubicBezTo>
                  <a:moveTo>
                    <a:pt x="286" y="70"/>
                  </a:moveTo>
                  <a:lnTo>
                    <a:pt x="286" y="70"/>
                  </a:lnTo>
                  <a:cubicBezTo>
                    <a:pt x="275" y="70"/>
                    <a:pt x="266" y="70"/>
                    <a:pt x="258" y="70"/>
                  </a:cubicBezTo>
                  <a:cubicBezTo>
                    <a:pt x="248" y="70"/>
                    <a:pt x="238" y="70"/>
                    <a:pt x="226" y="70"/>
                  </a:cubicBezTo>
                  <a:moveTo>
                    <a:pt x="33" y="72"/>
                  </a:moveTo>
                  <a:lnTo>
                    <a:pt x="33" y="72"/>
                  </a:lnTo>
                  <a:cubicBezTo>
                    <a:pt x="13" y="72"/>
                    <a:pt x="0" y="72"/>
                    <a:pt x="0" y="72"/>
                  </a:cubicBezTo>
                </a:path>
              </a:pathLst>
            </a:cu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8218" name="Freeform 27"/>
            <p:cNvSpPr>
              <a:spLocks/>
            </p:cNvSpPr>
            <p:nvPr/>
          </p:nvSpPr>
          <p:spPr bwMode="auto">
            <a:xfrm>
              <a:off x="3890" y="3972"/>
              <a:ext cx="1339" cy="14"/>
            </a:xfrm>
            <a:custGeom>
              <a:avLst/>
              <a:gdLst>
                <a:gd name="T0" fmla="*/ 290 w 2229"/>
                <a:gd name="T1" fmla="*/ 1 h 23"/>
                <a:gd name="T2" fmla="*/ 290 w 2229"/>
                <a:gd name="T3" fmla="*/ 1 h 23"/>
                <a:gd name="T4" fmla="*/ 281 w 2229"/>
                <a:gd name="T5" fmla="*/ 0 h 23"/>
                <a:gd name="T6" fmla="*/ 2 w 2229"/>
                <a:gd name="T7" fmla="*/ 3 h 23"/>
                <a:gd name="T8" fmla="*/ 0 w 2229"/>
                <a:gd name="T9" fmla="*/ 2 h 23"/>
                <a:gd name="T10" fmla="*/ 275 w 2229"/>
                <a:gd name="T11" fmla="*/ 2 h 23"/>
                <a:gd name="T12" fmla="*/ 0 60000 65536"/>
                <a:gd name="T13" fmla="*/ 0 60000 65536"/>
                <a:gd name="T14" fmla="*/ 0 60000 65536"/>
                <a:gd name="T15" fmla="*/ 0 60000 65536"/>
                <a:gd name="T16" fmla="*/ 0 60000 65536"/>
                <a:gd name="T17" fmla="*/ 0 60000 65536"/>
                <a:gd name="T18" fmla="*/ 0 w 2229"/>
                <a:gd name="T19" fmla="*/ 0 h 23"/>
                <a:gd name="T20" fmla="*/ 2229 w 22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229" h="23">
                  <a:moveTo>
                    <a:pt x="2229" y="9"/>
                  </a:moveTo>
                  <a:lnTo>
                    <a:pt x="2229" y="9"/>
                  </a:lnTo>
                  <a:lnTo>
                    <a:pt x="2153" y="0"/>
                  </a:lnTo>
                  <a:lnTo>
                    <a:pt x="17" y="23"/>
                  </a:lnTo>
                  <a:lnTo>
                    <a:pt x="0" y="14"/>
                  </a:lnTo>
                  <a:lnTo>
                    <a:pt x="2108" y="13"/>
                  </a:lnTo>
                </a:path>
              </a:pathLst>
            </a:custGeom>
            <a:solidFill>
              <a:srgbClr val="000000"/>
            </a:solidFill>
            <a:ln w="0">
              <a:solidFill>
                <a:srgbClr val="000000"/>
              </a:solidFill>
              <a:round/>
              <a:headEnd/>
              <a:tailEnd/>
            </a:ln>
          </p:spPr>
          <p:txBody>
            <a:bodyPr/>
            <a:lstStyle/>
            <a:p>
              <a:endParaRPr lang="en-GB"/>
            </a:p>
          </p:txBody>
        </p:sp>
        <p:sp>
          <p:nvSpPr>
            <p:cNvPr id="8219" name="Freeform 28"/>
            <p:cNvSpPr>
              <a:spLocks/>
            </p:cNvSpPr>
            <p:nvPr/>
          </p:nvSpPr>
          <p:spPr bwMode="auto">
            <a:xfrm>
              <a:off x="913" y="277"/>
              <a:ext cx="2001" cy="8"/>
            </a:xfrm>
            <a:custGeom>
              <a:avLst/>
              <a:gdLst>
                <a:gd name="T0" fmla="*/ 82 w 3331"/>
                <a:gd name="T1" fmla="*/ 1 h 13"/>
                <a:gd name="T2" fmla="*/ 82 w 3331"/>
                <a:gd name="T3" fmla="*/ 1 h 13"/>
                <a:gd name="T4" fmla="*/ 72 w 3331"/>
                <a:gd name="T5" fmla="*/ 1 h 13"/>
                <a:gd name="T6" fmla="*/ 0 w 3331"/>
                <a:gd name="T7" fmla="*/ 1 h 13"/>
                <a:gd name="T8" fmla="*/ 0 w 3331"/>
                <a:gd name="T9" fmla="*/ 1 h 13"/>
                <a:gd name="T10" fmla="*/ 82 w 3331"/>
                <a:gd name="T11" fmla="*/ 0 h 13"/>
                <a:gd name="T12" fmla="*/ 116 w 3331"/>
                <a:gd name="T13" fmla="*/ 1 h 13"/>
                <a:gd name="T14" fmla="*/ 182 w 3331"/>
                <a:gd name="T15" fmla="*/ 2 h 13"/>
                <a:gd name="T16" fmla="*/ 300 w 3331"/>
                <a:gd name="T17" fmla="*/ 2 h 13"/>
                <a:gd name="T18" fmla="*/ 334 w 3331"/>
                <a:gd name="T19" fmla="*/ 1 h 13"/>
                <a:gd name="T20" fmla="*/ 357 w 3331"/>
                <a:gd name="T21" fmla="*/ 1 h 13"/>
                <a:gd name="T22" fmla="*/ 406 w 3331"/>
                <a:gd name="T23" fmla="*/ 2 h 13"/>
                <a:gd name="T24" fmla="*/ 408 w 3331"/>
                <a:gd name="T25" fmla="*/ 1 h 13"/>
                <a:gd name="T26" fmla="*/ 434 w 3331"/>
                <a:gd name="T27" fmla="*/ 1 h 13"/>
                <a:gd name="T28" fmla="*/ 427 w 3331"/>
                <a:gd name="T29" fmla="*/ 1 h 13"/>
                <a:gd name="T30" fmla="*/ 407 w 3331"/>
                <a:gd name="T31" fmla="*/ 1 h 13"/>
                <a:gd name="T32" fmla="*/ 142 w 3331"/>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31"/>
                <a:gd name="T52" fmla="*/ 0 h 13"/>
                <a:gd name="T53" fmla="*/ 3331 w 3331"/>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31" h="13">
                  <a:moveTo>
                    <a:pt x="631" y="9"/>
                  </a:moveTo>
                  <a:lnTo>
                    <a:pt x="631" y="9"/>
                  </a:lnTo>
                  <a:lnTo>
                    <a:pt x="553" y="9"/>
                  </a:lnTo>
                  <a:lnTo>
                    <a:pt x="0" y="12"/>
                  </a:lnTo>
                  <a:lnTo>
                    <a:pt x="0" y="6"/>
                  </a:lnTo>
                  <a:lnTo>
                    <a:pt x="631" y="0"/>
                  </a:lnTo>
                  <a:lnTo>
                    <a:pt x="893" y="4"/>
                  </a:lnTo>
                  <a:lnTo>
                    <a:pt x="1399" y="13"/>
                  </a:lnTo>
                  <a:lnTo>
                    <a:pt x="2299" y="13"/>
                  </a:lnTo>
                  <a:lnTo>
                    <a:pt x="2566" y="7"/>
                  </a:lnTo>
                  <a:lnTo>
                    <a:pt x="2736" y="8"/>
                  </a:lnTo>
                  <a:lnTo>
                    <a:pt x="3119" y="13"/>
                  </a:lnTo>
                  <a:lnTo>
                    <a:pt x="3136" y="8"/>
                  </a:lnTo>
                  <a:lnTo>
                    <a:pt x="3331" y="7"/>
                  </a:lnTo>
                  <a:lnTo>
                    <a:pt x="3280" y="3"/>
                  </a:lnTo>
                  <a:lnTo>
                    <a:pt x="3128" y="4"/>
                  </a:lnTo>
                  <a:cubicBezTo>
                    <a:pt x="2450" y="4"/>
                    <a:pt x="1774" y="5"/>
                    <a:pt x="1096" y="0"/>
                  </a:cubicBezTo>
                </a:path>
              </a:pathLst>
            </a:custGeom>
            <a:solidFill>
              <a:srgbClr val="000000"/>
            </a:solidFill>
            <a:ln w="0">
              <a:solidFill>
                <a:srgbClr val="000000"/>
              </a:solidFill>
              <a:round/>
              <a:headEnd/>
              <a:tailEnd/>
            </a:ln>
          </p:spPr>
          <p:txBody>
            <a:bodyPr/>
            <a:lstStyle/>
            <a:p>
              <a:endParaRPr lang="en-GB"/>
            </a:p>
          </p:txBody>
        </p:sp>
        <p:sp>
          <p:nvSpPr>
            <p:cNvPr id="8220" name="Freeform 29"/>
            <p:cNvSpPr>
              <a:spLocks/>
            </p:cNvSpPr>
            <p:nvPr/>
          </p:nvSpPr>
          <p:spPr bwMode="auto">
            <a:xfrm>
              <a:off x="281" y="461"/>
              <a:ext cx="3598" cy="3527"/>
            </a:xfrm>
            <a:custGeom>
              <a:avLst/>
              <a:gdLst>
                <a:gd name="T0" fmla="*/ 8 w 5989"/>
                <a:gd name="T1" fmla="*/ 38 h 5859"/>
                <a:gd name="T2" fmla="*/ 8 w 5989"/>
                <a:gd name="T3" fmla="*/ 38 h 5859"/>
                <a:gd name="T4" fmla="*/ 5 w 5989"/>
                <a:gd name="T5" fmla="*/ 199 h 5859"/>
                <a:gd name="T6" fmla="*/ 5 w 5989"/>
                <a:gd name="T7" fmla="*/ 178 h 5859"/>
                <a:gd name="T8" fmla="*/ 8 w 5989"/>
                <a:gd name="T9" fmla="*/ 244 h 5859"/>
                <a:gd name="T10" fmla="*/ 7 w 5989"/>
                <a:gd name="T11" fmla="*/ 311 h 5859"/>
                <a:gd name="T12" fmla="*/ 4 w 5989"/>
                <a:gd name="T13" fmla="*/ 377 h 5859"/>
                <a:gd name="T14" fmla="*/ 7 w 5989"/>
                <a:gd name="T15" fmla="*/ 443 h 5859"/>
                <a:gd name="T16" fmla="*/ 6 w 5989"/>
                <a:gd name="T17" fmla="*/ 577 h 5859"/>
                <a:gd name="T18" fmla="*/ 8 w 5989"/>
                <a:gd name="T19" fmla="*/ 626 h 5859"/>
                <a:gd name="T20" fmla="*/ 10 w 5989"/>
                <a:gd name="T21" fmla="*/ 692 h 5859"/>
                <a:gd name="T22" fmla="*/ 10 w 5989"/>
                <a:gd name="T23" fmla="*/ 728 h 5859"/>
                <a:gd name="T24" fmla="*/ 10 w 5989"/>
                <a:gd name="T25" fmla="*/ 742 h 5859"/>
                <a:gd name="T26" fmla="*/ 10 w 5989"/>
                <a:gd name="T27" fmla="*/ 765 h 5859"/>
                <a:gd name="T28" fmla="*/ 44 w 5989"/>
                <a:gd name="T29" fmla="*/ 766 h 5859"/>
                <a:gd name="T30" fmla="*/ 57 w 5989"/>
                <a:gd name="T31" fmla="*/ 766 h 5859"/>
                <a:gd name="T32" fmla="*/ 58 w 5989"/>
                <a:gd name="T33" fmla="*/ 766 h 5859"/>
                <a:gd name="T34" fmla="*/ 268 w 5989"/>
                <a:gd name="T35" fmla="*/ 768 h 5859"/>
                <a:gd name="T36" fmla="*/ 312 w 5989"/>
                <a:gd name="T37" fmla="*/ 769 h 5859"/>
                <a:gd name="T38" fmla="*/ 361 w 5989"/>
                <a:gd name="T39" fmla="*/ 768 h 5859"/>
                <a:gd name="T40" fmla="*/ 431 w 5989"/>
                <a:gd name="T41" fmla="*/ 768 h 5859"/>
                <a:gd name="T42" fmla="*/ 432 w 5989"/>
                <a:gd name="T43" fmla="*/ 769 h 5859"/>
                <a:gd name="T44" fmla="*/ 660 w 5989"/>
                <a:gd name="T45" fmla="*/ 766 h 5859"/>
                <a:gd name="T46" fmla="*/ 720 w 5989"/>
                <a:gd name="T47" fmla="*/ 766 h 5859"/>
                <a:gd name="T48" fmla="*/ 774 w 5989"/>
                <a:gd name="T49" fmla="*/ 767 h 5859"/>
                <a:gd name="T50" fmla="*/ 775 w 5989"/>
                <a:gd name="T51" fmla="*/ 768 h 5859"/>
                <a:gd name="T52" fmla="*/ 779 w 5989"/>
                <a:gd name="T53" fmla="*/ 768 h 5859"/>
                <a:gd name="T54" fmla="*/ 780 w 5989"/>
                <a:gd name="T55" fmla="*/ 768 h 5859"/>
                <a:gd name="T56" fmla="*/ 725 w 5989"/>
                <a:gd name="T57" fmla="*/ 767 h 5859"/>
                <a:gd name="T58" fmla="*/ 667 w 5989"/>
                <a:gd name="T59" fmla="*/ 767 h 5859"/>
                <a:gd name="T60" fmla="*/ 552 w 5989"/>
                <a:gd name="T61" fmla="*/ 768 h 5859"/>
                <a:gd name="T62" fmla="*/ 318 w 5989"/>
                <a:gd name="T63" fmla="*/ 769 h 5859"/>
                <a:gd name="T64" fmla="*/ 259 w 5989"/>
                <a:gd name="T65" fmla="*/ 769 h 5859"/>
                <a:gd name="T66" fmla="*/ 258 w 5989"/>
                <a:gd name="T67" fmla="*/ 769 h 5859"/>
                <a:gd name="T68" fmla="*/ 183 w 5989"/>
                <a:gd name="T69" fmla="*/ 769 h 5859"/>
                <a:gd name="T70" fmla="*/ 137 w 5989"/>
                <a:gd name="T71" fmla="*/ 768 h 5859"/>
                <a:gd name="T72" fmla="*/ 8 w 5989"/>
                <a:gd name="T73" fmla="*/ 767 h 5859"/>
                <a:gd name="T74" fmla="*/ 10 w 5989"/>
                <a:gd name="T75" fmla="*/ 745 h 5859"/>
                <a:gd name="T76" fmla="*/ 8 w 5989"/>
                <a:gd name="T77" fmla="*/ 721 h 5859"/>
                <a:gd name="T78" fmla="*/ 5 w 5989"/>
                <a:gd name="T79" fmla="*/ 656 h 5859"/>
                <a:gd name="T80" fmla="*/ 5 w 5989"/>
                <a:gd name="T81" fmla="*/ 584 h 5859"/>
                <a:gd name="T82" fmla="*/ 6 w 5989"/>
                <a:gd name="T83" fmla="*/ 527 h 5859"/>
                <a:gd name="T84" fmla="*/ 6 w 5989"/>
                <a:gd name="T85" fmla="*/ 471 h 5859"/>
                <a:gd name="T86" fmla="*/ 1 w 5989"/>
                <a:gd name="T87" fmla="*/ 395 h 5859"/>
                <a:gd name="T88" fmla="*/ 5 w 5989"/>
                <a:gd name="T89" fmla="*/ 317 h 5859"/>
                <a:gd name="T90" fmla="*/ 2 w 5989"/>
                <a:gd name="T91" fmla="*/ 222 h 5859"/>
                <a:gd name="T92" fmla="*/ 2 w 5989"/>
                <a:gd name="T93" fmla="*/ 196 h 5859"/>
                <a:gd name="T94" fmla="*/ 7 w 5989"/>
                <a:gd name="T95" fmla="*/ 68 h 5859"/>
                <a:gd name="T96" fmla="*/ 6 w 5989"/>
                <a:gd name="T97" fmla="*/ 1 h 5859"/>
                <a:gd name="T98" fmla="*/ 6 w 5989"/>
                <a:gd name="T99" fmla="*/ 1 h 5859"/>
                <a:gd name="T100" fmla="*/ 7 w 5989"/>
                <a:gd name="T101" fmla="*/ 0 h 5859"/>
                <a:gd name="T102" fmla="*/ 7 w 5989"/>
                <a:gd name="T103" fmla="*/ 2 h 5859"/>
                <a:gd name="T104" fmla="*/ 7 w 5989"/>
                <a:gd name="T105" fmla="*/ 5 h 5859"/>
                <a:gd name="T106" fmla="*/ 7 w 5989"/>
                <a:gd name="T107" fmla="*/ 31 h 5859"/>
                <a:gd name="T108" fmla="*/ 8 w 5989"/>
                <a:gd name="T109" fmla="*/ 38 h 58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989"/>
                <a:gd name="T166" fmla="*/ 0 h 5859"/>
                <a:gd name="T167" fmla="*/ 5989 w 5989"/>
                <a:gd name="T168" fmla="*/ 5859 h 585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989" h="5859">
                  <a:moveTo>
                    <a:pt x="58" y="286"/>
                  </a:moveTo>
                  <a:lnTo>
                    <a:pt x="58" y="286"/>
                  </a:lnTo>
                  <a:cubicBezTo>
                    <a:pt x="81" y="892"/>
                    <a:pt x="37" y="906"/>
                    <a:pt x="37" y="1511"/>
                  </a:cubicBezTo>
                  <a:lnTo>
                    <a:pt x="37" y="1358"/>
                  </a:lnTo>
                  <a:cubicBezTo>
                    <a:pt x="37" y="1527"/>
                    <a:pt x="57" y="1690"/>
                    <a:pt x="64" y="1858"/>
                  </a:cubicBezTo>
                  <a:cubicBezTo>
                    <a:pt x="71" y="2025"/>
                    <a:pt x="61" y="2203"/>
                    <a:pt x="55" y="2371"/>
                  </a:cubicBezTo>
                  <a:cubicBezTo>
                    <a:pt x="50" y="2538"/>
                    <a:pt x="29" y="2704"/>
                    <a:pt x="28" y="2871"/>
                  </a:cubicBezTo>
                  <a:cubicBezTo>
                    <a:pt x="27" y="3041"/>
                    <a:pt x="52" y="3207"/>
                    <a:pt x="55" y="3376"/>
                  </a:cubicBezTo>
                  <a:cubicBezTo>
                    <a:pt x="60" y="3714"/>
                    <a:pt x="72" y="4055"/>
                    <a:pt x="46" y="4393"/>
                  </a:cubicBezTo>
                  <a:cubicBezTo>
                    <a:pt x="34" y="4560"/>
                    <a:pt x="78" y="4599"/>
                    <a:pt x="62" y="4769"/>
                  </a:cubicBezTo>
                  <a:cubicBezTo>
                    <a:pt x="47" y="4938"/>
                    <a:pt x="73" y="5104"/>
                    <a:pt x="73" y="5274"/>
                  </a:cubicBezTo>
                  <a:lnTo>
                    <a:pt x="80" y="5542"/>
                  </a:lnTo>
                  <a:cubicBezTo>
                    <a:pt x="80" y="5642"/>
                    <a:pt x="82" y="5596"/>
                    <a:pt x="82" y="5653"/>
                  </a:cubicBezTo>
                  <a:cubicBezTo>
                    <a:pt x="75" y="5699"/>
                    <a:pt x="78" y="5774"/>
                    <a:pt x="81" y="5827"/>
                  </a:cubicBezTo>
                  <a:lnTo>
                    <a:pt x="340" y="5833"/>
                  </a:lnTo>
                  <a:lnTo>
                    <a:pt x="438" y="5833"/>
                  </a:lnTo>
                  <a:lnTo>
                    <a:pt x="439" y="5834"/>
                  </a:lnTo>
                  <a:lnTo>
                    <a:pt x="2059" y="5851"/>
                  </a:lnTo>
                  <a:lnTo>
                    <a:pt x="2398" y="5852"/>
                  </a:lnTo>
                  <a:lnTo>
                    <a:pt x="2772" y="5846"/>
                  </a:lnTo>
                  <a:lnTo>
                    <a:pt x="3307" y="5846"/>
                  </a:lnTo>
                  <a:lnTo>
                    <a:pt x="3316" y="5852"/>
                  </a:lnTo>
                  <a:lnTo>
                    <a:pt x="5062" y="5833"/>
                  </a:lnTo>
                  <a:lnTo>
                    <a:pt x="5526" y="5831"/>
                  </a:lnTo>
                  <a:lnTo>
                    <a:pt x="5944" y="5842"/>
                  </a:lnTo>
                  <a:lnTo>
                    <a:pt x="5951" y="5847"/>
                  </a:lnTo>
                  <a:lnTo>
                    <a:pt x="5981" y="5846"/>
                  </a:lnTo>
                  <a:lnTo>
                    <a:pt x="5989" y="5851"/>
                  </a:lnTo>
                  <a:cubicBezTo>
                    <a:pt x="5854" y="5851"/>
                    <a:pt x="5706" y="5842"/>
                    <a:pt x="5561" y="5842"/>
                  </a:cubicBezTo>
                  <a:cubicBezTo>
                    <a:pt x="5418" y="5842"/>
                    <a:pt x="5266" y="5843"/>
                    <a:pt x="5125" y="5842"/>
                  </a:cubicBezTo>
                  <a:cubicBezTo>
                    <a:pt x="4827" y="5841"/>
                    <a:pt x="4534" y="5851"/>
                    <a:pt x="4233" y="5851"/>
                  </a:cubicBezTo>
                  <a:cubicBezTo>
                    <a:pt x="3640" y="5850"/>
                    <a:pt x="3036" y="5859"/>
                    <a:pt x="2442" y="5859"/>
                  </a:cubicBezTo>
                  <a:lnTo>
                    <a:pt x="1988" y="5859"/>
                  </a:lnTo>
                  <a:lnTo>
                    <a:pt x="1979" y="5859"/>
                  </a:lnTo>
                  <a:cubicBezTo>
                    <a:pt x="1818" y="5859"/>
                    <a:pt x="1564" y="5859"/>
                    <a:pt x="1405" y="5855"/>
                  </a:cubicBezTo>
                  <a:cubicBezTo>
                    <a:pt x="1261" y="5852"/>
                    <a:pt x="1184" y="5852"/>
                    <a:pt x="1054" y="5844"/>
                  </a:cubicBezTo>
                  <a:cubicBezTo>
                    <a:pt x="754" y="5825"/>
                    <a:pt x="380" y="5840"/>
                    <a:pt x="66" y="5840"/>
                  </a:cubicBezTo>
                  <a:cubicBezTo>
                    <a:pt x="67" y="5744"/>
                    <a:pt x="70" y="5755"/>
                    <a:pt x="71" y="5670"/>
                  </a:cubicBezTo>
                  <a:cubicBezTo>
                    <a:pt x="71" y="5670"/>
                    <a:pt x="70" y="5587"/>
                    <a:pt x="65" y="5490"/>
                  </a:cubicBezTo>
                  <a:cubicBezTo>
                    <a:pt x="55" y="5306"/>
                    <a:pt x="69" y="5179"/>
                    <a:pt x="42" y="4997"/>
                  </a:cubicBezTo>
                  <a:cubicBezTo>
                    <a:pt x="16" y="4823"/>
                    <a:pt x="66" y="4630"/>
                    <a:pt x="37" y="4449"/>
                  </a:cubicBezTo>
                  <a:cubicBezTo>
                    <a:pt x="10" y="4274"/>
                    <a:pt x="46" y="4200"/>
                    <a:pt x="46" y="4019"/>
                  </a:cubicBezTo>
                  <a:lnTo>
                    <a:pt x="46" y="3589"/>
                  </a:lnTo>
                  <a:cubicBezTo>
                    <a:pt x="46" y="3391"/>
                    <a:pt x="23" y="3202"/>
                    <a:pt x="12" y="3005"/>
                  </a:cubicBezTo>
                  <a:cubicBezTo>
                    <a:pt x="0" y="2808"/>
                    <a:pt x="22" y="2611"/>
                    <a:pt x="35" y="2414"/>
                  </a:cubicBezTo>
                  <a:cubicBezTo>
                    <a:pt x="62" y="2018"/>
                    <a:pt x="19" y="2085"/>
                    <a:pt x="19" y="1690"/>
                  </a:cubicBezTo>
                  <a:lnTo>
                    <a:pt x="19" y="1494"/>
                  </a:lnTo>
                  <a:cubicBezTo>
                    <a:pt x="19" y="1169"/>
                    <a:pt x="51" y="845"/>
                    <a:pt x="55" y="520"/>
                  </a:cubicBezTo>
                  <a:cubicBezTo>
                    <a:pt x="57" y="356"/>
                    <a:pt x="26" y="174"/>
                    <a:pt x="46" y="9"/>
                  </a:cubicBezTo>
                  <a:cubicBezTo>
                    <a:pt x="48" y="8"/>
                    <a:pt x="45" y="2"/>
                    <a:pt x="48" y="1"/>
                  </a:cubicBezTo>
                  <a:cubicBezTo>
                    <a:pt x="51" y="0"/>
                    <a:pt x="48" y="1"/>
                    <a:pt x="51" y="0"/>
                  </a:cubicBezTo>
                  <a:lnTo>
                    <a:pt x="51" y="14"/>
                  </a:lnTo>
                  <a:cubicBezTo>
                    <a:pt x="48" y="18"/>
                    <a:pt x="50" y="31"/>
                    <a:pt x="50" y="41"/>
                  </a:cubicBezTo>
                  <a:cubicBezTo>
                    <a:pt x="47" y="77"/>
                    <a:pt x="44" y="124"/>
                    <a:pt x="55" y="237"/>
                  </a:cubicBezTo>
                  <a:lnTo>
                    <a:pt x="58" y="286"/>
                  </a:lnTo>
                  <a:close/>
                </a:path>
              </a:pathLst>
            </a:custGeom>
            <a:solidFill>
              <a:srgbClr val="000000"/>
            </a:solidFill>
            <a:ln w="0">
              <a:solidFill>
                <a:srgbClr val="000000"/>
              </a:solidFill>
              <a:round/>
              <a:headEnd/>
              <a:tailEnd/>
            </a:ln>
          </p:spPr>
          <p:txBody>
            <a:bodyPr/>
            <a:lstStyle/>
            <a:p>
              <a:endParaRPr lang="en-GB"/>
            </a:p>
          </p:txBody>
        </p:sp>
        <p:sp>
          <p:nvSpPr>
            <p:cNvPr id="8221" name="Freeform 30"/>
            <p:cNvSpPr>
              <a:spLocks/>
            </p:cNvSpPr>
            <p:nvPr/>
          </p:nvSpPr>
          <p:spPr bwMode="auto">
            <a:xfrm>
              <a:off x="2904" y="267"/>
              <a:ext cx="2729" cy="3549"/>
            </a:xfrm>
            <a:custGeom>
              <a:avLst/>
              <a:gdLst>
                <a:gd name="T0" fmla="*/ 572 w 4542"/>
                <a:gd name="T1" fmla="*/ 773 h 5895"/>
                <a:gd name="T2" fmla="*/ 572 w 4542"/>
                <a:gd name="T3" fmla="*/ 773 h 5895"/>
                <a:gd name="T4" fmla="*/ 572 w 4542"/>
                <a:gd name="T5" fmla="*/ 756 h 5895"/>
                <a:gd name="T6" fmla="*/ 572 w 4542"/>
                <a:gd name="T7" fmla="*/ 709 h 5895"/>
                <a:gd name="T8" fmla="*/ 574 w 4542"/>
                <a:gd name="T9" fmla="*/ 633 h 5895"/>
                <a:gd name="T10" fmla="*/ 573 w 4542"/>
                <a:gd name="T11" fmla="*/ 541 h 5895"/>
                <a:gd name="T12" fmla="*/ 575 w 4542"/>
                <a:gd name="T13" fmla="*/ 448 h 5895"/>
                <a:gd name="T14" fmla="*/ 574 w 4542"/>
                <a:gd name="T15" fmla="*/ 400 h 5895"/>
                <a:gd name="T16" fmla="*/ 571 w 4542"/>
                <a:gd name="T17" fmla="*/ 356 h 5895"/>
                <a:gd name="T18" fmla="*/ 572 w 4542"/>
                <a:gd name="T19" fmla="*/ 311 h 5895"/>
                <a:gd name="T20" fmla="*/ 571 w 4542"/>
                <a:gd name="T21" fmla="*/ 264 h 5895"/>
                <a:gd name="T22" fmla="*/ 573 w 4542"/>
                <a:gd name="T23" fmla="*/ 231 h 5895"/>
                <a:gd name="T24" fmla="*/ 573 w 4542"/>
                <a:gd name="T25" fmla="*/ 152 h 5895"/>
                <a:gd name="T26" fmla="*/ 572 w 4542"/>
                <a:gd name="T27" fmla="*/ 29 h 5895"/>
                <a:gd name="T28" fmla="*/ 573 w 4542"/>
                <a:gd name="T29" fmla="*/ 14 h 5895"/>
                <a:gd name="T30" fmla="*/ 572 w 4542"/>
                <a:gd name="T31" fmla="*/ 6 h 5895"/>
                <a:gd name="T32" fmla="*/ 533 w 4542"/>
                <a:gd name="T33" fmla="*/ 2 h 5895"/>
                <a:gd name="T34" fmla="*/ 549 w 4542"/>
                <a:gd name="T35" fmla="*/ 2 h 5895"/>
                <a:gd name="T36" fmla="*/ 263 w 4542"/>
                <a:gd name="T37" fmla="*/ 1 h 5895"/>
                <a:gd name="T38" fmla="*/ 8 w 4542"/>
                <a:gd name="T39" fmla="*/ 2 h 5895"/>
                <a:gd name="T40" fmla="*/ 6 w 4542"/>
                <a:gd name="T41" fmla="*/ 3 h 5895"/>
                <a:gd name="T42" fmla="*/ 2 w 4542"/>
                <a:gd name="T43" fmla="*/ 2 h 5895"/>
                <a:gd name="T44" fmla="*/ 0 w 4542"/>
                <a:gd name="T45" fmla="*/ 3 h 5895"/>
                <a:gd name="T46" fmla="*/ 186 w 4542"/>
                <a:gd name="T47" fmla="*/ 2 h 5895"/>
                <a:gd name="T48" fmla="*/ 336 w 4542"/>
                <a:gd name="T49" fmla="*/ 2 h 5895"/>
                <a:gd name="T50" fmla="*/ 568 w 4542"/>
                <a:gd name="T51" fmla="*/ 4 h 5895"/>
                <a:gd name="T52" fmla="*/ 571 w 4542"/>
                <a:gd name="T53" fmla="*/ 135 h 5895"/>
                <a:gd name="T54" fmla="*/ 570 w 4542"/>
                <a:gd name="T55" fmla="*/ 249 h 5895"/>
                <a:gd name="T56" fmla="*/ 570 w 4542"/>
                <a:gd name="T57" fmla="*/ 274 h 5895"/>
                <a:gd name="T58" fmla="*/ 570 w 4542"/>
                <a:gd name="T59" fmla="*/ 315 h 5895"/>
                <a:gd name="T60" fmla="*/ 570 w 4542"/>
                <a:gd name="T61" fmla="*/ 356 h 5895"/>
                <a:gd name="T62" fmla="*/ 572 w 4542"/>
                <a:gd name="T63" fmla="*/ 397 h 5895"/>
                <a:gd name="T64" fmla="*/ 573 w 4542"/>
                <a:gd name="T65" fmla="*/ 439 h 5895"/>
                <a:gd name="T66" fmla="*/ 571 w 4542"/>
                <a:gd name="T67" fmla="*/ 523 h 5895"/>
                <a:gd name="T68" fmla="*/ 573 w 4542"/>
                <a:gd name="T69" fmla="*/ 607 h 5895"/>
                <a:gd name="T70" fmla="*/ 570 w 4542"/>
                <a:gd name="T71" fmla="*/ 674 h 5895"/>
                <a:gd name="T72" fmla="*/ 573 w 4542"/>
                <a:gd name="T73" fmla="*/ 744 h 5895"/>
                <a:gd name="T74" fmla="*/ 571 w 4542"/>
                <a:gd name="T75" fmla="*/ 770 h 589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542"/>
                <a:gd name="T115" fmla="*/ 0 h 5895"/>
                <a:gd name="T116" fmla="*/ 4542 w 4542"/>
                <a:gd name="T117" fmla="*/ 5895 h 589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542" h="5895">
                  <a:moveTo>
                    <a:pt x="4387" y="5884"/>
                  </a:moveTo>
                  <a:lnTo>
                    <a:pt x="4387" y="5884"/>
                  </a:lnTo>
                  <a:cubicBezTo>
                    <a:pt x="4377" y="5895"/>
                    <a:pt x="4380" y="5877"/>
                    <a:pt x="4390" y="5750"/>
                  </a:cubicBezTo>
                  <a:cubicBezTo>
                    <a:pt x="4413" y="5638"/>
                    <a:pt x="4393" y="5510"/>
                    <a:pt x="4388" y="5396"/>
                  </a:cubicBezTo>
                  <a:cubicBezTo>
                    <a:pt x="4377" y="5163"/>
                    <a:pt x="4383" y="5055"/>
                    <a:pt x="4400" y="4822"/>
                  </a:cubicBezTo>
                  <a:cubicBezTo>
                    <a:pt x="4418" y="4589"/>
                    <a:pt x="4395" y="4354"/>
                    <a:pt x="4396" y="4120"/>
                  </a:cubicBezTo>
                  <a:cubicBezTo>
                    <a:pt x="4397" y="3881"/>
                    <a:pt x="4416" y="3646"/>
                    <a:pt x="4414" y="3407"/>
                  </a:cubicBezTo>
                  <a:cubicBezTo>
                    <a:pt x="4412" y="3287"/>
                    <a:pt x="4413" y="3170"/>
                    <a:pt x="4404" y="3050"/>
                  </a:cubicBezTo>
                  <a:cubicBezTo>
                    <a:pt x="4395" y="2939"/>
                    <a:pt x="4387" y="2824"/>
                    <a:pt x="4385" y="2715"/>
                  </a:cubicBezTo>
                  <a:cubicBezTo>
                    <a:pt x="4383" y="2601"/>
                    <a:pt x="4388" y="2485"/>
                    <a:pt x="4387" y="2367"/>
                  </a:cubicBezTo>
                  <a:cubicBezTo>
                    <a:pt x="4387" y="2247"/>
                    <a:pt x="4390" y="2127"/>
                    <a:pt x="4384" y="2008"/>
                  </a:cubicBezTo>
                  <a:cubicBezTo>
                    <a:pt x="4373" y="1772"/>
                    <a:pt x="4396" y="1996"/>
                    <a:pt x="4396" y="1759"/>
                  </a:cubicBezTo>
                  <a:lnTo>
                    <a:pt x="4396" y="1159"/>
                  </a:lnTo>
                  <a:cubicBezTo>
                    <a:pt x="4396" y="846"/>
                    <a:pt x="4396" y="531"/>
                    <a:pt x="4389" y="218"/>
                  </a:cubicBezTo>
                  <a:cubicBezTo>
                    <a:pt x="4392" y="156"/>
                    <a:pt x="4388" y="137"/>
                    <a:pt x="4396" y="106"/>
                  </a:cubicBezTo>
                  <a:cubicBezTo>
                    <a:pt x="4400" y="86"/>
                    <a:pt x="4390" y="54"/>
                    <a:pt x="4390" y="43"/>
                  </a:cubicBezTo>
                  <a:cubicBezTo>
                    <a:pt x="4391" y="0"/>
                    <a:pt x="4364" y="13"/>
                    <a:pt x="4089" y="15"/>
                  </a:cubicBezTo>
                  <a:cubicBezTo>
                    <a:pt x="3763" y="12"/>
                    <a:pt x="4542" y="16"/>
                    <a:pt x="4216" y="16"/>
                  </a:cubicBezTo>
                  <a:cubicBezTo>
                    <a:pt x="3562" y="16"/>
                    <a:pt x="2676" y="7"/>
                    <a:pt x="2021" y="8"/>
                  </a:cubicBezTo>
                  <a:cubicBezTo>
                    <a:pt x="1367" y="8"/>
                    <a:pt x="716" y="16"/>
                    <a:pt x="62" y="16"/>
                  </a:cubicBezTo>
                  <a:lnTo>
                    <a:pt x="45" y="21"/>
                  </a:lnTo>
                  <a:lnTo>
                    <a:pt x="18" y="20"/>
                  </a:lnTo>
                  <a:lnTo>
                    <a:pt x="0" y="24"/>
                  </a:lnTo>
                  <a:lnTo>
                    <a:pt x="1425" y="17"/>
                  </a:lnTo>
                  <a:lnTo>
                    <a:pt x="2581" y="16"/>
                  </a:lnTo>
                  <a:lnTo>
                    <a:pt x="4362" y="27"/>
                  </a:lnTo>
                  <a:lnTo>
                    <a:pt x="4380" y="1033"/>
                  </a:lnTo>
                  <a:lnTo>
                    <a:pt x="4378" y="1899"/>
                  </a:lnTo>
                  <a:cubicBezTo>
                    <a:pt x="4378" y="2114"/>
                    <a:pt x="4367" y="1868"/>
                    <a:pt x="4369" y="2085"/>
                  </a:cubicBezTo>
                  <a:cubicBezTo>
                    <a:pt x="4370" y="2189"/>
                    <a:pt x="4382" y="2299"/>
                    <a:pt x="4371" y="2403"/>
                  </a:cubicBezTo>
                  <a:cubicBezTo>
                    <a:pt x="4361" y="2502"/>
                    <a:pt x="4373" y="2617"/>
                    <a:pt x="4371" y="2716"/>
                  </a:cubicBezTo>
                  <a:cubicBezTo>
                    <a:pt x="4370" y="2816"/>
                    <a:pt x="4381" y="2917"/>
                    <a:pt x="4389" y="3018"/>
                  </a:cubicBezTo>
                  <a:cubicBezTo>
                    <a:pt x="4398" y="3127"/>
                    <a:pt x="4396" y="3233"/>
                    <a:pt x="4396" y="3341"/>
                  </a:cubicBezTo>
                  <a:cubicBezTo>
                    <a:pt x="4396" y="3555"/>
                    <a:pt x="4401" y="3762"/>
                    <a:pt x="4380" y="3977"/>
                  </a:cubicBezTo>
                  <a:cubicBezTo>
                    <a:pt x="4360" y="4177"/>
                    <a:pt x="4386" y="4420"/>
                    <a:pt x="4396" y="4624"/>
                  </a:cubicBezTo>
                  <a:cubicBezTo>
                    <a:pt x="4407" y="4832"/>
                    <a:pt x="4369" y="4919"/>
                    <a:pt x="4369" y="5131"/>
                  </a:cubicBezTo>
                  <a:cubicBezTo>
                    <a:pt x="4369" y="5331"/>
                    <a:pt x="4438" y="5462"/>
                    <a:pt x="4394" y="5657"/>
                  </a:cubicBezTo>
                  <a:cubicBezTo>
                    <a:pt x="4394" y="5657"/>
                    <a:pt x="4390" y="5664"/>
                    <a:pt x="4380" y="5863"/>
                  </a:cubicBezTo>
                </a:path>
              </a:pathLst>
            </a:custGeom>
            <a:solidFill>
              <a:srgbClr val="000000"/>
            </a:solidFill>
            <a:ln w="0">
              <a:solidFill>
                <a:srgbClr val="000000"/>
              </a:solidFill>
              <a:round/>
              <a:headEnd/>
              <a:tailEnd/>
            </a:ln>
          </p:spPr>
          <p:txBody>
            <a:bodyPr/>
            <a:lstStyle/>
            <a:p>
              <a:endParaRPr lang="en-GB"/>
            </a:p>
          </p:txBody>
        </p:sp>
        <p:sp>
          <p:nvSpPr>
            <p:cNvPr id="8222" name="Freeform 31"/>
            <p:cNvSpPr>
              <a:spLocks/>
            </p:cNvSpPr>
            <p:nvPr/>
          </p:nvSpPr>
          <p:spPr bwMode="auto">
            <a:xfrm>
              <a:off x="306" y="210"/>
              <a:ext cx="186" cy="205"/>
            </a:xfrm>
            <a:custGeom>
              <a:avLst/>
              <a:gdLst>
                <a:gd name="T0" fmla="*/ 7 w 310"/>
                <a:gd name="T1" fmla="*/ 0 h 340"/>
                <a:gd name="T2" fmla="*/ 7 w 310"/>
                <a:gd name="T3" fmla="*/ 0 h 340"/>
                <a:gd name="T4" fmla="*/ 11 w 310"/>
                <a:gd name="T5" fmla="*/ 18 h 340"/>
                <a:gd name="T6" fmla="*/ 16 w 310"/>
                <a:gd name="T7" fmla="*/ 4 h 340"/>
                <a:gd name="T8" fmla="*/ 21 w 310"/>
                <a:gd name="T9" fmla="*/ 22 h 340"/>
                <a:gd name="T10" fmla="*/ 26 w 310"/>
                <a:gd name="T11" fmla="*/ 10 h 340"/>
                <a:gd name="T12" fmla="*/ 29 w 310"/>
                <a:gd name="T13" fmla="*/ 25 h 340"/>
                <a:gd name="T14" fmla="*/ 36 w 310"/>
                <a:gd name="T15" fmla="*/ 10 h 340"/>
                <a:gd name="T16" fmla="*/ 37 w 310"/>
                <a:gd name="T17" fmla="*/ 22 h 340"/>
                <a:gd name="T18" fmla="*/ 38 w 310"/>
                <a:gd name="T19" fmla="*/ 37 h 340"/>
                <a:gd name="T20" fmla="*/ 37 w 310"/>
                <a:gd name="T21" fmla="*/ 45 h 340"/>
                <a:gd name="T22" fmla="*/ 36 w 310"/>
                <a:gd name="T23" fmla="*/ 44 h 340"/>
                <a:gd name="T24" fmla="*/ 35 w 310"/>
                <a:gd name="T25" fmla="*/ 16 h 340"/>
                <a:gd name="T26" fmla="*/ 29 w 310"/>
                <a:gd name="T27" fmla="*/ 29 h 340"/>
                <a:gd name="T28" fmla="*/ 26 w 310"/>
                <a:gd name="T29" fmla="*/ 14 h 340"/>
                <a:gd name="T30" fmla="*/ 21 w 310"/>
                <a:gd name="T31" fmla="*/ 27 h 340"/>
                <a:gd name="T32" fmla="*/ 17 w 310"/>
                <a:gd name="T33" fmla="*/ 8 h 340"/>
                <a:gd name="T34" fmla="*/ 11 w 310"/>
                <a:gd name="T35" fmla="*/ 25 h 340"/>
                <a:gd name="T36" fmla="*/ 8 w 310"/>
                <a:gd name="T37" fmla="*/ 4 h 340"/>
                <a:gd name="T38" fmla="*/ 4 w 310"/>
                <a:gd name="T39" fmla="*/ 21 h 340"/>
                <a:gd name="T40" fmla="*/ 2 w 310"/>
                <a:gd name="T41" fmla="*/ 27 h 340"/>
                <a:gd name="T42" fmla="*/ 1 w 310"/>
                <a:gd name="T43" fmla="*/ 6 h 340"/>
                <a:gd name="T44" fmla="*/ 2 w 310"/>
                <a:gd name="T45" fmla="*/ 19 h 340"/>
                <a:gd name="T46" fmla="*/ 7 w 310"/>
                <a:gd name="T47" fmla="*/ 0 h 34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0"/>
                <a:gd name="T73" fmla="*/ 0 h 340"/>
                <a:gd name="T74" fmla="*/ 310 w 310"/>
                <a:gd name="T75" fmla="*/ 340 h 34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0" h="340">
                  <a:moveTo>
                    <a:pt x="57" y="0"/>
                  </a:moveTo>
                  <a:lnTo>
                    <a:pt x="57" y="0"/>
                  </a:lnTo>
                  <a:cubicBezTo>
                    <a:pt x="91" y="22"/>
                    <a:pt x="78" y="90"/>
                    <a:pt x="90" y="135"/>
                  </a:cubicBezTo>
                  <a:cubicBezTo>
                    <a:pt x="99" y="99"/>
                    <a:pt x="108" y="63"/>
                    <a:pt x="122" y="33"/>
                  </a:cubicBezTo>
                  <a:cubicBezTo>
                    <a:pt x="157" y="56"/>
                    <a:pt x="157" y="113"/>
                    <a:pt x="163" y="164"/>
                  </a:cubicBezTo>
                  <a:cubicBezTo>
                    <a:pt x="181" y="140"/>
                    <a:pt x="186" y="102"/>
                    <a:pt x="207" y="80"/>
                  </a:cubicBezTo>
                  <a:cubicBezTo>
                    <a:pt x="232" y="104"/>
                    <a:pt x="217" y="155"/>
                    <a:pt x="229" y="190"/>
                  </a:cubicBezTo>
                  <a:cubicBezTo>
                    <a:pt x="248" y="157"/>
                    <a:pt x="254" y="110"/>
                    <a:pt x="276" y="80"/>
                  </a:cubicBezTo>
                  <a:cubicBezTo>
                    <a:pt x="293" y="100"/>
                    <a:pt x="285" y="135"/>
                    <a:pt x="283" y="164"/>
                  </a:cubicBezTo>
                  <a:cubicBezTo>
                    <a:pt x="282" y="200"/>
                    <a:pt x="292" y="242"/>
                    <a:pt x="294" y="278"/>
                  </a:cubicBezTo>
                  <a:cubicBezTo>
                    <a:pt x="296" y="297"/>
                    <a:pt x="310" y="329"/>
                    <a:pt x="283" y="340"/>
                  </a:cubicBezTo>
                  <a:cubicBezTo>
                    <a:pt x="285" y="334"/>
                    <a:pt x="281" y="333"/>
                    <a:pt x="276" y="333"/>
                  </a:cubicBezTo>
                  <a:cubicBezTo>
                    <a:pt x="293" y="281"/>
                    <a:pt x="267" y="188"/>
                    <a:pt x="269" y="117"/>
                  </a:cubicBezTo>
                  <a:cubicBezTo>
                    <a:pt x="253" y="150"/>
                    <a:pt x="250" y="196"/>
                    <a:pt x="225" y="219"/>
                  </a:cubicBezTo>
                  <a:cubicBezTo>
                    <a:pt x="204" y="188"/>
                    <a:pt x="216" y="148"/>
                    <a:pt x="207" y="106"/>
                  </a:cubicBezTo>
                  <a:cubicBezTo>
                    <a:pt x="182" y="130"/>
                    <a:pt x="184" y="181"/>
                    <a:pt x="163" y="208"/>
                  </a:cubicBezTo>
                  <a:cubicBezTo>
                    <a:pt x="142" y="167"/>
                    <a:pt x="153" y="94"/>
                    <a:pt x="126" y="58"/>
                  </a:cubicBezTo>
                  <a:cubicBezTo>
                    <a:pt x="101" y="89"/>
                    <a:pt x="113" y="158"/>
                    <a:pt x="86" y="186"/>
                  </a:cubicBezTo>
                  <a:cubicBezTo>
                    <a:pt x="77" y="142"/>
                    <a:pt x="73" y="82"/>
                    <a:pt x="64" y="29"/>
                  </a:cubicBezTo>
                  <a:cubicBezTo>
                    <a:pt x="43" y="56"/>
                    <a:pt x="37" y="112"/>
                    <a:pt x="31" y="157"/>
                  </a:cubicBezTo>
                  <a:cubicBezTo>
                    <a:pt x="29" y="172"/>
                    <a:pt x="40" y="198"/>
                    <a:pt x="16" y="201"/>
                  </a:cubicBezTo>
                  <a:cubicBezTo>
                    <a:pt x="9" y="156"/>
                    <a:pt x="0" y="93"/>
                    <a:pt x="5" y="47"/>
                  </a:cubicBezTo>
                  <a:cubicBezTo>
                    <a:pt x="25" y="78"/>
                    <a:pt x="4" y="117"/>
                    <a:pt x="20" y="146"/>
                  </a:cubicBezTo>
                  <a:cubicBezTo>
                    <a:pt x="31" y="96"/>
                    <a:pt x="41" y="45"/>
                    <a:pt x="57" y="0"/>
                  </a:cubicBezTo>
                  <a:close/>
                </a:path>
              </a:pathLst>
            </a:custGeom>
            <a:solidFill>
              <a:srgbClr val="000000"/>
            </a:solidFill>
            <a:ln w="0">
              <a:solidFill>
                <a:srgbClr val="000000"/>
              </a:solidFill>
              <a:round/>
              <a:headEnd/>
              <a:tailEnd/>
            </a:ln>
          </p:spPr>
          <p:txBody>
            <a:bodyPr/>
            <a:lstStyle/>
            <a:p>
              <a:endParaRPr lang="en-GB"/>
            </a:p>
          </p:txBody>
        </p:sp>
        <p:sp>
          <p:nvSpPr>
            <p:cNvPr id="8223" name="Freeform 32"/>
            <p:cNvSpPr>
              <a:spLocks/>
            </p:cNvSpPr>
            <p:nvPr/>
          </p:nvSpPr>
          <p:spPr bwMode="auto">
            <a:xfrm>
              <a:off x="490" y="165"/>
              <a:ext cx="88" cy="170"/>
            </a:xfrm>
            <a:custGeom>
              <a:avLst/>
              <a:gdLst>
                <a:gd name="T0" fmla="*/ 15 w 146"/>
                <a:gd name="T1" fmla="*/ 13 h 282"/>
                <a:gd name="T2" fmla="*/ 15 w 146"/>
                <a:gd name="T3" fmla="*/ 13 h 282"/>
                <a:gd name="T4" fmla="*/ 10 w 146"/>
                <a:gd name="T5" fmla="*/ 11 h 282"/>
                <a:gd name="T6" fmla="*/ 4 w 146"/>
                <a:gd name="T7" fmla="*/ 35 h 282"/>
                <a:gd name="T8" fmla="*/ 17 w 146"/>
                <a:gd name="T9" fmla="*/ 20 h 282"/>
                <a:gd name="T10" fmla="*/ 19 w 146"/>
                <a:gd name="T11" fmla="*/ 36 h 282"/>
                <a:gd name="T12" fmla="*/ 16 w 146"/>
                <a:gd name="T13" fmla="*/ 36 h 282"/>
                <a:gd name="T14" fmla="*/ 16 w 146"/>
                <a:gd name="T15" fmla="*/ 24 h 282"/>
                <a:gd name="T16" fmla="*/ 3 w 146"/>
                <a:gd name="T17" fmla="*/ 37 h 282"/>
                <a:gd name="T18" fmla="*/ 15 w 146"/>
                <a:gd name="T19" fmla="*/ 13 h 2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282"/>
                <a:gd name="T32" fmla="*/ 146 w 146"/>
                <a:gd name="T33" fmla="*/ 282 h 28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282">
                  <a:moveTo>
                    <a:pt x="113" y="103"/>
                  </a:moveTo>
                  <a:lnTo>
                    <a:pt x="113" y="103"/>
                  </a:lnTo>
                  <a:cubicBezTo>
                    <a:pt x="96" y="103"/>
                    <a:pt x="100" y="82"/>
                    <a:pt x="80" y="85"/>
                  </a:cubicBezTo>
                  <a:cubicBezTo>
                    <a:pt x="41" y="124"/>
                    <a:pt x="24" y="197"/>
                    <a:pt x="32" y="264"/>
                  </a:cubicBezTo>
                  <a:cubicBezTo>
                    <a:pt x="73" y="237"/>
                    <a:pt x="80" y="178"/>
                    <a:pt x="127" y="158"/>
                  </a:cubicBezTo>
                  <a:cubicBezTo>
                    <a:pt x="144" y="189"/>
                    <a:pt x="124" y="248"/>
                    <a:pt x="146" y="268"/>
                  </a:cubicBezTo>
                  <a:cubicBezTo>
                    <a:pt x="138" y="270"/>
                    <a:pt x="135" y="277"/>
                    <a:pt x="124" y="275"/>
                  </a:cubicBezTo>
                  <a:cubicBezTo>
                    <a:pt x="121" y="237"/>
                    <a:pt x="123" y="219"/>
                    <a:pt x="120" y="180"/>
                  </a:cubicBezTo>
                  <a:cubicBezTo>
                    <a:pt x="75" y="201"/>
                    <a:pt x="76" y="267"/>
                    <a:pt x="25" y="282"/>
                  </a:cubicBezTo>
                  <a:cubicBezTo>
                    <a:pt x="0" y="219"/>
                    <a:pt x="47" y="0"/>
                    <a:pt x="113" y="103"/>
                  </a:cubicBezTo>
                  <a:close/>
                </a:path>
              </a:pathLst>
            </a:custGeom>
            <a:solidFill>
              <a:srgbClr val="000000"/>
            </a:solidFill>
            <a:ln w="0">
              <a:solidFill>
                <a:srgbClr val="000000"/>
              </a:solidFill>
              <a:round/>
              <a:headEnd/>
              <a:tailEnd/>
            </a:ln>
          </p:spPr>
          <p:txBody>
            <a:bodyPr/>
            <a:lstStyle/>
            <a:p>
              <a:endParaRPr lang="en-GB"/>
            </a:p>
          </p:txBody>
        </p:sp>
        <p:sp>
          <p:nvSpPr>
            <p:cNvPr id="8224" name="Freeform 33"/>
            <p:cNvSpPr>
              <a:spLocks noEditPoints="1"/>
            </p:cNvSpPr>
            <p:nvPr/>
          </p:nvSpPr>
          <p:spPr bwMode="auto">
            <a:xfrm>
              <a:off x="580" y="251"/>
              <a:ext cx="240" cy="88"/>
            </a:xfrm>
            <a:custGeom>
              <a:avLst/>
              <a:gdLst>
                <a:gd name="T0" fmla="*/ 46 w 400"/>
                <a:gd name="T1" fmla="*/ 5 h 146"/>
                <a:gd name="T2" fmla="*/ 46 w 400"/>
                <a:gd name="T3" fmla="*/ 5 h 146"/>
                <a:gd name="T4" fmla="*/ 44 w 400"/>
                <a:gd name="T5" fmla="*/ 8 h 146"/>
                <a:gd name="T6" fmla="*/ 46 w 400"/>
                <a:gd name="T7" fmla="*/ 5 h 146"/>
                <a:gd name="T8" fmla="*/ 3 w 400"/>
                <a:gd name="T9" fmla="*/ 15 h 146"/>
                <a:gd name="T10" fmla="*/ 3 w 400"/>
                <a:gd name="T11" fmla="*/ 15 h 146"/>
                <a:gd name="T12" fmla="*/ 8 w 400"/>
                <a:gd name="T13" fmla="*/ 5 h 146"/>
                <a:gd name="T14" fmla="*/ 3 w 400"/>
                <a:gd name="T15" fmla="*/ 15 h 146"/>
                <a:gd name="T16" fmla="*/ 49 w 400"/>
                <a:gd name="T17" fmla="*/ 0 h 146"/>
                <a:gd name="T18" fmla="*/ 49 w 400"/>
                <a:gd name="T19" fmla="*/ 0 h 146"/>
                <a:gd name="T20" fmla="*/ 43 w 400"/>
                <a:gd name="T21" fmla="*/ 14 h 146"/>
                <a:gd name="T22" fmla="*/ 52 w 400"/>
                <a:gd name="T23" fmla="*/ 14 h 146"/>
                <a:gd name="T24" fmla="*/ 41 w 400"/>
                <a:gd name="T25" fmla="*/ 16 h 146"/>
                <a:gd name="T26" fmla="*/ 36 w 400"/>
                <a:gd name="T27" fmla="*/ 17 h 146"/>
                <a:gd name="T28" fmla="*/ 35 w 400"/>
                <a:gd name="T29" fmla="*/ 4 h 146"/>
                <a:gd name="T30" fmla="*/ 26 w 400"/>
                <a:gd name="T31" fmla="*/ 17 h 146"/>
                <a:gd name="T32" fmla="*/ 26 w 400"/>
                <a:gd name="T33" fmla="*/ 6 h 146"/>
                <a:gd name="T34" fmla="*/ 20 w 400"/>
                <a:gd name="T35" fmla="*/ 19 h 146"/>
                <a:gd name="T36" fmla="*/ 20 w 400"/>
                <a:gd name="T37" fmla="*/ 6 h 146"/>
                <a:gd name="T38" fmla="*/ 10 w 400"/>
                <a:gd name="T39" fmla="*/ 17 h 146"/>
                <a:gd name="T40" fmla="*/ 10 w 400"/>
                <a:gd name="T41" fmla="*/ 7 h 146"/>
                <a:gd name="T42" fmla="*/ 1 w 400"/>
                <a:gd name="T43" fmla="*/ 18 h 146"/>
                <a:gd name="T44" fmla="*/ 4 w 400"/>
                <a:gd name="T45" fmla="*/ 2 h 146"/>
                <a:gd name="T46" fmla="*/ 9 w 400"/>
                <a:gd name="T47" fmla="*/ 4 h 146"/>
                <a:gd name="T48" fmla="*/ 12 w 400"/>
                <a:gd name="T49" fmla="*/ 3 h 146"/>
                <a:gd name="T50" fmla="*/ 11 w 400"/>
                <a:gd name="T51" fmla="*/ 13 h 146"/>
                <a:gd name="T52" fmla="*/ 20 w 400"/>
                <a:gd name="T53" fmla="*/ 2 h 146"/>
                <a:gd name="T54" fmla="*/ 21 w 400"/>
                <a:gd name="T55" fmla="*/ 13 h 146"/>
                <a:gd name="T56" fmla="*/ 28 w 400"/>
                <a:gd name="T57" fmla="*/ 2 h 146"/>
                <a:gd name="T58" fmla="*/ 28 w 400"/>
                <a:gd name="T59" fmla="*/ 12 h 146"/>
                <a:gd name="T60" fmla="*/ 37 w 400"/>
                <a:gd name="T61" fmla="*/ 1 h 146"/>
                <a:gd name="T62" fmla="*/ 37 w 400"/>
                <a:gd name="T63" fmla="*/ 16 h 146"/>
                <a:gd name="T64" fmla="*/ 49 w 400"/>
                <a:gd name="T65" fmla="*/ 0 h 1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0"/>
                <a:gd name="T100" fmla="*/ 0 h 146"/>
                <a:gd name="T101" fmla="*/ 400 w 400"/>
                <a:gd name="T102" fmla="*/ 146 h 1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0" h="146">
                  <a:moveTo>
                    <a:pt x="358" y="37"/>
                  </a:moveTo>
                  <a:lnTo>
                    <a:pt x="358" y="37"/>
                  </a:lnTo>
                  <a:cubicBezTo>
                    <a:pt x="352" y="46"/>
                    <a:pt x="341" y="52"/>
                    <a:pt x="340" y="66"/>
                  </a:cubicBezTo>
                  <a:cubicBezTo>
                    <a:pt x="352" y="63"/>
                    <a:pt x="353" y="48"/>
                    <a:pt x="358" y="37"/>
                  </a:cubicBezTo>
                  <a:close/>
                  <a:moveTo>
                    <a:pt x="21" y="114"/>
                  </a:moveTo>
                  <a:lnTo>
                    <a:pt x="21" y="114"/>
                  </a:lnTo>
                  <a:cubicBezTo>
                    <a:pt x="36" y="88"/>
                    <a:pt x="55" y="67"/>
                    <a:pt x="65" y="37"/>
                  </a:cubicBezTo>
                  <a:cubicBezTo>
                    <a:pt x="30" y="2"/>
                    <a:pt x="11" y="80"/>
                    <a:pt x="21" y="114"/>
                  </a:cubicBezTo>
                  <a:close/>
                  <a:moveTo>
                    <a:pt x="376" y="0"/>
                  </a:moveTo>
                  <a:lnTo>
                    <a:pt x="376" y="0"/>
                  </a:lnTo>
                  <a:cubicBezTo>
                    <a:pt x="392" y="38"/>
                    <a:pt x="344" y="72"/>
                    <a:pt x="332" y="106"/>
                  </a:cubicBezTo>
                  <a:cubicBezTo>
                    <a:pt x="338" y="133"/>
                    <a:pt x="384" y="118"/>
                    <a:pt x="398" y="110"/>
                  </a:cubicBezTo>
                  <a:cubicBezTo>
                    <a:pt x="400" y="146"/>
                    <a:pt x="328" y="144"/>
                    <a:pt x="318" y="117"/>
                  </a:cubicBezTo>
                  <a:cubicBezTo>
                    <a:pt x="304" y="122"/>
                    <a:pt x="297" y="133"/>
                    <a:pt x="277" y="132"/>
                  </a:cubicBezTo>
                  <a:cubicBezTo>
                    <a:pt x="266" y="108"/>
                    <a:pt x="276" y="71"/>
                    <a:pt x="270" y="33"/>
                  </a:cubicBezTo>
                  <a:cubicBezTo>
                    <a:pt x="239" y="56"/>
                    <a:pt x="241" y="111"/>
                    <a:pt x="204" y="128"/>
                  </a:cubicBezTo>
                  <a:cubicBezTo>
                    <a:pt x="201" y="110"/>
                    <a:pt x="207" y="64"/>
                    <a:pt x="204" y="48"/>
                  </a:cubicBezTo>
                  <a:cubicBezTo>
                    <a:pt x="183" y="75"/>
                    <a:pt x="182" y="123"/>
                    <a:pt x="153" y="143"/>
                  </a:cubicBezTo>
                  <a:cubicBezTo>
                    <a:pt x="148" y="112"/>
                    <a:pt x="149" y="71"/>
                    <a:pt x="153" y="44"/>
                  </a:cubicBezTo>
                  <a:cubicBezTo>
                    <a:pt x="115" y="58"/>
                    <a:pt x="112" y="127"/>
                    <a:pt x="73" y="128"/>
                  </a:cubicBezTo>
                  <a:cubicBezTo>
                    <a:pt x="74" y="104"/>
                    <a:pt x="78" y="83"/>
                    <a:pt x="76" y="55"/>
                  </a:cubicBezTo>
                  <a:cubicBezTo>
                    <a:pt x="50" y="64"/>
                    <a:pt x="48" y="129"/>
                    <a:pt x="7" y="136"/>
                  </a:cubicBezTo>
                  <a:cubicBezTo>
                    <a:pt x="0" y="92"/>
                    <a:pt x="9" y="40"/>
                    <a:pt x="32" y="15"/>
                  </a:cubicBezTo>
                  <a:cubicBezTo>
                    <a:pt x="50" y="15"/>
                    <a:pt x="68" y="13"/>
                    <a:pt x="69" y="29"/>
                  </a:cubicBezTo>
                  <a:cubicBezTo>
                    <a:pt x="82" y="32"/>
                    <a:pt x="81" y="12"/>
                    <a:pt x="91" y="22"/>
                  </a:cubicBezTo>
                  <a:cubicBezTo>
                    <a:pt x="91" y="57"/>
                    <a:pt x="86" y="65"/>
                    <a:pt x="87" y="103"/>
                  </a:cubicBezTo>
                  <a:cubicBezTo>
                    <a:pt x="112" y="76"/>
                    <a:pt x="126" y="39"/>
                    <a:pt x="157" y="18"/>
                  </a:cubicBezTo>
                  <a:cubicBezTo>
                    <a:pt x="171" y="33"/>
                    <a:pt x="161" y="73"/>
                    <a:pt x="164" y="99"/>
                  </a:cubicBezTo>
                  <a:cubicBezTo>
                    <a:pt x="186" y="75"/>
                    <a:pt x="187" y="31"/>
                    <a:pt x="219" y="18"/>
                  </a:cubicBezTo>
                  <a:cubicBezTo>
                    <a:pt x="220" y="52"/>
                    <a:pt x="218" y="68"/>
                    <a:pt x="215" y="92"/>
                  </a:cubicBezTo>
                  <a:cubicBezTo>
                    <a:pt x="242" y="70"/>
                    <a:pt x="244" y="22"/>
                    <a:pt x="281" y="11"/>
                  </a:cubicBezTo>
                  <a:cubicBezTo>
                    <a:pt x="290" y="40"/>
                    <a:pt x="279" y="89"/>
                    <a:pt x="288" y="117"/>
                  </a:cubicBezTo>
                  <a:cubicBezTo>
                    <a:pt x="337" y="97"/>
                    <a:pt x="323" y="15"/>
                    <a:pt x="376" y="0"/>
                  </a:cubicBezTo>
                  <a:close/>
                </a:path>
              </a:pathLst>
            </a:custGeom>
            <a:solidFill>
              <a:srgbClr val="000000"/>
            </a:solidFill>
            <a:ln w="0">
              <a:solidFill>
                <a:srgbClr val="000000"/>
              </a:solidFill>
              <a:round/>
              <a:headEnd/>
              <a:tailEnd/>
            </a:ln>
          </p:spPr>
          <p:txBody>
            <a:bodyPr/>
            <a:lstStyle/>
            <a:p>
              <a:endParaRPr lang="en-GB"/>
            </a:p>
          </p:txBody>
        </p:sp>
        <p:sp>
          <p:nvSpPr>
            <p:cNvPr id="8225" name="Freeform 34"/>
            <p:cNvSpPr>
              <a:spLocks/>
            </p:cNvSpPr>
            <p:nvPr/>
          </p:nvSpPr>
          <p:spPr bwMode="auto">
            <a:xfrm>
              <a:off x="5419" y="4046"/>
              <a:ext cx="26" cy="49"/>
            </a:xfrm>
            <a:custGeom>
              <a:avLst/>
              <a:gdLst>
                <a:gd name="T0" fmla="*/ 0 w 44"/>
                <a:gd name="T1" fmla="*/ 11 h 81"/>
                <a:gd name="T2" fmla="*/ 0 w 44"/>
                <a:gd name="T3" fmla="*/ 11 h 81"/>
                <a:gd name="T4" fmla="*/ 0 w 44"/>
                <a:gd name="T5" fmla="*/ 0 h 81"/>
                <a:gd name="T6" fmla="*/ 5 w 44"/>
                <a:gd name="T7" fmla="*/ 0 h 81"/>
                <a:gd name="T8" fmla="*/ 5 w 44"/>
                <a:gd name="T9" fmla="*/ 2 h 81"/>
                <a:gd name="T10" fmla="*/ 2 w 44"/>
                <a:gd name="T11" fmla="*/ 2 h 81"/>
                <a:gd name="T12" fmla="*/ 2 w 44"/>
                <a:gd name="T13" fmla="*/ 4 h 81"/>
                <a:gd name="T14" fmla="*/ 5 w 44"/>
                <a:gd name="T15" fmla="*/ 4 h 81"/>
                <a:gd name="T16" fmla="*/ 5 w 44"/>
                <a:gd name="T17" fmla="*/ 7 h 81"/>
                <a:gd name="T18" fmla="*/ 2 w 44"/>
                <a:gd name="T19" fmla="*/ 7 h 81"/>
                <a:gd name="T20" fmla="*/ 2 w 44"/>
                <a:gd name="T21" fmla="*/ 8 h 81"/>
                <a:gd name="T22" fmla="*/ 5 w 44"/>
                <a:gd name="T23" fmla="*/ 8 h 81"/>
                <a:gd name="T24" fmla="*/ 5 w 44"/>
                <a:gd name="T25" fmla="*/ 11 h 81"/>
                <a:gd name="T26" fmla="*/ 0 w 44"/>
                <a:gd name="T27" fmla="*/ 11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81"/>
                <a:gd name="T44" fmla="*/ 44 w 4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81">
                  <a:moveTo>
                    <a:pt x="0" y="81"/>
                  </a:moveTo>
                  <a:lnTo>
                    <a:pt x="0" y="81"/>
                  </a:lnTo>
                  <a:lnTo>
                    <a:pt x="0" y="0"/>
                  </a:lnTo>
                  <a:lnTo>
                    <a:pt x="44" y="0"/>
                  </a:lnTo>
                  <a:lnTo>
                    <a:pt x="44" y="18"/>
                  </a:lnTo>
                  <a:lnTo>
                    <a:pt x="20" y="18"/>
                  </a:lnTo>
                  <a:lnTo>
                    <a:pt x="20" y="31"/>
                  </a:lnTo>
                  <a:lnTo>
                    <a:pt x="44" y="31"/>
                  </a:lnTo>
                  <a:lnTo>
                    <a:pt x="44" y="49"/>
                  </a:lnTo>
                  <a:lnTo>
                    <a:pt x="20" y="49"/>
                  </a:lnTo>
                  <a:lnTo>
                    <a:pt x="20" y="63"/>
                  </a:lnTo>
                  <a:lnTo>
                    <a:pt x="44" y="63"/>
                  </a:lnTo>
                  <a:lnTo>
                    <a:pt x="44" y="81"/>
                  </a:lnTo>
                  <a:lnTo>
                    <a:pt x="0" y="81"/>
                  </a:lnTo>
                  <a:close/>
                </a:path>
              </a:pathLst>
            </a:custGeom>
            <a:solidFill>
              <a:srgbClr val="B42E34"/>
            </a:solidFill>
            <a:ln w="0">
              <a:solidFill>
                <a:srgbClr val="000000"/>
              </a:solidFill>
              <a:round/>
              <a:headEnd/>
              <a:tailEnd/>
            </a:ln>
          </p:spPr>
          <p:txBody>
            <a:bodyPr/>
            <a:lstStyle/>
            <a:p>
              <a:endParaRPr lang="en-GB"/>
            </a:p>
          </p:txBody>
        </p:sp>
        <p:sp>
          <p:nvSpPr>
            <p:cNvPr id="8226" name="Freeform 35"/>
            <p:cNvSpPr>
              <a:spLocks/>
            </p:cNvSpPr>
            <p:nvPr/>
          </p:nvSpPr>
          <p:spPr bwMode="auto">
            <a:xfrm>
              <a:off x="5453" y="4057"/>
              <a:ext cx="33" cy="38"/>
            </a:xfrm>
            <a:custGeom>
              <a:avLst/>
              <a:gdLst>
                <a:gd name="T0" fmla="*/ 0 w 55"/>
                <a:gd name="T1" fmla="*/ 9 h 62"/>
                <a:gd name="T2" fmla="*/ 0 w 55"/>
                <a:gd name="T3" fmla="*/ 9 h 62"/>
                <a:gd name="T4" fmla="*/ 0 w 55"/>
                <a:gd name="T5" fmla="*/ 1 h 62"/>
                <a:gd name="T6" fmla="*/ 2 w 55"/>
                <a:gd name="T7" fmla="*/ 1 h 62"/>
                <a:gd name="T8" fmla="*/ 2 w 55"/>
                <a:gd name="T9" fmla="*/ 1 h 62"/>
                <a:gd name="T10" fmla="*/ 4 w 55"/>
                <a:gd name="T11" fmla="*/ 0 h 62"/>
                <a:gd name="T12" fmla="*/ 7 w 55"/>
                <a:gd name="T13" fmla="*/ 3 h 62"/>
                <a:gd name="T14" fmla="*/ 7 w 55"/>
                <a:gd name="T15" fmla="*/ 9 h 62"/>
                <a:gd name="T16" fmla="*/ 5 w 55"/>
                <a:gd name="T17" fmla="*/ 9 h 62"/>
                <a:gd name="T18" fmla="*/ 5 w 55"/>
                <a:gd name="T19" fmla="*/ 4 h 62"/>
                <a:gd name="T20" fmla="*/ 4 w 55"/>
                <a:gd name="T21" fmla="*/ 2 h 62"/>
                <a:gd name="T22" fmla="*/ 2 w 55"/>
                <a:gd name="T23" fmla="*/ 4 h 62"/>
                <a:gd name="T24" fmla="*/ 2 w 55"/>
                <a:gd name="T25" fmla="*/ 9 h 62"/>
                <a:gd name="T26" fmla="*/ 0 w 55"/>
                <a:gd name="T27" fmla="*/ 9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1" y="3"/>
                    <a:pt x="26" y="0"/>
                    <a:pt x="34" y="0"/>
                  </a:cubicBezTo>
                  <a:cubicBezTo>
                    <a:pt x="47" y="0"/>
                    <a:pt x="55" y="8"/>
                    <a:pt x="55" y="22"/>
                  </a:cubicBezTo>
                  <a:lnTo>
                    <a:pt x="55" y="62"/>
                  </a:lnTo>
                  <a:lnTo>
                    <a:pt x="37" y="62"/>
                  </a:lnTo>
                  <a:lnTo>
                    <a:pt x="37" y="29"/>
                  </a:lnTo>
                  <a:cubicBezTo>
                    <a:pt x="37" y="20"/>
                    <a:pt x="35" y="17"/>
                    <a:pt x="28" y="17"/>
                  </a:cubicBezTo>
                  <a:cubicBezTo>
                    <a:pt x="21" y="17"/>
                    <a:pt x="18" y="21"/>
                    <a:pt x="18" y="29"/>
                  </a:cubicBezTo>
                  <a:lnTo>
                    <a:pt x="18" y="62"/>
                  </a:lnTo>
                  <a:lnTo>
                    <a:pt x="0" y="62"/>
                  </a:lnTo>
                  <a:close/>
                </a:path>
              </a:pathLst>
            </a:custGeom>
            <a:solidFill>
              <a:srgbClr val="B42E34"/>
            </a:solidFill>
            <a:ln w="0">
              <a:solidFill>
                <a:srgbClr val="000000"/>
              </a:solidFill>
              <a:round/>
              <a:headEnd/>
              <a:tailEnd/>
            </a:ln>
          </p:spPr>
          <p:txBody>
            <a:bodyPr/>
            <a:lstStyle/>
            <a:p>
              <a:endParaRPr lang="en-GB"/>
            </a:p>
          </p:txBody>
        </p:sp>
        <p:sp>
          <p:nvSpPr>
            <p:cNvPr id="8227" name="Freeform 36"/>
            <p:cNvSpPr>
              <a:spLocks noEditPoints="1"/>
            </p:cNvSpPr>
            <p:nvPr/>
          </p:nvSpPr>
          <p:spPr bwMode="auto">
            <a:xfrm>
              <a:off x="5492" y="4057"/>
              <a:ext cx="38" cy="53"/>
            </a:xfrm>
            <a:custGeom>
              <a:avLst/>
              <a:gdLst>
                <a:gd name="T0" fmla="*/ 4 w 62"/>
                <a:gd name="T1" fmla="*/ 8 h 88"/>
                <a:gd name="T2" fmla="*/ 4 w 62"/>
                <a:gd name="T3" fmla="*/ 8 h 88"/>
                <a:gd name="T4" fmla="*/ 0 w 62"/>
                <a:gd name="T5" fmla="*/ 4 h 88"/>
                <a:gd name="T6" fmla="*/ 1 w 62"/>
                <a:gd name="T7" fmla="*/ 1 h 88"/>
                <a:gd name="T8" fmla="*/ 4 w 62"/>
                <a:gd name="T9" fmla="*/ 0 h 88"/>
                <a:gd name="T10" fmla="*/ 6 w 62"/>
                <a:gd name="T11" fmla="*/ 1 h 88"/>
                <a:gd name="T12" fmla="*/ 6 w 62"/>
                <a:gd name="T13" fmla="*/ 1 h 88"/>
                <a:gd name="T14" fmla="*/ 9 w 62"/>
                <a:gd name="T15" fmla="*/ 1 h 88"/>
                <a:gd name="T16" fmla="*/ 9 w 62"/>
                <a:gd name="T17" fmla="*/ 7 h 88"/>
                <a:gd name="T18" fmla="*/ 8 w 62"/>
                <a:gd name="T19" fmla="*/ 10 h 88"/>
                <a:gd name="T20" fmla="*/ 4 w 62"/>
                <a:gd name="T21" fmla="*/ 11 h 88"/>
                <a:gd name="T22" fmla="*/ 1 w 62"/>
                <a:gd name="T23" fmla="*/ 8 h 88"/>
                <a:gd name="T24" fmla="*/ 3 w 62"/>
                <a:gd name="T25" fmla="*/ 8 h 88"/>
                <a:gd name="T26" fmla="*/ 4 w 62"/>
                <a:gd name="T27" fmla="*/ 10 h 88"/>
                <a:gd name="T28" fmla="*/ 6 w 62"/>
                <a:gd name="T29" fmla="*/ 8 h 88"/>
                <a:gd name="T30" fmla="*/ 6 w 62"/>
                <a:gd name="T31" fmla="*/ 7 h 88"/>
                <a:gd name="T32" fmla="*/ 4 w 62"/>
                <a:gd name="T33" fmla="*/ 8 h 88"/>
                <a:gd name="T34" fmla="*/ 4 w 62"/>
                <a:gd name="T35" fmla="*/ 6 h 88"/>
                <a:gd name="T36" fmla="*/ 4 w 62"/>
                <a:gd name="T37" fmla="*/ 6 h 88"/>
                <a:gd name="T38" fmla="*/ 6 w 62"/>
                <a:gd name="T39" fmla="*/ 4 h 88"/>
                <a:gd name="T40" fmla="*/ 4 w 62"/>
                <a:gd name="T41" fmla="*/ 2 h 88"/>
                <a:gd name="T42" fmla="*/ 2 w 62"/>
                <a:gd name="T43" fmla="*/ 4 h 88"/>
                <a:gd name="T44" fmla="*/ 4 w 62"/>
                <a:gd name="T45" fmla="*/ 6 h 8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
                <a:gd name="T70" fmla="*/ 0 h 88"/>
                <a:gd name="T71" fmla="*/ 62 w 62"/>
                <a:gd name="T72" fmla="*/ 88 h 8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 h="88">
                  <a:moveTo>
                    <a:pt x="28" y="62"/>
                  </a:moveTo>
                  <a:lnTo>
                    <a:pt x="28" y="62"/>
                  </a:lnTo>
                  <a:cubicBezTo>
                    <a:pt x="12" y="62"/>
                    <a:pt x="0" y="49"/>
                    <a:pt x="0" y="31"/>
                  </a:cubicBezTo>
                  <a:cubicBezTo>
                    <a:pt x="0" y="22"/>
                    <a:pt x="3" y="15"/>
                    <a:pt x="9" y="9"/>
                  </a:cubicBezTo>
                  <a:cubicBezTo>
                    <a:pt x="15" y="3"/>
                    <a:pt x="21" y="0"/>
                    <a:pt x="29" y="0"/>
                  </a:cubicBezTo>
                  <a:cubicBezTo>
                    <a:pt x="36" y="0"/>
                    <a:pt x="41" y="3"/>
                    <a:pt x="45" y="8"/>
                  </a:cubicBezTo>
                  <a:lnTo>
                    <a:pt x="45" y="1"/>
                  </a:lnTo>
                  <a:lnTo>
                    <a:pt x="62" y="1"/>
                  </a:lnTo>
                  <a:lnTo>
                    <a:pt x="62" y="56"/>
                  </a:lnTo>
                  <a:cubicBezTo>
                    <a:pt x="62" y="64"/>
                    <a:pt x="62" y="70"/>
                    <a:pt x="57" y="76"/>
                  </a:cubicBezTo>
                  <a:cubicBezTo>
                    <a:pt x="52" y="84"/>
                    <a:pt x="43" y="88"/>
                    <a:pt x="32" y="88"/>
                  </a:cubicBezTo>
                  <a:cubicBezTo>
                    <a:pt x="16" y="88"/>
                    <a:pt x="5" y="79"/>
                    <a:pt x="2" y="67"/>
                  </a:cubicBezTo>
                  <a:lnTo>
                    <a:pt x="22" y="67"/>
                  </a:lnTo>
                  <a:cubicBezTo>
                    <a:pt x="23" y="71"/>
                    <a:pt x="27" y="73"/>
                    <a:pt x="32" y="73"/>
                  </a:cubicBezTo>
                  <a:cubicBezTo>
                    <a:pt x="40" y="73"/>
                    <a:pt x="45" y="68"/>
                    <a:pt x="45" y="59"/>
                  </a:cubicBezTo>
                  <a:cubicBezTo>
                    <a:pt x="45" y="58"/>
                    <a:pt x="45" y="57"/>
                    <a:pt x="45" y="56"/>
                  </a:cubicBezTo>
                  <a:cubicBezTo>
                    <a:pt x="40" y="60"/>
                    <a:pt x="35" y="62"/>
                    <a:pt x="28" y="62"/>
                  </a:cubicBezTo>
                  <a:close/>
                  <a:moveTo>
                    <a:pt x="31" y="46"/>
                  </a:moveTo>
                  <a:lnTo>
                    <a:pt x="31" y="46"/>
                  </a:lnTo>
                  <a:cubicBezTo>
                    <a:pt x="39" y="46"/>
                    <a:pt x="46" y="40"/>
                    <a:pt x="46" y="31"/>
                  </a:cubicBezTo>
                  <a:cubicBezTo>
                    <a:pt x="46" y="22"/>
                    <a:pt x="39" y="16"/>
                    <a:pt x="32" y="16"/>
                  </a:cubicBezTo>
                  <a:cubicBezTo>
                    <a:pt x="23" y="16"/>
                    <a:pt x="17" y="23"/>
                    <a:pt x="17" y="31"/>
                  </a:cubicBezTo>
                  <a:cubicBezTo>
                    <a:pt x="17" y="40"/>
                    <a:pt x="23" y="46"/>
                    <a:pt x="31" y="46"/>
                  </a:cubicBezTo>
                  <a:close/>
                </a:path>
              </a:pathLst>
            </a:custGeom>
            <a:solidFill>
              <a:srgbClr val="B42E34"/>
            </a:solidFill>
            <a:ln w="0">
              <a:solidFill>
                <a:srgbClr val="000000"/>
              </a:solidFill>
              <a:round/>
              <a:headEnd/>
              <a:tailEnd/>
            </a:ln>
          </p:spPr>
          <p:txBody>
            <a:bodyPr/>
            <a:lstStyle/>
            <a:p>
              <a:endParaRPr lang="en-GB"/>
            </a:p>
          </p:txBody>
        </p:sp>
        <p:sp>
          <p:nvSpPr>
            <p:cNvPr id="8228" name="Freeform 37"/>
            <p:cNvSpPr>
              <a:spLocks/>
            </p:cNvSpPr>
            <p:nvPr/>
          </p:nvSpPr>
          <p:spPr bwMode="auto">
            <a:xfrm>
              <a:off x="5537" y="4046"/>
              <a:ext cx="11" cy="49"/>
            </a:xfrm>
            <a:custGeom>
              <a:avLst/>
              <a:gdLst>
                <a:gd name="T0" fmla="*/ 2 w 18"/>
                <a:gd name="T1" fmla="*/ 0 h 81"/>
                <a:gd name="T2" fmla="*/ 2 w 18"/>
                <a:gd name="T3" fmla="*/ 0 h 81"/>
                <a:gd name="T4" fmla="*/ 2 w 18"/>
                <a:gd name="T5" fmla="*/ 11 h 81"/>
                <a:gd name="T6" fmla="*/ 0 w 18"/>
                <a:gd name="T7" fmla="*/ 11 h 81"/>
                <a:gd name="T8" fmla="*/ 0 w 18"/>
                <a:gd name="T9" fmla="*/ 0 h 81"/>
                <a:gd name="T10" fmla="*/ 2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round/>
              <a:headEnd/>
              <a:tailEnd/>
            </a:ln>
          </p:spPr>
          <p:txBody>
            <a:bodyPr/>
            <a:lstStyle/>
            <a:p>
              <a:endParaRPr lang="en-GB"/>
            </a:p>
          </p:txBody>
        </p:sp>
        <p:sp>
          <p:nvSpPr>
            <p:cNvPr id="8229" name="Freeform 38"/>
            <p:cNvSpPr>
              <a:spLocks noEditPoints="1"/>
            </p:cNvSpPr>
            <p:nvPr/>
          </p:nvSpPr>
          <p:spPr bwMode="auto">
            <a:xfrm>
              <a:off x="5554" y="4057"/>
              <a:ext cx="39" cy="38"/>
            </a:xfrm>
            <a:custGeom>
              <a:avLst/>
              <a:gdLst>
                <a:gd name="T0" fmla="*/ 6 w 65"/>
                <a:gd name="T1" fmla="*/ 8 h 62"/>
                <a:gd name="T2" fmla="*/ 6 w 65"/>
                <a:gd name="T3" fmla="*/ 8 h 62"/>
                <a:gd name="T4" fmla="*/ 4 w 65"/>
                <a:gd name="T5" fmla="*/ 9 h 62"/>
                <a:gd name="T6" fmla="*/ 1 w 65"/>
                <a:gd name="T7" fmla="*/ 8 h 62"/>
                <a:gd name="T8" fmla="*/ 0 w 65"/>
                <a:gd name="T9" fmla="*/ 4 h 62"/>
                <a:gd name="T10" fmla="*/ 1 w 65"/>
                <a:gd name="T11" fmla="*/ 1 h 62"/>
                <a:gd name="T12" fmla="*/ 4 w 65"/>
                <a:gd name="T13" fmla="*/ 0 h 62"/>
                <a:gd name="T14" fmla="*/ 6 w 65"/>
                <a:gd name="T15" fmla="*/ 1 h 62"/>
                <a:gd name="T16" fmla="*/ 6 w 65"/>
                <a:gd name="T17" fmla="*/ 1 h 62"/>
                <a:gd name="T18" fmla="*/ 8 w 65"/>
                <a:gd name="T19" fmla="*/ 1 h 62"/>
                <a:gd name="T20" fmla="*/ 8 w 65"/>
                <a:gd name="T21" fmla="*/ 9 h 62"/>
                <a:gd name="T22" fmla="*/ 6 w 65"/>
                <a:gd name="T23" fmla="*/ 9 h 62"/>
                <a:gd name="T24" fmla="*/ 6 w 65"/>
                <a:gd name="T25" fmla="*/ 8 h 62"/>
                <a:gd name="T26" fmla="*/ 4 w 65"/>
                <a:gd name="T27" fmla="*/ 6 h 62"/>
                <a:gd name="T28" fmla="*/ 4 w 65"/>
                <a:gd name="T29" fmla="*/ 6 h 62"/>
                <a:gd name="T30" fmla="*/ 6 w 65"/>
                <a:gd name="T31" fmla="*/ 4 h 62"/>
                <a:gd name="T32" fmla="*/ 4 w 65"/>
                <a:gd name="T33" fmla="*/ 2 h 62"/>
                <a:gd name="T34" fmla="*/ 2 w 65"/>
                <a:gd name="T35" fmla="*/ 4 h 62"/>
                <a:gd name="T36" fmla="*/ 4 w 65"/>
                <a:gd name="T37" fmla="*/ 6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8" y="55"/>
                  </a:moveTo>
                  <a:lnTo>
                    <a:pt x="48" y="55"/>
                  </a:lnTo>
                  <a:cubicBezTo>
                    <a:pt x="42" y="60"/>
                    <a:pt x="37" y="62"/>
                    <a:pt x="30" y="62"/>
                  </a:cubicBezTo>
                  <a:cubicBezTo>
                    <a:pt x="22" y="62"/>
                    <a:pt x="16" y="60"/>
                    <a:pt x="11" y="55"/>
                  </a:cubicBezTo>
                  <a:cubicBezTo>
                    <a:pt x="4" y="49"/>
                    <a:pt x="0" y="41"/>
                    <a:pt x="0" y="31"/>
                  </a:cubicBezTo>
                  <a:cubicBezTo>
                    <a:pt x="0" y="22"/>
                    <a:pt x="3" y="15"/>
                    <a:pt x="10" y="8"/>
                  </a:cubicBezTo>
                  <a:cubicBezTo>
                    <a:pt x="15" y="3"/>
                    <a:pt x="22" y="0"/>
                    <a:pt x="30" y="0"/>
                  </a:cubicBezTo>
                  <a:cubicBezTo>
                    <a:pt x="37" y="0"/>
                    <a:pt x="43" y="3"/>
                    <a:pt x="47" y="8"/>
                  </a:cubicBezTo>
                  <a:lnTo>
                    <a:pt x="47" y="1"/>
                  </a:lnTo>
                  <a:lnTo>
                    <a:pt x="65" y="1"/>
                  </a:lnTo>
                  <a:lnTo>
                    <a:pt x="65" y="62"/>
                  </a:lnTo>
                  <a:lnTo>
                    <a:pt x="48" y="62"/>
                  </a:lnTo>
                  <a:lnTo>
                    <a:pt x="48" y="55"/>
                  </a:lnTo>
                  <a:close/>
                  <a:moveTo>
                    <a:pt x="34" y="46"/>
                  </a:moveTo>
                  <a:lnTo>
                    <a:pt x="34" y="46"/>
                  </a:lnTo>
                  <a:cubicBezTo>
                    <a:pt x="41" y="46"/>
                    <a:pt x="48" y="40"/>
                    <a:pt x="48" y="31"/>
                  </a:cubicBezTo>
                  <a:cubicBezTo>
                    <a:pt x="48" y="22"/>
                    <a:pt x="41" y="16"/>
                    <a:pt x="33" y="16"/>
                  </a:cubicBezTo>
                  <a:cubicBezTo>
                    <a:pt x="24" y="16"/>
                    <a:pt x="18" y="23"/>
                    <a:pt x="18" y="31"/>
                  </a:cubicBezTo>
                  <a:cubicBezTo>
                    <a:pt x="18" y="40"/>
                    <a:pt x="24" y="46"/>
                    <a:pt x="34" y="46"/>
                  </a:cubicBezTo>
                  <a:close/>
                </a:path>
              </a:pathLst>
            </a:custGeom>
            <a:solidFill>
              <a:srgbClr val="B42E34"/>
            </a:solidFill>
            <a:ln w="0">
              <a:solidFill>
                <a:srgbClr val="000000"/>
              </a:solidFill>
              <a:round/>
              <a:headEnd/>
              <a:tailEnd/>
            </a:ln>
          </p:spPr>
          <p:txBody>
            <a:bodyPr/>
            <a:lstStyle/>
            <a:p>
              <a:endParaRPr lang="en-GB"/>
            </a:p>
          </p:txBody>
        </p:sp>
        <p:sp>
          <p:nvSpPr>
            <p:cNvPr id="8230" name="Freeform 39"/>
            <p:cNvSpPr>
              <a:spLocks/>
            </p:cNvSpPr>
            <p:nvPr/>
          </p:nvSpPr>
          <p:spPr bwMode="auto">
            <a:xfrm>
              <a:off x="5600" y="4057"/>
              <a:ext cx="33" cy="38"/>
            </a:xfrm>
            <a:custGeom>
              <a:avLst/>
              <a:gdLst>
                <a:gd name="T0" fmla="*/ 0 w 55"/>
                <a:gd name="T1" fmla="*/ 9 h 62"/>
                <a:gd name="T2" fmla="*/ 0 w 55"/>
                <a:gd name="T3" fmla="*/ 9 h 62"/>
                <a:gd name="T4" fmla="*/ 0 w 55"/>
                <a:gd name="T5" fmla="*/ 1 h 62"/>
                <a:gd name="T6" fmla="*/ 2 w 55"/>
                <a:gd name="T7" fmla="*/ 1 h 62"/>
                <a:gd name="T8" fmla="*/ 2 w 55"/>
                <a:gd name="T9" fmla="*/ 1 h 62"/>
                <a:gd name="T10" fmla="*/ 4 w 55"/>
                <a:gd name="T11" fmla="*/ 0 h 62"/>
                <a:gd name="T12" fmla="*/ 7 w 55"/>
                <a:gd name="T13" fmla="*/ 3 h 62"/>
                <a:gd name="T14" fmla="*/ 7 w 55"/>
                <a:gd name="T15" fmla="*/ 9 h 62"/>
                <a:gd name="T16" fmla="*/ 5 w 55"/>
                <a:gd name="T17" fmla="*/ 9 h 62"/>
                <a:gd name="T18" fmla="*/ 5 w 55"/>
                <a:gd name="T19" fmla="*/ 4 h 62"/>
                <a:gd name="T20" fmla="*/ 4 w 55"/>
                <a:gd name="T21" fmla="*/ 2 h 62"/>
                <a:gd name="T22" fmla="*/ 2 w 55"/>
                <a:gd name="T23" fmla="*/ 4 h 62"/>
                <a:gd name="T24" fmla="*/ 2 w 55"/>
                <a:gd name="T25" fmla="*/ 9 h 62"/>
                <a:gd name="T26" fmla="*/ 0 w 55"/>
                <a:gd name="T27" fmla="*/ 9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6"/>
                    <a:pt x="28" y="16"/>
                  </a:cubicBezTo>
                  <a:cubicBezTo>
                    <a:pt x="21" y="16"/>
                    <a:pt x="17" y="21"/>
                    <a:pt x="17" y="29"/>
                  </a:cubicBezTo>
                  <a:lnTo>
                    <a:pt x="17" y="62"/>
                  </a:lnTo>
                  <a:lnTo>
                    <a:pt x="0" y="62"/>
                  </a:lnTo>
                  <a:close/>
                </a:path>
              </a:pathLst>
            </a:custGeom>
            <a:solidFill>
              <a:srgbClr val="B42E34"/>
            </a:solidFill>
            <a:ln w="0">
              <a:solidFill>
                <a:srgbClr val="000000"/>
              </a:solidFill>
              <a:round/>
              <a:headEnd/>
              <a:tailEnd/>
            </a:ln>
          </p:spPr>
          <p:txBody>
            <a:bodyPr/>
            <a:lstStyle/>
            <a:p>
              <a:endParaRPr lang="en-GB"/>
            </a:p>
          </p:txBody>
        </p:sp>
        <p:sp>
          <p:nvSpPr>
            <p:cNvPr id="8231" name="Freeform 40"/>
            <p:cNvSpPr>
              <a:spLocks noEditPoints="1"/>
            </p:cNvSpPr>
            <p:nvPr/>
          </p:nvSpPr>
          <p:spPr bwMode="auto">
            <a:xfrm>
              <a:off x="5638" y="4046"/>
              <a:ext cx="39" cy="49"/>
            </a:xfrm>
            <a:custGeom>
              <a:avLst/>
              <a:gdLst>
                <a:gd name="T0" fmla="*/ 6 w 65"/>
                <a:gd name="T1" fmla="*/ 10 h 81"/>
                <a:gd name="T2" fmla="*/ 6 w 65"/>
                <a:gd name="T3" fmla="*/ 10 h 81"/>
                <a:gd name="T4" fmla="*/ 4 w 65"/>
                <a:gd name="T5" fmla="*/ 11 h 81"/>
                <a:gd name="T6" fmla="*/ 1 w 65"/>
                <a:gd name="T7" fmla="*/ 10 h 81"/>
                <a:gd name="T8" fmla="*/ 0 w 65"/>
                <a:gd name="T9" fmla="*/ 7 h 81"/>
                <a:gd name="T10" fmla="*/ 1 w 65"/>
                <a:gd name="T11" fmla="*/ 4 h 81"/>
                <a:gd name="T12" fmla="*/ 4 w 65"/>
                <a:gd name="T13" fmla="*/ 2 h 81"/>
                <a:gd name="T14" fmla="*/ 6 w 65"/>
                <a:gd name="T15" fmla="*/ 4 h 81"/>
                <a:gd name="T16" fmla="*/ 6 w 65"/>
                <a:gd name="T17" fmla="*/ 0 h 81"/>
                <a:gd name="T18" fmla="*/ 8 w 65"/>
                <a:gd name="T19" fmla="*/ 0 h 81"/>
                <a:gd name="T20" fmla="*/ 8 w 65"/>
                <a:gd name="T21" fmla="*/ 11 h 81"/>
                <a:gd name="T22" fmla="*/ 6 w 65"/>
                <a:gd name="T23" fmla="*/ 11 h 81"/>
                <a:gd name="T24" fmla="*/ 6 w 65"/>
                <a:gd name="T25" fmla="*/ 10 h 81"/>
                <a:gd name="T26" fmla="*/ 4 w 65"/>
                <a:gd name="T27" fmla="*/ 9 h 81"/>
                <a:gd name="T28" fmla="*/ 4 w 65"/>
                <a:gd name="T29" fmla="*/ 9 h 81"/>
                <a:gd name="T30" fmla="*/ 6 w 65"/>
                <a:gd name="T31" fmla="*/ 7 h 81"/>
                <a:gd name="T32" fmla="*/ 4 w 65"/>
                <a:gd name="T33" fmla="*/ 5 h 81"/>
                <a:gd name="T34" fmla="*/ 2 w 65"/>
                <a:gd name="T35" fmla="*/ 7 h 81"/>
                <a:gd name="T36" fmla="*/ 4 w 65"/>
                <a:gd name="T37" fmla="*/ 9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48" y="74"/>
                  </a:moveTo>
                  <a:lnTo>
                    <a:pt x="48" y="74"/>
                  </a:lnTo>
                  <a:cubicBezTo>
                    <a:pt x="42" y="79"/>
                    <a:pt x="37" y="81"/>
                    <a:pt x="30" y="81"/>
                  </a:cubicBezTo>
                  <a:cubicBezTo>
                    <a:pt x="22" y="81"/>
                    <a:pt x="16" y="79"/>
                    <a:pt x="11" y="74"/>
                  </a:cubicBezTo>
                  <a:cubicBezTo>
                    <a:pt x="4" y="68"/>
                    <a:pt x="0" y="60"/>
                    <a:pt x="0" y="50"/>
                  </a:cubicBezTo>
                  <a:cubicBezTo>
                    <a:pt x="0" y="41"/>
                    <a:pt x="3" y="33"/>
                    <a:pt x="10" y="27"/>
                  </a:cubicBezTo>
                  <a:cubicBezTo>
                    <a:pt x="15" y="22"/>
                    <a:pt x="22" y="19"/>
                    <a:pt x="30" y="19"/>
                  </a:cubicBezTo>
                  <a:cubicBezTo>
                    <a:pt x="37" y="19"/>
                    <a:pt x="43" y="21"/>
                    <a:pt x="47" y="27"/>
                  </a:cubicBezTo>
                  <a:lnTo>
                    <a:pt x="47" y="0"/>
                  </a:lnTo>
                  <a:lnTo>
                    <a:pt x="65" y="0"/>
                  </a:lnTo>
                  <a:lnTo>
                    <a:pt x="65" y="81"/>
                  </a:lnTo>
                  <a:lnTo>
                    <a:pt x="48" y="81"/>
                  </a:lnTo>
                  <a:lnTo>
                    <a:pt x="48" y="74"/>
                  </a:lnTo>
                  <a:close/>
                  <a:moveTo>
                    <a:pt x="34" y="65"/>
                  </a:moveTo>
                  <a:lnTo>
                    <a:pt x="34" y="65"/>
                  </a:lnTo>
                  <a:cubicBezTo>
                    <a:pt x="41" y="65"/>
                    <a:pt x="48" y="58"/>
                    <a:pt x="48" y="50"/>
                  </a:cubicBezTo>
                  <a:cubicBezTo>
                    <a:pt x="48" y="41"/>
                    <a:pt x="41" y="35"/>
                    <a:pt x="33" y="35"/>
                  </a:cubicBezTo>
                  <a:cubicBezTo>
                    <a:pt x="24" y="35"/>
                    <a:pt x="18" y="42"/>
                    <a:pt x="18" y="50"/>
                  </a:cubicBezTo>
                  <a:cubicBezTo>
                    <a:pt x="18" y="58"/>
                    <a:pt x="24" y="65"/>
                    <a:pt x="34" y="65"/>
                  </a:cubicBezTo>
                  <a:close/>
                </a:path>
              </a:pathLst>
            </a:custGeom>
            <a:solidFill>
              <a:srgbClr val="B42E34"/>
            </a:solidFill>
            <a:ln w="0">
              <a:solidFill>
                <a:srgbClr val="000000"/>
              </a:solidFill>
              <a:round/>
              <a:headEnd/>
              <a:tailEnd/>
            </a:ln>
          </p:spPr>
          <p:txBody>
            <a:bodyPr/>
            <a:lstStyle/>
            <a:p>
              <a:endParaRPr lang="en-GB"/>
            </a:p>
          </p:txBody>
        </p:sp>
        <p:sp>
          <p:nvSpPr>
            <p:cNvPr id="8232" name="Freeform 41"/>
            <p:cNvSpPr>
              <a:spLocks/>
            </p:cNvSpPr>
            <p:nvPr/>
          </p:nvSpPr>
          <p:spPr bwMode="auto">
            <a:xfrm>
              <a:off x="5453" y="4114"/>
              <a:ext cx="33" cy="37"/>
            </a:xfrm>
            <a:custGeom>
              <a:avLst/>
              <a:gdLst>
                <a:gd name="T0" fmla="*/ 0 w 55"/>
                <a:gd name="T1" fmla="*/ 8 h 62"/>
                <a:gd name="T2" fmla="*/ 0 w 55"/>
                <a:gd name="T3" fmla="*/ 8 h 62"/>
                <a:gd name="T4" fmla="*/ 0 w 55"/>
                <a:gd name="T5" fmla="*/ 1 h 62"/>
                <a:gd name="T6" fmla="*/ 2 w 55"/>
                <a:gd name="T7" fmla="*/ 1 h 62"/>
                <a:gd name="T8" fmla="*/ 2 w 55"/>
                <a:gd name="T9" fmla="*/ 1 h 62"/>
                <a:gd name="T10" fmla="*/ 4 w 55"/>
                <a:gd name="T11" fmla="*/ 0 h 62"/>
                <a:gd name="T12" fmla="*/ 7 w 55"/>
                <a:gd name="T13" fmla="*/ 3 h 62"/>
                <a:gd name="T14" fmla="*/ 7 w 55"/>
                <a:gd name="T15" fmla="*/ 8 h 62"/>
                <a:gd name="T16" fmla="*/ 5 w 55"/>
                <a:gd name="T17" fmla="*/ 8 h 62"/>
                <a:gd name="T18" fmla="*/ 5 w 55"/>
                <a:gd name="T19" fmla="*/ 4 h 62"/>
                <a:gd name="T20" fmla="*/ 4 w 55"/>
                <a:gd name="T21" fmla="*/ 2 h 62"/>
                <a:gd name="T22" fmla="*/ 2 w 55"/>
                <a:gd name="T23" fmla="*/ 4 h 62"/>
                <a:gd name="T24" fmla="*/ 2 w 55"/>
                <a:gd name="T25" fmla="*/ 8 h 62"/>
                <a:gd name="T26" fmla="*/ 0 w 55"/>
                <a:gd name="T27" fmla="*/ 8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5"/>
                <a:gd name="T43" fmla="*/ 0 h 62"/>
                <a:gd name="T44" fmla="*/ 55 w 55"/>
                <a:gd name="T45" fmla="*/ 62 h 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5" h="62">
                  <a:moveTo>
                    <a:pt x="0" y="62"/>
                  </a:moveTo>
                  <a:lnTo>
                    <a:pt x="0" y="62"/>
                  </a:lnTo>
                  <a:lnTo>
                    <a:pt x="0" y="1"/>
                  </a:lnTo>
                  <a:lnTo>
                    <a:pt x="17" y="1"/>
                  </a:lnTo>
                  <a:lnTo>
                    <a:pt x="17" y="9"/>
                  </a:lnTo>
                  <a:cubicBezTo>
                    <a:pt x="20" y="3"/>
                    <a:pt x="26" y="0"/>
                    <a:pt x="34" y="0"/>
                  </a:cubicBezTo>
                  <a:cubicBezTo>
                    <a:pt x="47" y="0"/>
                    <a:pt x="55" y="8"/>
                    <a:pt x="55" y="22"/>
                  </a:cubicBezTo>
                  <a:lnTo>
                    <a:pt x="55" y="62"/>
                  </a:lnTo>
                  <a:lnTo>
                    <a:pt x="37" y="62"/>
                  </a:lnTo>
                  <a:lnTo>
                    <a:pt x="37" y="29"/>
                  </a:lnTo>
                  <a:cubicBezTo>
                    <a:pt x="37" y="20"/>
                    <a:pt x="35" y="17"/>
                    <a:pt x="28" y="17"/>
                  </a:cubicBezTo>
                  <a:cubicBezTo>
                    <a:pt x="21" y="17"/>
                    <a:pt x="17" y="21"/>
                    <a:pt x="17" y="29"/>
                  </a:cubicBezTo>
                  <a:lnTo>
                    <a:pt x="17" y="62"/>
                  </a:lnTo>
                  <a:lnTo>
                    <a:pt x="0" y="62"/>
                  </a:lnTo>
                  <a:close/>
                </a:path>
              </a:pathLst>
            </a:custGeom>
            <a:solidFill>
              <a:srgbClr val="B42E34"/>
            </a:solidFill>
            <a:ln w="0">
              <a:solidFill>
                <a:srgbClr val="000000"/>
              </a:solidFill>
              <a:round/>
              <a:headEnd/>
              <a:tailEnd/>
            </a:ln>
          </p:spPr>
          <p:txBody>
            <a:bodyPr/>
            <a:lstStyle/>
            <a:p>
              <a:endParaRPr lang="en-GB"/>
            </a:p>
          </p:txBody>
        </p:sp>
        <p:sp>
          <p:nvSpPr>
            <p:cNvPr id="8233" name="Freeform 42"/>
            <p:cNvSpPr>
              <a:spLocks noEditPoints="1"/>
            </p:cNvSpPr>
            <p:nvPr/>
          </p:nvSpPr>
          <p:spPr bwMode="auto">
            <a:xfrm>
              <a:off x="5492" y="4113"/>
              <a:ext cx="38" cy="39"/>
            </a:xfrm>
            <a:custGeom>
              <a:avLst/>
              <a:gdLst>
                <a:gd name="T0" fmla="*/ 7 w 64"/>
                <a:gd name="T1" fmla="*/ 6 h 64"/>
                <a:gd name="T2" fmla="*/ 7 w 64"/>
                <a:gd name="T3" fmla="*/ 6 h 64"/>
                <a:gd name="T4" fmla="*/ 4 w 64"/>
                <a:gd name="T5" fmla="*/ 9 h 64"/>
                <a:gd name="T6" fmla="*/ 1 w 64"/>
                <a:gd name="T7" fmla="*/ 8 h 64"/>
                <a:gd name="T8" fmla="*/ 0 w 64"/>
                <a:gd name="T9" fmla="*/ 4 h 64"/>
                <a:gd name="T10" fmla="*/ 1 w 64"/>
                <a:gd name="T11" fmla="*/ 1 h 64"/>
                <a:gd name="T12" fmla="*/ 4 w 64"/>
                <a:gd name="T13" fmla="*/ 0 h 64"/>
                <a:gd name="T14" fmla="*/ 8 w 64"/>
                <a:gd name="T15" fmla="*/ 5 h 64"/>
                <a:gd name="T16" fmla="*/ 8 w 64"/>
                <a:gd name="T17" fmla="*/ 5 h 64"/>
                <a:gd name="T18" fmla="*/ 2 w 64"/>
                <a:gd name="T19" fmla="*/ 5 h 64"/>
                <a:gd name="T20" fmla="*/ 4 w 64"/>
                <a:gd name="T21" fmla="*/ 7 h 64"/>
                <a:gd name="T22" fmla="*/ 5 w 64"/>
                <a:gd name="T23" fmla="*/ 6 h 64"/>
                <a:gd name="T24" fmla="*/ 7 w 64"/>
                <a:gd name="T25" fmla="*/ 6 h 64"/>
                <a:gd name="T26" fmla="*/ 6 w 64"/>
                <a:gd name="T27" fmla="*/ 4 h 64"/>
                <a:gd name="T28" fmla="*/ 6 w 64"/>
                <a:gd name="T29" fmla="*/ 4 h 64"/>
                <a:gd name="T30" fmla="*/ 4 w 64"/>
                <a:gd name="T31" fmla="*/ 2 h 64"/>
                <a:gd name="T32" fmla="*/ 2 w 64"/>
                <a:gd name="T33" fmla="*/ 4 h 64"/>
                <a:gd name="T34" fmla="*/ 6 w 64"/>
                <a:gd name="T35" fmla="*/ 4 h 6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4"/>
                <a:gd name="T55" fmla="*/ 0 h 64"/>
                <a:gd name="T56" fmla="*/ 64 w 64"/>
                <a:gd name="T57" fmla="*/ 64 h 6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4" h="64">
                  <a:moveTo>
                    <a:pt x="61" y="45"/>
                  </a:moveTo>
                  <a:lnTo>
                    <a:pt x="61" y="45"/>
                  </a:lnTo>
                  <a:cubicBezTo>
                    <a:pt x="55" y="58"/>
                    <a:pt x="45" y="64"/>
                    <a:pt x="32" y="64"/>
                  </a:cubicBezTo>
                  <a:cubicBezTo>
                    <a:pt x="22" y="64"/>
                    <a:pt x="15" y="61"/>
                    <a:pt x="9" y="55"/>
                  </a:cubicBezTo>
                  <a:cubicBezTo>
                    <a:pt x="3" y="48"/>
                    <a:pt x="0" y="41"/>
                    <a:pt x="0" y="32"/>
                  </a:cubicBezTo>
                  <a:cubicBezTo>
                    <a:pt x="0" y="24"/>
                    <a:pt x="3" y="16"/>
                    <a:pt x="9" y="10"/>
                  </a:cubicBezTo>
                  <a:cubicBezTo>
                    <a:pt x="15" y="4"/>
                    <a:pt x="23" y="0"/>
                    <a:pt x="31" y="0"/>
                  </a:cubicBezTo>
                  <a:cubicBezTo>
                    <a:pt x="51" y="0"/>
                    <a:pt x="64" y="14"/>
                    <a:pt x="64" y="37"/>
                  </a:cubicBezTo>
                  <a:lnTo>
                    <a:pt x="64" y="39"/>
                  </a:lnTo>
                  <a:lnTo>
                    <a:pt x="18" y="39"/>
                  </a:lnTo>
                  <a:cubicBezTo>
                    <a:pt x="20" y="45"/>
                    <a:pt x="24" y="49"/>
                    <a:pt x="32" y="49"/>
                  </a:cubicBezTo>
                  <a:cubicBezTo>
                    <a:pt x="36" y="49"/>
                    <a:pt x="39" y="48"/>
                    <a:pt x="41" y="45"/>
                  </a:cubicBezTo>
                  <a:lnTo>
                    <a:pt x="61" y="45"/>
                  </a:lnTo>
                  <a:close/>
                  <a:moveTo>
                    <a:pt x="46" y="26"/>
                  </a:moveTo>
                  <a:lnTo>
                    <a:pt x="46" y="26"/>
                  </a:lnTo>
                  <a:cubicBezTo>
                    <a:pt x="44" y="20"/>
                    <a:pt x="39" y="16"/>
                    <a:pt x="32" y="16"/>
                  </a:cubicBezTo>
                  <a:cubicBezTo>
                    <a:pt x="24" y="16"/>
                    <a:pt x="19" y="20"/>
                    <a:pt x="18" y="26"/>
                  </a:cubicBezTo>
                  <a:lnTo>
                    <a:pt x="46" y="26"/>
                  </a:lnTo>
                  <a:close/>
                </a:path>
              </a:pathLst>
            </a:custGeom>
            <a:solidFill>
              <a:srgbClr val="B42E34"/>
            </a:solidFill>
            <a:ln w="0">
              <a:solidFill>
                <a:srgbClr val="000000"/>
              </a:solidFill>
              <a:round/>
              <a:headEnd/>
              <a:tailEnd/>
            </a:ln>
          </p:spPr>
          <p:txBody>
            <a:bodyPr/>
            <a:lstStyle/>
            <a:p>
              <a:endParaRPr lang="en-GB"/>
            </a:p>
          </p:txBody>
        </p:sp>
        <p:sp>
          <p:nvSpPr>
            <p:cNvPr id="8234" name="Freeform 43"/>
            <p:cNvSpPr>
              <a:spLocks/>
            </p:cNvSpPr>
            <p:nvPr/>
          </p:nvSpPr>
          <p:spPr bwMode="auto">
            <a:xfrm>
              <a:off x="5533" y="4103"/>
              <a:ext cx="20" cy="48"/>
            </a:xfrm>
            <a:custGeom>
              <a:avLst/>
              <a:gdLst>
                <a:gd name="T0" fmla="*/ 0 w 34"/>
                <a:gd name="T1" fmla="*/ 4 h 81"/>
                <a:gd name="T2" fmla="*/ 0 w 34"/>
                <a:gd name="T3" fmla="*/ 4 h 81"/>
                <a:gd name="T4" fmla="*/ 0 w 34"/>
                <a:gd name="T5" fmla="*/ 2 h 81"/>
                <a:gd name="T6" fmla="*/ 1 w 34"/>
                <a:gd name="T7" fmla="*/ 2 h 81"/>
                <a:gd name="T8" fmla="*/ 1 w 34"/>
                <a:gd name="T9" fmla="*/ 0 h 81"/>
                <a:gd name="T10" fmla="*/ 3 w 34"/>
                <a:gd name="T11" fmla="*/ 0 h 81"/>
                <a:gd name="T12" fmla="*/ 3 w 34"/>
                <a:gd name="T13" fmla="*/ 2 h 81"/>
                <a:gd name="T14" fmla="*/ 4 w 34"/>
                <a:gd name="T15" fmla="*/ 2 h 81"/>
                <a:gd name="T16" fmla="*/ 4 w 34"/>
                <a:gd name="T17" fmla="*/ 4 h 81"/>
                <a:gd name="T18" fmla="*/ 3 w 34"/>
                <a:gd name="T19" fmla="*/ 4 h 81"/>
                <a:gd name="T20" fmla="*/ 3 w 34"/>
                <a:gd name="T21" fmla="*/ 10 h 81"/>
                <a:gd name="T22" fmla="*/ 1 w 34"/>
                <a:gd name="T23" fmla="*/ 10 h 81"/>
                <a:gd name="T24" fmla="*/ 1 w 34"/>
                <a:gd name="T25" fmla="*/ 4 h 81"/>
                <a:gd name="T26" fmla="*/ 0 w 34"/>
                <a:gd name="T27" fmla="*/ 4 h 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81"/>
                <a:gd name="T44" fmla="*/ 34 w 34"/>
                <a:gd name="T45" fmla="*/ 81 h 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81">
                  <a:moveTo>
                    <a:pt x="0" y="33"/>
                  </a:moveTo>
                  <a:lnTo>
                    <a:pt x="0" y="33"/>
                  </a:lnTo>
                  <a:lnTo>
                    <a:pt x="0" y="20"/>
                  </a:lnTo>
                  <a:lnTo>
                    <a:pt x="8" y="20"/>
                  </a:lnTo>
                  <a:lnTo>
                    <a:pt x="8" y="0"/>
                  </a:lnTo>
                  <a:lnTo>
                    <a:pt x="26" y="0"/>
                  </a:lnTo>
                  <a:lnTo>
                    <a:pt x="26" y="20"/>
                  </a:lnTo>
                  <a:lnTo>
                    <a:pt x="34" y="20"/>
                  </a:lnTo>
                  <a:lnTo>
                    <a:pt x="34" y="33"/>
                  </a:lnTo>
                  <a:lnTo>
                    <a:pt x="26" y="33"/>
                  </a:lnTo>
                  <a:lnTo>
                    <a:pt x="26" y="81"/>
                  </a:lnTo>
                  <a:lnTo>
                    <a:pt x="8" y="81"/>
                  </a:lnTo>
                  <a:lnTo>
                    <a:pt x="8" y="33"/>
                  </a:lnTo>
                  <a:lnTo>
                    <a:pt x="0" y="33"/>
                  </a:lnTo>
                  <a:close/>
                </a:path>
              </a:pathLst>
            </a:custGeom>
            <a:solidFill>
              <a:srgbClr val="B42E34"/>
            </a:solidFill>
            <a:ln w="0">
              <a:solidFill>
                <a:srgbClr val="000000"/>
              </a:solidFill>
              <a:round/>
              <a:headEnd/>
              <a:tailEnd/>
            </a:ln>
          </p:spPr>
          <p:txBody>
            <a:bodyPr/>
            <a:lstStyle/>
            <a:p>
              <a:endParaRPr lang="en-GB"/>
            </a:p>
          </p:txBody>
        </p:sp>
        <p:sp>
          <p:nvSpPr>
            <p:cNvPr id="8235" name="Freeform 44"/>
            <p:cNvSpPr>
              <a:spLocks noEditPoints="1"/>
            </p:cNvSpPr>
            <p:nvPr/>
          </p:nvSpPr>
          <p:spPr bwMode="auto">
            <a:xfrm>
              <a:off x="5556" y="4103"/>
              <a:ext cx="39" cy="48"/>
            </a:xfrm>
            <a:custGeom>
              <a:avLst/>
              <a:gdLst>
                <a:gd name="T0" fmla="*/ 2 w 65"/>
                <a:gd name="T1" fmla="*/ 10 h 81"/>
                <a:gd name="T2" fmla="*/ 2 w 65"/>
                <a:gd name="T3" fmla="*/ 10 h 81"/>
                <a:gd name="T4" fmla="*/ 0 w 65"/>
                <a:gd name="T5" fmla="*/ 10 h 81"/>
                <a:gd name="T6" fmla="*/ 0 w 65"/>
                <a:gd name="T7" fmla="*/ 0 h 81"/>
                <a:gd name="T8" fmla="*/ 2 w 65"/>
                <a:gd name="T9" fmla="*/ 0 h 81"/>
                <a:gd name="T10" fmla="*/ 2 w 65"/>
                <a:gd name="T11" fmla="*/ 3 h 81"/>
                <a:gd name="T12" fmla="*/ 5 w 65"/>
                <a:gd name="T13" fmla="*/ 2 h 81"/>
                <a:gd name="T14" fmla="*/ 7 w 65"/>
                <a:gd name="T15" fmla="*/ 3 h 81"/>
                <a:gd name="T16" fmla="*/ 8 w 65"/>
                <a:gd name="T17" fmla="*/ 7 h 81"/>
                <a:gd name="T18" fmla="*/ 7 w 65"/>
                <a:gd name="T19" fmla="*/ 9 h 81"/>
                <a:gd name="T20" fmla="*/ 5 w 65"/>
                <a:gd name="T21" fmla="*/ 10 h 81"/>
                <a:gd name="T22" fmla="*/ 2 w 65"/>
                <a:gd name="T23" fmla="*/ 9 h 81"/>
                <a:gd name="T24" fmla="*/ 2 w 65"/>
                <a:gd name="T25" fmla="*/ 10 h 81"/>
                <a:gd name="T26" fmla="*/ 4 w 65"/>
                <a:gd name="T27" fmla="*/ 8 h 81"/>
                <a:gd name="T28" fmla="*/ 4 w 65"/>
                <a:gd name="T29" fmla="*/ 8 h 81"/>
                <a:gd name="T30" fmla="*/ 6 w 65"/>
                <a:gd name="T31" fmla="*/ 7 h 81"/>
                <a:gd name="T32" fmla="*/ 4 w 65"/>
                <a:gd name="T33" fmla="*/ 4 h 81"/>
                <a:gd name="T34" fmla="*/ 2 w 65"/>
                <a:gd name="T35" fmla="*/ 7 h 81"/>
                <a:gd name="T36" fmla="*/ 4 w 65"/>
                <a:gd name="T37" fmla="*/ 8 h 8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81"/>
                <a:gd name="T59" fmla="*/ 65 w 65"/>
                <a:gd name="T60" fmla="*/ 81 h 8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81">
                  <a:moveTo>
                    <a:pt x="17" y="81"/>
                  </a:moveTo>
                  <a:lnTo>
                    <a:pt x="17" y="81"/>
                  </a:lnTo>
                  <a:lnTo>
                    <a:pt x="0" y="81"/>
                  </a:lnTo>
                  <a:lnTo>
                    <a:pt x="0" y="0"/>
                  </a:lnTo>
                  <a:lnTo>
                    <a:pt x="18" y="0"/>
                  </a:lnTo>
                  <a:lnTo>
                    <a:pt x="18" y="27"/>
                  </a:lnTo>
                  <a:cubicBezTo>
                    <a:pt x="22" y="22"/>
                    <a:pt x="27" y="19"/>
                    <a:pt x="35" y="19"/>
                  </a:cubicBezTo>
                  <a:cubicBezTo>
                    <a:pt x="43" y="19"/>
                    <a:pt x="50" y="22"/>
                    <a:pt x="55" y="27"/>
                  </a:cubicBezTo>
                  <a:cubicBezTo>
                    <a:pt x="62" y="34"/>
                    <a:pt x="65" y="41"/>
                    <a:pt x="65" y="50"/>
                  </a:cubicBezTo>
                  <a:cubicBezTo>
                    <a:pt x="65" y="60"/>
                    <a:pt x="61" y="68"/>
                    <a:pt x="54" y="74"/>
                  </a:cubicBezTo>
                  <a:cubicBezTo>
                    <a:pt x="49" y="79"/>
                    <a:pt x="43" y="81"/>
                    <a:pt x="35" y="81"/>
                  </a:cubicBezTo>
                  <a:cubicBezTo>
                    <a:pt x="28" y="81"/>
                    <a:pt x="23" y="79"/>
                    <a:pt x="17" y="74"/>
                  </a:cubicBezTo>
                  <a:lnTo>
                    <a:pt x="17" y="81"/>
                  </a:lnTo>
                  <a:close/>
                  <a:moveTo>
                    <a:pt x="31" y="65"/>
                  </a:moveTo>
                  <a:lnTo>
                    <a:pt x="31" y="65"/>
                  </a:lnTo>
                  <a:cubicBezTo>
                    <a:pt x="41" y="65"/>
                    <a:pt x="47" y="58"/>
                    <a:pt x="47" y="50"/>
                  </a:cubicBezTo>
                  <a:cubicBezTo>
                    <a:pt x="47" y="42"/>
                    <a:pt x="40" y="35"/>
                    <a:pt x="32" y="35"/>
                  </a:cubicBezTo>
                  <a:cubicBezTo>
                    <a:pt x="24" y="35"/>
                    <a:pt x="17" y="41"/>
                    <a:pt x="17" y="50"/>
                  </a:cubicBezTo>
                  <a:cubicBezTo>
                    <a:pt x="17" y="59"/>
                    <a:pt x="24" y="65"/>
                    <a:pt x="31" y="65"/>
                  </a:cubicBezTo>
                  <a:close/>
                </a:path>
              </a:pathLst>
            </a:custGeom>
            <a:solidFill>
              <a:srgbClr val="B42E34"/>
            </a:solidFill>
            <a:ln w="0">
              <a:solidFill>
                <a:srgbClr val="000000"/>
              </a:solidFill>
              <a:round/>
              <a:headEnd/>
              <a:tailEnd/>
            </a:ln>
          </p:spPr>
          <p:txBody>
            <a:bodyPr/>
            <a:lstStyle/>
            <a:p>
              <a:endParaRPr lang="en-GB"/>
            </a:p>
          </p:txBody>
        </p:sp>
        <p:sp>
          <p:nvSpPr>
            <p:cNvPr id="8236" name="Freeform 45"/>
            <p:cNvSpPr>
              <a:spLocks noEditPoints="1"/>
            </p:cNvSpPr>
            <p:nvPr/>
          </p:nvSpPr>
          <p:spPr bwMode="auto">
            <a:xfrm>
              <a:off x="5599" y="4114"/>
              <a:ext cx="39" cy="37"/>
            </a:xfrm>
            <a:custGeom>
              <a:avLst/>
              <a:gdLst>
                <a:gd name="T0" fmla="*/ 6 w 65"/>
                <a:gd name="T1" fmla="*/ 7 h 62"/>
                <a:gd name="T2" fmla="*/ 6 w 65"/>
                <a:gd name="T3" fmla="*/ 7 h 62"/>
                <a:gd name="T4" fmla="*/ 4 w 65"/>
                <a:gd name="T5" fmla="*/ 8 h 62"/>
                <a:gd name="T6" fmla="*/ 1 w 65"/>
                <a:gd name="T7" fmla="*/ 7 h 62"/>
                <a:gd name="T8" fmla="*/ 0 w 65"/>
                <a:gd name="T9" fmla="*/ 4 h 62"/>
                <a:gd name="T10" fmla="*/ 1 w 65"/>
                <a:gd name="T11" fmla="*/ 1 h 62"/>
                <a:gd name="T12" fmla="*/ 4 w 65"/>
                <a:gd name="T13" fmla="*/ 0 h 62"/>
                <a:gd name="T14" fmla="*/ 6 w 65"/>
                <a:gd name="T15" fmla="*/ 1 h 62"/>
                <a:gd name="T16" fmla="*/ 6 w 65"/>
                <a:gd name="T17" fmla="*/ 1 h 62"/>
                <a:gd name="T18" fmla="*/ 8 w 65"/>
                <a:gd name="T19" fmla="*/ 1 h 62"/>
                <a:gd name="T20" fmla="*/ 8 w 65"/>
                <a:gd name="T21" fmla="*/ 8 h 62"/>
                <a:gd name="T22" fmla="*/ 6 w 65"/>
                <a:gd name="T23" fmla="*/ 8 h 62"/>
                <a:gd name="T24" fmla="*/ 6 w 65"/>
                <a:gd name="T25" fmla="*/ 7 h 62"/>
                <a:gd name="T26" fmla="*/ 4 w 65"/>
                <a:gd name="T27" fmla="*/ 6 h 62"/>
                <a:gd name="T28" fmla="*/ 4 w 65"/>
                <a:gd name="T29" fmla="*/ 6 h 62"/>
                <a:gd name="T30" fmla="*/ 6 w 65"/>
                <a:gd name="T31" fmla="*/ 4 h 62"/>
                <a:gd name="T32" fmla="*/ 4 w 65"/>
                <a:gd name="T33" fmla="*/ 2 h 62"/>
                <a:gd name="T34" fmla="*/ 2 w 65"/>
                <a:gd name="T35" fmla="*/ 4 h 62"/>
                <a:gd name="T36" fmla="*/ 4 w 65"/>
                <a:gd name="T37" fmla="*/ 6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
                <a:gd name="T58" fmla="*/ 0 h 62"/>
                <a:gd name="T59" fmla="*/ 65 w 65"/>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 h="62">
                  <a:moveTo>
                    <a:pt x="47" y="55"/>
                  </a:moveTo>
                  <a:lnTo>
                    <a:pt x="47" y="55"/>
                  </a:lnTo>
                  <a:cubicBezTo>
                    <a:pt x="42" y="60"/>
                    <a:pt x="37" y="62"/>
                    <a:pt x="29" y="62"/>
                  </a:cubicBezTo>
                  <a:cubicBezTo>
                    <a:pt x="22" y="62"/>
                    <a:pt x="16" y="60"/>
                    <a:pt x="10" y="55"/>
                  </a:cubicBezTo>
                  <a:cubicBezTo>
                    <a:pt x="3" y="49"/>
                    <a:pt x="0" y="41"/>
                    <a:pt x="0" y="31"/>
                  </a:cubicBezTo>
                  <a:cubicBezTo>
                    <a:pt x="0" y="22"/>
                    <a:pt x="3" y="14"/>
                    <a:pt x="9" y="8"/>
                  </a:cubicBezTo>
                  <a:cubicBezTo>
                    <a:pt x="15" y="3"/>
                    <a:pt x="22" y="0"/>
                    <a:pt x="30" y="0"/>
                  </a:cubicBezTo>
                  <a:cubicBezTo>
                    <a:pt x="37" y="0"/>
                    <a:pt x="43" y="2"/>
                    <a:pt x="47" y="8"/>
                  </a:cubicBezTo>
                  <a:lnTo>
                    <a:pt x="47" y="1"/>
                  </a:lnTo>
                  <a:lnTo>
                    <a:pt x="65" y="1"/>
                  </a:lnTo>
                  <a:lnTo>
                    <a:pt x="65" y="62"/>
                  </a:lnTo>
                  <a:lnTo>
                    <a:pt x="47" y="62"/>
                  </a:lnTo>
                  <a:lnTo>
                    <a:pt x="47" y="55"/>
                  </a:lnTo>
                  <a:close/>
                  <a:moveTo>
                    <a:pt x="33" y="46"/>
                  </a:moveTo>
                  <a:lnTo>
                    <a:pt x="33" y="46"/>
                  </a:lnTo>
                  <a:cubicBezTo>
                    <a:pt x="41" y="46"/>
                    <a:pt x="47" y="39"/>
                    <a:pt x="47" y="31"/>
                  </a:cubicBezTo>
                  <a:cubicBezTo>
                    <a:pt x="47" y="22"/>
                    <a:pt x="41" y="16"/>
                    <a:pt x="33" y="16"/>
                  </a:cubicBezTo>
                  <a:cubicBezTo>
                    <a:pt x="24" y="16"/>
                    <a:pt x="18" y="23"/>
                    <a:pt x="18" y="31"/>
                  </a:cubicBezTo>
                  <a:cubicBezTo>
                    <a:pt x="18" y="39"/>
                    <a:pt x="24" y="46"/>
                    <a:pt x="33" y="46"/>
                  </a:cubicBezTo>
                  <a:close/>
                </a:path>
              </a:pathLst>
            </a:custGeom>
            <a:solidFill>
              <a:srgbClr val="B42E34"/>
            </a:solidFill>
            <a:ln w="0">
              <a:solidFill>
                <a:srgbClr val="000000"/>
              </a:solidFill>
              <a:round/>
              <a:headEnd/>
              <a:tailEnd/>
            </a:ln>
          </p:spPr>
          <p:txBody>
            <a:bodyPr/>
            <a:lstStyle/>
            <a:p>
              <a:endParaRPr lang="en-GB"/>
            </a:p>
          </p:txBody>
        </p:sp>
        <p:sp>
          <p:nvSpPr>
            <p:cNvPr id="8237" name="Freeform 46"/>
            <p:cNvSpPr>
              <a:spLocks/>
            </p:cNvSpPr>
            <p:nvPr/>
          </p:nvSpPr>
          <p:spPr bwMode="auto">
            <a:xfrm>
              <a:off x="5646" y="4103"/>
              <a:ext cx="11" cy="48"/>
            </a:xfrm>
            <a:custGeom>
              <a:avLst/>
              <a:gdLst>
                <a:gd name="T0" fmla="*/ 2 w 18"/>
                <a:gd name="T1" fmla="*/ 0 h 81"/>
                <a:gd name="T2" fmla="*/ 2 w 18"/>
                <a:gd name="T3" fmla="*/ 0 h 81"/>
                <a:gd name="T4" fmla="*/ 2 w 18"/>
                <a:gd name="T5" fmla="*/ 10 h 81"/>
                <a:gd name="T6" fmla="*/ 0 w 18"/>
                <a:gd name="T7" fmla="*/ 10 h 81"/>
                <a:gd name="T8" fmla="*/ 0 w 18"/>
                <a:gd name="T9" fmla="*/ 0 h 81"/>
                <a:gd name="T10" fmla="*/ 2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0" y="81"/>
                  </a:lnTo>
                  <a:lnTo>
                    <a:pt x="0" y="0"/>
                  </a:lnTo>
                  <a:lnTo>
                    <a:pt x="18" y="0"/>
                  </a:lnTo>
                  <a:close/>
                </a:path>
              </a:pathLst>
            </a:custGeom>
            <a:solidFill>
              <a:srgbClr val="B42E34"/>
            </a:solidFill>
            <a:ln w="0">
              <a:solidFill>
                <a:srgbClr val="000000"/>
              </a:solidFill>
              <a:round/>
              <a:headEnd/>
              <a:tailEnd/>
            </a:ln>
          </p:spPr>
          <p:txBody>
            <a:bodyPr/>
            <a:lstStyle/>
            <a:p>
              <a:endParaRPr lang="en-GB"/>
            </a:p>
          </p:txBody>
        </p:sp>
        <p:sp>
          <p:nvSpPr>
            <p:cNvPr id="8238" name="Freeform 47"/>
            <p:cNvSpPr>
              <a:spLocks/>
            </p:cNvSpPr>
            <p:nvPr/>
          </p:nvSpPr>
          <p:spPr bwMode="auto">
            <a:xfrm>
              <a:off x="5666" y="4103"/>
              <a:ext cx="11" cy="48"/>
            </a:xfrm>
            <a:custGeom>
              <a:avLst/>
              <a:gdLst>
                <a:gd name="T0" fmla="*/ 2 w 18"/>
                <a:gd name="T1" fmla="*/ 0 h 81"/>
                <a:gd name="T2" fmla="*/ 2 w 18"/>
                <a:gd name="T3" fmla="*/ 0 h 81"/>
                <a:gd name="T4" fmla="*/ 2 w 18"/>
                <a:gd name="T5" fmla="*/ 10 h 81"/>
                <a:gd name="T6" fmla="*/ 1 w 18"/>
                <a:gd name="T7" fmla="*/ 10 h 81"/>
                <a:gd name="T8" fmla="*/ 0 w 18"/>
                <a:gd name="T9" fmla="*/ 0 h 81"/>
                <a:gd name="T10" fmla="*/ 2 w 18"/>
                <a:gd name="T11" fmla="*/ 0 h 81"/>
                <a:gd name="T12" fmla="*/ 0 60000 65536"/>
                <a:gd name="T13" fmla="*/ 0 60000 65536"/>
                <a:gd name="T14" fmla="*/ 0 60000 65536"/>
                <a:gd name="T15" fmla="*/ 0 60000 65536"/>
                <a:gd name="T16" fmla="*/ 0 60000 65536"/>
                <a:gd name="T17" fmla="*/ 0 60000 65536"/>
                <a:gd name="T18" fmla="*/ 0 w 18"/>
                <a:gd name="T19" fmla="*/ 0 h 81"/>
                <a:gd name="T20" fmla="*/ 18 w 18"/>
                <a:gd name="T21" fmla="*/ 81 h 81"/>
              </a:gdLst>
              <a:ahLst/>
              <a:cxnLst>
                <a:cxn ang="T12">
                  <a:pos x="T0" y="T1"/>
                </a:cxn>
                <a:cxn ang="T13">
                  <a:pos x="T2" y="T3"/>
                </a:cxn>
                <a:cxn ang="T14">
                  <a:pos x="T4" y="T5"/>
                </a:cxn>
                <a:cxn ang="T15">
                  <a:pos x="T6" y="T7"/>
                </a:cxn>
                <a:cxn ang="T16">
                  <a:pos x="T8" y="T9"/>
                </a:cxn>
                <a:cxn ang="T17">
                  <a:pos x="T10" y="T11"/>
                </a:cxn>
              </a:cxnLst>
              <a:rect l="T18" t="T19" r="T20" b="T21"/>
              <a:pathLst>
                <a:path w="18" h="81">
                  <a:moveTo>
                    <a:pt x="18" y="0"/>
                  </a:moveTo>
                  <a:lnTo>
                    <a:pt x="18" y="0"/>
                  </a:lnTo>
                  <a:lnTo>
                    <a:pt x="18" y="81"/>
                  </a:lnTo>
                  <a:lnTo>
                    <a:pt x="1" y="81"/>
                  </a:lnTo>
                  <a:lnTo>
                    <a:pt x="0" y="0"/>
                  </a:lnTo>
                  <a:lnTo>
                    <a:pt x="18" y="0"/>
                  </a:lnTo>
                  <a:close/>
                </a:path>
              </a:pathLst>
            </a:custGeom>
            <a:solidFill>
              <a:srgbClr val="B42E34"/>
            </a:solidFill>
            <a:ln w="0">
              <a:solidFill>
                <a:srgbClr val="000000"/>
              </a:solidFill>
              <a:round/>
              <a:headEnd/>
              <a:tailEnd/>
            </a:ln>
          </p:spPr>
          <p:txBody>
            <a:bodyPr/>
            <a:lstStyle/>
            <a:p>
              <a:endParaRPr lang="en-GB"/>
            </a:p>
          </p:txBody>
        </p:sp>
        <p:sp>
          <p:nvSpPr>
            <p:cNvPr id="8239" name="Freeform 48"/>
            <p:cNvSpPr>
              <a:spLocks/>
            </p:cNvSpPr>
            <p:nvPr/>
          </p:nvSpPr>
          <p:spPr bwMode="auto">
            <a:xfrm>
              <a:off x="5308" y="3953"/>
              <a:ext cx="202" cy="72"/>
            </a:xfrm>
            <a:custGeom>
              <a:avLst/>
              <a:gdLst>
                <a:gd name="T0" fmla="*/ 8 w 336"/>
                <a:gd name="T1" fmla="*/ 3 h 120"/>
                <a:gd name="T2" fmla="*/ 8 w 336"/>
                <a:gd name="T3" fmla="*/ 3 h 120"/>
                <a:gd name="T4" fmla="*/ 7 w 336"/>
                <a:gd name="T5" fmla="*/ 6 h 120"/>
                <a:gd name="T6" fmla="*/ 42 w 336"/>
                <a:gd name="T7" fmla="*/ 16 h 120"/>
                <a:gd name="T8" fmla="*/ 44 w 336"/>
                <a:gd name="T9" fmla="*/ 16 h 120"/>
                <a:gd name="T10" fmla="*/ 39 w 336"/>
                <a:gd name="T11" fmla="*/ 16 h 120"/>
                <a:gd name="T12" fmla="*/ 0 w 336"/>
                <a:gd name="T13" fmla="*/ 6 h 120"/>
                <a:gd name="T14" fmla="*/ 7 w 336"/>
                <a:gd name="T15" fmla="*/ 0 h 120"/>
                <a:gd name="T16" fmla="*/ 8 w 336"/>
                <a:gd name="T17" fmla="*/ 3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6"/>
                <a:gd name="T28" fmla="*/ 0 h 120"/>
                <a:gd name="T29" fmla="*/ 336 w 336"/>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6" h="120">
                  <a:moveTo>
                    <a:pt x="66" y="24"/>
                  </a:moveTo>
                  <a:lnTo>
                    <a:pt x="66" y="24"/>
                  </a:lnTo>
                  <a:cubicBezTo>
                    <a:pt x="56" y="31"/>
                    <a:pt x="50" y="39"/>
                    <a:pt x="50" y="48"/>
                  </a:cubicBezTo>
                  <a:cubicBezTo>
                    <a:pt x="50" y="86"/>
                    <a:pt x="170" y="117"/>
                    <a:pt x="322" y="119"/>
                  </a:cubicBezTo>
                  <a:cubicBezTo>
                    <a:pt x="326" y="119"/>
                    <a:pt x="331" y="119"/>
                    <a:pt x="336" y="119"/>
                  </a:cubicBezTo>
                  <a:lnTo>
                    <a:pt x="300" y="119"/>
                  </a:lnTo>
                  <a:cubicBezTo>
                    <a:pt x="134" y="120"/>
                    <a:pt x="0" y="86"/>
                    <a:pt x="0" y="44"/>
                  </a:cubicBezTo>
                  <a:cubicBezTo>
                    <a:pt x="0" y="28"/>
                    <a:pt x="19" y="13"/>
                    <a:pt x="52" y="0"/>
                  </a:cubicBezTo>
                  <a:lnTo>
                    <a:pt x="66" y="24"/>
                  </a:lnTo>
                  <a:close/>
                </a:path>
              </a:pathLst>
            </a:custGeom>
            <a:solidFill>
              <a:srgbClr val="B42E34"/>
            </a:solidFill>
            <a:ln w="0">
              <a:solidFill>
                <a:srgbClr val="000000"/>
              </a:solidFill>
              <a:round/>
              <a:headEnd/>
              <a:tailEnd/>
            </a:ln>
          </p:spPr>
          <p:txBody>
            <a:bodyPr/>
            <a:lstStyle/>
            <a:p>
              <a:endParaRPr lang="en-GB"/>
            </a:p>
          </p:txBody>
        </p:sp>
        <p:sp>
          <p:nvSpPr>
            <p:cNvPr id="8240" name="Freeform 49"/>
            <p:cNvSpPr>
              <a:spLocks/>
            </p:cNvSpPr>
            <p:nvPr/>
          </p:nvSpPr>
          <p:spPr bwMode="auto">
            <a:xfrm>
              <a:off x="5534" y="3934"/>
              <a:ext cx="96" cy="16"/>
            </a:xfrm>
            <a:custGeom>
              <a:avLst/>
              <a:gdLst>
                <a:gd name="T0" fmla="*/ 0 w 161"/>
                <a:gd name="T1" fmla="*/ 1 h 26"/>
                <a:gd name="T2" fmla="*/ 0 w 161"/>
                <a:gd name="T3" fmla="*/ 1 h 26"/>
                <a:gd name="T4" fmla="*/ 20 w 161"/>
                <a:gd name="T5" fmla="*/ 4 h 26"/>
                <a:gd name="T6" fmla="*/ 20 w 161"/>
                <a:gd name="T7" fmla="*/ 4 h 26"/>
                <a:gd name="T8" fmla="*/ 0 w 161"/>
                <a:gd name="T9" fmla="*/ 0 h 26"/>
                <a:gd name="T10" fmla="*/ 0 w 161"/>
                <a:gd name="T11" fmla="*/ 1 h 26"/>
                <a:gd name="T12" fmla="*/ 0 60000 65536"/>
                <a:gd name="T13" fmla="*/ 0 60000 65536"/>
                <a:gd name="T14" fmla="*/ 0 60000 65536"/>
                <a:gd name="T15" fmla="*/ 0 60000 65536"/>
                <a:gd name="T16" fmla="*/ 0 60000 65536"/>
                <a:gd name="T17" fmla="*/ 0 60000 65536"/>
                <a:gd name="T18" fmla="*/ 0 w 161"/>
                <a:gd name="T19" fmla="*/ 0 h 26"/>
                <a:gd name="T20" fmla="*/ 161 w 161"/>
                <a:gd name="T21" fmla="*/ 26 h 26"/>
              </a:gdLst>
              <a:ahLst/>
              <a:cxnLst>
                <a:cxn ang="T12">
                  <a:pos x="T0" y="T1"/>
                </a:cxn>
                <a:cxn ang="T13">
                  <a:pos x="T2" y="T3"/>
                </a:cxn>
                <a:cxn ang="T14">
                  <a:pos x="T4" y="T5"/>
                </a:cxn>
                <a:cxn ang="T15">
                  <a:pos x="T6" y="T7"/>
                </a:cxn>
                <a:cxn ang="T16">
                  <a:pos x="T8" y="T9"/>
                </a:cxn>
                <a:cxn ang="T17">
                  <a:pos x="T10" y="T11"/>
                </a:cxn>
              </a:cxnLst>
              <a:rect l="T18" t="T19" r="T20" b="T21"/>
              <a:pathLst>
                <a:path w="161" h="26">
                  <a:moveTo>
                    <a:pt x="0" y="7"/>
                  </a:moveTo>
                  <a:lnTo>
                    <a:pt x="0" y="7"/>
                  </a:lnTo>
                  <a:cubicBezTo>
                    <a:pt x="62" y="9"/>
                    <a:pt x="118" y="16"/>
                    <a:pt x="161" y="26"/>
                  </a:cubicBezTo>
                  <a:lnTo>
                    <a:pt x="157" y="25"/>
                  </a:lnTo>
                  <a:cubicBezTo>
                    <a:pt x="117" y="12"/>
                    <a:pt x="62" y="4"/>
                    <a:pt x="0" y="0"/>
                  </a:cubicBezTo>
                  <a:lnTo>
                    <a:pt x="0" y="7"/>
                  </a:lnTo>
                  <a:close/>
                </a:path>
              </a:pathLst>
            </a:custGeom>
            <a:solidFill>
              <a:srgbClr val="B42E34"/>
            </a:solidFill>
            <a:ln w="0">
              <a:solidFill>
                <a:srgbClr val="000000"/>
              </a:solidFill>
              <a:round/>
              <a:headEnd/>
              <a:tailEnd/>
            </a:ln>
          </p:spPr>
          <p:txBody>
            <a:bodyPr/>
            <a:lstStyle/>
            <a:p>
              <a:endParaRPr lang="en-GB"/>
            </a:p>
          </p:txBody>
        </p:sp>
        <p:sp>
          <p:nvSpPr>
            <p:cNvPr id="8241" name="Freeform 50"/>
            <p:cNvSpPr>
              <a:spLocks/>
            </p:cNvSpPr>
            <p:nvPr/>
          </p:nvSpPr>
          <p:spPr bwMode="auto">
            <a:xfrm>
              <a:off x="5331" y="3865"/>
              <a:ext cx="212" cy="148"/>
            </a:xfrm>
            <a:custGeom>
              <a:avLst/>
              <a:gdLst>
                <a:gd name="T0" fmla="*/ 45 w 352"/>
                <a:gd name="T1" fmla="*/ 0 h 247"/>
                <a:gd name="T2" fmla="*/ 45 w 352"/>
                <a:gd name="T3" fmla="*/ 0 h 247"/>
                <a:gd name="T4" fmla="*/ 45 w 352"/>
                <a:gd name="T5" fmla="*/ 6 h 247"/>
                <a:gd name="T6" fmla="*/ 22 w 352"/>
                <a:gd name="T7" fmla="*/ 29 h 247"/>
                <a:gd name="T8" fmla="*/ 0 w 352"/>
                <a:gd name="T9" fmla="*/ 14 h 247"/>
                <a:gd name="T10" fmla="*/ 1 w 352"/>
                <a:gd name="T11" fmla="*/ 16 h 247"/>
                <a:gd name="T12" fmla="*/ 23 w 352"/>
                <a:gd name="T13" fmla="*/ 32 h 247"/>
                <a:gd name="T14" fmla="*/ 46 w 352"/>
                <a:gd name="T15" fmla="*/ 8 h 247"/>
                <a:gd name="T16" fmla="*/ 45 w 352"/>
                <a:gd name="T17" fmla="*/ 1 h 247"/>
                <a:gd name="T18" fmla="*/ 45 w 352"/>
                <a:gd name="T19" fmla="*/ 0 h 2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2"/>
                <a:gd name="T31" fmla="*/ 0 h 247"/>
                <a:gd name="T32" fmla="*/ 352 w 352"/>
                <a:gd name="T33" fmla="*/ 247 h 2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2" h="247">
                  <a:moveTo>
                    <a:pt x="338" y="0"/>
                  </a:moveTo>
                  <a:lnTo>
                    <a:pt x="338" y="0"/>
                  </a:lnTo>
                  <a:cubicBezTo>
                    <a:pt x="342" y="14"/>
                    <a:pt x="344" y="28"/>
                    <a:pt x="344" y="43"/>
                  </a:cubicBezTo>
                  <a:cubicBezTo>
                    <a:pt x="344" y="141"/>
                    <a:pt x="265" y="222"/>
                    <a:pt x="166" y="222"/>
                  </a:cubicBezTo>
                  <a:cubicBezTo>
                    <a:pt x="91" y="223"/>
                    <a:pt x="27" y="177"/>
                    <a:pt x="0" y="112"/>
                  </a:cubicBezTo>
                  <a:lnTo>
                    <a:pt x="2" y="118"/>
                  </a:lnTo>
                  <a:cubicBezTo>
                    <a:pt x="23" y="193"/>
                    <a:pt x="92" y="247"/>
                    <a:pt x="174" y="247"/>
                  </a:cubicBezTo>
                  <a:cubicBezTo>
                    <a:pt x="273" y="246"/>
                    <a:pt x="352" y="166"/>
                    <a:pt x="352" y="67"/>
                  </a:cubicBezTo>
                  <a:cubicBezTo>
                    <a:pt x="352" y="46"/>
                    <a:pt x="348" y="26"/>
                    <a:pt x="341" y="7"/>
                  </a:cubicBezTo>
                  <a:lnTo>
                    <a:pt x="338" y="0"/>
                  </a:lnTo>
                  <a:close/>
                </a:path>
              </a:pathLst>
            </a:custGeom>
            <a:solidFill>
              <a:srgbClr val="B42E34"/>
            </a:solidFill>
            <a:ln w="0">
              <a:solidFill>
                <a:srgbClr val="000000"/>
              </a:solidFill>
              <a:round/>
              <a:headEnd/>
              <a:tailEnd/>
            </a:ln>
          </p:spPr>
          <p:txBody>
            <a:bodyPr/>
            <a:lstStyle/>
            <a:p>
              <a:endParaRPr lang="en-GB"/>
            </a:p>
          </p:txBody>
        </p:sp>
        <p:sp>
          <p:nvSpPr>
            <p:cNvPr id="8242" name="Freeform 51"/>
            <p:cNvSpPr>
              <a:spLocks/>
            </p:cNvSpPr>
            <p:nvPr/>
          </p:nvSpPr>
          <p:spPr bwMode="auto">
            <a:xfrm>
              <a:off x="5299" y="3996"/>
              <a:ext cx="184" cy="149"/>
            </a:xfrm>
            <a:custGeom>
              <a:avLst/>
              <a:gdLst>
                <a:gd name="T0" fmla="*/ 40 w 305"/>
                <a:gd name="T1" fmla="*/ 7 h 247"/>
                <a:gd name="T2" fmla="*/ 40 w 305"/>
                <a:gd name="T3" fmla="*/ 7 h 247"/>
                <a:gd name="T4" fmla="*/ 6 w 305"/>
                <a:gd name="T5" fmla="*/ 1 h 247"/>
                <a:gd name="T6" fmla="*/ 8 w 305"/>
                <a:gd name="T7" fmla="*/ 10 h 247"/>
                <a:gd name="T8" fmla="*/ 25 w 305"/>
                <a:gd name="T9" fmla="*/ 33 h 247"/>
                <a:gd name="T10" fmla="*/ 13 w 305"/>
                <a:gd name="T11" fmla="*/ 10 h 247"/>
                <a:gd name="T12" fmla="*/ 15 w 305"/>
                <a:gd name="T13" fmla="*/ 6 h 247"/>
                <a:gd name="T14" fmla="*/ 40 w 305"/>
                <a:gd name="T15" fmla="*/ 7 h 247"/>
                <a:gd name="T16" fmla="*/ 0 60000 65536"/>
                <a:gd name="T17" fmla="*/ 0 60000 65536"/>
                <a:gd name="T18" fmla="*/ 0 60000 65536"/>
                <a:gd name="T19" fmla="*/ 0 60000 65536"/>
                <a:gd name="T20" fmla="*/ 0 60000 65536"/>
                <a:gd name="T21" fmla="*/ 0 60000 65536"/>
                <a:gd name="T22" fmla="*/ 0 60000 65536"/>
                <a:gd name="T23" fmla="*/ 0 60000 65536"/>
                <a:gd name="T24" fmla="*/ 0 w 305"/>
                <a:gd name="T25" fmla="*/ 0 h 247"/>
                <a:gd name="T26" fmla="*/ 305 w 305"/>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5" h="247">
                  <a:moveTo>
                    <a:pt x="305" y="51"/>
                  </a:moveTo>
                  <a:lnTo>
                    <a:pt x="305" y="51"/>
                  </a:lnTo>
                  <a:cubicBezTo>
                    <a:pt x="305" y="51"/>
                    <a:pt x="123" y="52"/>
                    <a:pt x="48" y="12"/>
                  </a:cubicBezTo>
                  <a:cubicBezTo>
                    <a:pt x="48" y="12"/>
                    <a:pt x="0" y="0"/>
                    <a:pt x="62" y="72"/>
                  </a:cubicBezTo>
                  <a:cubicBezTo>
                    <a:pt x="123" y="145"/>
                    <a:pt x="185" y="247"/>
                    <a:pt x="185" y="247"/>
                  </a:cubicBezTo>
                  <a:lnTo>
                    <a:pt x="92" y="77"/>
                  </a:lnTo>
                  <a:cubicBezTo>
                    <a:pt x="92" y="77"/>
                    <a:pt x="77" y="40"/>
                    <a:pt x="116" y="46"/>
                  </a:cubicBezTo>
                  <a:cubicBezTo>
                    <a:pt x="179" y="56"/>
                    <a:pt x="305" y="51"/>
                    <a:pt x="305" y="51"/>
                  </a:cubicBezTo>
                  <a:close/>
                </a:path>
              </a:pathLst>
            </a:custGeom>
            <a:solidFill>
              <a:srgbClr val="B42E34"/>
            </a:solidFill>
            <a:ln w="0">
              <a:solidFill>
                <a:srgbClr val="000000"/>
              </a:solidFill>
              <a:round/>
              <a:headEnd/>
              <a:tailEnd/>
            </a:ln>
          </p:spPr>
          <p:txBody>
            <a:bodyPr/>
            <a:lstStyle/>
            <a:p>
              <a:endParaRPr lang="en-GB"/>
            </a:p>
          </p:txBody>
        </p:sp>
      </p:grpSp>
      <p:sp>
        <p:nvSpPr>
          <p:cNvPr id="8195" name="TextBox 4"/>
          <p:cNvSpPr txBox="1">
            <a:spLocks noChangeArrowheads="1"/>
          </p:cNvSpPr>
          <p:nvPr/>
        </p:nvSpPr>
        <p:spPr bwMode="auto">
          <a:xfrm>
            <a:off x="717022" y="544513"/>
            <a:ext cx="69834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FontTx/>
              <a:buNone/>
            </a:pPr>
            <a:r>
              <a:rPr lang="en-US" altLang="en-US" b="1" dirty="0">
                <a:solidFill>
                  <a:schemeClr val="bg1"/>
                </a:solidFill>
                <a:latin typeface="Verdana" panose="020B0604030504040204" pitchFamily="34" charset="0"/>
                <a:cs typeface="Arial" panose="020B0604020202020204" pitchFamily="34" charset="0"/>
              </a:rPr>
              <a:t>Officiating</a:t>
            </a:r>
            <a:endParaRPr lang="en-US" altLang="en-US" sz="4800" b="1" dirty="0">
              <a:solidFill>
                <a:schemeClr val="bg1"/>
              </a:solidFill>
              <a:cs typeface="Arial" panose="020B0604020202020204" pitchFamily="34" charset="0"/>
            </a:endParaRPr>
          </a:p>
        </p:txBody>
      </p:sp>
      <p:sp>
        <p:nvSpPr>
          <p:cNvPr id="8196" name="Rectangle 5"/>
          <p:cNvSpPr>
            <a:spLocks noChangeArrowheads="1"/>
          </p:cNvSpPr>
          <p:nvPr/>
        </p:nvSpPr>
        <p:spPr bwMode="auto">
          <a:xfrm>
            <a:off x="7239000" y="457200"/>
            <a:ext cx="1600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FontTx/>
              <a:buNone/>
            </a:pPr>
            <a:endParaRPr lang="en-GB" altLang="en-US" sz="5400" b="1">
              <a:solidFill>
                <a:srgbClr val="000000"/>
              </a:solidFill>
              <a:latin typeface="Arial Bold" panose="020B0704020202020204" pitchFamily="34" charset="0"/>
              <a:cs typeface="Arial Bold" panose="020B0704020202020204" pitchFamily="34" charset="0"/>
            </a:endParaRPr>
          </a:p>
        </p:txBody>
      </p:sp>
      <p:sp>
        <p:nvSpPr>
          <p:cNvPr id="14341" name="Rectangle 1"/>
          <p:cNvSpPr>
            <a:spLocks noChangeArrowheads="1"/>
          </p:cNvSpPr>
          <p:nvPr/>
        </p:nvSpPr>
        <p:spPr bwMode="auto">
          <a:xfrm>
            <a:off x="684213" y="1304925"/>
            <a:ext cx="7991475" cy="615950"/>
          </a:xfrm>
          <a:prstGeom prst="rect">
            <a:avLst/>
          </a:prstGeom>
          <a:noFill/>
          <a:ln>
            <a:noFill/>
          </a:ln>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285750" indent="-285750" eaLnBrk="1" fontAlgn="auto" hangingPunct="1">
              <a:spcBef>
                <a:spcPct val="0"/>
              </a:spcBef>
              <a:spcAft>
                <a:spcPts val="0"/>
              </a:spcAft>
              <a:defRPr/>
            </a:pPr>
            <a:endParaRPr lang="en-GB" altLang="en-US" sz="1600" dirty="0">
              <a:ea typeface="+mn-ea"/>
            </a:endParaRPr>
          </a:p>
          <a:p>
            <a:pPr eaLnBrk="1" fontAlgn="auto" hangingPunct="1">
              <a:spcBef>
                <a:spcPct val="0"/>
              </a:spcBef>
              <a:spcAft>
                <a:spcPts val="0"/>
              </a:spcAft>
              <a:buFontTx/>
              <a:buNone/>
              <a:defRPr/>
            </a:pPr>
            <a:endParaRPr lang="en-GB" altLang="en-US" sz="1800" dirty="0">
              <a:ea typeface="+mn-ea"/>
            </a:endParaRPr>
          </a:p>
        </p:txBody>
      </p:sp>
      <p:pic>
        <p:nvPicPr>
          <p:cNvPr id="81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6025" y="425450"/>
            <a:ext cx="1116013"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2788" y="6069013"/>
            <a:ext cx="6683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51" descr="Final WY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088" y="5975350"/>
            <a:ext cx="1152525"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1" name="Rectangle 53"/>
          <p:cNvSpPr>
            <a:spLocks noChangeArrowheads="1"/>
          </p:cNvSpPr>
          <p:nvPr/>
        </p:nvSpPr>
        <p:spPr bwMode="auto">
          <a:xfrm>
            <a:off x="485775" y="1557338"/>
            <a:ext cx="8321675"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None/>
            </a:pPr>
            <a:r>
              <a:rPr lang="en-GB" altLang="en-US" sz="1800" dirty="0">
                <a:latin typeface="Verdana" panose="020B0604030504040204" pitchFamily="34" charset="0"/>
              </a:rPr>
              <a:t>It has been fantastic to see so many officials supporting competition and how they have supported each other. We recognise with the growth in competition across the County more are needed</a:t>
            </a:r>
            <a:endParaRPr lang="en-GB" altLang="en-US" sz="1000" dirty="0">
              <a:latin typeface="Verdana" panose="020B0604030504040204" pitchFamily="34" charset="0"/>
            </a:endParaRPr>
          </a:p>
          <a:p>
            <a:pPr>
              <a:spcBef>
                <a:spcPct val="0"/>
              </a:spcBef>
              <a:buNone/>
            </a:pPr>
            <a:endParaRPr lang="en-GB" altLang="en-US" sz="1800" dirty="0">
              <a:latin typeface="Verdana" panose="020B0604030504040204" pitchFamily="34" charset="0"/>
            </a:endParaRPr>
          </a:p>
          <a:p>
            <a:pPr>
              <a:spcBef>
                <a:spcPct val="0"/>
              </a:spcBef>
              <a:buNone/>
            </a:pPr>
            <a:r>
              <a:rPr lang="en-GB" altLang="en-US" sz="2000" b="1" dirty="0">
                <a:latin typeface="Verdana" panose="020B0604030504040204" pitchFamily="34" charset="0"/>
              </a:rPr>
              <a:t>Congratulations to:</a:t>
            </a:r>
          </a:p>
          <a:p>
            <a:pPr marL="285750" indent="-285750">
              <a:spcBef>
                <a:spcPct val="0"/>
              </a:spcBef>
            </a:pPr>
            <a:r>
              <a:rPr lang="en-GB" altLang="en-US" sz="1600" dirty="0">
                <a:latin typeface="Verdana" panose="020B0604030504040204" pitchFamily="34" charset="0"/>
              </a:rPr>
              <a:t>the following umpires who took to the court for:</a:t>
            </a:r>
          </a:p>
          <a:p>
            <a:pPr marL="742950" lvl="1" indent="-285750">
              <a:spcBef>
                <a:spcPct val="0"/>
              </a:spcBef>
            </a:pPr>
            <a:r>
              <a:rPr lang="en-GB" altLang="en-US" sz="1600" dirty="0">
                <a:latin typeface="Verdana" panose="020B0604030504040204" pitchFamily="34" charset="0"/>
              </a:rPr>
              <a:t>	VSNL Super League :	</a:t>
            </a:r>
            <a:r>
              <a:rPr lang="en-GB" altLang="en-US" sz="1600" b="1" dirty="0">
                <a:latin typeface="Verdana" panose="020B0604030504040204" pitchFamily="34" charset="0"/>
              </a:rPr>
              <a:t>Sarah Drake &amp; Emma Hayter</a:t>
            </a:r>
          </a:p>
          <a:p>
            <a:pPr marL="742950" lvl="1" indent="-285750">
              <a:spcBef>
                <a:spcPct val="0"/>
              </a:spcBef>
            </a:pPr>
            <a:r>
              <a:rPr lang="en-GB" altLang="en-US" sz="1600" dirty="0">
                <a:latin typeface="Verdana" panose="020B0604030504040204" pitchFamily="34" charset="0"/>
              </a:rPr>
              <a:t>  National Performance League:	</a:t>
            </a:r>
            <a:r>
              <a:rPr lang="en-GB" altLang="en-US" sz="1600" b="1" dirty="0">
                <a:latin typeface="Verdana" panose="020B0604030504040204" pitchFamily="34" charset="0"/>
              </a:rPr>
              <a:t>Emma Lee</a:t>
            </a:r>
          </a:p>
          <a:p>
            <a:pPr marL="285750" indent="-285750">
              <a:spcBef>
                <a:spcPct val="0"/>
              </a:spcBef>
            </a:pPr>
            <a:r>
              <a:rPr lang="en-GB" altLang="en-US" sz="1600" dirty="0">
                <a:latin typeface="Verdana" panose="020B0604030504040204" pitchFamily="34" charset="0"/>
              </a:rPr>
              <a:t>the following table official who officiated at:</a:t>
            </a:r>
          </a:p>
          <a:p>
            <a:pPr>
              <a:spcBef>
                <a:spcPct val="0"/>
              </a:spcBef>
              <a:buNone/>
            </a:pPr>
            <a:r>
              <a:rPr lang="en-GB" altLang="en-US" sz="1600" dirty="0">
                <a:latin typeface="Verdana" panose="020B0604030504040204" pitchFamily="34" charset="0"/>
              </a:rPr>
              <a:t>     -	VSNL Super League:	</a:t>
            </a:r>
            <a:r>
              <a:rPr lang="en-GB" altLang="en-US" sz="1600" b="1" dirty="0">
                <a:latin typeface="Verdana" panose="020B0604030504040204" pitchFamily="34" charset="0"/>
              </a:rPr>
              <a:t>Felicity O’Leary</a:t>
            </a:r>
          </a:p>
          <a:p>
            <a:pPr>
              <a:spcBef>
                <a:spcPct val="0"/>
              </a:spcBef>
              <a:buNone/>
            </a:pPr>
            <a:endParaRPr lang="en-GB" altLang="en-US" sz="1800" b="1" dirty="0">
              <a:latin typeface="Verdana" panose="020B0604030504040204" pitchFamily="34" charset="0"/>
            </a:endParaRPr>
          </a:p>
          <a:p>
            <a:pPr marL="285750" indent="-285750">
              <a:spcBef>
                <a:spcPct val="0"/>
              </a:spcBef>
            </a:pPr>
            <a:r>
              <a:rPr lang="en-GB" altLang="en-US" sz="1800" dirty="0">
                <a:latin typeface="Verdana" panose="020B0604030504040204" pitchFamily="34" charset="0"/>
              </a:rPr>
              <a:t>Umpires who qualified this season</a:t>
            </a:r>
          </a:p>
          <a:p>
            <a:pPr marL="742950" lvl="1" indent="-285750">
              <a:spcBef>
                <a:spcPct val="0"/>
              </a:spcBef>
            </a:pPr>
            <a:r>
              <a:rPr lang="en-GB" altLang="en-US" sz="1600" dirty="0">
                <a:latin typeface="Verdana" panose="020B0604030504040204" pitchFamily="34" charset="0"/>
              </a:rPr>
              <a:t>INTO Officiating	17</a:t>
            </a:r>
          </a:p>
          <a:p>
            <a:pPr marL="742950" lvl="1" indent="-285750">
              <a:spcBef>
                <a:spcPct val="0"/>
              </a:spcBef>
            </a:pPr>
            <a:r>
              <a:rPr lang="en-GB" altLang="en-US" sz="1600" dirty="0">
                <a:latin typeface="Verdana" panose="020B0604030504040204" pitchFamily="34" charset="0"/>
              </a:rPr>
              <a:t>C Award		 9</a:t>
            </a:r>
          </a:p>
          <a:p>
            <a:pPr marL="742950" lvl="1" indent="-285750">
              <a:spcBef>
                <a:spcPct val="0"/>
              </a:spcBef>
            </a:pPr>
            <a:r>
              <a:rPr lang="en-GB" altLang="en-US" sz="1600" dirty="0">
                <a:latin typeface="Verdana" panose="020B0604030504040204" pitchFamily="34" charset="0"/>
              </a:rPr>
              <a:t>B Award		 2</a:t>
            </a:r>
          </a:p>
          <a:p>
            <a:pPr marL="742950" lvl="1" indent="-285750">
              <a:spcBef>
                <a:spcPct val="0"/>
              </a:spcBef>
            </a:pPr>
            <a:r>
              <a:rPr lang="en-GB" altLang="en-US" sz="1600" dirty="0">
                <a:latin typeface="Verdana" panose="020B0604030504040204" pitchFamily="34" charset="0"/>
              </a:rPr>
              <a:t>TOTAL		28</a:t>
            </a:r>
          </a:p>
          <a:p>
            <a:pPr>
              <a:spcBef>
                <a:spcPct val="0"/>
              </a:spcBef>
              <a:buNone/>
            </a:pPr>
            <a:r>
              <a:rPr lang="en-GB" altLang="en-US" sz="1600" b="1" dirty="0">
                <a:latin typeface="Verdana" panose="020B0604030504040204" pitchFamily="34" charset="0"/>
              </a:rPr>
              <a:t>THANK YOU </a:t>
            </a:r>
            <a:r>
              <a:rPr lang="en-GB" altLang="en-US" sz="1600" dirty="0">
                <a:latin typeface="Verdana" panose="020B0604030504040204" pitchFamily="34" charset="0"/>
              </a:rPr>
              <a:t>to all the mentors &amp; assessors who supported the above</a:t>
            </a:r>
          </a:p>
          <a:p>
            <a:pPr marL="285750" indent="-285750">
              <a:spcBef>
                <a:spcPct val="0"/>
              </a:spcBef>
            </a:pPr>
            <a:endParaRPr lang="en-GB" altLang="en-US" sz="1800" dirty="0">
              <a:latin typeface="Verdana" panose="020B0604030504040204" pitchFamily="34" charset="0"/>
            </a:endParaRPr>
          </a:p>
          <a:p>
            <a:pPr lvl="1">
              <a:spcBef>
                <a:spcPct val="0"/>
              </a:spcBef>
              <a:buFontTx/>
              <a:buChar char="•"/>
            </a:pPr>
            <a:endParaRPr lang="en-GB" altLang="en-US" sz="1800" dirty="0">
              <a:latin typeface="Verdana" panose="020B0604030504040204" pitchFamily="34" charset="0"/>
            </a:endParaRPr>
          </a:p>
        </p:txBody>
      </p:sp>
    </p:spTree>
    <p:extLst>
      <p:ext uri="{BB962C8B-B14F-4D97-AF65-F5344CB8AC3E}">
        <p14:creationId xmlns:p14="http://schemas.microsoft.com/office/powerpoint/2010/main" val="3386036928"/>
      </p:ext>
    </p:extLst>
  </p:cSld>
  <p:clrMapOvr>
    <a:masterClrMapping/>
  </p:clrMapOvr>
</p:sld>
</file>

<file path=ppt/theme/theme1.xml><?xml version="1.0" encoding="utf-8"?>
<a:theme xmlns:a="http://schemas.openxmlformats.org/drawingml/2006/main" name="2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owerPoint_template_blue_logo">
  <a:themeElements>
    <a:clrScheme name="PowerPoint_template_blue_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owerPoint_template_blue_log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ea typeface="ＭＳ Ｐゴシック" pitchFamily="-112" charset="-128"/>
          </a:defRPr>
        </a:defPPr>
      </a:lstStyle>
    </a:lnDef>
  </a:objectDefaults>
  <a:extraClrSchemeLst>
    <a:extraClrScheme>
      <a:clrScheme name="PowerPoint_template_blue_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owerPoint_template_blue_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owerPoint_template_blue_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owerPoint_template_blue_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owerPoint_template_blue_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owerPoint_template_blue_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owerPoint_template_blue_log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owerPoint_template_blue_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owerPoint_template_blue_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owerPoint_template_blue_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owerPoint_template_blue_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owerPoint_template_blue_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82742</TotalTime>
  <Words>2201</Words>
  <Application>Microsoft Office PowerPoint</Application>
  <PresentationFormat>On-screen Show (4:3)</PresentationFormat>
  <Paragraphs>424</Paragraphs>
  <Slides>27</Slides>
  <Notes>27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Arial Bold</vt:lpstr>
      <vt:lpstr>Calibri</vt:lpstr>
      <vt:lpstr>FontBody</vt:lpstr>
      <vt:lpstr>Verdana</vt:lpstr>
      <vt:lpstr>Wingdings</vt:lpstr>
      <vt:lpstr>2_Default Design</vt:lpstr>
      <vt:lpstr>PowerPoint_template_blue_logo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RM Facility Training</dc:title>
  <dc:creator>Fran</dc:creator>
  <cp:lastModifiedBy>WYN1</cp:lastModifiedBy>
  <cp:revision>680</cp:revision>
  <cp:lastPrinted>2022-06-21T11:00:36Z</cp:lastPrinted>
  <dcterms:created xsi:type="dcterms:W3CDTF">2011-11-02T06:40:19Z</dcterms:created>
  <dcterms:modified xsi:type="dcterms:W3CDTF">2023-05-09T11:22:52Z</dcterms:modified>
</cp:coreProperties>
</file>